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5"/>
  </p:notesMasterIdLst>
  <p:handoutMasterIdLst>
    <p:handoutMasterId r:id="rId6"/>
  </p:handoutMasterIdLst>
  <p:sldIdLst>
    <p:sldId id="260" r:id="rId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337"/>
    <a:srgbClr val="6B823E"/>
    <a:srgbClr val="4F758B"/>
    <a:srgbClr val="F8A15A"/>
    <a:srgbClr val="48B7EE"/>
    <a:srgbClr val="686868"/>
    <a:srgbClr val="963821"/>
    <a:srgbClr val="B8CBD6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29" autoAdjust="0"/>
    <p:restoredTop sz="94095" autoAdjust="0"/>
  </p:normalViewPr>
  <p:slideViewPr>
    <p:cSldViewPr>
      <p:cViewPr varScale="1">
        <p:scale>
          <a:sx n="77" d="100"/>
          <a:sy n="77" d="100"/>
        </p:scale>
        <p:origin x="2131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1782"/>
    </p:cViewPr>
  </p:sorterViewPr>
  <p:notesViewPr>
    <p:cSldViewPr>
      <p:cViewPr varScale="1">
        <p:scale>
          <a:sx n="84" d="100"/>
          <a:sy n="84" d="100"/>
        </p:scale>
        <p:origin x="-3180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0DB6BB2-093B-41D3-80AB-C56384B590B4}" type="datetimeFigureOut">
              <a:rPr lang="en-US"/>
              <a:pPr>
                <a:defRPr/>
              </a:pPr>
              <a:t>8/15/2022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31CFDFF-4183-4ACD-A50D-82202B02C1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9222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49105C9-BB34-48FE-BAF9-3AE514611FC0}" type="datetimeFigureOut">
              <a:rPr lang="en-US"/>
              <a:pPr>
                <a:defRPr/>
              </a:pPr>
              <a:t>8/15/2022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BBA16C7-CDC5-4224-A290-4C3986DA15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58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A16C7-CDC5-4224-A290-4C3986DA1597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9709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361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993775"/>
          </a:xfrm>
          <a:prstGeom prst="rect">
            <a:avLst/>
          </a:prstGeom>
        </p:spPr>
        <p:txBody>
          <a:bodyPr/>
          <a:lstStyle>
            <a:lvl1pPr algn="l">
              <a:defRPr sz="3600" baseline="0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2209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5312"/>
            <a:ext cx="9144000" cy="93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85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Page </a:t>
            </a:r>
            <a:fld id="{E188C49E-526C-4CA2-87C2-E99663D531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04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361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419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419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8587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008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01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75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7200"/>
            <a:ext cx="5111750" cy="56689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923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546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96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40"/>
          <a:stretch/>
        </p:blipFill>
        <p:spPr>
          <a:xfrm>
            <a:off x="0" y="6373749"/>
            <a:ext cx="9144000" cy="484251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686868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08221C61-D8E7-408F-9FD3-E2914F976291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2"/>
          <a:stretch/>
        </p:blipFill>
        <p:spPr>
          <a:xfrm>
            <a:off x="0" y="0"/>
            <a:ext cx="9144000" cy="327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35" r:id="rId1"/>
    <p:sldLayoutId id="2147484634" r:id="rId2"/>
    <p:sldLayoutId id="2147484636" r:id="rId3"/>
    <p:sldLayoutId id="2147484637" r:id="rId4"/>
    <p:sldLayoutId id="2147484638" r:id="rId5"/>
    <p:sldLayoutId id="2147484639" r:id="rId6"/>
    <p:sldLayoutId id="2147484640" r:id="rId7"/>
    <p:sldLayoutId id="2147484641" r:id="rId8"/>
    <p:sldLayoutId id="2147484642" r:id="rId9"/>
    <p:sldLayoutId id="2147484643" r:id="rId10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246492"/>
            <a:ext cx="8686800" cy="1009445"/>
          </a:xfrm>
        </p:spPr>
        <p:txBody>
          <a:bodyPr/>
          <a:lstStyle/>
          <a:p>
            <a:pPr marL="171450" indent="-171450">
              <a:spcBef>
                <a:spcPct val="200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addition to the annual 10-Year Plan, the CAISO’s recent 20-Year Outlook set out a long term architecture for in-state, offshore and out-of-state needs highlighting the need for interregional coordination and cooperation</a:t>
            </a:r>
            <a:endParaRPr lang="en-US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en-US"/>
              <a:t>Page </a:t>
            </a:r>
            <a:fld id="{E188C49E-526C-4CA2-87C2-E99663D5313E}" type="slidenum">
              <a:rPr lang="en-US" altLang="en-US" smtClean="0"/>
              <a:pPr/>
              <a:t>1</a:t>
            </a:fld>
            <a:endParaRPr lang="en-US" alt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953477"/>
              </p:ext>
            </p:extLst>
          </p:nvPr>
        </p:nvGraphicFramePr>
        <p:xfrm>
          <a:off x="381000" y="2389492"/>
          <a:ext cx="3048000" cy="390435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46715">
                  <a:extLst>
                    <a:ext uri="{9D8B030D-6E8A-4147-A177-3AD203B41FA5}">
                      <a16:colId xmlns:a16="http://schemas.microsoft.com/office/drawing/2014/main" val="2517079140"/>
                    </a:ext>
                  </a:extLst>
                </a:gridCol>
                <a:gridCol w="2001285">
                  <a:extLst>
                    <a:ext uri="{9D8B030D-6E8A-4147-A177-3AD203B41FA5}">
                      <a16:colId xmlns:a16="http://schemas.microsoft.com/office/drawing/2014/main" val="755221870"/>
                    </a:ext>
                  </a:extLst>
                </a:gridCol>
              </a:tblGrid>
              <a:tr h="40784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727337"/>
                          </a:solidFill>
                        </a:rPr>
                        <a:t>Based</a:t>
                      </a:r>
                      <a:r>
                        <a:rPr lang="en-US" sz="1200" b="1" baseline="0" dirty="0">
                          <a:solidFill>
                            <a:srgbClr val="727337"/>
                          </a:solidFill>
                        </a:rPr>
                        <a:t> on r</a:t>
                      </a:r>
                      <a:r>
                        <a:rPr lang="en-US" sz="1200" b="1" dirty="0">
                          <a:solidFill>
                            <a:srgbClr val="727337"/>
                          </a:solidFill>
                        </a:rPr>
                        <a:t>esourc</a:t>
                      </a:r>
                      <a:r>
                        <a:rPr lang="en-US" sz="1200" b="1" baseline="0" dirty="0">
                          <a:solidFill>
                            <a:srgbClr val="727337"/>
                          </a:solidFill>
                        </a:rPr>
                        <a:t>e needs coordinated with state agency planning</a:t>
                      </a:r>
                      <a:endParaRPr lang="en-US" sz="1200" b="1" dirty="0">
                        <a:solidFill>
                          <a:srgbClr val="727337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rgbClr val="72733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9764200"/>
                  </a:ext>
                </a:extLst>
              </a:tr>
              <a:tr h="407849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727337"/>
                          </a:solidFill>
                          <a:latin typeface="+mn-lt"/>
                        </a:rPr>
                        <a:t>53 GW</a:t>
                      </a:r>
                      <a:endParaRPr lang="en-US" sz="1200" b="1" dirty="0">
                        <a:solidFill>
                          <a:srgbClr val="72733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727337"/>
                          </a:solidFill>
                        </a:rPr>
                        <a:t>Solar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9815700"/>
                  </a:ext>
                </a:extLst>
              </a:tr>
              <a:tr h="407849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727337"/>
                          </a:solidFill>
                        </a:rPr>
                        <a:t>22.2 GW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727337"/>
                          </a:solidFill>
                        </a:rPr>
                        <a:t>Wind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7011319"/>
                  </a:ext>
                </a:extLst>
              </a:tr>
              <a:tr h="407849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727337"/>
                          </a:solidFill>
                          <a:latin typeface="+mn-lt"/>
                        </a:rPr>
                        <a:t>2.3 GW</a:t>
                      </a:r>
                      <a:endParaRPr lang="en-US" sz="1200" b="1" dirty="0">
                        <a:solidFill>
                          <a:srgbClr val="72733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727337"/>
                          </a:solidFill>
                        </a:rPr>
                        <a:t>Geothermal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1869887"/>
                  </a:ext>
                </a:extLst>
              </a:tr>
              <a:tr h="407849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727337"/>
                          </a:solidFill>
                          <a:latin typeface="+mn-lt"/>
                        </a:rPr>
                        <a:t>37 GW</a:t>
                      </a:r>
                      <a:endParaRPr lang="en-US" sz="1200" b="1" dirty="0">
                        <a:solidFill>
                          <a:srgbClr val="72733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727337"/>
                          </a:solidFill>
                        </a:rPr>
                        <a:t>Battery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260930"/>
                  </a:ext>
                </a:extLst>
              </a:tr>
              <a:tr h="407849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727337"/>
                          </a:solidFill>
                          <a:latin typeface="+mn-lt"/>
                        </a:rPr>
                        <a:t>4 GW</a:t>
                      </a:r>
                      <a:endParaRPr lang="en-US" sz="1200" b="1" dirty="0">
                        <a:solidFill>
                          <a:srgbClr val="727337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727337"/>
                          </a:solidFill>
                        </a:rPr>
                        <a:t>Long-duration</a:t>
                      </a:r>
                      <a:r>
                        <a:rPr lang="en-US" sz="1100" baseline="0" dirty="0">
                          <a:solidFill>
                            <a:srgbClr val="727337"/>
                          </a:solidFill>
                        </a:rPr>
                        <a:t> Storage</a:t>
                      </a:r>
                      <a:endParaRPr lang="en-US" sz="1100" dirty="0">
                        <a:solidFill>
                          <a:srgbClr val="72733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1222942"/>
                  </a:ext>
                </a:extLst>
              </a:tr>
              <a:tr h="703957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727337"/>
                          </a:solidFill>
                        </a:rPr>
                        <a:t>120 GW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727337"/>
                          </a:solidFill>
                        </a:rPr>
                        <a:t>Total</a:t>
                      </a:r>
                      <a:r>
                        <a:rPr lang="en-US" sz="1100" baseline="0" dirty="0">
                          <a:solidFill>
                            <a:srgbClr val="727337"/>
                          </a:solidFill>
                        </a:rPr>
                        <a:t> resource and storage requirement</a:t>
                      </a:r>
                      <a:endParaRPr lang="en-US" sz="1100" dirty="0">
                        <a:solidFill>
                          <a:srgbClr val="72733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766433"/>
                  </a:ext>
                </a:extLst>
              </a:tr>
              <a:tr h="703957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727337"/>
                          </a:solidFill>
                        </a:rPr>
                        <a:t>$30.5B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727337"/>
                          </a:solidFill>
                        </a:rPr>
                        <a:t>Estimated</a:t>
                      </a:r>
                      <a:r>
                        <a:rPr lang="en-US" sz="1100" baseline="0" dirty="0">
                          <a:solidFill>
                            <a:srgbClr val="727337"/>
                          </a:solidFill>
                        </a:rPr>
                        <a:t> cost of transmission</a:t>
                      </a:r>
                      <a:endParaRPr lang="en-US" sz="1100" dirty="0">
                        <a:solidFill>
                          <a:srgbClr val="72733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2133522"/>
                  </a:ext>
                </a:extLst>
              </a:tr>
            </a:tbl>
          </a:graphicData>
        </a:graphic>
      </p:graphicFrame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19291" y="2337254"/>
            <a:ext cx="5131130" cy="420761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6200" y="304800"/>
            <a:ext cx="8991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4F758B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The CAISO’s annual </a:t>
            </a:r>
            <a:r>
              <a:rPr lang="en-US"/>
              <a:t>transmission plan </a:t>
            </a:r>
            <a:r>
              <a:rPr lang="en-US" dirty="0"/>
              <a:t>addresses regional and local needs over 80% of California </a:t>
            </a:r>
            <a:r>
              <a:rPr lang="en-US"/>
              <a:t>and part </a:t>
            </a:r>
            <a:r>
              <a:rPr lang="en-US" dirty="0"/>
              <a:t>of Nevada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5165" y="6626181"/>
            <a:ext cx="24288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Neil Millar WPTF 2022 08 12 CAISO Public </a:t>
            </a:r>
          </a:p>
        </p:txBody>
      </p:sp>
    </p:spTree>
    <p:extLst>
      <p:ext uri="{BB962C8B-B14F-4D97-AF65-F5344CB8AC3E}">
        <p14:creationId xmlns:p14="http://schemas.microsoft.com/office/powerpoint/2010/main" val="3628938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92D05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O PP Template-Standard" id="{9B48AF94-3AB3-40B6-AB02-8FAB2A993F25}" vid="{E82E111C-B0F7-484B-B814-36631BC46C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and SharePoint library properties</tns:defaultPropertyEditorNamespace>
</tns:customPropertyEditors>
</file>

<file path=customXml/item2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8E8372ED-2F6E-4EE6-9BAB-EF5D6D259A31}">
  <ds:schemaRefs>
    <ds:schemaRef ds:uri="http://schemas.microsoft.com/office/2006/customDocumentInformationPanel"/>
  </ds:schemaRefs>
</ds:datastoreItem>
</file>

<file path=customXml/itemProps2.xml><?xml version="1.0" encoding="utf-8"?>
<ds:datastoreItem xmlns:ds="http://schemas.openxmlformats.org/officeDocument/2006/customXml" ds:itemID="{0D3EAE63-6E73-4411-962F-7895DDB7CCB4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ISO PP Template-Standard</Template>
  <TotalTime>0</TotalTime>
  <Words>102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In addition to the annual 10-Year Plan, the CAISO’s recent 20-Year Outlook set out a long term architecture for in-state, offshore and out-of-state needs highlighting the need for interregional coordination and cooperation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2022-03-18T21:21:58Z</dcterms:created>
  <dcterms:modified xsi:type="dcterms:W3CDTF">2022-08-15T13:43:29Z</dcterms:modified>
</cp:coreProperties>
</file>