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06" d="100"/>
          <a:sy n="106" d="100"/>
        </p:scale>
        <p:origin x="13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7A0B-00AC-3F1A-7B67-9D54EB3FB8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64DC8-3130-4759-99C7-BAF6D4517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AD32C0-FED8-BF57-6882-5598929F78B0}"/>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5" name="Footer Placeholder 4">
            <a:extLst>
              <a:ext uri="{FF2B5EF4-FFF2-40B4-BE49-F238E27FC236}">
                <a16:creationId xmlns:a16="http://schemas.microsoft.com/office/drawing/2014/main" id="{30CC099C-999D-2908-F21A-80A0184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E04F-D52B-45EF-D2B3-D3C5326359B0}"/>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33378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462F-A0B9-03D4-1D8A-632CC3A1B0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7D227-28BA-F945-9796-73B29156F7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77049-51AA-5AB1-5482-7379C6E7E60F}"/>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5" name="Footer Placeholder 4">
            <a:extLst>
              <a:ext uri="{FF2B5EF4-FFF2-40B4-BE49-F238E27FC236}">
                <a16:creationId xmlns:a16="http://schemas.microsoft.com/office/drawing/2014/main" id="{AEF9B285-5A4D-CE79-4136-441176DFD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7674F-4CB5-77CC-6AA0-572A86D5588F}"/>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164805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B1197-A9E1-1977-C83B-E76F4FBED2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66D7C-6B34-C2E5-7521-196722720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C8982-833A-C4AA-48EC-9162EDAEBC7E}"/>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5" name="Footer Placeholder 4">
            <a:extLst>
              <a:ext uri="{FF2B5EF4-FFF2-40B4-BE49-F238E27FC236}">
                <a16:creationId xmlns:a16="http://schemas.microsoft.com/office/drawing/2014/main" id="{37884E23-3A98-F10F-6519-3579CC432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D8C2F-44F4-3574-8670-7E5CEE220527}"/>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304357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A533-52F2-10CA-5EB6-613D28C3C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5865C-33A5-5352-6CD8-EF9BB62B2A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49F3A-8A53-B2E3-17B0-F9C52A1C78FD}"/>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5" name="Footer Placeholder 4">
            <a:extLst>
              <a:ext uri="{FF2B5EF4-FFF2-40B4-BE49-F238E27FC236}">
                <a16:creationId xmlns:a16="http://schemas.microsoft.com/office/drawing/2014/main" id="{6F8CE2E3-11AE-B54C-9A3F-65A33108A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F5CA6-3312-B87A-01B6-8A3B4FECCD96}"/>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188647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1B66-0307-ADA6-3644-8D02E631B2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6658A-9215-2122-3946-AD69877995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D5EBB-91E7-C072-C6DB-DAE7031BD335}"/>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5" name="Footer Placeholder 4">
            <a:extLst>
              <a:ext uri="{FF2B5EF4-FFF2-40B4-BE49-F238E27FC236}">
                <a16:creationId xmlns:a16="http://schemas.microsoft.com/office/drawing/2014/main" id="{0E757867-979E-5E86-9C91-69F1CA94E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05F2D-2531-69F4-509B-567C50615458}"/>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31954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7D22-0006-6DCD-717D-A61FCF2D0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1C56D-3511-DD7C-3379-FBF7339F5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E4E08-A26B-DF9F-39EE-CA8217986A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F584B-7C09-49B4-BF9F-D741D798E116}"/>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6" name="Footer Placeholder 5">
            <a:extLst>
              <a:ext uri="{FF2B5EF4-FFF2-40B4-BE49-F238E27FC236}">
                <a16:creationId xmlns:a16="http://schemas.microsoft.com/office/drawing/2014/main" id="{312F80B4-A43B-29FA-8BE2-8C277A831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9C7BB-205F-B29D-D932-8BE33EF1A5B9}"/>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62492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CDF8-6AD5-46CD-4754-B4B23210FB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E4259A-0C76-07D3-372C-85FC5BE39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002AF-5EA1-344E-19EC-3586D7B34D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7197E-958B-142D-2A0F-4D8C5FEF3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D75973-EB21-971E-2C6D-C3882D3046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B7C5BF-8694-BF36-E577-0CC7BE351DEA}"/>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8" name="Footer Placeholder 7">
            <a:extLst>
              <a:ext uri="{FF2B5EF4-FFF2-40B4-BE49-F238E27FC236}">
                <a16:creationId xmlns:a16="http://schemas.microsoft.com/office/drawing/2014/main" id="{2EA08EA0-9B89-4D5F-A86F-A0E543F4A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D27BCE-5429-E7E9-68E8-01CC792B3228}"/>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306012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18DF-34D1-25DE-9144-A7F13C063D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5A2DB-31F5-EAB8-DBDD-7EA2440DD6C3}"/>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4" name="Footer Placeholder 3">
            <a:extLst>
              <a:ext uri="{FF2B5EF4-FFF2-40B4-BE49-F238E27FC236}">
                <a16:creationId xmlns:a16="http://schemas.microsoft.com/office/drawing/2014/main" id="{6833809C-C317-5B5C-8543-200E3D978B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0148A3-EF18-198E-7050-31B9BD30127C}"/>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4249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E63E8-4F2A-0D34-EB33-14D2A5728953}"/>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3" name="Footer Placeholder 2">
            <a:extLst>
              <a:ext uri="{FF2B5EF4-FFF2-40B4-BE49-F238E27FC236}">
                <a16:creationId xmlns:a16="http://schemas.microsoft.com/office/drawing/2014/main" id="{D8FD27D9-9A15-13F4-50D6-39B7705F57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789E8-5C44-C68F-4E15-4DCE50E2221B}"/>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415336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7459-F506-8B31-8D87-86C3AFBBA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B6772-BB94-34C8-073C-B8E61290B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DCA3B-6105-32A3-6CAE-D9BBA3F00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87594-7394-CABD-42B4-1E96AFAFE4DD}"/>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6" name="Footer Placeholder 5">
            <a:extLst>
              <a:ext uri="{FF2B5EF4-FFF2-40B4-BE49-F238E27FC236}">
                <a16:creationId xmlns:a16="http://schemas.microsoft.com/office/drawing/2014/main" id="{1A04103D-B05D-60DB-E1E2-5580367E0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F5465-7F03-4CE9-2CC0-92487FFBD13B}"/>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323100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DB24-3793-45D1-AB6C-4AB1A3380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E0E6C-1804-BBF2-D7F0-775D69E6B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7DFCE-F449-C34B-2F06-AF3D5AA7F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834A4-DCEC-FB50-97A7-10D0E3B21D78}"/>
              </a:ext>
            </a:extLst>
          </p:cNvPr>
          <p:cNvSpPr>
            <a:spLocks noGrp="1"/>
          </p:cNvSpPr>
          <p:nvPr>
            <p:ph type="dt" sz="half" idx="10"/>
          </p:nvPr>
        </p:nvSpPr>
        <p:spPr/>
        <p:txBody>
          <a:bodyPr/>
          <a:lstStyle/>
          <a:p>
            <a:fld id="{8475B739-7424-4D4F-A398-99EDA601810F}" type="datetimeFigureOut">
              <a:rPr lang="en-US" smtClean="0"/>
              <a:t>7/16/25</a:t>
            </a:fld>
            <a:endParaRPr lang="en-US"/>
          </a:p>
        </p:txBody>
      </p:sp>
      <p:sp>
        <p:nvSpPr>
          <p:cNvPr id="6" name="Footer Placeholder 5">
            <a:extLst>
              <a:ext uri="{FF2B5EF4-FFF2-40B4-BE49-F238E27FC236}">
                <a16:creationId xmlns:a16="http://schemas.microsoft.com/office/drawing/2014/main" id="{3FB5D4C4-CAE5-4602-386B-216835CF3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B7555-E3AB-6510-D9D7-8940047F1F1D}"/>
              </a:ext>
            </a:extLst>
          </p:cNvPr>
          <p:cNvSpPr>
            <a:spLocks noGrp="1"/>
          </p:cNvSpPr>
          <p:nvPr>
            <p:ph type="sldNum" sz="quarter" idx="12"/>
          </p:nvPr>
        </p:nvSpPr>
        <p:spPr/>
        <p:txBody>
          <a:bodyPr/>
          <a:lstStyle/>
          <a:p>
            <a:fld id="{104FB7DA-BB4A-496D-B32D-0358F7C81337}" type="slidenum">
              <a:rPr lang="en-US" smtClean="0"/>
              <a:t>‹#›</a:t>
            </a:fld>
            <a:endParaRPr lang="en-US"/>
          </a:p>
        </p:txBody>
      </p:sp>
    </p:spTree>
    <p:extLst>
      <p:ext uri="{BB962C8B-B14F-4D97-AF65-F5344CB8AC3E}">
        <p14:creationId xmlns:p14="http://schemas.microsoft.com/office/powerpoint/2010/main" val="20586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AFCC36-B918-CE2E-E01A-DF656D7C0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590D6-A925-DD44-F26B-F724711E8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89920-E34F-5621-D493-2DC68D745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75B739-7424-4D4F-A398-99EDA601810F}" type="datetimeFigureOut">
              <a:rPr lang="en-US" smtClean="0"/>
              <a:t>7/16/25</a:t>
            </a:fld>
            <a:endParaRPr lang="en-US"/>
          </a:p>
        </p:txBody>
      </p:sp>
      <p:sp>
        <p:nvSpPr>
          <p:cNvPr id="5" name="Footer Placeholder 4">
            <a:extLst>
              <a:ext uri="{FF2B5EF4-FFF2-40B4-BE49-F238E27FC236}">
                <a16:creationId xmlns:a16="http://schemas.microsoft.com/office/drawing/2014/main" id="{8EF1616A-48C6-B41C-B455-2D29DECD9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AE880D-BFDB-1170-7841-A0D9408175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4FB7DA-BB4A-496D-B32D-0358F7C81337}" type="slidenum">
              <a:rPr lang="en-US" smtClean="0"/>
              <a:t>‹#›</a:t>
            </a:fld>
            <a:endParaRPr lang="en-US"/>
          </a:p>
        </p:txBody>
      </p:sp>
    </p:spTree>
    <p:extLst>
      <p:ext uri="{BB962C8B-B14F-4D97-AF65-F5344CB8AC3E}">
        <p14:creationId xmlns:p14="http://schemas.microsoft.com/office/powerpoint/2010/main" val="315595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FA2A3-EDFB-E24F-0F8F-D2919C342BD0}"/>
              </a:ext>
            </a:extLst>
          </p:cNvPr>
          <p:cNvSpPr>
            <a:spLocks noGrp="1"/>
          </p:cNvSpPr>
          <p:nvPr>
            <p:ph type="title"/>
          </p:nvPr>
        </p:nvSpPr>
        <p:spPr>
          <a:xfrm>
            <a:off x="645695" y="292935"/>
            <a:ext cx="10515600" cy="1325563"/>
          </a:xfrm>
        </p:spPr>
        <p:txBody>
          <a:bodyPr>
            <a:normAutofit fontScale="90000"/>
          </a:bodyPr>
          <a:lstStyle/>
          <a:p>
            <a:r>
              <a:rPr lang="en-US" sz="2700" b="1" dirty="0">
                <a:latin typeface="Arial" panose="020B0604020202020204" pitchFamily="34" charset="0"/>
                <a:cs typeface="Arial" panose="020B0604020202020204" pitchFamily="34" charset="0"/>
              </a:rPr>
              <a:t>📌 Patient History:</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A 51-year-old woman underwent </a:t>
            </a:r>
            <a:r>
              <a:rPr lang="en-US" sz="2700" b="1" dirty="0">
                <a:latin typeface="Arial" panose="020B0604020202020204" pitchFamily="34" charset="0"/>
                <a:cs typeface="Arial" panose="020B0604020202020204" pitchFamily="34" charset="0"/>
              </a:rPr>
              <a:t>contrast-enhanced chest CT</a:t>
            </a:r>
            <a:r>
              <a:rPr lang="en-US" sz="2700" dirty="0">
                <a:latin typeface="Arial" panose="020B0604020202020204" pitchFamily="34" charset="0"/>
                <a:cs typeface="Arial" panose="020B0604020202020204" pitchFamily="34" charset="0"/>
              </a:rPr>
              <a:t> for surveillance of small cell lung cancer.</a:t>
            </a:r>
            <a:br>
              <a:rPr lang="en-US" dirty="0"/>
            </a:br>
            <a:endParaRPr lang="en-US" dirty="0"/>
          </a:p>
        </p:txBody>
      </p:sp>
      <p:sp>
        <p:nvSpPr>
          <p:cNvPr id="6" name="Content Placeholder 5">
            <a:extLst>
              <a:ext uri="{FF2B5EF4-FFF2-40B4-BE49-F238E27FC236}">
                <a16:creationId xmlns:a16="http://schemas.microsoft.com/office/drawing/2014/main" id="{AF3FA616-0E4A-F9C6-4E32-BF5712799386}"/>
              </a:ext>
            </a:extLst>
          </p:cNvPr>
          <p:cNvSpPr>
            <a:spLocks noGrp="1"/>
          </p:cNvSpPr>
          <p:nvPr>
            <p:ph idx="1"/>
          </p:nvPr>
        </p:nvSpPr>
        <p:spPr>
          <a:xfrm>
            <a:off x="645695" y="1440614"/>
            <a:ext cx="10515600" cy="5417386"/>
          </a:xfrm>
        </p:spPr>
        <p:txBody>
          <a:bodyPr>
            <a:normAutofit fontScale="85000" lnSpcReduction="20000"/>
          </a:bodyPr>
          <a:lstStyle/>
          <a:p>
            <a:pPr marL="0" indent="0">
              <a:buNone/>
            </a:pPr>
            <a:r>
              <a:rPr lang="en-US" sz="3200" dirty="0"/>
              <a:t>🔍 </a:t>
            </a:r>
            <a:r>
              <a:rPr lang="en-US" sz="3200" b="1" dirty="0"/>
              <a:t>Findings:</a:t>
            </a:r>
          </a:p>
          <a:p>
            <a:pPr marL="0" indent="0">
              <a:buNone/>
            </a:pP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 Axial CT: Left breast mass</a:t>
            </a: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 Mammogram (CC &amp; MLO views): Irregular mass confirmed</a:t>
            </a: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 Targeted Ultrasound: Corresponding hypoechoic, irregular mass</a:t>
            </a: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 Biopsy: </a:t>
            </a:r>
            <a:r>
              <a:rPr lang="en-US" sz="2900" b="1" dirty="0">
                <a:latin typeface="Arial" panose="020B0604020202020204" pitchFamily="34" charset="0"/>
                <a:cs typeface="Arial" panose="020B0604020202020204" pitchFamily="34" charset="0"/>
              </a:rPr>
              <a:t>Grade 1 invasive ductal carcinoma</a:t>
            </a:r>
          </a:p>
          <a:p>
            <a:pPr marL="0" indent="0">
              <a:buNone/>
            </a:pPr>
            <a:endParaRPr lang="en-US" sz="2900" dirty="0">
              <a:latin typeface="Arial" panose="020B0604020202020204" pitchFamily="34" charset="0"/>
              <a:cs typeface="Arial" panose="020B0604020202020204" pitchFamily="34" charset="0"/>
            </a:endParaRPr>
          </a:p>
          <a:p>
            <a:pPr marL="0" indent="0">
              <a:buNone/>
            </a:pPr>
            <a:r>
              <a:rPr lang="en-US" sz="2900" dirty="0">
                <a:latin typeface="Arial" panose="020B0604020202020204" pitchFamily="34" charset="0"/>
                <a:cs typeface="Arial" panose="020B0604020202020204" pitchFamily="34" charset="0"/>
              </a:rPr>
              <a:t>🧠 </a:t>
            </a:r>
            <a:r>
              <a:rPr lang="en-US" sz="2900" b="1" dirty="0">
                <a:latin typeface="Arial" panose="020B0604020202020204" pitchFamily="34" charset="0"/>
                <a:cs typeface="Arial" panose="020B0604020202020204" pitchFamily="34" charset="0"/>
              </a:rPr>
              <a:t>Question for You:</a:t>
            </a: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What would you assign as the </a:t>
            </a:r>
            <a:r>
              <a:rPr lang="en-US" sz="2900" b="1" dirty="0">
                <a:latin typeface="Arial" panose="020B0604020202020204" pitchFamily="34" charset="0"/>
                <a:cs typeface="Arial" panose="020B0604020202020204" pitchFamily="34" charset="0"/>
              </a:rPr>
              <a:t>MOD (Method of Detection)</a:t>
            </a:r>
            <a:r>
              <a:rPr lang="en-US" sz="2900" dirty="0">
                <a:latin typeface="Arial" panose="020B0604020202020204" pitchFamily="34" charset="0"/>
                <a:cs typeface="Arial" panose="020B0604020202020204" pitchFamily="34" charset="0"/>
              </a:rPr>
              <a:t> in this case?</a:t>
            </a:r>
          </a:p>
          <a:p>
            <a:endParaRPr lang="en-US" dirty="0"/>
          </a:p>
          <a:p>
            <a:pPr marL="0" indent="0">
              <a:buNone/>
            </a:pPr>
            <a:r>
              <a:rPr lang="en-US" dirty="0"/>
              <a:t>📸 </a:t>
            </a:r>
            <a:r>
              <a:rPr lang="en-US" b="1" dirty="0"/>
              <a:t>Swipe to see images</a:t>
            </a:r>
            <a:r>
              <a:rPr lang="en-US" dirty="0"/>
              <a:t> ➡️</a:t>
            </a:r>
            <a:br>
              <a:rPr lang="en-US" dirty="0"/>
            </a:br>
            <a:endParaRPr lang="en-US" dirty="0"/>
          </a:p>
          <a:p>
            <a:pPr marL="0" indent="0">
              <a:buNone/>
            </a:pPr>
            <a:r>
              <a:rPr lang="en-US" sz="2900" dirty="0">
                <a:latin typeface="Arial" panose="020B0604020202020204" pitchFamily="34" charset="0"/>
                <a:cs typeface="Arial" panose="020B0604020202020204" pitchFamily="34" charset="0"/>
              </a:rPr>
              <a:t>💬 Drop your answer and rationale in the comments!</a:t>
            </a: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Let’s test your breast imaging knowledge. 🧠</a:t>
            </a:r>
          </a:p>
          <a:p>
            <a:pPr marL="0" indent="0">
              <a:buNone/>
            </a:pPr>
            <a:r>
              <a:rPr lang="en-US" dirty="0"/>
              <a:t>#</a:t>
            </a:r>
            <a:r>
              <a:rPr lang="en-US" sz="2400" dirty="0" err="1"/>
              <a:t>Societyof</a:t>
            </a:r>
            <a:r>
              <a:rPr lang="en-US" sz="2400" dirty="0" err="1">
                <a:latin typeface="Arial" panose="020B0604020202020204" pitchFamily="34" charset="0"/>
                <a:cs typeface="Arial" panose="020B0604020202020204" pitchFamily="34" charset="0"/>
              </a:rPr>
              <a:t>BreastImaging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SBIWebinar</a:t>
            </a:r>
            <a:r>
              <a:rPr lang="en-US" sz="2300" dirty="0">
                <a:latin typeface="Arial" panose="020B0604020202020204" pitchFamily="34" charset="0"/>
                <a:cs typeface="Arial" panose="020B0604020202020204" pitchFamily="34" charset="0"/>
              </a:rPr>
              <a:t> #Radiology #</a:t>
            </a:r>
            <a:r>
              <a:rPr lang="en-US" sz="2300" dirty="0" err="1">
                <a:latin typeface="Arial" panose="020B0604020202020204" pitchFamily="34" charset="0"/>
                <a:cs typeface="Arial" panose="020B0604020202020204" pitchFamily="34" charset="0"/>
              </a:rPr>
              <a:t>MedicalEducation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BreastCancerAwareness</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CaseChallenge</a:t>
            </a:r>
            <a:endParaRPr lang="en-US" sz="23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9364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t scan&#10;&#10;AI-generated content may be incorrect.">
            <a:extLst>
              <a:ext uri="{FF2B5EF4-FFF2-40B4-BE49-F238E27FC236}">
                <a16:creationId xmlns:a16="http://schemas.microsoft.com/office/drawing/2014/main" id="{447290E4-1565-8C47-FF59-38ABA53A8409}"/>
              </a:ext>
            </a:extLst>
          </p:cNvPr>
          <p:cNvPicPr>
            <a:picLocks noChangeAspect="1"/>
          </p:cNvPicPr>
          <p:nvPr/>
        </p:nvPicPr>
        <p:blipFill>
          <a:blip r:embed="rId2">
            <a:extLst>
              <a:ext uri="{28A0092B-C50C-407E-A947-70E740481C1C}">
                <a14:useLocalDpi xmlns:a14="http://schemas.microsoft.com/office/drawing/2010/main" val="0"/>
              </a:ext>
            </a:extLst>
          </a:blip>
          <a:srcRect t="20834" r="1820" b="24374"/>
          <a:stretch>
            <a:fillRect/>
          </a:stretch>
        </p:blipFill>
        <p:spPr>
          <a:xfrm>
            <a:off x="1922969" y="685800"/>
            <a:ext cx="8346062" cy="5486400"/>
          </a:xfrm>
          <a:prstGeom prst="rect">
            <a:avLst/>
          </a:prstGeom>
        </p:spPr>
      </p:pic>
      <p:sp>
        <p:nvSpPr>
          <p:cNvPr id="12" name="Oval 11">
            <a:extLst>
              <a:ext uri="{FF2B5EF4-FFF2-40B4-BE49-F238E27FC236}">
                <a16:creationId xmlns:a16="http://schemas.microsoft.com/office/drawing/2014/main" id="{FC9AE249-E77C-31F8-56B8-D4F52BCCDC7A}"/>
              </a:ext>
            </a:extLst>
          </p:cNvPr>
          <p:cNvSpPr/>
          <p:nvPr/>
        </p:nvSpPr>
        <p:spPr>
          <a:xfrm>
            <a:off x="9444625" y="2379945"/>
            <a:ext cx="626302" cy="62630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0BB85-A840-5B55-1DC0-44A9A3226B3A}"/>
              </a:ext>
            </a:extLst>
          </p:cNvPr>
          <p:cNvSpPr txBox="1"/>
          <p:nvPr/>
        </p:nvSpPr>
        <p:spPr>
          <a:xfrm>
            <a:off x="8446168" y="6172200"/>
            <a:ext cx="2767264" cy="646331"/>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Courtesy of Dr. Manisha Bahl</a:t>
            </a:r>
          </a:p>
          <a:p>
            <a:pPr algn="ctr"/>
            <a:r>
              <a:rPr lang="en-US" sz="1200" i="1" dirty="0">
                <a:latin typeface="Arial" panose="020B0604020202020204" pitchFamily="34" charset="0"/>
                <a:cs typeface="Arial" panose="020B0604020202020204" pitchFamily="34" charset="0"/>
              </a:rPr>
              <a:t>Harvard Medical School</a:t>
            </a:r>
          </a:p>
          <a:p>
            <a:pPr algn="ctr"/>
            <a:r>
              <a:rPr lang="en-US" sz="1200" i="1" dirty="0">
                <a:latin typeface="Arial" panose="020B0604020202020204" pitchFamily="34" charset="0"/>
                <a:cs typeface="Arial" panose="020B0604020202020204" pitchFamily="34" charset="0"/>
              </a:rPr>
              <a:t>Massachusetts General Hospital</a:t>
            </a:r>
            <a:endParaRPr lang="en-US" sz="1200" dirty="0"/>
          </a:p>
        </p:txBody>
      </p:sp>
    </p:spTree>
    <p:extLst>
      <p:ext uri="{BB962C8B-B14F-4D97-AF65-F5344CB8AC3E}">
        <p14:creationId xmlns:p14="http://schemas.microsoft.com/office/powerpoint/2010/main" val="164497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6C081-D143-147B-EBA3-FB862F333166}"/>
            </a:ext>
          </a:extLst>
        </p:cNvPr>
        <p:cNvGrpSpPr/>
        <p:nvPr/>
      </p:nvGrpSpPr>
      <p:grpSpPr>
        <a:xfrm>
          <a:off x="0" y="0"/>
          <a:ext cx="0" cy="0"/>
          <a:chOff x="0" y="0"/>
          <a:chExt cx="0" cy="0"/>
        </a:xfrm>
      </p:grpSpPr>
      <p:pic>
        <p:nvPicPr>
          <p:cNvPr id="7" name="Picture 6" descr="A close-up of a breast&#10;&#10;AI-generated content may be incorrect.">
            <a:extLst>
              <a:ext uri="{FF2B5EF4-FFF2-40B4-BE49-F238E27FC236}">
                <a16:creationId xmlns:a16="http://schemas.microsoft.com/office/drawing/2014/main" id="{4D7EF35B-E9C9-FD4D-DB8A-8329A2634624}"/>
              </a:ext>
            </a:extLst>
          </p:cNvPr>
          <p:cNvPicPr>
            <a:picLocks noChangeAspect="1"/>
          </p:cNvPicPr>
          <p:nvPr/>
        </p:nvPicPr>
        <p:blipFill>
          <a:blip r:embed="rId2">
            <a:extLst>
              <a:ext uri="{28A0092B-C50C-407E-A947-70E740481C1C}">
                <a14:useLocalDpi xmlns:a14="http://schemas.microsoft.com/office/drawing/2010/main" val="0"/>
              </a:ext>
            </a:extLst>
          </a:blip>
          <a:srcRect t="822" r="35603" b="9594"/>
          <a:stretch>
            <a:fillRect/>
          </a:stretch>
        </p:blipFill>
        <p:spPr>
          <a:xfrm>
            <a:off x="6136445" y="685800"/>
            <a:ext cx="3348186" cy="5486400"/>
          </a:xfrm>
          <a:prstGeom prst="rect">
            <a:avLst/>
          </a:prstGeom>
        </p:spPr>
      </p:pic>
      <p:pic>
        <p:nvPicPr>
          <p:cNvPr id="9" name="Picture 8" descr="A close-up of a breast&#10;&#10;AI-generated content may be incorrect.">
            <a:extLst>
              <a:ext uri="{FF2B5EF4-FFF2-40B4-BE49-F238E27FC236}">
                <a16:creationId xmlns:a16="http://schemas.microsoft.com/office/drawing/2014/main" id="{CF1002C7-81F5-42EF-1D08-38148F199EA4}"/>
              </a:ext>
            </a:extLst>
          </p:cNvPr>
          <p:cNvPicPr>
            <a:picLocks noChangeAspect="1"/>
          </p:cNvPicPr>
          <p:nvPr/>
        </p:nvPicPr>
        <p:blipFill>
          <a:blip r:embed="rId3">
            <a:extLst>
              <a:ext uri="{28A0092B-C50C-407E-A947-70E740481C1C}">
                <a14:useLocalDpi xmlns:a14="http://schemas.microsoft.com/office/drawing/2010/main" val="0"/>
              </a:ext>
            </a:extLst>
          </a:blip>
          <a:srcRect t="849" r="34920" b="8344"/>
          <a:stretch>
            <a:fillRect/>
          </a:stretch>
        </p:blipFill>
        <p:spPr>
          <a:xfrm>
            <a:off x="2707369" y="685800"/>
            <a:ext cx="3338075" cy="5486400"/>
          </a:xfrm>
          <a:prstGeom prst="rect">
            <a:avLst/>
          </a:prstGeom>
        </p:spPr>
      </p:pic>
      <p:sp>
        <p:nvSpPr>
          <p:cNvPr id="6" name="Oval 5">
            <a:extLst>
              <a:ext uri="{FF2B5EF4-FFF2-40B4-BE49-F238E27FC236}">
                <a16:creationId xmlns:a16="http://schemas.microsoft.com/office/drawing/2014/main" id="{553CB809-0DC8-D8F3-E1CF-34CAD435B0CA}"/>
              </a:ext>
            </a:extLst>
          </p:cNvPr>
          <p:cNvSpPr/>
          <p:nvPr/>
        </p:nvSpPr>
        <p:spPr>
          <a:xfrm>
            <a:off x="4050729" y="2116899"/>
            <a:ext cx="626302" cy="62630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221B474-AEB1-8DE2-0AA3-572074879662}"/>
              </a:ext>
            </a:extLst>
          </p:cNvPr>
          <p:cNvSpPr/>
          <p:nvPr/>
        </p:nvSpPr>
        <p:spPr>
          <a:xfrm>
            <a:off x="7484861" y="2865329"/>
            <a:ext cx="626302" cy="62630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14A7686-DB13-1618-4313-752361F341A9}"/>
              </a:ext>
            </a:extLst>
          </p:cNvPr>
          <p:cNvSpPr txBox="1"/>
          <p:nvPr/>
        </p:nvSpPr>
        <p:spPr>
          <a:xfrm>
            <a:off x="5564605" y="6172201"/>
            <a:ext cx="6100010" cy="646331"/>
          </a:xfrm>
          <a:prstGeom prst="rect">
            <a:avLst/>
          </a:prstGeom>
          <a:noFill/>
        </p:spPr>
        <p:txBody>
          <a:bodyPr wrap="square">
            <a:spAutoFit/>
          </a:bodyPr>
          <a:lstStyle/>
          <a:p>
            <a:pPr algn="ctr"/>
            <a:r>
              <a:rPr lang="en-US" sz="1200" i="1" dirty="0">
                <a:latin typeface="Arial" panose="020B0604020202020204" pitchFamily="34" charset="0"/>
                <a:cs typeface="Arial" panose="020B0604020202020204" pitchFamily="34" charset="0"/>
              </a:rPr>
              <a:t>Courtesy of Dr. Manisha Bahl</a:t>
            </a:r>
          </a:p>
          <a:p>
            <a:pPr algn="ctr"/>
            <a:r>
              <a:rPr lang="en-US" sz="1200" i="1" dirty="0">
                <a:latin typeface="Arial" panose="020B0604020202020204" pitchFamily="34" charset="0"/>
                <a:cs typeface="Arial" panose="020B0604020202020204" pitchFamily="34" charset="0"/>
              </a:rPr>
              <a:t>Harvard Medical School</a:t>
            </a:r>
          </a:p>
          <a:p>
            <a:pPr algn="ctr"/>
            <a:r>
              <a:rPr lang="en-US" sz="1200" i="1" dirty="0">
                <a:latin typeface="Arial" panose="020B0604020202020204" pitchFamily="34" charset="0"/>
                <a:cs typeface="Arial" panose="020B0604020202020204" pitchFamily="34" charset="0"/>
              </a:rPr>
              <a:t>Massachusetts General Hospital</a:t>
            </a:r>
            <a:endParaRPr lang="en-US" sz="1200" dirty="0"/>
          </a:p>
        </p:txBody>
      </p:sp>
    </p:spTree>
    <p:extLst>
      <p:ext uri="{BB962C8B-B14F-4D97-AF65-F5344CB8AC3E}">
        <p14:creationId xmlns:p14="http://schemas.microsoft.com/office/powerpoint/2010/main" val="286966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111B-1EF8-888F-426E-317246CC31FD}"/>
            </a:ext>
          </a:extLst>
        </p:cNvPr>
        <p:cNvGrpSpPr/>
        <p:nvPr/>
      </p:nvGrpSpPr>
      <p:grpSpPr>
        <a:xfrm>
          <a:off x="0" y="0"/>
          <a:ext cx="0" cy="0"/>
          <a:chOff x="0" y="0"/>
          <a:chExt cx="0" cy="0"/>
        </a:xfrm>
      </p:grpSpPr>
      <p:pic>
        <p:nvPicPr>
          <p:cNvPr id="11" name="Picture 10" descr="A close-up of an ultrasound&#10;&#10;AI-generated content may be incorrect.">
            <a:extLst>
              <a:ext uri="{FF2B5EF4-FFF2-40B4-BE49-F238E27FC236}">
                <a16:creationId xmlns:a16="http://schemas.microsoft.com/office/drawing/2014/main" id="{B39D1E0E-8F57-D1BD-4276-FF73331D3DCD}"/>
              </a:ext>
            </a:extLst>
          </p:cNvPr>
          <p:cNvPicPr>
            <a:picLocks noChangeAspect="1"/>
          </p:cNvPicPr>
          <p:nvPr/>
        </p:nvPicPr>
        <p:blipFill>
          <a:blip r:embed="rId2">
            <a:extLst>
              <a:ext uri="{28A0092B-C50C-407E-A947-70E740481C1C}">
                <a14:useLocalDpi xmlns:a14="http://schemas.microsoft.com/office/drawing/2010/main" val="0"/>
              </a:ext>
            </a:extLst>
          </a:blip>
          <a:srcRect l="8215" t="25197" r="17184" b="20012"/>
          <a:stretch>
            <a:fillRect/>
          </a:stretch>
        </p:blipFill>
        <p:spPr>
          <a:xfrm>
            <a:off x="2925153" y="685800"/>
            <a:ext cx="6341694" cy="5486400"/>
          </a:xfrm>
          <a:prstGeom prst="rect">
            <a:avLst/>
          </a:prstGeom>
        </p:spPr>
      </p:pic>
      <p:sp>
        <p:nvSpPr>
          <p:cNvPr id="3" name="TextBox 2">
            <a:extLst>
              <a:ext uri="{FF2B5EF4-FFF2-40B4-BE49-F238E27FC236}">
                <a16:creationId xmlns:a16="http://schemas.microsoft.com/office/drawing/2014/main" id="{EE6F86C6-0BD0-6CB5-8070-580E77163B3C}"/>
              </a:ext>
            </a:extLst>
          </p:cNvPr>
          <p:cNvSpPr txBox="1"/>
          <p:nvPr/>
        </p:nvSpPr>
        <p:spPr>
          <a:xfrm>
            <a:off x="5456321" y="6172200"/>
            <a:ext cx="6100010" cy="646331"/>
          </a:xfrm>
          <a:prstGeom prst="rect">
            <a:avLst/>
          </a:prstGeom>
          <a:noFill/>
        </p:spPr>
        <p:txBody>
          <a:bodyPr wrap="square">
            <a:spAutoFit/>
          </a:bodyPr>
          <a:lstStyle/>
          <a:p>
            <a:pPr algn="ctr"/>
            <a:r>
              <a:rPr lang="en-US" sz="1200" i="1" dirty="0">
                <a:latin typeface="Arial" panose="020B0604020202020204" pitchFamily="34" charset="0"/>
                <a:cs typeface="Arial" panose="020B0604020202020204" pitchFamily="34" charset="0"/>
              </a:rPr>
              <a:t>Courtesy of Dr. Manisha Bahl</a:t>
            </a:r>
          </a:p>
          <a:p>
            <a:pPr algn="ctr"/>
            <a:r>
              <a:rPr lang="en-US" sz="1200" i="1" dirty="0">
                <a:latin typeface="Arial" panose="020B0604020202020204" pitchFamily="34" charset="0"/>
                <a:cs typeface="Arial" panose="020B0604020202020204" pitchFamily="34" charset="0"/>
              </a:rPr>
              <a:t>Harvard Medical School</a:t>
            </a:r>
          </a:p>
          <a:p>
            <a:pPr algn="ctr"/>
            <a:r>
              <a:rPr lang="en-US" sz="1200" i="1" dirty="0">
                <a:latin typeface="Arial" panose="020B0604020202020204" pitchFamily="34" charset="0"/>
                <a:cs typeface="Arial" panose="020B0604020202020204" pitchFamily="34" charset="0"/>
              </a:rPr>
              <a:t>Massachusetts General Hospital</a:t>
            </a:r>
            <a:endParaRPr lang="en-US" sz="1200" dirty="0"/>
          </a:p>
        </p:txBody>
      </p:sp>
    </p:spTree>
    <p:extLst>
      <p:ext uri="{BB962C8B-B14F-4D97-AF65-F5344CB8AC3E}">
        <p14:creationId xmlns:p14="http://schemas.microsoft.com/office/powerpoint/2010/main" val="229035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D25B-7106-D059-665C-9A198A425298}"/>
              </a:ext>
            </a:extLst>
          </p:cNvPr>
          <p:cNvSpPr>
            <a:spLocks noGrp="1"/>
          </p:cNvSpPr>
          <p:nvPr>
            <p:ph type="title"/>
          </p:nvPr>
        </p:nvSpPr>
        <p:spPr>
          <a:xfrm>
            <a:off x="344905" y="885574"/>
            <a:ext cx="10515600" cy="1325563"/>
          </a:xfrm>
        </p:spPr>
        <p:txBody>
          <a:bodyPr>
            <a:normAutofit fontScale="90000"/>
          </a:bodyPr>
          <a:lstStyle/>
          <a:p>
            <a:r>
              <a:rPr lang="en-US" sz="31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Case Answer: Method of Detection (MOD)</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N – Not Breast Imaging-Based Detection, Not Patient- or Provider-Detected</a:t>
            </a:r>
            <a:br>
              <a:rPr lang="en-US" sz="2000" b="1" dirty="0">
                <a:latin typeface="Arial" panose="020B0604020202020204" pitchFamily="34" charset="0"/>
                <a:cs typeface="Arial" panose="020B0604020202020204" pitchFamily="34" charset="0"/>
              </a:rPr>
            </a:br>
            <a:br>
              <a:rPr lang="en-US" b="1" dirty="0"/>
            </a:br>
            <a:endParaRPr lang="en-US" b="1" dirty="0"/>
          </a:p>
        </p:txBody>
      </p:sp>
      <p:sp>
        <p:nvSpPr>
          <p:cNvPr id="3" name="Content Placeholder 2">
            <a:extLst>
              <a:ext uri="{FF2B5EF4-FFF2-40B4-BE49-F238E27FC236}">
                <a16:creationId xmlns:a16="http://schemas.microsoft.com/office/drawing/2014/main" id="{E063C7CC-766F-4872-6983-E52DC218CFE0}"/>
              </a:ext>
            </a:extLst>
          </p:cNvPr>
          <p:cNvSpPr>
            <a:spLocks noGrp="1"/>
          </p:cNvSpPr>
          <p:nvPr>
            <p:ph idx="1"/>
          </p:nvPr>
        </p:nvSpPr>
        <p:spPr>
          <a:xfrm>
            <a:off x="344905" y="1621088"/>
            <a:ext cx="10784306" cy="5008312"/>
          </a:xfrm>
        </p:spPr>
        <p:txBody>
          <a:bodyPr>
            <a:normAutofit fontScale="70000" lnSpcReduction="20000"/>
          </a:bodyPr>
          <a:lstStyle/>
          <a:p>
            <a:r>
              <a:rPr lang="en-US" dirty="0">
                <a:latin typeface="Arial" panose="020B0604020202020204" pitchFamily="34" charset="0"/>
                <a:cs typeface="Arial" panose="020B0604020202020204" pitchFamily="34" charset="0"/>
              </a:rPr>
              <a:t>Thanks for participating in our breast imaging challenge! Here's the breakdown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MOD: </a:t>
            </a:r>
            <a:r>
              <a:rPr lang="en-US" dirty="0">
                <a:latin typeface="Arial" panose="020B0604020202020204" pitchFamily="34" charset="0"/>
                <a:cs typeface="Arial" panose="020B0604020202020204" pitchFamily="34" charset="0"/>
              </a:rPr>
              <a:t>📍 Why?</a:t>
            </a:r>
          </a:p>
          <a:p>
            <a:pPr marL="0"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initial study</a:t>
            </a:r>
            <a:r>
              <a:rPr lang="en-US" dirty="0">
                <a:latin typeface="Arial" panose="020B0604020202020204" pitchFamily="34" charset="0"/>
                <a:cs typeface="Arial" panose="020B0604020202020204" pitchFamily="34" charset="0"/>
              </a:rPr>
              <a:t> that triggered further evaluation was a </a:t>
            </a:r>
            <a:r>
              <a:rPr lang="en-US" b="1" dirty="0">
                <a:latin typeface="Arial" panose="020B0604020202020204" pitchFamily="34" charset="0"/>
                <a:cs typeface="Arial" panose="020B0604020202020204" pitchFamily="34" charset="0"/>
              </a:rPr>
              <a:t>contrast-enhanced 	chest 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not a screening breast imaging exam</a:t>
            </a:r>
            <a:r>
              <a:rPr lang="en-US" dirty="0">
                <a:latin typeface="Arial" panose="020B0604020202020204" pitchFamily="34" charset="0"/>
                <a:cs typeface="Arial" panose="020B0604020202020204" pitchFamily="34" charset="0"/>
              </a:rPr>
              <a:t>, and the mass was </a:t>
            </a:r>
            <a:r>
              <a:rPr lang="en-US" b="1" dirty="0">
                <a:latin typeface="Arial" panose="020B0604020202020204" pitchFamily="34" charset="0"/>
                <a:cs typeface="Arial" panose="020B0604020202020204" pitchFamily="34" charset="0"/>
              </a:rPr>
              <a:t>not 	detected by the patient or provider</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That makes this an </a:t>
            </a:r>
            <a:r>
              <a:rPr lang="en-US" b="1" dirty="0">
                <a:latin typeface="Arial" panose="020B0604020202020204" pitchFamily="34" charset="0"/>
                <a:cs typeface="Arial" panose="020B0604020202020204" pitchFamily="34" charset="0"/>
              </a:rPr>
              <a:t>incidentally detected</a:t>
            </a:r>
            <a:r>
              <a:rPr lang="en-US" dirty="0">
                <a:latin typeface="Arial" panose="020B0604020202020204" pitchFamily="34" charset="0"/>
                <a:cs typeface="Arial" panose="020B0604020202020204" pitchFamily="34" charset="0"/>
              </a:rPr>
              <a:t> mass on </a:t>
            </a:r>
            <a:r>
              <a:rPr lang="en-US" b="1" dirty="0">
                <a:latin typeface="Arial" panose="020B0604020202020204" pitchFamily="34" charset="0"/>
                <a:cs typeface="Arial" panose="020B0604020202020204" pitchFamily="34" charset="0"/>
              </a:rPr>
              <a:t>non-breast imaging</a:t>
            </a:r>
            <a:r>
              <a:rPr lang="en-US" dirty="0">
                <a:latin typeface="Arial" panose="020B0604020202020204" pitchFamily="34" charset="0"/>
                <a:cs typeface="Arial" panose="020B0604020202020204" pitchFamily="34" charset="0"/>
              </a:rPr>
              <a:t>, 	which falls under </a:t>
            </a:r>
            <a:r>
              <a:rPr lang="en-US" b="1" dirty="0">
                <a:latin typeface="Arial" panose="020B0604020202020204" pitchFamily="34" charset="0"/>
                <a:cs typeface="Arial" panose="020B0604020202020204" pitchFamily="34" charset="0"/>
              </a:rPr>
              <a:t>MOD category N</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Key Learning Point:</a:t>
            </a:r>
          </a:p>
          <a:p>
            <a:pPr marL="0"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Even if a breast abnormality is confirmed on follow up imaging, we classify the MOD	based on the first imaging examination or clinical sign that triggered the workup 	leading to the breast cancer diagnosis.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SocietyofBreastImaging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SBIWebinar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RadiologyEducation</a:t>
            </a:r>
            <a:r>
              <a:rPr lang="en-US" sz="2400" dirty="0">
                <a:latin typeface="Arial" panose="020B0604020202020204" pitchFamily="34" charset="0"/>
                <a:cs typeface="Arial" panose="020B0604020202020204" pitchFamily="34" charset="0"/>
              </a:rPr>
              <a:t> ##MOD #</a:t>
            </a:r>
            <a:r>
              <a:rPr lang="en-US" sz="2400" dirty="0" err="1">
                <a:latin typeface="Arial" panose="020B0604020202020204" pitchFamily="34" charset="0"/>
                <a:cs typeface="Arial" panose="020B0604020202020204" pitchFamily="34" charset="0"/>
              </a:rPr>
              <a:t>DiagnosticRadiology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ImagingCaseChallenge</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3876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TotalTime>
  <Words>319</Words>
  <Application>Microsoft Macintosh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 Patient History: A 51-year-old woman underwent contrast-enhanced chest CT for surveillance of small cell lung cancer. </vt:lpstr>
      <vt:lpstr>PowerPoint Presentation</vt:lpstr>
      <vt:lpstr>PowerPoint Presentation</vt:lpstr>
      <vt:lpstr>PowerPoint Presentation</vt:lpstr>
      <vt:lpstr>✅ Case Answer: Method of Detection (MOD)        N – Not Breast Imaging-Based Detection, Not Patient- or Provider-Detected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Author</dc:creator>
  <cp:lastModifiedBy>Daniel Reichman</cp:lastModifiedBy>
  <cp:revision>5</cp:revision>
  <dcterms:created xsi:type="dcterms:W3CDTF">2025-07-11T05:43:15Z</dcterms:created>
  <dcterms:modified xsi:type="dcterms:W3CDTF">2025-07-16T14:14:34Z</dcterms:modified>
</cp:coreProperties>
</file>