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90"/>
    <p:restoredTop sz="94658"/>
  </p:normalViewPr>
  <p:slideViewPr>
    <p:cSldViewPr snapToGrid="0">
      <p:cViewPr varScale="1">
        <p:scale>
          <a:sx n="70" d="100"/>
          <a:sy n="70" d="100"/>
        </p:scale>
        <p:origin x="5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ACE83D-2409-D549-94D6-F8D3C1B70FFF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F461B6-6C7B-074D-BC1E-1F21DB4372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7392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F461B6-6C7B-074D-BC1E-1F21DB4372B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6609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5CDDC7-34E8-9D18-6083-14BFD79EB4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A45C31-BB4A-BDC6-D3D5-BBF8367E03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30248-A172-CF87-9997-2B76BFA94F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FE195-A0C3-BF49-8A8D-360BA46295AC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4CC8AD-4DF4-A324-7289-CA3011711E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0DFECF-CED5-10C9-2307-7DB872C8E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24C6D-A7D6-EB45-819D-FAB848ABFD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7412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8F5E1C-D1D1-FB72-6B12-AB10895AD0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CDA3770-4267-F920-4E83-70C2079757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6B77AB-8357-8AF5-99D6-B2AB2493A1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FE195-A0C3-BF49-8A8D-360BA46295AC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2725D0-9576-3925-5A17-0057995704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E8F640-CA31-3082-7645-721C7D98FF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24C6D-A7D6-EB45-819D-FAB848ABFD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3989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A1C1F94-0417-A280-D268-C52D7B85CE5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667567F-E5CC-B441-DC13-82541FFC07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9BE837-B02A-F577-4242-FC9E56C02D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FE195-A0C3-BF49-8A8D-360BA46295AC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6368ED-8612-5EAC-C7D4-DFED005262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8670D6-B507-C0FA-80D5-655668C709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24C6D-A7D6-EB45-819D-FAB848ABFD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730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F1F37D-9A23-CC26-1455-D61F69C962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6109D6-5214-1CE8-D18D-9EDE1FB5C7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A12DF0-5982-5729-4F7F-9A24E1779D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FE195-A0C3-BF49-8A8D-360BA46295AC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E8E858-D22D-199F-AA55-5482FAD67F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56329B-2837-BE64-F068-D40495C55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24C6D-A7D6-EB45-819D-FAB848ABFD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2082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5C814D-FD44-EF0F-1E08-E5E1CA1C02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49674A-2F19-9713-26B8-A2CE2953E8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DCF57E-3142-CAD7-C9B7-6EF217C3F2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FE195-A0C3-BF49-8A8D-360BA46295AC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316F18-A69F-5437-3561-5135E8940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9DA3E1-2019-60A9-0B1D-785352B293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24C6D-A7D6-EB45-819D-FAB848ABFD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389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223272-6376-1B76-60C6-10993B221A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CAD226-7F60-61C3-1DBE-5B8D4F512E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83A080-943B-7FD5-86B0-1993FECA40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964E84-9899-DA28-5608-51BAC101F4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FE195-A0C3-BF49-8A8D-360BA46295AC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749FD3-25A2-BAF7-26A1-ABE2BBF275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572724-336C-975A-1112-E4FE26A6C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24C6D-A7D6-EB45-819D-FAB848ABFD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063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552C7-E2A8-DF40-73EE-196F47DDA6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4368C5-A7D2-992B-277A-5CB54D126C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37831E-784A-2E4A-B6B5-03117697D1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566420F-448F-DA42-051A-E0514AD46B8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9127E9E-4BFC-372A-878D-DA3B031B4D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3753886-7585-C817-70C0-6E9078B8C2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FE195-A0C3-BF49-8A8D-360BA46295AC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128EB21-2C38-9BAD-F8AB-866B03A88D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46835D5-F408-79A7-3475-307B0E26E2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24C6D-A7D6-EB45-819D-FAB848ABFD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522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E81DE5-07FC-D4C4-50E4-5361AEB678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1AE99B-F884-0872-766C-AA472EC3F1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FE195-A0C3-BF49-8A8D-360BA46295AC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09487D7-7411-BF5E-45A8-701F5FD995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93FFBBB-F8BB-E2EC-F3B9-041DCD68A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24C6D-A7D6-EB45-819D-FAB848ABFD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5387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99C374C-ED89-3335-F75C-BB444E974D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FE195-A0C3-BF49-8A8D-360BA46295AC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9FF3CD4-2F11-791F-FC2A-CC87BDA0FC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82DB50-00E2-F1E8-C833-4AEA564AC7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24C6D-A7D6-EB45-819D-FAB848ABFD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169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379875-D805-CADD-FD17-38DEC217BD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792A77-54EE-DB00-B1F8-5E2461FE38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B0576C-7481-5C49-5CD2-A1E3A8EB77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329A17-5D90-6A5C-A586-8F109329A0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FE195-A0C3-BF49-8A8D-360BA46295AC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8C5B85-685B-5EBB-D1DC-EB5685A52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794F46-D7A2-E120-4BD0-5D1C6DD12B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24C6D-A7D6-EB45-819D-FAB848ABFD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2433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625F92-DACB-AF3A-65A4-B5942B20EE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78ED73F-4926-B193-6DF3-7C32D62E7D8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9CAA2F-296A-A703-2CCA-D963A63B01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26F8CF-D630-37BE-D02E-E2A1AE5580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FE195-A0C3-BF49-8A8D-360BA46295AC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4B350E-432A-A266-D60C-EEE0B91E0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283D2E-6662-D8F4-B463-F25A7F6A81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24C6D-A7D6-EB45-819D-FAB848ABFD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4666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04DAC-02B0-A4AF-818E-D2BBDA805D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FA7577-4926-2747-6524-F21ECB3B26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005FC6-2AA3-E668-5C49-5B53800BBEB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56FE195-A0C3-BF49-8A8D-360BA46295AC}" type="datetimeFigureOut">
              <a:rPr lang="en-US" smtClean="0"/>
              <a:t>6/24/2025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356E20-2D39-EBCF-7EA4-065F67EC75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40996A-48B8-D061-7532-6ABFAA6AD6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1C24C6D-A7D6-EB45-819D-FAB848ABFD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833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5E8D3B17-7638-DFD3-18E4-8A6D611749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443EA4D-E268-A5CA-4695-F3D3BD2B48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78625" y="-209702"/>
            <a:ext cx="6913375" cy="1817576"/>
          </a:xfrm>
        </p:spPr>
        <p:txBody>
          <a:bodyPr anchor="b">
            <a:normAutofit/>
          </a:bodyPr>
          <a:lstStyle/>
          <a:p>
            <a:r>
              <a:rPr lang="en-US" sz="3200" b="1" dirty="0">
                <a:latin typeface="Chalkboard" panose="03050602040202020205" pitchFamily="66" charset="77"/>
                <a:cs typeface="Arial" panose="020B0604020202020204" pitchFamily="34" charset="0"/>
              </a:rPr>
              <a:t>Freeze Frame: Would You </a:t>
            </a:r>
            <a:r>
              <a:rPr lang="en-US" sz="3200" b="1" dirty="0" err="1">
                <a:latin typeface="Chalkboard" panose="03050602040202020205" pitchFamily="66" charset="77"/>
                <a:cs typeface="Arial" panose="020B0604020202020204" pitchFamily="34" charset="0"/>
              </a:rPr>
              <a:t>Cryo</a:t>
            </a:r>
            <a:r>
              <a:rPr lang="en-US" sz="3200" b="1" dirty="0">
                <a:latin typeface="Chalkboard" panose="03050602040202020205" pitchFamily="66" charset="77"/>
                <a:cs typeface="Arial" panose="020B0604020202020204" pitchFamily="34" charset="0"/>
              </a:rPr>
              <a:t> This Breast Lesion?</a:t>
            </a:r>
          </a:p>
        </p:txBody>
      </p:sp>
      <p:pic>
        <p:nvPicPr>
          <p:cNvPr id="5" name="Picture 4" descr="A close-up of a ultrasound&#10;&#10;AI-generated content may be incorrect.">
            <a:extLst>
              <a:ext uri="{FF2B5EF4-FFF2-40B4-BE49-F238E27FC236}">
                <a16:creationId xmlns:a16="http://schemas.microsoft.com/office/drawing/2014/main" id="{66AF5634-FE09-9FE6-846F-4D535355B323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5429" r="6177"/>
          <a:stretch>
            <a:fillRect/>
          </a:stretch>
        </p:blipFill>
        <p:spPr>
          <a:xfrm>
            <a:off x="20" y="10"/>
            <a:ext cx="4910308" cy="685799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7672A7-9659-8F91-D90C-03F1371F7A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07289" y="2042160"/>
            <a:ext cx="6202391" cy="42773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64 year old woman presents with this ultrasound finding during diagnostic workup for palpable lump.  Core needle biopsy reveals invasive ductal carcinoma, ER+/PR+/HER2-, Grade 1.</a:t>
            </a:r>
          </a:p>
          <a:p>
            <a:pPr marL="0" indent="0">
              <a:buNone/>
            </a:pPr>
            <a:r>
              <a:rPr lang="en-US" sz="2000" dirty="0"/>
              <a:t>She is medically frail and wants to avoid surgery.</a:t>
            </a:r>
          </a:p>
          <a:p>
            <a:pPr marL="0" indent="0">
              <a:buNone/>
            </a:pPr>
            <a:r>
              <a:rPr lang="en-US" sz="2000" b="1" dirty="0"/>
              <a:t>Based on this image and clinical scenario, is this patient a good candidate for cryoablation? Why or why not?</a:t>
            </a:r>
          </a:p>
          <a:p>
            <a:pPr marL="0" indent="0">
              <a:buNone/>
            </a:pPr>
            <a:r>
              <a:rPr lang="en-US" sz="2000" dirty="0"/>
              <a:t>Comment your thoughts ⬇️ and we’ll post the expert rationale tomorrow.</a:t>
            </a:r>
          </a:p>
          <a:p>
            <a:pPr marL="0" indent="0">
              <a:buNone/>
            </a:pPr>
            <a:r>
              <a:rPr lang="en-US" sz="2000" dirty="0"/>
              <a:t>#</a:t>
            </a:r>
            <a:r>
              <a:rPr lang="en-US" sz="2000" dirty="0" err="1"/>
              <a:t>BreastImaging</a:t>
            </a:r>
            <a:r>
              <a:rPr lang="en-US" sz="2000" dirty="0"/>
              <a:t> #Cryoablation #</a:t>
            </a:r>
            <a:r>
              <a:rPr lang="en-US" sz="2000" dirty="0" err="1"/>
              <a:t>RadiologyEducation</a:t>
            </a:r>
            <a:r>
              <a:rPr lang="en-US" sz="2000" dirty="0"/>
              <a:t> #SBI #</a:t>
            </a:r>
            <a:r>
              <a:rPr lang="en-US" sz="2000" dirty="0" err="1"/>
              <a:t>SBIWebinarSeries</a:t>
            </a:r>
            <a:endParaRPr lang="en-US" sz="2000" dirty="0"/>
          </a:p>
        </p:txBody>
      </p:sp>
      <p:pic>
        <p:nvPicPr>
          <p:cNvPr id="13" name="Picture 12" descr="A white cross on a black background&#10;&#10;AI-generated content may be incorrect.">
            <a:extLst>
              <a:ext uri="{FF2B5EF4-FFF2-40B4-BE49-F238E27FC236}">
                <a16:creationId xmlns:a16="http://schemas.microsoft.com/office/drawing/2014/main" id="{D49D4C14-26F9-FE2F-BBCF-0C7D610D467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30975" y="3509742"/>
            <a:ext cx="180347" cy="198702"/>
          </a:xfrm>
          <a:prstGeom prst="rect">
            <a:avLst/>
          </a:prstGeom>
        </p:spPr>
      </p:pic>
      <p:pic>
        <p:nvPicPr>
          <p:cNvPr id="14" name="Picture 13" descr="A white cross on a black background&#10;&#10;AI-generated content may be incorrect.">
            <a:extLst>
              <a:ext uri="{FF2B5EF4-FFF2-40B4-BE49-F238E27FC236}">
                <a16:creationId xmlns:a16="http://schemas.microsoft.com/office/drawing/2014/main" id="{5B049DC8-8FF2-7FCF-5F5E-2EC6BBCA799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45135" y="3509742"/>
            <a:ext cx="180348" cy="198702"/>
          </a:xfrm>
          <a:prstGeom prst="rect">
            <a:avLst/>
          </a:prstGeom>
        </p:spPr>
      </p:pic>
      <p:pic>
        <p:nvPicPr>
          <p:cNvPr id="16" name="Picture 15" descr="A black and white rectangular sign with white text&#10;&#10;AI-generated content may be incorrect.">
            <a:extLst>
              <a:ext uri="{FF2B5EF4-FFF2-40B4-BE49-F238E27FC236}">
                <a16:creationId xmlns:a16="http://schemas.microsoft.com/office/drawing/2014/main" id="{1A0501A7-2AAE-FB68-F697-7673E93E731A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r="1834" b="-14871"/>
          <a:stretch>
            <a:fillRect/>
          </a:stretch>
        </p:blipFill>
        <p:spPr>
          <a:xfrm>
            <a:off x="0" y="6440298"/>
            <a:ext cx="936978" cy="417691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198FA003-49DF-4B6B-265A-3259479A4227}"/>
              </a:ext>
            </a:extLst>
          </p:cNvPr>
          <p:cNvSpPr txBox="1"/>
          <p:nvPr/>
        </p:nvSpPr>
        <p:spPr>
          <a:xfrm>
            <a:off x="-148471" y="6858000"/>
            <a:ext cx="520728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Courtesy of Dr. Robert C. Ward</a:t>
            </a:r>
          </a:p>
          <a:p>
            <a:pPr algn="ctr"/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Brown University</a:t>
            </a:r>
          </a:p>
          <a:p>
            <a:pPr algn="ctr"/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Rhode Island Medical Imaging</a:t>
            </a:r>
          </a:p>
        </p:txBody>
      </p:sp>
    </p:spTree>
    <p:extLst>
      <p:ext uri="{BB962C8B-B14F-4D97-AF65-F5344CB8AC3E}">
        <p14:creationId xmlns:p14="http://schemas.microsoft.com/office/powerpoint/2010/main" val="3507863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CF34DC-5FD5-23FF-3ED1-EDDDB9C28B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758" y="259933"/>
            <a:ext cx="11903242" cy="1325563"/>
          </a:xfrm>
        </p:spPr>
        <p:txBody>
          <a:bodyPr>
            <a:noAutofit/>
          </a:bodyPr>
          <a:lstStyle/>
          <a:p>
            <a:r>
              <a:rPr lang="en-US" sz="3200" dirty="0"/>
              <a:t>✅ You Got It!</a:t>
            </a:r>
            <a:br>
              <a:rPr lang="en-US" sz="3200" dirty="0"/>
            </a:br>
            <a:br>
              <a:rPr lang="en-US" sz="3200" dirty="0"/>
            </a:br>
            <a:r>
              <a:rPr lang="en-US" sz="2800" dirty="0">
                <a:latin typeface="Chalkboard" panose="03050602040202020205" pitchFamily="66" charset="77"/>
              </a:rPr>
              <a:t>This patient is an ideal candidate for breast cancer cryoablation.</a:t>
            </a:r>
            <a:endParaRPr lang="en-US" sz="2800" dirty="0">
              <a:latin typeface="Chalkboard" panose="03050602040202020205" pitchFamily="66" charset="77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CF37DA-3FE1-005D-9C32-19683E2B31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8758" y="2025398"/>
            <a:ext cx="11638547" cy="4832602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3200" dirty="0">
                <a:latin typeface="Chalkboard" panose="03050602040202020205" pitchFamily="66" charset="77"/>
              </a:rPr>
              <a:t>Here’s why:</a:t>
            </a:r>
          </a:p>
          <a:p>
            <a:pPr marL="0" indent="0">
              <a:buNone/>
            </a:pPr>
            <a:r>
              <a:rPr lang="en-US" sz="3200" dirty="0">
                <a:latin typeface="Chalkboard" panose="03050602040202020205" pitchFamily="66" charset="77"/>
              </a:rPr>
              <a:t>📌 </a:t>
            </a:r>
            <a:r>
              <a:rPr lang="en-US" sz="3200" b="1" dirty="0">
                <a:latin typeface="Chalkboard" panose="03050602040202020205" pitchFamily="66" charset="77"/>
              </a:rPr>
              <a:t>Key Features:</a:t>
            </a:r>
            <a:endParaRPr lang="en-US" sz="3200" dirty="0">
              <a:latin typeface="Chalkboard" panose="03050602040202020205" pitchFamily="66" charset="77"/>
            </a:endParaRPr>
          </a:p>
          <a:p>
            <a:r>
              <a:rPr lang="en-US" sz="2900" b="1" dirty="0">
                <a:latin typeface="Chalkboard" panose="03050602040202020205" pitchFamily="66" charset="77"/>
              </a:rPr>
              <a:t>Unifocal IDC</a:t>
            </a:r>
            <a:r>
              <a:rPr lang="en-US" sz="2900" dirty="0">
                <a:latin typeface="Chalkboard" panose="03050602040202020205" pitchFamily="66" charset="77"/>
              </a:rPr>
              <a:t>, &lt;25% intraductal (no EIC)</a:t>
            </a:r>
          </a:p>
          <a:p>
            <a:r>
              <a:rPr lang="en-US" sz="2900" b="1" dirty="0">
                <a:latin typeface="Chalkboard" panose="03050602040202020205" pitchFamily="66" charset="77"/>
              </a:rPr>
              <a:t>ER/PR+</a:t>
            </a:r>
            <a:r>
              <a:rPr lang="en-US" sz="2900" dirty="0">
                <a:latin typeface="Chalkboard" panose="03050602040202020205" pitchFamily="66" charset="77"/>
              </a:rPr>
              <a:t>, </a:t>
            </a:r>
            <a:r>
              <a:rPr lang="en-US" sz="2900" b="1" dirty="0">
                <a:latin typeface="Chalkboard" panose="03050602040202020205" pitchFamily="66" charset="77"/>
              </a:rPr>
              <a:t>HER2–</a:t>
            </a:r>
            <a:endParaRPr lang="en-US" sz="2900" dirty="0">
              <a:latin typeface="Chalkboard" panose="03050602040202020205" pitchFamily="66" charset="77"/>
            </a:endParaRPr>
          </a:p>
          <a:p>
            <a:r>
              <a:rPr lang="en-US" sz="2900" b="1" dirty="0">
                <a:latin typeface="Chalkboard" panose="03050602040202020205" pitchFamily="66" charset="77"/>
              </a:rPr>
              <a:t>Well visualized on ultrasound</a:t>
            </a:r>
            <a:endParaRPr lang="en-US" sz="2900" dirty="0">
              <a:latin typeface="Chalkboard" panose="03050602040202020205" pitchFamily="66" charset="77"/>
            </a:endParaRPr>
          </a:p>
          <a:p>
            <a:r>
              <a:rPr lang="en-US" sz="2900" b="1" dirty="0">
                <a:latin typeface="Chalkboard" panose="03050602040202020205" pitchFamily="66" charset="77"/>
              </a:rPr>
              <a:t>Size &lt;1.5 cm</a:t>
            </a:r>
            <a:r>
              <a:rPr lang="en-US" sz="2900" dirty="0">
                <a:latin typeface="Chalkboard" panose="03050602040202020205" pitchFamily="66" charset="77"/>
              </a:rPr>
              <a:t> on MG, US, and MRI</a:t>
            </a:r>
          </a:p>
          <a:p>
            <a:pPr lvl="1"/>
            <a:r>
              <a:rPr lang="en-US" sz="2500" dirty="0">
                <a:latin typeface="Chalkboard" panose="03050602040202020205" pitchFamily="66" charset="77"/>
              </a:rPr>
              <a:t>0.5 cm from skin</a:t>
            </a:r>
          </a:p>
          <a:p>
            <a:pPr lvl="1"/>
            <a:r>
              <a:rPr lang="en-US" sz="2500" dirty="0">
                <a:latin typeface="Chalkboard" panose="03050602040202020205" pitchFamily="66" charset="77"/>
              </a:rPr>
              <a:t>0.3 cm from pectoralis</a:t>
            </a:r>
          </a:p>
          <a:p>
            <a:r>
              <a:rPr lang="en-US" sz="2900" b="1" dirty="0">
                <a:latin typeface="Chalkboard" panose="03050602040202020205" pitchFamily="66" charset="77"/>
              </a:rPr>
              <a:t>Clinically node-negative</a:t>
            </a:r>
            <a:endParaRPr lang="en-US" sz="2900" dirty="0">
              <a:latin typeface="Chalkboard" panose="03050602040202020205" pitchFamily="66" charset="77"/>
            </a:endParaRPr>
          </a:p>
          <a:p>
            <a:r>
              <a:rPr lang="en-US" sz="2900" dirty="0">
                <a:latin typeface="Chalkboard" panose="03050602040202020205" pitchFamily="66" charset="77"/>
              </a:rPr>
              <a:t>❌ Not a surgical candidate due to </a:t>
            </a:r>
            <a:r>
              <a:rPr lang="en-US" sz="2900" b="1" dirty="0">
                <a:latin typeface="Chalkboard" panose="03050602040202020205" pitchFamily="66" charset="77"/>
              </a:rPr>
              <a:t>comorbidities</a:t>
            </a:r>
            <a:endParaRPr lang="en-US" sz="2900" dirty="0">
              <a:latin typeface="Chalkboard" panose="03050602040202020205" pitchFamily="66" charset="77"/>
            </a:endParaRP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📣 </a:t>
            </a:r>
            <a:r>
              <a:rPr lang="en-US" i="1" dirty="0"/>
              <a:t>Stay tuned for more case challenges!</a:t>
            </a:r>
            <a:br>
              <a:rPr lang="en-US" dirty="0"/>
            </a:br>
            <a:r>
              <a:rPr lang="en-US" dirty="0"/>
              <a:t>#</a:t>
            </a:r>
            <a:r>
              <a:rPr lang="en-US" dirty="0" err="1"/>
              <a:t>BreastImaging</a:t>
            </a:r>
            <a:r>
              <a:rPr lang="en-US" dirty="0"/>
              <a:t> #Cryoablation #</a:t>
            </a:r>
            <a:r>
              <a:rPr lang="en-US" dirty="0" err="1"/>
              <a:t>RadTwitter</a:t>
            </a:r>
            <a:r>
              <a:rPr lang="en-US" dirty="0"/>
              <a:t> #</a:t>
            </a:r>
            <a:r>
              <a:rPr lang="en-US" dirty="0" err="1"/>
              <a:t>SBIWebinars</a:t>
            </a:r>
            <a:r>
              <a:rPr lang="en-US" dirty="0"/>
              <a:t> #</a:t>
            </a:r>
            <a:r>
              <a:rPr lang="en-US" dirty="0" err="1"/>
              <a:t>FreezeFrame</a:t>
            </a:r>
            <a:r>
              <a:rPr lang="en-US" dirty="0"/>
              <a:t> #</a:t>
            </a:r>
            <a:r>
              <a:rPr lang="en-US" dirty="0" err="1"/>
              <a:t>CaseChallenge</a:t>
            </a:r>
            <a:r>
              <a:rPr lang="en-US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94734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269</TotalTime>
  <Words>208</Words>
  <Application>Microsoft Office PowerPoint</Application>
  <PresentationFormat>Widescreen</PresentationFormat>
  <Paragraphs>23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Chalkboard</vt:lpstr>
      <vt:lpstr>Office Theme</vt:lpstr>
      <vt:lpstr>Freeze Frame: Would You Cryo This Breast Lesion?</vt:lpstr>
      <vt:lpstr>✅ You Got It!  This patient is an ideal candidate for breast cancer cryoablation.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Daniel Reichman</dc:creator>
  <cp:lastModifiedBy>Rachel Gellman</cp:lastModifiedBy>
  <cp:revision>3</cp:revision>
  <dcterms:created xsi:type="dcterms:W3CDTF">2025-06-18T22:51:21Z</dcterms:created>
  <dcterms:modified xsi:type="dcterms:W3CDTF">2025-06-24T11:37:52Z</dcterms:modified>
</cp:coreProperties>
</file>