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F0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23"/>
    <p:restoredTop sz="92837"/>
  </p:normalViewPr>
  <p:slideViewPr>
    <p:cSldViewPr snapToGrid="0">
      <p:cViewPr varScale="1">
        <p:scale>
          <a:sx n="77" d="100"/>
          <a:sy n="77" d="100"/>
        </p:scale>
        <p:origin x="2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68FE4-6211-BE41-B3A9-9B8FC5844396}" type="doc">
      <dgm:prSet loTypeId="urn:microsoft.com/office/officeart/2005/8/layout/hList3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6EA99402-661A-8A46-AF88-33B3F1C8B074}">
      <dgm:prSet phldrT="[Text]" custT="1"/>
      <dgm:spPr/>
      <dgm:t>
        <a:bodyPr/>
        <a:lstStyle/>
        <a:p>
          <a:r>
            <a:rPr lang="en-US" sz="1600" dirty="0"/>
            <a:t>Common Causes of Nipple Discharge </a:t>
          </a:r>
          <a:r>
            <a:rPr lang="en-US" sz="1400" dirty="0"/>
            <a:t>(non-exhaustive</a:t>
          </a:r>
          <a:r>
            <a:rPr lang="en-US" sz="1600" dirty="0"/>
            <a:t>)</a:t>
          </a:r>
        </a:p>
      </dgm:t>
    </dgm:pt>
    <dgm:pt modelId="{B9D81176-E582-0A43-BA2A-62502416B6D7}" type="parTrans" cxnId="{689715A8-6817-944B-9873-926A204582E3}">
      <dgm:prSet/>
      <dgm:spPr/>
      <dgm:t>
        <a:bodyPr/>
        <a:lstStyle/>
        <a:p>
          <a:endParaRPr lang="en-US"/>
        </a:p>
      </dgm:t>
    </dgm:pt>
    <dgm:pt modelId="{1C7BB97D-53B4-524C-9D06-95539E7CB18C}" type="sibTrans" cxnId="{689715A8-6817-944B-9873-926A204582E3}">
      <dgm:prSet/>
      <dgm:spPr/>
      <dgm:t>
        <a:bodyPr/>
        <a:lstStyle/>
        <a:p>
          <a:endParaRPr lang="en-US"/>
        </a:p>
      </dgm:t>
    </dgm:pt>
    <dgm:pt modelId="{756EF709-8DBC-5F4B-8E50-DFC3C35DF739}">
      <dgm:prSet phldrT="[Text]"/>
      <dgm:spPr/>
      <dgm:t>
        <a:bodyPr/>
        <a:lstStyle/>
        <a:p>
          <a:r>
            <a:rPr lang="en-US" dirty="0"/>
            <a:t>Intraductal Papilloma</a:t>
          </a:r>
        </a:p>
        <a:p>
          <a:endParaRPr lang="en-US" dirty="0"/>
        </a:p>
        <a:p>
          <a:r>
            <a:rPr lang="en-US" dirty="0"/>
            <a:t>Serous  or Bloody</a:t>
          </a:r>
        </a:p>
        <a:p>
          <a:endParaRPr lang="en-US" dirty="0"/>
        </a:p>
      </dgm:t>
    </dgm:pt>
    <dgm:pt modelId="{449E21CF-E2A6-0743-A7CA-7828C5030C5D}" type="parTrans" cxnId="{A72EEFE1-3A23-DA44-9A90-B267586D265A}">
      <dgm:prSet/>
      <dgm:spPr/>
      <dgm:t>
        <a:bodyPr/>
        <a:lstStyle/>
        <a:p>
          <a:endParaRPr lang="en-US"/>
        </a:p>
      </dgm:t>
    </dgm:pt>
    <dgm:pt modelId="{F1C3537A-ABE6-654B-85FC-F00DB48825E4}" type="sibTrans" cxnId="{A72EEFE1-3A23-DA44-9A90-B267586D265A}">
      <dgm:prSet/>
      <dgm:spPr/>
      <dgm:t>
        <a:bodyPr/>
        <a:lstStyle/>
        <a:p>
          <a:endParaRPr lang="en-US"/>
        </a:p>
      </dgm:t>
    </dgm:pt>
    <dgm:pt modelId="{DFFB98BC-3190-5645-A66C-E5A6F290E9E0}">
      <dgm:prSet phldrT="[Text]"/>
      <dgm:spPr/>
      <dgm:t>
        <a:bodyPr/>
        <a:lstStyle/>
        <a:p>
          <a:r>
            <a:rPr lang="en-US" dirty="0"/>
            <a:t>Ductal Ectasia</a:t>
          </a:r>
        </a:p>
        <a:p>
          <a:endParaRPr lang="en-US" dirty="0"/>
        </a:p>
        <a:p>
          <a:r>
            <a:rPr lang="en-US" dirty="0"/>
            <a:t>Sticky, green, black or brown discharge</a:t>
          </a:r>
        </a:p>
      </dgm:t>
    </dgm:pt>
    <dgm:pt modelId="{24F4F9EB-378D-6C42-8A08-39CFF2E27617}" type="parTrans" cxnId="{5A235794-6BF4-D249-9191-18F01976BC94}">
      <dgm:prSet/>
      <dgm:spPr/>
      <dgm:t>
        <a:bodyPr/>
        <a:lstStyle/>
        <a:p>
          <a:endParaRPr lang="en-US"/>
        </a:p>
      </dgm:t>
    </dgm:pt>
    <dgm:pt modelId="{57A97E30-5F0E-0E4B-A577-E8509A231018}" type="sibTrans" cxnId="{5A235794-6BF4-D249-9191-18F01976BC94}">
      <dgm:prSet/>
      <dgm:spPr/>
      <dgm:t>
        <a:bodyPr/>
        <a:lstStyle/>
        <a:p>
          <a:endParaRPr lang="en-US"/>
        </a:p>
      </dgm:t>
    </dgm:pt>
    <dgm:pt modelId="{5CC96AFC-4E89-7D40-8822-475CAF194561}">
      <dgm:prSet phldrT="[Text]"/>
      <dgm:spPr/>
      <dgm:t>
        <a:bodyPr/>
        <a:lstStyle/>
        <a:p>
          <a:r>
            <a:rPr lang="en-US" dirty="0"/>
            <a:t>Galactorrhea</a:t>
          </a:r>
        </a:p>
        <a:p>
          <a:endParaRPr lang="en-US" dirty="0"/>
        </a:p>
        <a:p>
          <a:r>
            <a:rPr lang="en-US" dirty="0"/>
            <a:t>Milky, thin discharge</a:t>
          </a:r>
        </a:p>
      </dgm:t>
    </dgm:pt>
    <dgm:pt modelId="{80B59099-BDCD-C146-A619-87DA1546D0FB}" type="parTrans" cxnId="{5CDB3AB7-BA60-764B-B24D-E0D79FD2D1E5}">
      <dgm:prSet/>
      <dgm:spPr/>
      <dgm:t>
        <a:bodyPr/>
        <a:lstStyle/>
        <a:p>
          <a:endParaRPr lang="en-US"/>
        </a:p>
      </dgm:t>
    </dgm:pt>
    <dgm:pt modelId="{9D487EAA-5099-6F4E-9195-4C8FECE1C2B8}" type="sibTrans" cxnId="{5CDB3AB7-BA60-764B-B24D-E0D79FD2D1E5}">
      <dgm:prSet/>
      <dgm:spPr/>
      <dgm:t>
        <a:bodyPr/>
        <a:lstStyle/>
        <a:p>
          <a:endParaRPr lang="en-US"/>
        </a:p>
      </dgm:t>
    </dgm:pt>
    <dgm:pt modelId="{1DFA9AED-AA24-B748-BD30-5C99146E25A8}">
      <dgm:prSet phldrT="[Text]"/>
      <dgm:spPr/>
      <dgm:t>
        <a:bodyPr/>
        <a:lstStyle/>
        <a:p>
          <a:r>
            <a:rPr lang="en-US" dirty="0"/>
            <a:t>Breast Malignancy</a:t>
          </a:r>
        </a:p>
        <a:p>
          <a:endParaRPr lang="en-US" dirty="0"/>
        </a:p>
        <a:p>
          <a:r>
            <a:rPr lang="en-US" dirty="0"/>
            <a:t>Serous or bloody</a:t>
          </a:r>
        </a:p>
      </dgm:t>
    </dgm:pt>
    <dgm:pt modelId="{8566B28E-EBB9-FE4F-AA0D-A2FDC896772B}" type="parTrans" cxnId="{F3F7823A-3E36-E048-95F3-6DD78898875B}">
      <dgm:prSet/>
      <dgm:spPr/>
      <dgm:t>
        <a:bodyPr/>
        <a:lstStyle/>
        <a:p>
          <a:endParaRPr lang="en-US"/>
        </a:p>
      </dgm:t>
    </dgm:pt>
    <dgm:pt modelId="{FD4B0B83-F422-B446-9E12-1806E0059EF5}" type="sibTrans" cxnId="{F3F7823A-3E36-E048-95F3-6DD78898875B}">
      <dgm:prSet/>
      <dgm:spPr/>
      <dgm:t>
        <a:bodyPr/>
        <a:lstStyle/>
        <a:p>
          <a:endParaRPr lang="en-US"/>
        </a:p>
      </dgm:t>
    </dgm:pt>
    <dgm:pt modelId="{3BD275DC-EF94-B64E-874C-D2E41C0795BE}">
      <dgm:prSet phldrT="[Text]"/>
      <dgm:spPr/>
      <dgm:t>
        <a:bodyPr/>
        <a:lstStyle/>
        <a:p>
          <a:r>
            <a:rPr lang="en-US" dirty="0"/>
            <a:t>Trauma</a:t>
          </a:r>
        </a:p>
        <a:p>
          <a:endParaRPr lang="en-US" dirty="0"/>
        </a:p>
        <a:p>
          <a:r>
            <a:rPr lang="en-US" dirty="0"/>
            <a:t>Bloody</a:t>
          </a:r>
        </a:p>
      </dgm:t>
    </dgm:pt>
    <dgm:pt modelId="{A12A0771-CAC0-D34A-89A4-26BE2EEAED0A}" type="parTrans" cxnId="{FAEE2CF1-949A-6145-94F4-2A6A59992A1B}">
      <dgm:prSet/>
      <dgm:spPr/>
      <dgm:t>
        <a:bodyPr/>
        <a:lstStyle/>
        <a:p>
          <a:endParaRPr lang="en-US"/>
        </a:p>
      </dgm:t>
    </dgm:pt>
    <dgm:pt modelId="{EA4C48A6-457F-ED4C-B986-9924609DE1EC}" type="sibTrans" cxnId="{FAEE2CF1-949A-6145-94F4-2A6A59992A1B}">
      <dgm:prSet/>
      <dgm:spPr/>
      <dgm:t>
        <a:bodyPr/>
        <a:lstStyle/>
        <a:p>
          <a:endParaRPr lang="en-US"/>
        </a:p>
      </dgm:t>
    </dgm:pt>
    <dgm:pt modelId="{1E1EE984-D984-CD43-BD08-C7ED75239266}">
      <dgm:prSet phldrT="[Text]"/>
      <dgm:spPr/>
      <dgm:t>
        <a:bodyPr/>
        <a:lstStyle/>
        <a:p>
          <a:r>
            <a:rPr lang="en-US" dirty="0"/>
            <a:t>Infection</a:t>
          </a:r>
        </a:p>
        <a:p>
          <a:endParaRPr lang="en-US" dirty="0"/>
        </a:p>
        <a:p>
          <a:r>
            <a:rPr lang="en-US" dirty="0"/>
            <a:t>Bloody or purulent, may be foul smelling</a:t>
          </a:r>
        </a:p>
      </dgm:t>
    </dgm:pt>
    <dgm:pt modelId="{BBE04364-3B5C-394C-B9A0-3DBEC2AB6D82}" type="parTrans" cxnId="{3447AA54-9D22-5249-AEA1-331BA5577E93}">
      <dgm:prSet/>
      <dgm:spPr/>
      <dgm:t>
        <a:bodyPr/>
        <a:lstStyle/>
        <a:p>
          <a:endParaRPr lang="en-US"/>
        </a:p>
      </dgm:t>
    </dgm:pt>
    <dgm:pt modelId="{4AC4C524-41EA-134F-9AA8-FA1EEEC570B2}" type="sibTrans" cxnId="{3447AA54-9D22-5249-AEA1-331BA5577E93}">
      <dgm:prSet/>
      <dgm:spPr/>
      <dgm:t>
        <a:bodyPr/>
        <a:lstStyle/>
        <a:p>
          <a:endParaRPr lang="en-US"/>
        </a:p>
      </dgm:t>
    </dgm:pt>
    <dgm:pt modelId="{718D8992-F2D2-6B44-BC7A-4E00BBB5A005}" type="pres">
      <dgm:prSet presAssocID="{AA768FE4-6211-BE41-B3A9-9B8FC5844396}" presName="composite" presStyleCnt="0">
        <dgm:presLayoutVars>
          <dgm:chMax val="1"/>
          <dgm:dir/>
          <dgm:resizeHandles val="exact"/>
        </dgm:presLayoutVars>
      </dgm:prSet>
      <dgm:spPr/>
    </dgm:pt>
    <dgm:pt modelId="{0A6465BC-5D10-A04B-AC33-6F8F23C2CE38}" type="pres">
      <dgm:prSet presAssocID="{6EA99402-661A-8A46-AF88-33B3F1C8B074}" presName="roof" presStyleLbl="dkBgShp" presStyleIdx="0" presStyleCnt="2" custScaleY="98218" custLinFactNeighborY="22954"/>
      <dgm:spPr/>
    </dgm:pt>
    <dgm:pt modelId="{0BEAECA8-73B7-C947-9EC9-91AD685CFFFA}" type="pres">
      <dgm:prSet presAssocID="{6EA99402-661A-8A46-AF88-33B3F1C8B074}" presName="pillars" presStyleCnt="0"/>
      <dgm:spPr/>
    </dgm:pt>
    <dgm:pt modelId="{F7C199AE-0504-0049-A33F-A7143309C27F}" type="pres">
      <dgm:prSet presAssocID="{6EA99402-661A-8A46-AF88-33B3F1C8B074}" presName="pillar1" presStyleLbl="node1" presStyleIdx="0" presStyleCnt="6">
        <dgm:presLayoutVars>
          <dgm:bulletEnabled val="1"/>
        </dgm:presLayoutVars>
      </dgm:prSet>
      <dgm:spPr/>
    </dgm:pt>
    <dgm:pt modelId="{79DE5F74-4EBA-934E-8AD8-3083F82F50A8}" type="pres">
      <dgm:prSet presAssocID="{DFFB98BC-3190-5645-A66C-E5A6F290E9E0}" presName="pillarX" presStyleLbl="node1" presStyleIdx="1" presStyleCnt="6">
        <dgm:presLayoutVars>
          <dgm:bulletEnabled val="1"/>
        </dgm:presLayoutVars>
      </dgm:prSet>
      <dgm:spPr/>
    </dgm:pt>
    <dgm:pt modelId="{1D963C6B-9272-3C4C-9DAF-66D5F26BB8B5}" type="pres">
      <dgm:prSet presAssocID="{1E1EE984-D984-CD43-BD08-C7ED75239266}" presName="pillarX" presStyleLbl="node1" presStyleIdx="2" presStyleCnt="6">
        <dgm:presLayoutVars>
          <dgm:bulletEnabled val="1"/>
        </dgm:presLayoutVars>
      </dgm:prSet>
      <dgm:spPr/>
    </dgm:pt>
    <dgm:pt modelId="{02D4AF61-FD8D-6F44-A003-8E0408386B1F}" type="pres">
      <dgm:prSet presAssocID="{5CC96AFC-4E89-7D40-8822-475CAF194561}" presName="pillarX" presStyleLbl="node1" presStyleIdx="3" presStyleCnt="6">
        <dgm:presLayoutVars>
          <dgm:bulletEnabled val="1"/>
        </dgm:presLayoutVars>
      </dgm:prSet>
      <dgm:spPr/>
    </dgm:pt>
    <dgm:pt modelId="{0A788A8F-2A90-A94B-9559-58CD3147EA88}" type="pres">
      <dgm:prSet presAssocID="{1DFA9AED-AA24-B748-BD30-5C99146E25A8}" presName="pillarX" presStyleLbl="node1" presStyleIdx="4" presStyleCnt="6">
        <dgm:presLayoutVars>
          <dgm:bulletEnabled val="1"/>
        </dgm:presLayoutVars>
      </dgm:prSet>
      <dgm:spPr/>
    </dgm:pt>
    <dgm:pt modelId="{16136CFA-F16C-B840-8A4B-1971E7931007}" type="pres">
      <dgm:prSet presAssocID="{3BD275DC-EF94-B64E-874C-D2E41C0795BE}" presName="pillarX" presStyleLbl="node1" presStyleIdx="5" presStyleCnt="6">
        <dgm:presLayoutVars>
          <dgm:bulletEnabled val="1"/>
        </dgm:presLayoutVars>
      </dgm:prSet>
      <dgm:spPr/>
    </dgm:pt>
    <dgm:pt modelId="{38F91D2D-78C2-F843-9C23-E1BB0E966D7C}" type="pres">
      <dgm:prSet presAssocID="{6EA99402-661A-8A46-AF88-33B3F1C8B074}" presName="base" presStyleLbl="dkBgShp" presStyleIdx="1" presStyleCnt="2"/>
      <dgm:spPr/>
    </dgm:pt>
  </dgm:ptLst>
  <dgm:cxnLst>
    <dgm:cxn modelId="{4EBE9932-14B4-D547-822A-09640329570E}" type="presOf" srcId="{3BD275DC-EF94-B64E-874C-D2E41C0795BE}" destId="{16136CFA-F16C-B840-8A4B-1971E7931007}" srcOrd="0" destOrd="0" presId="urn:microsoft.com/office/officeart/2005/8/layout/hList3"/>
    <dgm:cxn modelId="{F3F7823A-3E36-E048-95F3-6DD78898875B}" srcId="{6EA99402-661A-8A46-AF88-33B3F1C8B074}" destId="{1DFA9AED-AA24-B748-BD30-5C99146E25A8}" srcOrd="4" destOrd="0" parTransId="{8566B28E-EBB9-FE4F-AA0D-A2FDC896772B}" sibTransId="{FD4B0B83-F422-B446-9E12-1806E0059EF5}"/>
    <dgm:cxn modelId="{8EE5953E-701C-CB49-BED9-85C3F1EDC4DB}" type="presOf" srcId="{5CC96AFC-4E89-7D40-8822-475CAF194561}" destId="{02D4AF61-FD8D-6F44-A003-8E0408386B1F}" srcOrd="0" destOrd="0" presId="urn:microsoft.com/office/officeart/2005/8/layout/hList3"/>
    <dgm:cxn modelId="{3447AA54-9D22-5249-AEA1-331BA5577E93}" srcId="{6EA99402-661A-8A46-AF88-33B3F1C8B074}" destId="{1E1EE984-D984-CD43-BD08-C7ED75239266}" srcOrd="2" destOrd="0" parTransId="{BBE04364-3B5C-394C-B9A0-3DBEC2AB6D82}" sibTransId="{4AC4C524-41EA-134F-9AA8-FA1EEEC570B2}"/>
    <dgm:cxn modelId="{1F91D674-8138-664D-BC4C-134677193393}" type="presOf" srcId="{AA768FE4-6211-BE41-B3A9-9B8FC5844396}" destId="{718D8992-F2D2-6B44-BC7A-4E00BBB5A005}" srcOrd="0" destOrd="0" presId="urn:microsoft.com/office/officeart/2005/8/layout/hList3"/>
    <dgm:cxn modelId="{5A235794-6BF4-D249-9191-18F01976BC94}" srcId="{6EA99402-661A-8A46-AF88-33B3F1C8B074}" destId="{DFFB98BC-3190-5645-A66C-E5A6F290E9E0}" srcOrd="1" destOrd="0" parTransId="{24F4F9EB-378D-6C42-8A08-39CFF2E27617}" sibTransId="{57A97E30-5F0E-0E4B-A577-E8509A231018}"/>
    <dgm:cxn modelId="{918E9A95-066B-D048-9CC9-0D0E08E1031D}" type="presOf" srcId="{1DFA9AED-AA24-B748-BD30-5C99146E25A8}" destId="{0A788A8F-2A90-A94B-9559-58CD3147EA88}" srcOrd="0" destOrd="0" presId="urn:microsoft.com/office/officeart/2005/8/layout/hList3"/>
    <dgm:cxn modelId="{689715A8-6817-944B-9873-926A204582E3}" srcId="{AA768FE4-6211-BE41-B3A9-9B8FC5844396}" destId="{6EA99402-661A-8A46-AF88-33B3F1C8B074}" srcOrd="0" destOrd="0" parTransId="{B9D81176-E582-0A43-BA2A-62502416B6D7}" sibTransId="{1C7BB97D-53B4-524C-9D06-95539E7CB18C}"/>
    <dgm:cxn modelId="{5CDB3AB7-BA60-764B-B24D-E0D79FD2D1E5}" srcId="{6EA99402-661A-8A46-AF88-33B3F1C8B074}" destId="{5CC96AFC-4E89-7D40-8822-475CAF194561}" srcOrd="3" destOrd="0" parTransId="{80B59099-BDCD-C146-A619-87DA1546D0FB}" sibTransId="{9D487EAA-5099-6F4E-9195-4C8FECE1C2B8}"/>
    <dgm:cxn modelId="{DF6492C6-B577-994C-AA86-8B194B7BA010}" type="presOf" srcId="{756EF709-8DBC-5F4B-8E50-DFC3C35DF739}" destId="{F7C199AE-0504-0049-A33F-A7143309C27F}" srcOrd="0" destOrd="0" presId="urn:microsoft.com/office/officeart/2005/8/layout/hList3"/>
    <dgm:cxn modelId="{8E9762D0-2022-C748-B54E-E4095B84AF28}" type="presOf" srcId="{6EA99402-661A-8A46-AF88-33B3F1C8B074}" destId="{0A6465BC-5D10-A04B-AC33-6F8F23C2CE38}" srcOrd="0" destOrd="0" presId="urn:microsoft.com/office/officeart/2005/8/layout/hList3"/>
    <dgm:cxn modelId="{A72EEFE1-3A23-DA44-9A90-B267586D265A}" srcId="{6EA99402-661A-8A46-AF88-33B3F1C8B074}" destId="{756EF709-8DBC-5F4B-8E50-DFC3C35DF739}" srcOrd="0" destOrd="0" parTransId="{449E21CF-E2A6-0743-A7CA-7828C5030C5D}" sibTransId="{F1C3537A-ABE6-654B-85FC-F00DB48825E4}"/>
    <dgm:cxn modelId="{FAEE2CF1-949A-6145-94F4-2A6A59992A1B}" srcId="{6EA99402-661A-8A46-AF88-33B3F1C8B074}" destId="{3BD275DC-EF94-B64E-874C-D2E41C0795BE}" srcOrd="5" destOrd="0" parTransId="{A12A0771-CAC0-D34A-89A4-26BE2EEAED0A}" sibTransId="{EA4C48A6-457F-ED4C-B986-9924609DE1EC}"/>
    <dgm:cxn modelId="{B06848F5-E040-0F44-A763-6B255A6CF1A5}" type="presOf" srcId="{1E1EE984-D984-CD43-BD08-C7ED75239266}" destId="{1D963C6B-9272-3C4C-9DAF-66D5F26BB8B5}" srcOrd="0" destOrd="0" presId="urn:microsoft.com/office/officeart/2005/8/layout/hList3"/>
    <dgm:cxn modelId="{4184BDF5-7167-7446-AE83-4475F1A9071D}" type="presOf" srcId="{DFFB98BC-3190-5645-A66C-E5A6F290E9E0}" destId="{79DE5F74-4EBA-934E-8AD8-3083F82F50A8}" srcOrd="0" destOrd="0" presId="urn:microsoft.com/office/officeart/2005/8/layout/hList3"/>
    <dgm:cxn modelId="{306F462E-AAD8-3449-95C0-16C23DF01EE5}" type="presParOf" srcId="{718D8992-F2D2-6B44-BC7A-4E00BBB5A005}" destId="{0A6465BC-5D10-A04B-AC33-6F8F23C2CE38}" srcOrd="0" destOrd="0" presId="urn:microsoft.com/office/officeart/2005/8/layout/hList3"/>
    <dgm:cxn modelId="{61B05DEB-0412-6349-83C3-11ADA2AB0920}" type="presParOf" srcId="{718D8992-F2D2-6B44-BC7A-4E00BBB5A005}" destId="{0BEAECA8-73B7-C947-9EC9-91AD685CFFFA}" srcOrd="1" destOrd="0" presId="urn:microsoft.com/office/officeart/2005/8/layout/hList3"/>
    <dgm:cxn modelId="{F90CEF2E-E6CE-A047-8CC7-C87E0948E183}" type="presParOf" srcId="{0BEAECA8-73B7-C947-9EC9-91AD685CFFFA}" destId="{F7C199AE-0504-0049-A33F-A7143309C27F}" srcOrd="0" destOrd="0" presId="urn:microsoft.com/office/officeart/2005/8/layout/hList3"/>
    <dgm:cxn modelId="{402C6844-851C-1244-8076-821DCDCDC5FD}" type="presParOf" srcId="{0BEAECA8-73B7-C947-9EC9-91AD685CFFFA}" destId="{79DE5F74-4EBA-934E-8AD8-3083F82F50A8}" srcOrd="1" destOrd="0" presId="urn:microsoft.com/office/officeart/2005/8/layout/hList3"/>
    <dgm:cxn modelId="{ADED5B38-9E72-604C-B07D-609073A89C50}" type="presParOf" srcId="{0BEAECA8-73B7-C947-9EC9-91AD685CFFFA}" destId="{1D963C6B-9272-3C4C-9DAF-66D5F26BB8B5}" srcOrd="2" destOrd="0" presId="urn:microsoft.com/office/officeart/2005/8/layout/hList3"/>
    <dgm:cxn modelId="{661DC1A8-FD15-8D43-B018-F4C0D752D812}" type="presParOf" srcId="{0BEAECA8-73B7-C947-9EC9-91AD685CFFFA}" destId="{02D4AF61-FD8D-6F44-A003-8E0408386B1F}" srcOrd="3" destOrd="0" presId="urn:microsoft.com/office/officeart/2005/8/layout/hList3"/>
    <dgm:cxn modelId="{51D939F3-536D-DA47-BBD3-955DDF5BA715}" type="presParOf" srcId="{0BEAECA8-73B7-C947-9EC9-91AD685CFFFA}" destId="{0A788A8F-2A90-A94B-9559-58CD3147EA88}" srcOrd="4" destOrd="0" presId="urn:microsoft.com/office/officeart/2005/8/layout/hList3"/>
    <dgm:cxn modelId="{62CFFE65-2FBB-474B-8C6F-869886D73A92}" type="presParOf" srcId="{0BEAECA8-73B7-C947-9EC9-91AD685CFFFA}" destId="{16136CFA-F16C-B840-8A4B-1971E7931007}" srcOrd="5" destOrd="0" presId="urn:microsoft.com/office/officeart/2005/8/layout/hList3"/>
    <dgm:cxn modelId="{9F89C392-16DA-D94C-8538-4A7685E3E7E5}" type="presParOf" srcId="{718D8992-F2D2-6B44-BC7A-4E00BBB5A005}" destId="{38F91D2D-78C2-F843-9C23-E1BB0E966D7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465BC-5D10-A04B-AC33-6F8F23C2CE38}">
      <dsp:nvSpPr>
        <dsp:cNvPr id="0" name=""/>
        <dsp:cNvSpPr/>
      </dsp:nvSpPr>
      <dsp:spPr>
        <a:xfrm>
          <a:off x="0" y="113605"/>
          <a:ext cx="6099648" cy="476851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Common Causes of Nipple Discharge </a:t>
          </a:r>
          <a:r>
            <a:rPr lang="en-US" sz="1400" kern="1200" dirty="0"/>
            <a:t>(non-exhaustive</a:t>
          </a:r>
          <a:r>
            <a:rPr lang="en-US" sz="1600" kern="1200" dirty="0"/>
            <a:t>)</a:t>
          </a:r>
        </a:p>
      </dsp:txBody>
      <dsp:txXfrm>
        <a:off x="0" y="113605"/>
        <a:ext cx="6099648" cy="476851"/>
      </dsp:txXfrm>
    </dsp:sp>
    <dsp:sp modelId="{F7C199AE-0504-0049-A33F-A7143309C27F}">
      <dsp:nvSpPr>
        <dsp:cNvPr id="0" name=""/>
        <dsp:cNvSpPr/>
      </dsp:nvSpPr>
      <dsp:spPr>
        <a:xfrm>
          <a:off x="2978" y="483340"/>
          <a:ext cx="1015615" cy="101955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Intraductal Papilloma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Serous  or Bloody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>
        <a:off x="2978" y="483340"/>
        <a:ext cx="1015615" cy="1019557"/>
      </dsp:txXfrm>
    </dsp:sp>
    <dsp:sp modelId="{79DE5F74-4EBA-934E-8AD8-3083F82F50A8}">
      <dsp:nvSpPr>
        <dsp:cNvPr id="0" name=""/>
        <dsp:cNvSpPr/>
      </dsp:nvSpPr>
      <dsp:spPr>
        <a:xfrm>
          <a:off x="1018593" y="483340"/>
          <a:ext cx="1015615" cy="1019557"/>
        </a:xfrm>
        <a:prstGeom prst="rect">
          <a:avLst/>
        </a:prstGeom>
        <a:solidFill>
          <a:schemeClr val="accent1">
            <a:shade val="80000"/>
            <a:hueOff val="10202"/>
            <a:satOff val="-7550"/>
            <a:lumOff val="681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Ductal Ectasia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Sticky, green, black or brown discharge</a:t>
          </a:r>
        </a:p>
      </dsp:txBody>
      <dsp:txXfrm>
        <a:off x="1018593" y="483340"/>
        <a:ext cx="1015615" cy="1019557"/>
      </dsp:txXfrm>
    </dsp:sp>
    <dsp:sp modelId="{1D963C6B-9272-3C4C-9DAF-66D5F26BB8B5}">
      <dsp:nvSpPr>
        <dsp:cNvPr id="0" name=""/>
        <dsp:cNvSpPr/>
      </dsp:nvSpPr>
      <dsp:spPr>
        <a:xfrm>
          <a:off x="2034208" y="483340"/>
          <a:ext cx="1015615" cy="1019557"/>
        </a:xfrm>
        <a:prstGeom prst="rect">
          <a:avLst/>
        </a:prstGeom>
        <a:solidFill>
          <a:schemeClr val="accent1">
            <a:shade val="80000"/>
            <a:hueOff val="20405"/>
            <a:satOff val="-15100"/>
            <a:lumOff val="136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Infection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Bloody or purulent, may be foul smelling</a:t>
          </a:r>
        </a:p>
      </dsp:txBody>
      <dsp:txXfrm>
        <a:off x="2034208" y="483340"/>
        <a:ext cx="1015615" cy="1019557"/>
      </dsp:txXfrm>
    </dsp:sp>
    <dsp:sp modelId="{02D4AF61-FD8D-6F44-A003-8E0408386B1F}">
      <dsp:nvSpPr>
        <dsp:cNvPr id="0" name=""/>
        <dsp:cNvSpPr/>
      </dsp:nvSpPr>
      <dsp:spPr>
        <a:xfrm>
          <a:off x="3049823" y="483340"/>
          <a:ext cx="1015615" cy="1019557"/>
        </a:xfrm>
        <a:prstGeom prst="rect">
          <a:avLst/>
        </a:prstGeom>
        <a:solidFill>
          <a:schemeClr val="accent1">
            <a:shade val="80000"/>
            <a:hueOff val="30607"/>
            <a:satOff val="-22651"/>
            <a:lumOff val="204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Galactorrhea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Milky, thin discharge</a:t>
          </a:r>
        </a:p>
      </dsp:txBody>
      <dsp:txXfrm>
        <a:off x="3049823" y="483340"/>
        <a:ext cx="1015615" cy="1019557"/>
      </dsp:txXfrm>
    </dsp:sp>
    <dsp:sp modelId="{0A788A8F-2A90-A94B-9559-58CD3147EA88}">
      <dsp:nvSpPr>
        <dsp:cNvPr id="0" name=""/>
        <dsp:cNvSpPr/>
      </dsp:nvSpPr>
      <dsp:spPr>
        <a:xfrm>
          <a:off x="4065439" y="483340"/>
          <a:ext cx="1015615" cy="1019557"/>
        </a:xfrm>
        <a:prstGeom prst="rect">
          <a:avLst/>
        </a:prstGeom>
        <a:solidFill>
          <a:schemeClr val="accent1">
            <a:shade val="80000"/>
            <a:hueOff val="40809"/>
            <a:satOff val="-30201"/>
            <a:lumOff val="272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Breast Malignancy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Serous or bloody</a:t>
          </a:r>
        </a:p>
      </dsp:txBody>
      <dsp:txXfrm>
        <a:off x="4065439" y="483340"/>
        <a:ext cx="1015615" cy="1019557"/>
      </dsp:txXfrm>
    </dsp:sp>
    <dsp:sp modelId="{16136CFA-F16C-B840-8A4B-1971E7931007}">
      <dsp:nvSpPr>
        <dsp:cNvPr id="0" name=""/>
        <dsp:cNvSpPr/>
      </dsp:nvSpPr>
      <dsp:spPr>
        <a:xfrm>
          <a:off x="5081054" y="483340"/>
          <a:ext cx="1015615" cy="1019557"/>
        </a:xfrm>
        <a:prstGeom prst="rect">
          <a:avLst/>
        </a:prstGeom>
        <a:solidFill>
          <a:schemeClr val="accent1">
            <a:shade val="80000"/>
            <a:hueOff val="51011"/>
            <a:satOff val="-37751"/>
            <a:lumOff val="340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Trauma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Bloody</a:t>
          </a:r>
        </a:p>
      </dsp:txBody>
      <dsp:txXfrm>
        <a:off x="5081054" y="483340"/>
        <a:ext cx="1015615" cy="1019557"/>
      </dsp:txXfrm>
    </dsp:sp>
    <dsp:sp modelId="{38F91D2D-78C2-F843-9C23-E1BB0E966D7C}">
      <dsp:nvSpPr>
        <dsp:cNvPr id="0" name=""/>
        <dsp:cNvSpPr/>
      </dsp:nvSpPr>
      <dsp:spPr>
        <a:xfrm>
          <a:off x="0" y="1502897"/>
          <a:ext cx="6099648" cy="113284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4CABC-9E78-134E-B14D-BBC36545DD3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966A2-D71C-B34E-B683-7110AC9BB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88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References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Karimova, E. J., &amp; </a:t>
            </a:r>
            <a:r>
              <a:rPr lang="en-US" sz="800" dirty="0" err="1"/>
              <a:t>Slanetz</a:t>
            </a:r>
            <a:r>
              <a:rPr lang="en-US" sz="800" dirty="0"/>
              <a:t>, P. J. (2020). Charged with discharge: A case-based review of nipple discharge using the American College of Radiology’s appropriateness guidelines. </a:t>
            </a:r>
            <a:r>
              <a:rPr lang="en-US" sz="800" i="1" dirty="0"/>
              <a:t>Journal of Breast Imaging</a:t>
            </a:r>
            <a:r>
              <a:rPr lang="en-US" sz="800" dirty="0"/>
              <a:t>, </a:t>
            </a:r>
            <a:r>
              <a:rPr lang="en-US" sz="800" i="1" dirty="0"/>
              <a:t>2</a:t>
            </a:r>
            <a:r>
              <a:rPr lang="en-US" sz="800" dirty="0"/>
              <a:t>(3), 275–284. https://</a:t>
            </a:r>
            <a:r>
              <a:rPr lang="en-US" sz="800" dirty="0" err="1"/>
              <a:t>doi.org</a:t>
            </a:r>
            <a:r>
              <a:rPr lang="en-US" sz="800" dirty="0"/>
              <a:t>/10.1093/</a:t>
            </a:r>
            <a:r>
              <a:rPr lang="en-US" sz="800" dirty="0" err="1"/>
              <a:t>jbi</a:t>
            </a:r>
            <a:r>
              <a:rPr lang="en-US" sz="800" dirty="0"/>
              <a:t>/wbaa014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Lee, S.-J., Trikha, S., Moy, L., Baron, P., </a:t>
            </a:r>
            <a:r>
              <a:rPr lang="en-US" sz="800" dirty="0" err="1"/>
              <a:t>diFlorio</a:t>
            </a:r>
            <a:r>
              <a:rPr lang="en-US" sz="800" dirty="0"/>
              <a:t>, R. M., Green, E. D., Heller, S. L., Holbrook, A. I., Lewin, A. A., Lourenco, A. P., Niell, B. L., </a:t>
            </a:r>
            <a:r>
              <a:rPr lang="en-US" sz="800" dirty="0" err="1"/>
              <a:t>Slanetz</a:t>
            </a:r>
            <a:r>
              <a:rPr lang="en-US" sz="800" dirty="0"/>
              <a:t>, P. J., Stuckey, A. R., </a:t>
            </a:r>
            <a:r>
              <a:rPr lang="en-US" sz="800" dirty="0" err="1"/>
              <a:t>Vincoff</a:t>
            </a:r>
            <a:r>
              <a:rPr lang="en-US" sz="800" dirty="0"/>
              <a:t>, N. S., Weinstein, S. P., Yepes, M. M., &amp; Newell, M. S. (2017). ACR appropriateness criteria ® Evaluation of Nipple Discharge. </a:t>
            </a:r>
            <a:r>
              <a:rPr lang="en-US" sz="800" i="1" dirty="0"/>
              <a:t>Journal of the American College of Radiology</a:t>
            </a:r>
            <a:r>
              <a:rPr lang="en-US" sz="800" dirty="0"/>
              <a:t>, </a:t>
            </a:r>
            <a:r>
              <a:rPr lang="en-US" sz="800" i="1" dirty="0"/>
              <a:t>14</a:t>
            </a:r>
            <a:r>
              <a:rPr lang="en-US" sz="800" dirty="0"/>
              <a:t>(5). https://</a:t>
            </a:r>
            <a:r>
              <a:rPr lang="en-US" sz="800" dirty="0" err="1"/>
              <a:t>doi.org</a:t>
            </a:r>
            <a:r>
              <a:rPr lang="en-US" sz="800" dirty="0"/>
              <a:t>/10.1016/j.jacr.2017.01.030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Sanford, M. F., </a:t>
            </a:r>
            <a:r>
              <a:rPr lang="en-US" sz="800" dirty="0" err="1"/>
              <a:t>Slanetz</a:t>
            </a:r>
            <a:r>
              <a:rPr lang="en-US" sz="800" dirty="0"/>
              <a:t>, P. J., Lewin, A. A., </a:t>
            </a:r>
            <a:r>
              <a:rPr lang="en-US" sz="800" dirty="0" err="1"/>
              <a:t>Baskies</a:t>
            </a:r>
            <a:r>
              <a:rPr lang="en-US" sz="800" dirty="0"/>
              <a:t>, A. M., Bozzuto, L., Branton, S. A., Hayward, J. H., Le-Petross, H. T., Newell, M. S., Scheel, J. R., Sharpe, R. E., </a:t>
            </a:r>
            <a:r>
              <a:rPr lang="en-US" sz="800" dirty="0" err="1"/>
              <a:t>Ulaner</a:t>
            </a:r>
            <a:r>
              <a:rPr lang="en-US" sz="800" dirty="0"/>
              <a:t>, G. A., Weinstein, S. P., &amp; Moy, L. (2022). ACR appropriateness criteria® Evaluation of Nipple Discharge: 2022 update. </a:t>
            </a:r>
            <a:r>
              <a:rPr lang="en-US" sz="800" i="1" dirty="0"/>
              <a:t>Journal of the American College of Radiology</a:t>
            </a:r>
            <a:r>
              <a:rPr lang="en-US" sz="800" dirty="0"/>
              <a:t>, </a:t>
            </a:r>
            <a:r>
              <a:rPr lang="en-US" sz="800" i="1" dirty="0"/>
              <a:t>19</a:t>
            </a:r>
            <a:r>
              <a:rPr lang="en-US" sz="800" dirty="0"/>
              <a:t>(11). https://</a:t>
            </a:r>
            <a:r>
              <a:rPr lang="en-US" sz="800" dirty="0" err="1"/>
              <a:t>doi.org</a:t>
            </a:r>
            <a:r>
              <a:rPr lang="en-US" sz="800" dirty="0"/>
              <a:t>/10.1016/j.jacr.2022.09.020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F966A2-D71C-B34E-B683-7110AC9BB2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11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3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1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2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24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6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32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4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7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9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0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A79074-B78C-584B-9B55-AF22CE1F28FF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334A1F-FD6C-8246-9CF1-493CD23B9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4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0F249-742F-E73B-03AB-CF9435788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46133"/>
            <a:ext cx="7772400" cy="3501813"/>
          </a:xfrm>
        </p:spPr>
        <p:txBody>
          <a:bodyPr>
            <a:normAutofit/>
          </a:bodyPr>
          <a:lstStyle/>
          <a:p>
            <a:r>
              <a:rPr lang="en-US" sz="12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60445-E525-59A1-411A-521BAA6FD9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FA450A-1F1D-B5FA-2C4F-87189CB87190}"/>
              </a:ext>
            </a:extLst>
          </p:cNvPr>
          <p:cNvSpPr/>
          <p:nvPr/>
        </p:nvSpPr>
        <p:spPr>
          <a:xfrm>
            <a:off x="0" y="1"/>
            <a:ext cx="7772400" cy="1358132"/>
          </a:xfrm>
          <a:prstGeom prst="rect">
            <a:avLst/>
          </a:prstGeom>
          <a:solidFill>
            <a:schemeClr val="accent6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CDC509-D56B-EB11-A92C-FAF4AF028A32}"/>
              </a:ext>
            </a:extLst>
          </p:cNvPr>
          <p:cNvSpPr txBox="1"/>
          <p:nvPr/>
        </p:nvSpPr>
        <p:spPr>
          <a:xfrm>
            <a:off x="629411" y="139993"/>
            <a:ext cx="66065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dirty="0">
                <a:solidFill>
                  <a:schemeClr val="bg1"/>
                </a:solidFill>
                <a:latin typeface="Noto Sans Myanmar" panose="020B0502040504020204" pitchFamily="34" charset="0"/>
                <a:cs typeface="Noto Sans Myanmar" panose="020B0502040504020204" pitchFamily="34" charset="0"/>
              </a:rPr>
              <a:t>Nipple Discharge: A Clinician</a:t>
            </a:r>
            <a:r>
              <a:rPr lang="en-US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3700" b="1" dirty="0">
                <a:solidFill>
                  <a:schemeClr val="bg1"/>
                </a:solidFill>
                <a:latin typeface="Noto Sans Myanmar" panose="020B0502040504020204" pitchFamily="34" charset="0"/>
                <a:cs typeface="Noto Sans Myanmar" panose="020B0502040504020204" pitchFamily="34" charset="0"/>
              </a:rPr>
              <a:t>s Guide</a:t>
            </a:r>
            <a:endParaRPr lang="en-US" sz="3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96F4A5-BAA9-5B0C-6ECE-2F3F2D3CA7B0}"/>
              </a:ext>
            </a:extLst>
          </p:cNvPr>
          <p:cNvSpPr txBox="1"/>
          <p:nvPr/>
        </p:nvSpPr>
        <p:spPr>
          <a:xfrm>
            <a:off x="92962" y="1404292"/>
            <a:ext cx="643924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1400" b="1" dirty="0"/>
              <a:t>Nipple Discharge Overview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/>
              <a:t>Definition</a:t>
            </a:r>
            <a:r>
              <a:rPr lang="en-US" sz="1100" dirty="0"/>
              <a:t>: Nipple discharge is fluid expressed from the nipple, either spontaneously or with manipulation.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/>
              <a:t>Prevalence</a:t>
            </a:r>
            <a:r>
              <a:rPr lang="en-US" sz="1100" dirty="0"/>
              <a:t>: Reported in ~5–10% of women; the third most common breast complaint after pain and  palpable areas of concern.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Classified as either </a:t>
            </a:r>
            <a:r>
              <a:rPr lang="en-US" sz="1100" b="1" dirty="0"/>
              <a:t>Physiologic</a:t>
            </a:r>
            <a:r>
              <a:rPr lang="en-US" sz="1100" dirty="0"/>
              <a:t> (requiring no imaging evaluation) or </a:t>
            </a:r>
            <a:r>
              <a:rPr lang="en-US" sz="1100" b="1" dirty="0"/>
              <a:t>Pathologic</a:t>
            </a:r>
            <a:r>
              <a:rPr lang="en-US" sz="1100" dirty="0"/>
              <a:t> (requiring imaging evaluation to exclude underlying malignancy)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CC7E8B-F552-8426-DC89-FB180A9AE1EA}"/>
              </a:ext>
            </a:extLst>
          </p:cNvPr>
          <p:cNvSpPr txBox="1"/>
          <p:nvPr/>
        </p:nvSpPr>
        <p:spPr>
          <a:xfrm>
            <a:off x="92962" y="4293894"/>
            <a:ext cx="693801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1400" b="1" dirty="0"/>
              <a:t>Differentiating Physiologic from Pathologic Discharge</a:t>
            </a:r>
          </a:p>
          <a:p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5BE7DAE-6A11-557E-186C-2FBE255CD8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735387"/>
              </p:ext>
            </p:extLst>
          </p:nvPr>
        </p:nvGraphicFramePr>
        <p:xfrm>
          <a:off x="810015" y="4618779"/>
          <a:ext cx="6028629" cy="2382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9543">
                  <a:extLst>
                    <a:ext uri="{9D8B030D-6E8A-4147-A177-3AD203B41FA5}">
                      <a16:colId xmlns:a16="http://schemas.microsoft.com/office/drawing/2014/main" val="1676524942"/>
                    </a:ext>
                  </a:extLst>
                </a:gridCol>
                <a:gridCol w="2009543">
                  <a:extLst>
                    <a:ext uri="{9D8B030D-6E8A-4147-A177-3AD203B41FA5}">
                      <a16:colId xmlns:a16="http://schemas.microsoft.com/office/drawing/2014/main" val="2316122945"/>
                    </a:ext>
                  </a:extLst>
                </a:gridCol>
                <a:gridCol w="2009543">
                  <a:extLst>
                    <a:ext uri="{9D8B030D-6E8A-4147-A177-3AD203B41FA5}">
                      <a16:colId xmlns:a16="http://schemas.microsoft.com/office/drawing/2014/main" val="354017565"/>
                    </a:ext>
                  </a:extLst>
                </a:gridCol>
              </a:tblGrid>
              <a:tr h="274420">
                <a:tc>
                  <a:txBody>
                    <a:bodyPr/>
                    <a:lstStyle/>
                    <a:p>
                      <a:r>
                        <a:rPr lang="en-US" dirty="0"/>
                        <a:t>Feature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Physiologic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Pathologic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444998"/>
                  </a:ext>
                </a:extLst>
              </a:tr>
              <a:tr h="274420">
                <a:tc>
                  <a:txBody>
                    <a:bodyPr/>
                    <a:lstStyle/>
                    <a:p>
                      <a:r>
                        <a:rPr lang="en-US" sz="1400" dirty="0"/>
                        <a:t>Laterality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Usually bilateral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Usually unilateral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477384"/>
                  </a:ext>
                </a:extLst>
              </a:tr>
              <a:tr h="274420">
                <a:tc>
                  <a:txBody>
                    <a:bodyPr/>
                    <a:lstStyle/>
                    <a:p>
                      <a:r>
                        <a:rPr lang="en-US" sz="1400" dirty="0"/>
                        <a:t>Duct Involvement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Multiple 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Single duct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764260"/>
                  </a:ext>
                </a:extLst>
              </a:tr>
              <a:tr h="274420">
                <a:tc>
                  <a:txBody>
                    <a:bodyPr/>
                    <a:lstStyle/>
                    <a:p>
                      <a:r>
                        <a:rPr lang="en-US" sz="1400" dirty="0"/>
                        <a:t>Spontaneity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With stimulation or expression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Spontaneous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1718679"/>
                  </a:ext>
                </a:extLst>
              </a:tr>
              <a:tr h="541110">
                <a:tc>
                  <a:txBody>
                    <a:bodyPr/>
                    <a:lstStyle/>
                    <a:p>
                      <a:r>
                        <a:rPr lang="en-US" sz="1400" dirty="0"/>
                        <a:t>Color/Consistency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Milky, green, yellow, or cloudy</a:t>
                      </a:r>
                    </a:p>
                    <a:p>
                      <a:endParaRPr lang="en-US" sz="1050" dirty="0"/>
                    </a:p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Bloody, clear, or watery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878988"/>
                  </a:ext>
                </a:extLst>
              </a:tr>
              <a:tr h="541110">
                <a:tc>
                  <a:txBody>
                    <a:bodyPr/>
                    <a:lstStyle/>
                    <a:p>
                      <a:r>
                        <a:rPr lang="en-US" sz="1400" dirty="0"/>
                        <a:t>Associated Findings: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None; often due to hormonal changes, medications, or pregnancy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May be associated with a breast mass, skin changes, or nipple retraction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89827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212F633-4932-0D3E-4067-C885F992453D}"/>
              </a:ext>
            </a:extLst>
          </p:cNvPr>
          <p:cNvSpPr txBox="1"/>
          <p:nvPr/>
        </p:nvSpPr>
        <p:spPr>
          <a:xfrm>
            <a:off x="94170" y="7098791"/>
            <a:ext cx="623454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1400" b="1" dirty="0"/>
              <a:t>Physical Exam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Inspect for skin/nipple changes and asymmetry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Palpate for masses or focal tenderness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Attempt to elicit discharge and note duct(s) involved and discharge characteristics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78423D9-2846-3773-9616-2E2E456A75F3}"/>
              </a:ext>
            </a:extLst>
          </p:cNvPr>
          <p:cNvSpPr/>
          <p:nvPr/>
        </p:nvSpPr>
        <p:spPr>
          <a:xfrm>
            <a:off x="2943958" y="6161836"/>
            <a:ext cx="249382" cy="2566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944804-F04C-4CEC-A8C3-3AEEC545DF2C}"/>
              </a:ext>
            </a:extLst>
          </p:cNvPr>
          <p:cNvSpPr/>
          <p:nvPr/>
        </p:nvSpPr>
        <p:spPr>
          <a:xfrm rot="17875906">
            <a:off x="3390832" y="6164830"/>
            <a:ext cx="260379" cy="248219"/>
          </a:xfrm>
          <a:prstGeom prst="ellipse">
            <a:avLst/>
          </a:prstGeom>
          <a:solidFill>
            <a:srgbClr val="4E8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7DD8D88-17E0-26CA-FD83-C62729D17E5B}"/>
              </a:ext>
            </a:extLst>
          </p:cNvPr>
          <p:cNvSpPr/>
          <p:nvPr/>
        </p:nvSpPr>
        <p:spPr>
          <a:xfrm rot="17875906" flipH="1">
            <a:off x="3867848" y="6151471"/>
            <a:ext cx="263291" cy="25692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0C8FFB0-F72F-776F-4F59-5FBE36A61E08}"/>
              </a:ext>
            </a:extLst>
          </p:cNvPr>
          <p:cNvSpPr/>
          <p:nvPr/>
        </p:nvSpPr>
        <p:spPr>
          <a:xfrm rot="17875906" flipH="1">
            <a:off x="4320123" y="6151965"/>
            <a:ext cx="253886" cy="261908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D00BBFD-08ED-CEBA-8CAA-8AA551FE73B1}"/>
              </a:ext>
            </a:extLst>
          </p:cNvPr>
          <p:cNvSpPr/>
          <p:nvPr/>
        </p:nvSpPr>
        <p:spPr>
          <a:xfrm>
            <a:off x="5080401" y="6141311"/>
            <a:ext cx="273452" cy="27724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47BCCA5-FD5F-531A-14C4-4C9F8078D794}"/>
              </a:ext>
            </a:extLst>
          </p:cNvPr>
          <p:cNvSpPr/>
          <p:nvPr/>
        </p:nvSpPr>
        <p:spPr>
          <a:xfrm>
            <a:off x="5572176" y="6147566"/>
            <a:ext cx="273451" cy="264730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E752D62-813E-7FEB-C2CD-43854269B79B}"/>
              </a:ext>
            </a:extLst>
          </p:cNvPr>
          <p:cNvSpPr/>
          <p:nvPr/>
        </p:nvSpPr>
        <p:spPr>
          <a:xfrm>
            <a:off x="6085478" y="6139506"/>
            <a:ext cx="273451" cy="27279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AF2D5F-57A5-6BB6-BEF5-B83181788D77}"/>
              </a:ext>
            </a:extLst>
          </p:cNvPr>
          <p:cNvSpPr txBox="1"/>
          <p:nvPr/>
        </p:nvSpPr>
        <p:spPr>
          <a:xfrm>
            <a:off x="1748169" y="8103829"/>
            <a:ext cx="4152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/>
              <a:t>Management Recommendations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CA22E918-4259-FE8E-1F65-AFCFC4539C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8188660"/>
              </p:ext>
            </p:extLst>
          </p:nvPr>
        </p:nvGraphicFramePr>
        <p:xfrm>
          <a:off x="774504" y="2626549"/>
          <a:ext cx="6099648" cy="1618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B74EB55-2A1D-2E07-0CB4-176537C7FCE3}"/>
              </a:ext>
            </a:extLst>
          </p:cNvPr>
          <p:cNvSpPr txBox="1"/>
          <p:nvPr/>
        </p:nvSpPr>
        <p:spPr>
          <a:xfrm>
            <a:off x="280276" y="8428274"/>
            <a:ext cx="3652405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/>
              <a:t>Physiologic Discharge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Reassure and counsel to avoid nipple manipulation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Ensure up-to-date screening mammography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Monitor for changes in discharge character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Consider targeted labs (serum prolactin level and TSH) to rule out underlying endocrine disorder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E4301C-E7A1-DF5B-E07C-98B43A5CF1A0}"/>
              </a:ext>
            </a:extLst>
          </p:cNvPr>
          <p:cNvSpPr txBox="1"/>
          <p:nvPr/>
        </p:nvSpPr>
        <p:spPr>
          <a:xfrm>
            <a:off x="3256887" y="9240059"/>
            <a:ext cx="3056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058DA-AF37-F334-9009-E28554489268}"/>
              </a:ext>
            </a:extLst>
          </p:cNvPr>
          <p:cNvSpPr txBox="1"/>
          <p:nvPr/>
        </p:nvSpPr>
        <p:spPr>
          <a:xfrm>
            <a:off x="3932681" y="8450105"/>
            <a:ext cx="323645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Pathologic Discharge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Refer for diagnostic imaging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30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6D311-EB0E-39CC-0B51-71A47053D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CA5A5-115E-C7F4-8839-7F66A5170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46133"/>
            <a:ext cx="7772400" cy="3501813"/>
          </a:xfrm>
        </p:spPr>
        <p:txBody>
          <a:bodyPr>
            <a:normAutofit/>
          </a:bodyPr>
          <a:lstStyle/>
          <a:p>
            <a:r>
              <a:rPr lang="en-US" sz="12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4DB19-7872-1F55-7A9F-582F5BCD60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E49799-50CF-8BE8-7714-BA0C9B60849C}"/>
              </a:ext>
            </a:extLst>
          </p:cNvPr>
          <p:cNvSpPr/>
          <p:nvPr/>
        </p:nvSpPr>
        <p:spPr>
          <a:xfrm>
            <a:off x="-5094" y="0"/>
            <a:ext cx="7772400" cy="1358132"/>
          </a:xfrm>
          <a:prstGeom prst="rect">
            <a:avLst/>
          </a:prstGeom>
          <a:solidFill>
            <a:schemeClr val="accent6"/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CF423-4FA9-88E7-9018-41A5440A2BF3}"/>
              </a:ext>
            </a:extLst>
          </p:cNvPr>
          <p:cNvSpPr txBox="1"/>
          <p:nvPr/>
        </p:nvSpPr>
        <p:spPr>
          <a:xfrm>
            <a:off x="629411" y="139993"/>
            <a:ext cx="660654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b="1" dirty="0">
                <a:solidFill>
                  <a:schemeClr val="bg1"/>
                </a:solidFill>
                <a:latin typeface="Noto Sans Myanmar" panose="020B0502040504020204" pitchFamily="34" charset="0"/>
                <a:cs typeface="Noto Sans Myanmar" panose="020B0502040504020204" pitchFamily="34" charset="0"/>
              </a:rPr>
              <a:t>Nipple Discharge: A Clinician</a:t>
            </a:r>
            <a:r>
              <a:rPr lang="en-US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3700" b="1" dirty="0">
                <a:solidFill>
                  <a:schemeClr val="bg1"/>
                </a:solidFill>
                <a:latin typeface="Noto Sans Myanmar" panose="020B0502040504020204" pitchFamily="34" charset="0"/>
                <a:cs typeface="Noto Sans Myanmar" panose="020B0502040504020204" pitchFamily="34" charset="0"/>
              </a:rPr>
              <a:t>s Guide- Next Steps</a:t>
            </a:r>
            <a:endParaRPr lang="en-US" sz="3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FA30BE-2DA2-E524-6D08-82291CFDDDE3}"/>
              </a:ext>
            </a:extLst>
          </p:cNvPr>
          <p:cNvSpPr txBox="1"/>
          <p:nvPr/>
        </p:nvSpPr>
        <p:spPr>
          <a:xfrm>
            <a:off x="0" y="1375505"/>
            <a:ext cx="767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Diagnostic Imaging Recommendations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382170-7EF1-2B0E-777F-8ED3C5051E00}"/>
              </a:ext>
            </a:extLst>
          </p:cNvPr>
          <p:cNvSpPr txBox="1"/>
          <p:nvPr/>
        </p:nvSpPr>
        <p:spPr>
          <a:xfrm>
            <a:off x="92962" y="2733924"/>
            <a:ext cx="6938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563330-3A0A-2044-9627-F56592DE6853}"/>
              </a:ext>
            </a:extLst>
          </p:cNvPr>
          <p:cNvSpPr txBox="1"/>
          <p:nvPr/>
        </p:nvSpPr>
        <p:spPr>
          <a:xfrm>
            <a:off x="102490" y="4347727"/>
            <a:ext cx="747445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Special Considerations: 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US" sz="1200" dirty="0"/>
              <a:t>Mammography and/or ultrasound are conventional first line imaging in breast care, however a negative result does not always exclude malignancy in patients with pathologic nipple discharge.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US" sz="1200" dirty="0"/>
              <a:t>In these circumstances, further imaging may be indicated if clinical suspicion for pathology remains high. </a:t>
            </a:r>
            <a:r>
              <a:rPr lang="en-US" sz="1200" u="sng" dirty="0"/>
              <a:t>MRI is typically the next best step </a:t>
            </a:r>
            <a:r>
              <a:rPr lang="en-US" sz="1200" dirty="0"/>
              <a:t>given its high sensitivity for breast lesions, however Contrast-Enhanced Mammography or, less commonly, </a:t>
            </a:r>
            <a:r>
              <a:rPr lang="en-US" sz="1200" dirty="0" err="1"/>
              <a:t>Ductography</a:t>
            </a:r>
            <a:r>
              <a:rPr lang="en-US" sz="1200"/>
              <a:t>, are other alternative imaging modalities for patients unable to undergo breast MRI or if MRI is unavailable.</a:t>
            </a:r>
          </a:p>
          <a:p>
            <a:endParaRPr lang="en-US" sz="120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C68B26E-D24B-D62A-1DC7-A1ADE7286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571677"/>
              </p:ext>
            </p:extLst>
          </p:nvPr>
        </p:nvGraphicFramePr>
        <p:xfrm>
          <a:off x="230359" y="1762352"/>
          <a:ext cx="7301493" cy="229336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33831">
                  <a:extLst>
                    <a:ext uri="{9D8B030D-6E8A-4147-A177-3AD203B41FA5}">
                      <a16:colId xmlns:a16="http://schemas.microsoft.com/office/drawing/2014/main" val="2266975287"/>
                    </a:ext>
                  </a:extLst>
                </a:gridCol>
                <a:gridCol w="2433831">
                  <a:extLst>
                    <a:ext uri="{9D8B030D-6E8A-4147-A177-3AD203B41FA5}">
                      <a16:colId xmlns:a16="http://schemas.microsoft.com/office/drawing/2014/main" val="904736632"/>
                    </a:ext>
                  </a:extLst>
                </a:gridCol>
                <a:gridCol w="2433831">
                  <a:extLst>
                    <a:ext uri="{9D8B030D-6E8A-4147-A177-3AD203B41FA5}">
                      <a16:colId xmlns:a16="http://schemas.microsoft.com/office/drawing/2014/main" val="3265517909"/>
                    </a:ext>
                  </a:extLst>
                </a:gridCol>
              </a:tblGrid>
              <a:tr h="265094">
                <a:tc>
                  <a:txBody>
                    <a:bodyPr/>
                    <a:lstStyle/>
                    <a:p>
                      <a:r>
                        <a:rPr lang="en-US" sz="1200"/>
                        <a:t>Patient 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Female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Male Patients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190077"/>
                  </a:ext>
                </a:extLst>
              </a:tr>
              <a:tr h="698402">
                <a:tc>
                  <a:txBody>
                    <a:bodyPr/>
                    <a:lstStyle/>
                    <a:p>
                      <a:r>
                        <a:rPr lang="en-US" sz="1100" b="1"/>
                        <a:t>&lt;30 years 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en-US" sz="1100"/>
                        <a:t>Start with Ultrasound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1100"/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en-US" sz="1100"/>
                        <a:t>Follow up Diagnostic Mammogram if US looks abnormal</a:t>
                      </a:r>
                    </a:p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/>
                        <a:t>&lt;25 years old: Start with Ultrasound</a:t>
                      </a:r>
                    </a:p>
                    <a:p>
                      <a:pPr lvl="0"/>
                      <a:endParaRPr lang="en-US" sz="1100"/>
                    </a:p>
                    <a:p>
                      <a:pPr lvl="0"/>
                      <a:r>
                        <a:rPr lang="en-US" sz="11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en-US" sz="1100"/>
                        <a:t>25 years old: Start with diagnostic Mammogram</a:t>
                      </a:r>
                    </a:p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002994"/>
                  </a:ext>
                </a:extLst>
              </a:tr>
              <a:tr h="1089407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/>
                        <a:t>≥30 years 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Start with Diagnostic mammogram </a:t>
                      </a:r>
                      <a:r>
                        <a:rPr lang="en-US" sz="1100" u="sng"/>
                        <a:t>and</a:t>
                      </a:r>
                      <a:r>
                        <a:rPr lang="en-US" sz="1100"/>
                        <a:t> ultrasound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Start with Diagnostic mammogram </a:t>
                      </a:r>
                      <a:r>
                        <a:rPr lang="en-US" sz="1100" u="sng"/>
                        <a:t>and</a:t>
                      </a:r>
                      <a:r>
                        <a:rPr lang="en-US" sz="1100"/>
                        <a:t> ultrasound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48453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747861EC-9CCC-F8F0-A53D-B159A4A70074}"/>
              </a:ext>
            </a:extLst>
          </p:cNvPr>
          <p:cNvSpPr txBox="1"/>
          <p:nvPr/>
        </p:nvSpPr>
        <p:spPr>
          <a:xfrm>
            <a:off x="1379086" y="5806133"/>
            <a:ext cx="510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Additional Imaging Summarized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CAB7200F-5099-D7D2-4426-E15E92A83F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713730"/>
              </p:ext>
            </p:extLst>
          </p:nvPr>
        </p:nvGraphicFramePr>
        <p:xfrm>
          <a:off x="259387" y="6175465"/>
          <a:ext cx="7346588" cy="3785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647">
                  <a:extLst>
                    <a:ext uri="{9D8B030D-6E8A-4147-A177-3AD203B41FA5}">
                      <a16:colId xmlns:a16="http://schemas.microsoft.com/office/drawing/2014/main" val="2663266048"/>
                    </a:ext>
                  </a:extLst>
                </a:gridCol>
                <a:gridCol w="1836647">
                  <a:extLst>
                    <a:ext uri="{9D8B030D-6E8A-4147-A177-3AD203B41FA5}">
                      <a16:colId xmlns:a16="http://schemas.microsoft.com/office/drawing/2014/main" val="4162182275"/>
                    </a:ext>
                  </a:extLst>
                </a:gridCol>
                <a:gridCol w="1836647">
                  <a:extLst>
                    <a:ext uri="{9D8B030D-6E8A-4147-A177-3AD203B41FA5}">
                      <a16:colId xmlns:a16="http://schemas.microsoft.com/office/drawing/2014/main" val="2794795846"/>
                    </a:ext>
                  </a:extLst>
                </a:gridCol>
                <a:gridCol w="1836647">
                  <a:extLst>
                    <a:ext uri="{9D8B030D-6E8A-4147-A177-3AD203B41FA5}">
                      <a16:colId xmlns:a16="http://schemas.microsoft.com/office/drawing/2014/main" val="3624459977"/>
                    </a:ext>
                  </a:extLst>
                </a:gridCol>
              </a:tblGrid>
              <a:tr h="66671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Breast MRI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Contrast-enhanced mammography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err="1"/>
                        <a:t>Ductography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391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What to order?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b="1" dirty="0"/>
                        <a:t>Preferred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50" dirty="0"/>
                        <a:t>Alternative if MRI is contraindicated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Reserved for select cases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933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What is it?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3D, contrast-enhanced evaluation of the entire ductal system and parenchyma.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Iodinated IV contrast with dual-energy mammography</a:t>
                      </a:r>
                    </a:p>
                    <a:p>
                      <a:endParaRPr lang="en-US" sz="1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Retrograde filling of the ductal system with iodinated contrast and radiographic imaging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175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High Sensitivity for breast lesions and capable of detecting occult lesions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50" dirty="0"/>
                        <a:t>High sensitivity for malignancy, widely available, shorter exam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50" dirty="0"/>
                        <a:t>Relatively inexpensive, precisely localizes the affected duct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007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50" dirty="0"/>
                        <a:t>Expensive; longer exam times, </a:t>
                      </a:r>
                    </a:p>
                    <a:p>
                      <a:pPr lvl="0"/>
                      <a:r>
                        <a:rPr lang="en-US" sz="1150" dirty="0"/>
                        <a:t>contraindicated in patients with gadolinium allergy or metal implants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50" dirty="0"/>
                        <a:t>Uses ionizing radiation, </a:t>
                      </a:r>
                    </a:p>
                    <a:p>
                      <a:pPr lvl="0"/>
                      <a:r>
                        <a:rPr lang="en-US" sz="1150" dirty="0"/>
                        <a:t>less sensitive for non-mass enhancing lesions</a:t>
                      </a:r>
                    </a:p>
                    <a:p>
                      <a:endParaRPr lang="en-US" sz="11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50" dirty="0"/>
                        <a:t>Lower sensitivity and specificity than MRI. </a:t>
                      </a:r>
                      <a:r>
                        <a:rPr lang="en-US" sz="1150" b="1" dirty="0"/>
                        <a:t>High failure rate.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558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912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9A2529CA8BB46840A5372D705AF2C" ma:contentTypeVersion="20" ma:contentTypeDescription="Create a new document." ma:contentTypeScope="" ma:versionID="2599e7494fdc71e648c327aa411a3cb1">
  <xsd:schema xmlns:xsd="http://www.w3.org/2001/XMLSchema" xmlns:xs="http://www.w3.org/2001/XMLSchema" xmlns:p="http://schemas.microsoft.com/office/2006/metadata/properties" xmlns:ns2="e8c5f112-0182-495f-bebc-eb3ce670ff99" xmlns:ns3="5a54e0a1-4f33-4bd3-b9d6-51ead080139b" targetNamespace="http://schemas.microsoft.com/office/2006/metadata/properties" ma:root="true" ma:fieldsID="d3b125fe10c36ee0809027ad36b40adf" ns2:_="" ns3:_="">
    <xsd:import namespace="e8c5f112-0182-495f-bebc-eb3ce670ff99"/>
    <xsd:import namespace="5a54e0a1-4f33-4bd3-b9d6-51ead08013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igrationWizId" minOccurs="0"/>
                <xsd:element ref="ns2:MigrationWizIdPermissions" minOccurs="0"/>
                <xsd:element ref="ns2:MigrationWizIdVers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c5f112-0182-495f-bebc-eb3ce670ff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e601c7a-1946-4e5b-8062-90fab58267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igrationWizId" ma:index="20" nillable="true" ma:displayName="MigrationWizId" ma:internalName="MigrationWizId">
      <xsd:simpleType>
        <xsd:restriction base="dms:Text"/>
      </xsd:simpleType>
    </xsd:element>
    <xsd:element name="MigrationWizIdPermissions" ma:index="21" nillable="true" ma:displayName="MigrationWizIdPermissions" ma:internalName="MigrationWizIdPermissions">
      <xsd:simpleType>
        <xsd:restriction base="dms:Text"/>
      </xsd:simpleType>
    </xsd:element>
    <xsd:element name="MigrationWizIdVersion" ma:index="22" nillable="true" ma:displayName="MigrationWizIdVersion" ma:internalName="MigrationWizIdVersion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54e0a1-4f33-4bd3-b9d6-51ead080139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92fedb3-7500-44fe-8315-b88d4ec4f727}" ma:internalName="TaxCatchAll" ma:showField="CatchAllData" ma:web="5a54e0a1-4f33-4bd3-b9d6-51ead08013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e8c5f112-0182-495f-bebc-eb3ce670ff99" xsi:nil="true"/>
    <lcf76f155ced4ddcb4097134ff3c332f xmlns="e8c5f112-0182-495f-bebc-eb3ce670ff99">
      <Terms xmlns="http://schemas.microsoft.com/office/infopath/2007/PartnerControls"/>
    </lcf76f155ced4ddcb4097134ff3c332f>
    <MigrationWizId xmlns="e8c5f112-0182-495f-bebc-eb3ce670ff99" xsi:nil="true"/>
    <MigrationWizIdPermissions xmlns="e8c5f112-0182-495f-bebc-eb3ce670ff99" xsi:nil="true"/>
    <TaxCatchAll xmlns="5a54e0a1-4f33-4bd3-b9d6-51ead080139b" xsi:nil="true"/>
  </documentManagement>
</p:properties>
</file>

<file path=customXml/itemProps1.xml><?xml version="1.0" encoding="utf-8"?>
<ds:datastoreItem xmlns:ds="http://schemas.openxmlformats.org/officeDocument/2006/customXml" ds:itemID="{CCA54827-419A-4C1C-A0C9-C2A6BEC609C8}"/>
</file>

<file path=customXml/itemProps2.xml><?xml version="1.0" encoding="utf-8"?>
<ds:datastoreItem xmlns:ds="http://schemas.openxmlformats.org/officeDocument/2006/customXml" ds:itemID="{78683717-5580-4FC5-A34E-B4CB1B553179}"/>
</file>

<file path=customXml/itemProps3.xml><?xml version="1.0" encoding="utf-8"?>
<ds:datastoreItem xmlns:ds="http://schemas.openxmlformats.org/officeDocument/2006/customXml" ds:itemID="{F96A1DDD-E9DE-468B-B2FA-289EB53D2E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6641</TotalTime>
  <Words>855</Words>
  <Application>Microsoft Macintosh PowerPoint</Application>
  <PresentationFormat>Custom</PresentationFormat>
  <Paragraphs>104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Noto Sans Myanmar</vt:lpstr>
      <vt:lpstr>Wingdings</vt:lpstr>
      <vt:lpstr>Office Theme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Kendell</dc:creator>
  <cp:lastModifiedBy>katia dodelzon</cp:lastModifiedBy>
  <cp:revision>19</cp:revision>
  <dcterms:created xsi:type="dcterms:W3CDTF">2025-11-11T18:00:23Z</dcterms:created>
  <dcterms:modified xsi:type="dcterms:W3CDTF">2026-01-16T20:14:37Z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0x0101009639A2529CA8BB46840A5372D705AF2C</vt:lpwstr>
  </property>
</Properties>
</file>