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7" r:id="rId2"/>
    <p:sldId id="259" r:id="rId3"/>
    <p:sldId id="308" r:id="rId4"/>
    <p:sldId id="283" r:id="rId5"/>
    <p:sldId id="318" r:id="rId6"/>
    <p:sldId id="309" r:id="rId7"/>
    <p:sldId id="264" r:id="rId8"/>
    <p:sldId id="265" r:id="rId9"/>
    <p:sldId id="266" r:id="rId10"/>
    <p:sldId id="267" r:id="rId11"/>
    <p:sldId id="285" r:id="rId12"/>
    <p:sldId id="321" r:id="rId13"/>
    <p:sldId id="311" r:id="rId14"/>
    <p:sldId id="319" r:id="rId15"/>
    <p:sldId id="312" r:id="rId16"/>
    <p:sldId id="268" r:id="rId17"/>
    <p:sldId id="322" r:id="rId18"/>
    <p:sldId id="269" r:id="rId19"/>
    <p:sldId id="323" r:id="rId20"/>
    <p:sldId id="281" r:id="rId21"/>
    <p:sldId id="314" r:id="rId22"/>
    <p:sldId id="287" r:id="rId23"/>
    <p:sldId id="270" r:id="rId24"/>
    <p:sldId id="284" r:id="rId25"/>
    <p:sldId id="271" r:id="rId26"/>
    <p:sldId id="313" r:id="rId27"/>
    <p:sldId id="280" r:id="rId2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rienne Weil" initials="AW"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163784"/>
    <a:srgbClr val="1622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210" autoAdjust="0"/>
    <p:restoredTop sz="75371" autoAdjust="0"/>
  </p:normalViewPr>
  <p:slideViewPr>
    <p:cSldViewPr snapToGrid="0" snapToObjects="1">
      <p:cViewPr varScale="1">
        <p:scale>
          <a:sx n="68" d="100"/>
          <a:sy n="68" d="100"/>
        </p:scale>
        <p:origin x="1482" y="54"/>
      </p:cViewPr>
      <p:guideLst>
        <p:guide orient="horz" pos="2160"/>
        <p:guide pos="2880"/>
      </p:guideLst>
    </p:cSldViewPr>
  </p:slideViewPr>
  <p:outlineViewPr>
    <p:cViewPr>
      <p:scale>
        <a:sx n="33" d="100"/>
        <a:sy n="33" d="100"/>
      </p:scale>
      <p:origin x="0" y="1037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r>
              <a:rPr lang="en-US"/>
              <a:t>2016/2017 COA Training</a:t>
            </a:r>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r>
              <a:rPr lang="en-US"/>
              <a:t>8/3/2016</a:t>
            </a: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C1886814-E4DF-4500-8545-A35911865394}" type="slidenum">
              <a:rPr lang="en-US" smtClean="0"/>
              <a:t>‹#›</a:t>
            </a:fld>
            <a:endParaRPr lang="en-US"/>
          </a:p>
        </p:txBody>
      </p:sp>
    </p:spTree>
    <p:extLst>
      <p:ext uri="{BB962C8B-B14F-4D97-AF65-F5344CB8AC3E}">
        <p14:creationId xmlns:p14="http://schemas.microsoft.com/office/powerpoint/2010/main" val="967604247"/>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r>
              <a:rPr lang="en-US"/>
              <a:t>2016/2017 COA Training</a:t>
            </a:r>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r>
              <a:rPr lang="en-US"/>
              <a:t>8/3/2016</a:t>
            </a:r>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38304687-E9C1-4EA5-B20B-8CFAD4CD3857}" type="slidenum">
              <a:rPr lang="en-US" smtClean="0"/>
              <a:pPr/>
              <a:t>‹#›</a:t>
            </a:fld>
            <a:endParaRPr lang="en-US"/>
          </a:p>
        </p:txBody>
      </p:sp>
    </p:spTree>
    <p:extLst>
      <p:ext uri="{BB962C8B-B14F-4D97-AF65-F5344CB8AC3E}">
        <p14:creationId xmlns:p14="http://schemas.microsoft.com/office/powerpoint/2010/main" val="805756297"/>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Header Placeholder 4"/>
          <p:cNvSpPr>
            <a:spLocks noGrp="1"/>
          </p:cNvSpPr>
          <p:nvPr>
            <p:ph type="hdr" sz="quarter" idx="10"/>
          </p:nvPr>
        </p:nvSpPr>
        <p:spPr/>
        <p:txBody>
          <a:bodyPr/>
          <a:lstStyle/>
          <a:p>
            <a:r>
              <a:rPr lang="en-US"/>
              <a:t>2016/2017 COA Training</a:t>
            </a:r>
          </a:p>
        </p:txBody>
      </p:sp>
    </p:spTree>
    <p:extLst>
      <p:ext uri="{BB962C8B-B14F-4D97-AF65-F5344CB8AC3E}">
        <p14:creationId xmlns:p14="http://schemas.microsoft.com/office/powerpoint/2010/main" val="3242257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Header Placeholder 4"/>
          <p:cNvSpPr>
            <a:spLocks noGrp="1"/>
          </p:cNvSpPr>
          <p:nvPr>
            <p:ph type="hdr" sz="quarter" idx="10"/>
          </p:nvPr>
        </p:nvSpPr>
        <p:spPr/>
        <p:txBody>
          <a:bodyPr/>
          <a:lstStyle/>
          <a:p>
            <a:r>
              <a:rPr lang="en-US"/>
              <a:t>2016/2017 COA Training</a:t>
            </a:r>
          </a:p>
        </p:txBody>
      </p:sp>
    </p:spTree>
    <p:extLst>
      <p:ext uri="{BB962C8B-B14F-4D97-AF65-F5344CB8AC3E}">
        <p14:creationId xmlns:p14="http://schemas.microsoft.com/office/powerpoint/2010/main" val="2012154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Educators</a:t>
            </a:r>
          </a:p>
          <a:p>
            <a:endParaRPr lang="en-US" u="sng" dirty="0"/>
          </a:p>
          <a:p>
            <a:r>
              <a:rPr lang="en-US" u="none" dirty="0"/>
              <a:t>Please</a:t>
            </a:r>
            <a:r>
              <a:rPr lang="en-US" u="none" baseline="0" dirty="0"/>
              <a:t> log in</a:t>
            </a:r>
            <a:endParaRPr lang="en-US" u="none" dirty="0"/>
          </a:p>
        </p:txBody>
      </p:sp>
      <p:sp>
        <p:nvSpPr>
          <p:cNvPr id="5" name="Header Placeholder 4"/>
          <p:cNvSpPr>
            <a:spLocks noGrp="1"/>
          </p:cNvSpPr>
          <p:nvPr>
            <p:ph type="hdr" sz="quarter" idx="10"/>
          </p:nvPr>
        </p:nvSpPr>
        <p:spPr/>
        <p:txBody>
          <a:bodyPr/>
          <a:lstStyle/>
          <a:p>
            <a:r>
              <a:rPr lang="en-US"/>
              <a:t>2016/2017 COA Training</a:t>
            </a:r>
          </a:p>
        </p:txBody>
      </p:sp>
    </p:spTree>
    <p:extLst>
      <p:ext uri="{BB962C8B-B14F-4D97-AF65-F5344CB8AC3E}">
        <p14:creationId xmlns:p14="http://schemas.microsoft.com/office/powerpoint/2010/main" val="1276667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Mouse</a:t>
            </a:r>
            <a:r>
              <a:rPr lang="en-US" baseline="0" dirty="0"/>
              <a:t> over the educators tab then click educator services</a:t>
            </a:r>
          </a:p>
          <a:p>
            <a:endParaRPr lang="en-US" baseline="0" dirty="0"/>
          </a:p>
          <a:p>
            <a:r>
              <a:rPr lang="en-US" baseline="0" dirty="0"/>
              <a:t>Once in educator services click “Manage COAs”</a:t>
            </a:r>
            <a:endParaRPr lang="en-US" dirty="0"/>
          </a:p>
        </p:txBody>
      </p:sp>
      <p:sp>
        <p:nvSpPr>
          <p:cNvPr id="5" name="Header Placeholder 4"/>
          <p:cNvSpPr>
            <a:spLocks noGrp="1"/>
          </p:cNvSpPr>
          <p:nvPr>
            <p:ph type="hdr" sz="quarter" idx="10"/>
          </p:nvPr>
        </p:nvSpPr>
        <p:spPr/>
        <p:txBody>
          <a:bodyPr/>
          <a:lstStyle/>
          <a:p>
            <a:r>
              <a:rPr lang="en-US"/>
              <a:t>2016/2017 COA Training</a:t>
            </a:r>
          </a:p>
        </p:txBody>
      </p:sp>
    </p:spTree>
    <p:extLst>
      <p:ext uri="{BB962C8B-B14F-4D97-AF65-F5344CB8AC3E}">
        <p14:creationId xmlns:p14="http://schemas.microsoft.com/office/powerpoint/2010/main" val="1478243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a:t>
            </a:r>
            <a:r>
              <a:rPr lang="en-US" baseline="0" dirty="0"/>
              <a:t> the “Manage COAs” page looks like. Please keep in mind the year and months are </a:t>
            </a:r>
            <a:r>
              <a:rPr lang="en-US" u="sng" baseline="0" dirty="0"/>
              <a:t>very important</a:t>
            </a:r>
            <a:r>
              <a:rPr lang="en-US" baseline="0" dirty="0"/>
              <a:t>! Each of the search criteria can be used independently or used together to search for classes or specific students. For example if you entered Year: 2015 between January and June you would get all the students that have taken an exam in your class during that time.</a:t>
            </a:r>
            <a:endParaRPr lang="en-US" dirty="0"/>
          </a:p>
        </p:txBody>
      </p:sp>
      <p:sp>
        <p:nvSpPr>
          <p:cNvPr id="5" name="Header Placeholder 4"/>
          <p:cNvSpPr>
            <a:spLocks noGrp="1"/>
          </p:cNvSpPr>
          <p:nvPr>
            <p:ph type="hdr" sz="quarter" idx="10"/>
          </p:nvPr>
        </p:nvSpPr>
        <p:spPr/>
        <p:txBody>
          <a:bodyPr/>
          <a:lstStyle/>
          <a:p>
            <a:r>
              <a:rPr lang="en-US"/>
              <a:t>2016/2017 COA Training</a:t>
            </a:r>
          </a:p>
        </p:txBody>
      </p:sp>
    </p:spTree>
    <p:extLst>
      <p:ext uri="{BB962C8B-B14F-4D97-AF65-F5344CB8AC3E}">
        <p14:creationId xmlns:p14="http://schemas.microsoft.com/office/powerpoint/2010/main" val="2716611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search for a student</a:t>
            </a:r>
            <a:r>
              <a:rPr lang="en-US" baseline="0" dirty="0"/>
              <a:t> enter as much information as is known. Hovering over each section will create a link to click for additional results. Similarly, simply hover over the students name to create a link to view the individual page.</a:t>
            </a:r>
            <a:endParaRPr lang="en-US" dirty="0"/>
          </a:p>
        </p:txBody>
      </p:sp>
      <p:sp>
        <p:nvSpPr>
          <p:cNvPr id="5" name="Header Placeholder 4"/>
          <p:cNvSpPr>
            <a:spLocks noGrp="1"/>
          </p:cNvSpPr>
          <p:nvPr>
            <p:ph type="hdr" sz="quarter" idx="10"/>
          </p:nvPr>
        </p:nvSpPr>
        <p:spPr/>
        <p:txBody>
          <a:bodyPr/>
          <a:lstStyle/>
          <a:p>
            <a:r>
              <a:rPr lang="en-US"/>
              <a:t>2016/2017 COA Training</a:t>
            </a:r>
          </a:p>
        </p:txBody>
      </p:sp>
    </p:spTree>
    <p:extLst>
      <p:ext uri="{BB962C8B-B14F-4D97-AF65-F5344CB8AC3E}">
        <p14:creationId xmlns:p14="http://schemas.microsoft.com/office/powerpoint/2010/main" val="558797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step for an educator,</a:t>
            </a:r>
            <a:r>
              <a:rPr lang="en-US" baseline="0" dirty="0"/>
              <a:t> once having found a student is to review their application. Once both tests are completed and 400 hours have been entered the educator has to review the application and review the competencies thus “approving” the “Student Work Experience Checklist” is approving the COA Application.</a:t>
            </a:r>
            <a:endParaRPr lang="en-US" dirty="0"/>
          </a:p>
        </p:txBody>
      </p:sp>
      <p:sp>
        <p:nvSpPr>
          <p:cNvPr id="5" name="Header Placeholder 4"/>
          <p:cNvSpPr>
            <a:spLocks noGrp="1"/>
          </p:cNvSpPr>
          <p:nvPr>
            <p:ph type="hdr" sz="quarter" idx="10"/>
          </p:nvPr>
        </p:nvSpPr>
        <p:spPr/>
        <p:txBody>
          <a:bodyPr/>
          <a:lstStyle/>
          <a:p>
            <a:r>
              <a:rPr lang="en-US"/>
              <a:t>2016/2017 COA Training</a:t>
            </a:r>
          </a:p>
        </p:txBody>
      </p:sp>
    </p:spTree>
    <p:extLst>
      <p:ext uri="{BB962C8B-B14F-4D97-AF65-F5344CB8AC3E}">
        <p14:creationId xmlns:p14="http://schemas.microsoft.com/office/powerpoint/2010/main" val="632849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Press Approve Competency</a:t>
            </a:r>
            <a:r>
              <a:rPr lang="en-US" baseline="0" dirty="0"/>
              <a:t>….once you’ve reviewed the Student Work Experience Checklist and pressed “Approve Competency” the popup will appear verifying whether you want to approve “Ok” or not “Cancel”</a:t>
            </a:r>
          </a:p>
          <a:p>
            <a:endParaRPr lang="en-US" baseline="0" dirty="0"/>
          </a:p>
          <a:p>
            <a:endParaRPr lang="en-US" baseline="0" dirty="0"/>
          </a:p>
          <a:p>
            <a:r>
              <a:rPr lang="en-US" baseline="0" dirty="0"/>
              <a:t>Note: If the popup does not appear please make sure you do not have your popups blocked. </a:t>
            </a:r>
            <a:endParaRPr lang="en-US" dirty="0"/>
          </a:p>
        </p:txBody>
      </p:sp>
      <p:sp>
        <p:nvSpPr>
          <p:cNvPr id="5" name="Header Placeholder 4"/>
          <p:cNvSpPr>
            <a:spLocks noGrp="1"/>
          </p:cNvSpPr>
          <p:nvPr>
            <p:ph type="hdr" sz="quarter" idx="10"/>
          </p:nvPr>
        </p:nvSpPr>
        <p:spPr/>
        <p:txBody>
          <a:bodyPr/>
          <a:lstStyle/>
          <a:p>
            <a:r>
              <a:rPr lang="en-US"/>
              <a:t>2016/2017 COA Training</a:t>
            </a:r>
          </a:p>
        </p:txBody>
      </p:sp>
    </p:spTree>
    <p:extLst>
      <p:ext uri="{BB962C8B-B14F-4D97-AF65-F5344CB8AC3E}">
        <p14:creationId xmlns:p14="http://schemas.microsoft.com/office/powerpoint/2010/main" val="3587016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a:t>
            </a:r>
            <a:r>
              <a:rPr lang="en-US" baseline="0" dirty="0"/>
              <a:t> there are 3 green checks on the student’s “Track COA Progress” page the educator portion of the application is complete. </a:t>
            </a:r>
            <a:endParaRPr lang="en-US" dirty="0"/>
          </a:p>
        </p:txBody>
      </p:sp>
      <p:sp>
        <p:nvSpPr>
          <p:cNvPr id="5" name="Header Placeholder 4"/>
          <p:cNvSpPr>
            <a:spLocks noGrp="1"/>
          </p:cNvSpPr>
          <p:nvPr>
            <p:ph type="hdr" sz="quarter" idx="10"/>
          </p:nvPr>
        </p:nvSpPr>
        <p:spPr/>
        <p:txBody>
          <a:bodyPr/>
          <a:lstStyle/>
          <a:p>
            <a:r>
              <a:rPr lang="en-US"/>
              <a:t>2016/2017 COA Training</a:t>
            </a:r>
          </a:p>
        </p:txBody>
      </p:sp>
    </p:spTree>
    <p:extLst>
      <p:ext uri="{BB962C8B-B14F-4D97-AF65-F5344CB8AC3E}">
        <p14:creationId xmlns:p14="http://schemas.microsoft.com/office/powerpoint/2010/main" val="65484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this happens varies by state. </a:t>
            </a:r>
          </a:p>
        </p:txBody>
      </p:sp>
      <p:sp>
        <p:nvSpPr>
          <p:cNvPr id="5" name="Header Placeholder 4"/>
          <p:cNvSpPr>
            <a:spLocks noGrp="1"/>
          </p:cNvSpPr>
          <p:nvPr>
            <p:ph type="hdr" sz="quarter" idx="10"/>
          </p:nvPr>
        </p:nvSpPr>
        <p:spPr/>
        <p:txBody>
          <a:bodyPr/>
          <a:lstStyle/>
          <a:p>
            <a:r>
              <a:rPr lang="en-US"/>
              <a:t>2016/2017 COA Training</a:t>
            </a:r>
          </a:p>
        </p:txBody>
      </p:sp>
    </p:spTree>
    <p:extLst>
      <p:ext uri="{BB962C8B-B14F-4D97-AF65-F5344CB8AC3E}">
        <p14:creationId xmlns:p14="http://schemas.microsoft.com/office/powerpoint/2010/main" val="4271990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online</a:t>
            </a:r>
            <a:r>
              <a:rPr lang="en-US" baseline="0" dirty="0"/>
              <a:t> COA application streamlines the COA process, increases NRAEF’s capacity to award COAs and allows students to take responsibility for earning their COA.</a:t>
            </a:r>
            <a:endParaRPr lang="en-US" dirty="0"/>
          </a:p>
        </p:txBody>
      </p:sp>
      <p:sp>
        <p:nvSpPr>
          <p:cNvPr id="5" name="Header Placeholder 4"/>
          <p:cNvSpPr>
            <a:spLocks noGrp="1"/>
          </p:cNvSpPr>
          <p:nvPr>
            <p:ph type="hdr" sz="quarter" idx="10"/>
          </p:nvPr>
        </p:nvSpPr>
        <p:spPr/>
        <p:txBody>
          <a:bodyPr/>
          <a:lstStyle/>
          <a:p>
            <a:r>
              <a:rPr lang="en-US"/>
              <a:t>2016/2017 COA Training</a:t>
            </a:r>
          </a:p>
        </p:txBody>
      </p:sp>
    </p:spTree>
    <p:extLst>
      <p:ext uri="{BB962C8B-B14F-4D97-AF65-F5344CB8AC3E}">
        <p14:creationId xmlns:p14="http://schemas.microsoft.com/office/powerpoint/2010/main" val="1753170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The COA Tracking</a:t>
            </a:r>
            <a:r>
              <a:rPr lang="en-US" baseline="0" dirty="0"/>
              <a:t> and Approval website is broken into 3 sections: Coordinators, Educators, and Students. Coordinators, Educators and Students MUST register on the website. To begin, we will look at what a student must do to start their COA application. </a:t>
            </a:r>
          </a:p>
          <a:p>
            <a:pPr defTabSz="912937">
              <a:defRPr/>
            </a:pPr>
            <a:endParaRPr lang="en-US" baseline="0" dirty="0"/>
          </a:p>
          <a:p>
            <a:pPr defTabSz="912937">
              <a:defRPr/>
            </a:pPr>
            <a:r>
              <a:rPr lang="en-US" baseline="0"/>
              <a:t>The completed </a:t>
            </a:r>
            <a:r>
              <a:rPr lang="en-US" baseline="0" dirty="0"/>
              <a:t>COA will be mailed to the address the students input during registration.</a:t>
            </a:r>
          </a:p>
          <a:p>
            <a:pPr defTabSz="912937">
              <a:defRPr/>
            </a:pPr>
            <a:endParaRPr lang="en-US" baseline="0" dirty="0"/>
          </a:p>
          <a:p>
            <a:pPr defTabSz="912937">
              <a:defRPr/>
            </a:pPr>
            <a:r>
              <a:rPr lang="en-US" baseline="0" dirty="0"/>
              <a:t>Register: Fill out the New User Registration Form by clicking “Register” in the top left corner of Nraef.org</a:t>
            </a:r>
          </a:p>
          <a:p>
            <a:pPr defTabSz="912937">
              <a:defRPr/>
            </a:pPr>
            <a:endParaRPr lang="en-US" baseline="0" dirty="0"/>
          </a:p>
          <a:p>
            <a:pPr defTabSz="912937">
              <a:defRPr/>
            </a:pPr>
            <a:r>
              <a:rPr lang="en-US" baseline="0" dirty="0"/>
              <a:t>Best Practice: Advise students to use their legal name and not a nickname (“driver’s license name”)</a:t>
            </a:r>
            <a:endParaRPr lang="en-US" dirty="0"/>
          </a:p>
          <a:p>
            <a:endParaRPr lang="en-US" dirty="0"/>
          </a:p>
        </p:txBody>
      </p:sp>
      <p:sp>
        <p:nvSpPr>
          <p:cNvPr id="5" name="Header Placeholder 4"/>
          <p:cNvSpPr>
            <a:spLocks noGrp="1"/>
          </p:cNvSpPr>
          <p:nvPr>
            <p:ph type="hdr" sz="quarter" idx="10"/>
          </p:nvPr>
        </p:nvSpPr>
        <p:spPr/>
        <p:txBody>
          <a:bodyPr/>
          <a:lstStyle/>
          <a:p>
            <a:r>
              <a:rPr lang="en-US"/>
              <a:t>2016/2017 COA Training</a:t>
            </a:r>
          </a:p>
        </p:txBody>
      </p:sp>
    </p:spTree>
    <p:extLst>
      <p:ext uri="{BB962C8B-B14F-4D97-AF65-F5344CB8AC3E}">
        <p14:creationId xmlns:p14="http://schemas.microsoft.com/office/powerpoint/2010/main" val="388853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students</a:t>
            </a:r>
            <a:r>
              <a:rPr lang="en-US" baseline="0" dirty="0"/>
              <a:t> have passed an exam, they can go to “Track COA Progress” in the drop-down menu in the “Students” tab, where they can log in the “existing user” box.</a:t>
            </a:r>
            <a:endParaRPr lang="en-US" dirty="0"/>
          </a:p>
        </p:txBody>
      </p:sp>
      <p:sp>
        <p:nvSpPr>
          <p:cNvPr id="5" name="Header Placeholder 4"/>
          <p:cNvSpPr>
            <a:spLocks noGrp="1"/>
          </p:cNvSpPr>
          <p:nvPr>
            <p:ph type="hdr" sz="quarter" idx="10"/>
          </p:nvPr>
        </p:nvSpPr>
        <p:spPr/>
        <p:txBody>
          <a:bodyPr/>
          <a:lstStyle/>
          <a:p>
            <a:r>
              <a:rPr lang="en-US"/>
              <a:t>2016/2017 COA Training</a:t>
            </a:r>
          </a:p>
        </p:txBody>
      </p:sp>
    </p:spTree>
    <p:extLst>
      <p:ext uri="{BB962C8B-B14F-4D97-AF65-F5344CB8AC3E}">
        <p14:creationId xmlns:p14="http://schemas.microsoft.com/office/powerpoint/2010/main" val="2511807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a:t>
            </a:r>
            <a:r>
              <a:rPr lang="en-US" baseline="0" dirty="0"/>
              <a:t> will then log in using the login and password they created during registration.</a:t>
            </a:r>
          </a:p>
          <a:p>
            <a:endParaRPr lang="en-US" baseline="0" dirty="0"/>
          </a:p>
          <a:p>
            <a:r>
              <a:rPr lang="en-US" baseline="0" dirty="0"/>
              <a:t>Best Practice – Advise Educators to keep a copy of students’ user names and passwords in case a student forgets. Give each student an index card when registering. Instruct them to print their usernames and passwords –LEGIBLY- on the card and collect them.</a:t>
            </a:r>
            <a:endParaRPr lang="en-US" dirty="0"/>
          </a:p>
        </p:txBody>
      </p:sp>
      <p:sp>
        <p:nvSpPr>
          <p:cNvPr id="5" name="Header Placeholder 4"/>
          <p:cNvSpPr>
            <a:spLocks noGrp="1"/>
          </p:cNvSpPr>
          <p:nvPr>
            <p:ph type="hdr" sz="quarter" idx="10"/>
          </p:nvPr>
        </p:nvSpPr>
        <p:spPr/>
        <p:txBody>
          <a:bodyPr/>
          <a:lstStyle/>
          <a:p>
            <a:r>
              <a:rPr lang="en-US"/>
              <a:t>2016/2017 COA Training</a:t>
            </a:r>
          </a:p>
        </p:txBody>
      </p:sp>
    </p:spTree>
    <p:extLst>
      <p:ext uri="{BB962C8B-B14F-4D97-AF65-F5344CB8AC3E}">
        <p14:creationId xmlns:p14="http://schemas.microsoft.com/office/powerpoint/2010/main" val="1495274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logged in students will gain access</a:t>
            </a:r>
            <a:r>
              <a:rPr lang="en-US" baseline="0" dirty="0"/>
              <a:t> to their personal “Track COA Progress” page. We can see a few key things above. </a:t>
            </a:r>
          </a:p>
          <a:p>
            <a:endParaRPr lang="en-US" baseline="0" dirty="0"/>
          </a:p>
          <a:p>
            <a:r>
              <a:rPr lang="en-US" baseline="0" dirty="0"/>
              <a:t>First: This student has passed 1/2 Exams. This is what starts the application and makes it possible for the student to begin logging hours.</a:t>
            </a:r>
          </a:p>
          <a:p>
            <a:endParaRPr lang="en-US" baseline="0" dirty="0"/>
          </a:p>
          <a:p>
            <a:r>
              <a:rPr lang="en-US" baseline="0" dirty="0"/>
              <a:t>Second: This student has logged and fulfilled the requirement for hours (400). Students may begin entering hours after passing their initial FRMCA Exam. At that time they may enter hours worked up to a year prior to the date the initial exam was processed</a:t>
            </a:r>
          </a:p>
          <a:p>
            <a:endParaRPr lang="en-US" baseline="0" dirty="0"/>
          </a:p>
          <a:p>
            <a:r>
              <a:rPr lang="en-US" baseline="0" dirty="0"/>
              <a:t>Third: This Student’s “Work Experience Checklist” has not been approved</a:t>
            </a:r>
            <a:endParaRPr lang="en-US" dirty="0"/>
          </a:p>
        </p:txBody>
      </p:sp>
      <p:sp>
        <p:nvSpPr>
          <p:cNvPr id="5" name="Header Placeholder 4"/>
          <p:cNvSpPr>
            <a:spLocks noGrp="1"/>
          </p:cNvSpPr>
          <p:nvPr>
            <p:ph type="hdr" sz="quarter" idx="10"/>
          </p:nvPr>
        </p:nvSpPr>
        <p:spPr/>
        <p:txBody>
          <a:bodyPr/>
          <a:lstStyle/>
          <a:p>
            <a:r>
              <a:rPr lang="en-US"/>
              <a:t>2016/2017 COA Training</a:t>
            </a:r>
          </a:p>
        </p:txBody>
      </p:sp>
    </p:spTree>
    <p:extLst>
      <p:ext uri="{BB962C8B-B14F-4D97-AF65-F5344CB8AC3E}">
        <p14:creationId xmlns:p14="http://schemas.microsoft.com/office/powerpoint/2010/main" val="1351490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way a student</a:t>
            </a:r>
            <a:r>
              <a:rPr lang="en-US" baseline="0" dirty="0"/>
              <a:t> enters hours can be seen here.</a:t>
            </a:r>
          </a:p>
          <a:p>
            <a:endParaRPr lang="en-US" baseline="0" dirty="0"/>
          </a:p>
          <a:p>
            <a:r>
              <a:rPr lang="en-US" baseline="0" dirty="0"/>
              <a:t>Simply by pressing Add Work Experience and Hours and filling out the form the student can keep track of hours worked (Paid/Unpaid/Volunteer)</a:t>
            </a:r>
          </a:p>
          <a:p>
            <a:r>
              <a:rPr lang="en-US" baseline="0" dirty="0"/>
              <a:t>Students MUST still present documentation of hours worked to the educator. Documentation can be pay stubs, a letter (on letterhead) signed by the student’s supervisor or a signed volunteer form. Documents that do not show hours worked are not acceptable.</a:t>
            </a:r>
          </a:p>
        </p:txBody>
      </p:sp>
      <p:sp>
        <p:nvSpPr>
          <p:cNvPr id="5" name="Header Placeholder 4"/>
          <p:cNvSpPr>
            <a:spLocks noGrp="1"/>
          </p:cNvSpPr>
          <p:nvPr>
            <p:ph type="hdr" sz="quarter" idx="10"/>
          </p:nvPr>
        </p:nvSpPr>
        <p:spPr/>
        <p:txBody>
          <a:bodyPr/>
          <a:lstStyle/>
          <a:p>
            <a:r>
              <a:rPr lang="en-US"/>
              <a:t>2016/2017 COA Training</a:t>
            </a:r>
          </a:p>
        </p:txBody>
      </p:sp>
    </p:spTree>
    <p:extLst>
      <p:ext uri="{BB962C8B-B14F-4D97-AF65-F5344CB8AC3E}">
        <p14:creationId xmlns:p14="http://schemas.microsoft.com/office/powerpoint/2010/main" val="1314970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a:t>
            </a:r>
            <a:r>
              <a:rPr lang="en-US" baseline="0" dirty="0"/>
              <a:t> this point this student has completed all he/she can on the COA Application. The next step is to give the educator documentation of work hours and completed/signed “Student Work Experience Checklist(s)” that document proficiency in at least 52/75 competencies.</a:t>
            </a:r>
          </a:p>
          <a:p>
            <a:r>
              <a:rPr lang="en-US" baseline="0" dirty="0"/>
              <a:t>NOTE: This screenshot was taken from inside the Coordinator’s view. The “Approve Competency” button is NOT available to students, but only to Educators and Coordinators.</a:t>
            </a:r>
            <a:endParaRPr lang="en-US" dirty="0"/>
          </a:p>
        </p:txBody>
      </p:sp>
      <p:sp>
        <p:nvSpPr>
          <p:cNvPr id="5" name="Header Placeholder 4"/>
          <p:cNvSpPr>
            <a:spLocks noGrp="1"/>
          </p:cNvSpPr>
          <p:nvPr>
            <p:ph type="hdr" sz="quarter" idx="10"/>
          </p:nvPr>
        </p:nvSpPr>
        <p:spPr/>
        <p:txBody>
          <a:bodyPr/>
          <a:lstStyle/>
          <a:p>
            <a:r>
              <a:rPr lang="en-US"/>
              <a:t>2016/2017 COA Training</a:t>
            </a:r>
          </a:p>
        </p:txBody>
      </p:sp>
    </p:spTree>
    <p:extLst>
      <p:ext uri="{BB962C8B-B14F-4D97-AF65-F5344CB8AC3E}">
        <p14:creationId xmlns:p14="http://schemas.microsoft.com/office/powerpoint/2010/main" val="4108409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COA process has been completed, and the COA has been issued,</a:t>
            </a:r>
            <a:r>
              <a:rPr lang="en-US" baseline="0" dirty="0"/>
              <a:t> the student may access an E-Certificate from within the student log in. A hard copy of the COA is also mailed to the address on file.</a:t>
            </a:r>
          </a:p>
          <a:p>
            <a:endParaRPr lang="en-US" baseline="0" dirty="0"/>
          </a:p>
          <a:p>
            <a:r>
              <a:rPr lang="en-US" baseline="0" dirty="0"/>
              <a:t>Note- E-Certificates are not viewable for COAs earned prior to the online system. </a:t>
            </a:r>
            <a:endParaRPr lang="en-US" dirty="0"/>
          </a:p>
        </p:txBody>
      </p:sp>
      <p:sp>
        <p:nvSpPr>
          <p:cNvPr id="5" name="Header Placeholder 4"/>
          <p:cNvSpPr>
            <a:spLocks noGrp="1"/>
          </p:cNvSpPr>
          <p:nvPr>
            <p:ph type="hdr" sz="quarter" idx="10"/>
          </p:nvPr>
        </p:nvSpPr>
        <p:spPr/>
        <p:txBody>
          <a:bodyPr/>
          <a:lstStyle/>
          <a:p>
            <a:r>
              <a:rPr lang="en-US"/>
              <a:t>2016/2017 COA Training</a:t>
            </a:r>
          </a:p>
        </p:txBody>
      </p:sp>
    </p:spTree>
    <p:extLst>
      <p:ext uri="{BB962C8B-B14F-4D97-AF65-F5344CB8AC3E}">
        <p14:creationId xmlns:p14="http://schemas.microsoft.com/office/powerpoint/2010/main" val="8867252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1"/>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Placeholder 1"/>
          <p:cNvSpPr>
            <a:spLocks noGrp="1"/>
          </p:cNvSpPr>
          <p:nvPr>
            <p:ph type="title"/>
          </p:nvPr>
        </p:nvSpPr>
        <p:spPr>
          <a:xfrm>
            <a:off x="457200" y="606180"/>
            <a:ext cx="8229600" cy="3300306"/>
          </a:xfrm>
          <a:prstGeom prst="rect">
            <a:avLst/>
          </a:prstGeom>
        </p:spPr>
        <p:txBody>
          <a:bodyPr vert="horz" lIns="91440" tIns="45720" rIns="91440" bIns="45720" rtlCol="0" anchor="ctr">
            <a:normAutofit/>
          </a:bodyPr>
          <a:lstStyle/>
          <a:p>
            <a:r>
              <a:rPr lang="en-US" dirty="0"/>
              <a:t>Click to edit Master title style</a:t>
            </a:r>
          </a:p>
        </p:txBody>
      </p:sp>
      <p:pic>
        <p:nvPicPr>
          <p:cNvPr id="2" name="Picture 1" descr="ProStart-PPT-botto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28516"/>
            <a:ext cx="9144000" cy="27294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B486F59-566E-E741-B186-47D0E77D98A8}" type="datetimeFigureOut">
              <a:rPr lang="en-US" smtClean="0"/>
              <a:pPr/>
              <a:t>12/13/2022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4E2B5C-C0CD-A54D-88A2-7BEF2867A8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B486F59-566E-E741-B186-47D0E77D98A8}" type="datetimeFigureOut">
              <a:rPr lang="en-US" smtClean="0"/>
              <a:pPr/>
              <a:t>12/13/2022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4E2B5C-C0CD-A54D-88A2-7BEF2867A8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B486F59-566E-E741-B186-47D0E77D98A8}" type="datetimeFigureOut">
              <a:rPr lang="en-US" smtClean="0"/>
              <a:pPr/>
              <a:t>12/13/2022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4E2B5C-C0CD-A54D-88A2-7BEF2867A8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B486F59-566E-E741-B186-47D0E77D98A8}" type="datetimeFigureOut">
              <a:rPr lang="en-US" smtClean="0"/>
              <a:pPr/>
              <a:t>12/13/2022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4E2B5C-C0CD-A54D-88A2-7BEF2867A89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B486F59-566E-E741-B186-47D0E77D98A8}" type="datetimeFigureOut">
              <a:rPr lang="en-US" smtClean="0"/>
              <a:pPr/>
              <a:t>12/13/2022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4E2B5C-C0CD-A54D-88A2-7BEF2867A8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B486F59-566E-E741-B186-47D0E77D98A8}" type="datetimeFigureOut">
              <a:rPr lang="en-US" smtClean="0"/>
              <a:pPr/>
              <a:t>12/13/2022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24E2B5C-C0CD-A54D-88A2-7BEF2867A8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B486F59-566E-E741-B186-47D0E77D98A8}" type="datetimeFigureOut">
              <a:rPr lang="en-US" smtClean="0"/>
              <a:pPr/>
              <a:t>12/13/2022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24E2B5C-C0CD-A54D-88A2-7BEF2867A8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B486F59-566E-E741-B186-47D0E77D98A8}" type="datetimeFigureOut">
              <a:rPr lang="en-US" smtClean="0"/>
              <a:pPr/>
              <a:t>12/13/2022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24E2B5C-C0CD-A54D-88A2-7BEF2867A8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B486F59-566E-E741-B186-47D0E77D98A8}" type="datetimeFigureOut">
              <a:rPr lang="en-US" smtClean="0"/>
              <a:pPr/>
              <a:t>12/13/2022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4E2B5C-C0CD-A54D-88A2-7BEF2867A8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B486F59-566E-E741-B186-47D0E77D98A8}" type="datetimeFigureOut">
              <a:rPr lang="en-US" smtClean="0"/>
              <a:pPr/>
              <a:t>12/13/2022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24E2B5C-C0CD-A54D-88A2-7BEF2867A8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6802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395850"/>
            <a:ext cx="8229600" cy="446215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p:txBody>
      </p:sp>
      <p:pic>
        <p:nvPicPr>
          <p:cNvPr id="4" name="Picture 3" descr="ProStart-PPT-top.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7068312" cy="975427"/>
          </a:xfrm>
          <a:prstGeom prst="rect">
            <a:avLst/>
          </a:prstGeom>
        </p:spPr>
      </p:pic>
      <p:pic>
        <p:nvPicPr>
          <p:cNvPr id="5" name="Picture 4" descr="ProStart.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094940" y="149002"/>
            <a:ext cx="1772961" cy="81083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500" b="1" kern="1200">
          <a:solidFill>
            <a:srgbClr val="163784"/>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mailto:servicecenter@restaurant.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oaberdeen@marylandrestaurant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796464" y="5801603"/>
            <a:ext cx="5625684" cy="386146"/>
          </a:xfrm>
          <a:prstGeom prst="rect">
            <a:avLst/>
          </a:prstGeom>
          <a:noFill/>
        </p:spPr>
        <p:txBody>
          <a:bodyPr wrap="square" rtlCol="0" anchor="ctr" anchorCtr="0">
            <a:noAutofit/>
          </a:bodyPr>
          <a:lstStyle/>
          <a:p>
            <a:pPr algn="r"/>
            <a:r>
              <a:rPr lang="en-US" sz="3500" b="1" dirty="0">
                <a:solidFill>
                  <a:schemeClr val="bg1"/>
                </a:solidFill>
                <a:latin typeface="Arial"/>
                <a:cs typeface="Arial"/>
              </a:rPr>
              <a:t>ChooseRestaurants.org</a:t>
            </a:r>
          </a:p>
        </p:txBody>
      </p:sp>
      <p:pic>
        <p:nvPicPr>
          <p:cNvPr id="14" name="Picture 10" descr="ProStart_MD_rgb"/>
          <p:cNvPicPr>
            <a:picLocks noChangeAspect="1" noChangeArrowheads="1"/>
          </p:cNvPicPr>
          <p:nvPr/>
        </p:nvPicPr>
        <p:blipFill>
          <a:blip r:embed="rId3"/>
          <a:srcRect/>
          <a:stretch>
            <a:fillRect/>
          </a:stretch>
        </p:blipFill>
        <p:spPr bwMode="auto">
          <a:xfrm>
            <a:off x="765175" y="385763"/>
            <a:ext cx="7688263" cy="3494087"/>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Experience Hours</a:t>
            </a: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45105" y="2067979"/>
            <a:ext cx="4349750" cy="44513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86" y="3119894"/>
            <a:ext cx="4186235" cy="23270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28532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649941" y="1105634"/>
            <a:ext cx="6308637" cy="5498353"/>
          </a:xfrm>
          <a:prstGeom prst="rect">
            <a:avLst/>
          </a:prstGeom>
        </p:spPr>
      </p:pic>
    </p:spTree>
    <p:extLst>
      <p:ext uri="{BB962C8B-B14F-4D97-AF65-F5344CB8AC3E}">
        <p14:creationId xmlns:p14="http://schemas.microsoft.com/office/powerpoint/2010/main" val="2293039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9447"/>
            <a:ext cx="8229600" cy="1143000"/>
          </a:xfrm>
        </p:spPr>
        <p:txBody>
          <a:bodyPr/>
          <a:lstStyle/>
          <a:p>
            <a:r>
              <a:rPr lang="en-US" dirty="0"/>
              <a:t>Accessing E-Certificate</a:t>
            </a:r>
          </a:p>
        </p:txBody>
      </p:sp>
      <p:sp>
        <p:nvSpPr>
          <p:cNvPr id="8" name="Left Arrow 7"/>
          <p:cNvSpPr/>
          <p:nvPr/>
        </p:nvSpPr>
        <p:spPr>
          <a:xfrm>
            <a:off x="4322909" y="5996478"/>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457200" y="1673398"/>
            <a:ext cx="8505371" cy="4930603"/>
            <a:chOff x="457200" y="1673398"/>
            <a:chExt cx="8505371" cy="4930603"/>
          </a:xfrm>
        </p:grpSpPr>
        <p:grpSp>
          <p:nvGrpSpPr>
            <p:cNvPr id="17" name="Group 16"/>
            <p:cNvGrpSpPr/>
            <p:nvPr/>
          </p:nvGrpSpPr>
          <p:grpSpPr>
            <a:xfrm>
              <a:off x="457200" y="1673398"/>
              <a:ext cx="3865709" cy="4930603"/>
              <a:chOff x="457200" y="1673398"/>
              <a:chExt cx="3865709" cy="4930603"/>
            </a:xfrm>
          </p:grpSpPr>
          <p:pic>
            <p:nvPicPr>
              <p:cNvPr id="5" name="Picture 4"/>
              <p:cNvPicPr>
                <a:picLocks noChangeAspect="1"/>
              </p:cNvPicPr>
              <p:nvPr/>
            </p:nvPicPr>
            <p:blipFill>
              <a:blip r:embed="rId3"/>
              <a:stretch>
                <a:fillRect/>
              </a:stretch>
            </p:blipFill>
            <p:spPr>
              <a:xfrm>
                <a:off x="457200" y="1673398"/>
                <a:ext cx="3865709" cy="4930603"/>
              </a:xfrm>
              <a:prstGeom prst="rect">
                <a:avLst/>
              </a:prstGeom>
            </p:spPr>
          </p:pic>
          <p:sp>
            <p:nvSpPr>
              <p:cNvPr id="9" name="Rectangle 8"/>
              <p:cNvSpPr/>
              <p:nvPr/>
            </p:nvSpPr>
            <p:spPr>
              <a:xfrm>
                <a:off x="1415547" y="5364686"/>
                <a:ext cx="377038" cy="699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720347" y="5259782"/>
                <a:ext cx="377038" cy="699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720347" y="6022938"/>
                <a:ext cx="377038" cy="699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415547" y="6106104"/>
                <a:ext cx="377038" cy="699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579257" y="2287879"/>
              <a:ext cx="4383314" cy="3006871"/>
              <a:chOff x="4579257" y="2287879"/>
              <a:chExt cx="4383314" cy="3006871"/>
            </a:xfrm>
          </p:grpSpPr>
          <p:pic>
            <p:nvPicPr>
              <p:cNvPr id="6" name="Picture 5"/>
              <p:cNvPicPr>
                <a:picLocks noChangeAspect="1"/>
              </p:cNvPicPr>
              <p:nvPr/>
            </p:nvPicPr>
            <p:blipFill>
              <a:blip r:embed="rId4"/>
              <a:stretch>
                <a:fillRect/>
              </a:stretch>
            </p:blipFill>
            <p:spPr>
              <a:xfrm>
                <a:off x="4579257" y="2287879"/>
                <a:ext cx="4383314" cy="3006871"/>
              </a:xfrm>
              <a:prstGeom prst="rect">
                <a:avLst/>
              </a:prstGeom>
            </p:spPr>
          </p:pic>
          <p:sp>
            <p:nvSpPr>
              <p:cNvPr id="13" name="Rectangle 12"/>
              <p:cNvSpPr/>
              <p:nvPr/>
            </p:nvSpPr>
            <p:spPr>
              <a:xfrm>
                <a:off x="4689457" y="3430119"/>
                <a:ext cx="377038" cy="699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689457" y="3188640"/>
                <a:ext cx="377038" cy="699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90230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76322"/>
            <a:ext cx="8229600" cy="4462150"/>
          </a:xfrm>
        </p:spPr>
        <p:txBody>
          <a:bodyPr/>
          <a:lstStyle/>
          <a:p>
            <a:pPr marL="514350" indent="-514350">
              <a:buAutoNum type="arabicPeriod"/>
            </a:pPr>
            <a:r>
              <a:rPr lang="en-US" sz="2400" dirty="0"/>
              <a:t>Exam Record Merging / Multiple Profiles</a:t>
            </a:r>
          </a:p>
          <a:p>
            <a:pPr lvl="1">
              <a:buFont typeface="Arial"/>
              <a:buChar char="•"/>
            </a:pPr>
            <a:r>
              <a:rPr lang="en-US" dirty="0"/>
              <a:t>This can happen when a student forgets their login credentials and creates another account. It can also happen if any information is different between Exam 1 and Exam 2 (i.e. Address) </a:t>
            </a:r>
          </a:p>
          <a:p>
            <a:pPr lvl="1">
              <a:buFont typeface="Arial"/>
              <a:buChar char="•"/>
            </a:pPr>
            <a:r>
              <a:rPr lang="en-US" dirty="0"/>
              <a:t>To merge the records:</a:t>
            </a:r>
          </a:p>
          <a:p>
            <a:pPr lvl="2"/>
            <a:r>
              <a:rPr lang="en-US" sz="2000" dirty="0"/>
              <a:t>Email </a:t>
            </a:r>
            <a:r>
              <a:rPr lang="en-US" sz="2000" dirty="0">
                <a:hlinkClick r:id="rId3"/>
              </a:rPr>
              <a:t>servicecenter@restaurant.org</a:t>
            </a:r>
            <a:r>
              <a:rPr lang="en-US" sz="2000" dirty="0"/>
              <a:t> with student name and exam session numbers</a:t>
            </a:r>
          </a:p>
          <a:p>
            <a:pPr lvl="2"/>
            <a:r>
              <a:rPr lang="en-US" sz="2000" dirty="0"/>
              <a:t>Allow adequate time for the merge to occur</a:t>
            </a:r>
            <a:endParaRPr lang="en-US" sz="2400" dirty="0"/>
          </a:p>
          <a:p>
            <a:pPr marL="514350" indent="-514350">
              <a:buAutoNum type="arabicPeriod"/>
            </a:pPr>
            <a:r>
              <a:rPr lang="en-US" sz="2400" dirty="0"/>
              <a:t>COA has been approved and issued, but E-Certificate won’t load</a:t>
            </a:r>
          </a:p>
          <a:p>
            <a:pPr marL="914400" lvl="1" indent="-514350">
              <a:buFont typeface="Arial"/>
              <a:buChar char="•"/>
            </a:pPr>
            <a:r>
              <a:rPr lang="en-US" sz="1800" dirty="0"/>
              <a:t>This is a technical error and the Service Center should be contacted.</a:t>
            </a:r>
          </a:p>
          <a:p>
            <a:pPr marL="914400" lvl="1" indent="-514350"/>
            <a:endParaRPr lang="en-US" sz="800" dirty="0"/>
          </a:p>
          <a:p>
            <a:pPr marL="914400" lvl="1" indent="-514350">
              <a:buAutoNum type="arabicPeriod"/>
            </a:pPr>
            <a:endParaRPr lang="en-US" sz="1800" dirty="0"/>
          </a:p>
          <a:p>
            <a:pPr marL="914400" lvl="1" indent="-514350">
              <a:buAutoNum type="arabicPeriod"/>
            </a:pPr>
            <a:endParaRPr lang="en-US" sz="1800" dirty="0"/>
          </a:p>
          <a:p>
            <a:pPr marL="914400" lvl="1" indent="-514350">
              <a:buAutoNum type="arabicPeriod"/>
            </a:pPr>
            <a:endParaRPr lang="en-US" sz="1800" dirty="0"/>
          </a:p>
          <a:p>
            <a:pPr lvl="2"/>
            <a:endParaRPr lang="en-US" sz="1600" dirty="0"/>
          </a:p>
          <a:p>
            <a:pPr lvl="2"/>
            <a:endParaRPr lang="en-US" sz="1600" dirty="0"/>
          </a:p>
          <a:p>
            <a:pPr lvl="2"/>
            <a:endParaRPr lang="en-US" sz="1600" dirty="0"/>
          </a:p>
          <a:p>
            <a:pPr lvl="2"/>
            <a:endParaRPr lang="en-US" sz="1600" dirty="0"/>
          </a:p>
        </p:txBody>
      </p:sp>
      <p:sp>
        <p:nvSpPr>
          <p:cNvPr id="2" name="Title 1"/>
          <p:cNvSpPr>
            <a:spLocks noGrp="1"/>
          </p:cNvSpPr>
          <p:nvPr>
            <p:ph type="title"/>
          </p:nvPr>
        </p:nvSpPr>
        <p:spPr>
          <a:xfrm>
            <a:off x="457200" y="1097411"/>
            <a:ext cx="8229600" cy="1143000"/>
          </a:xfrm>
        </p:spPr>
        <p:txBody>
          <a:bodyPr>
            <a:normAutofit fontScale="90000"/>
          </a:bodyPr>
          <a:lstStyle/>
          <a:p>
            <a:r>
              <a:rPr lang="en-US" dirty="0"/>
              <a:t>Most Common Problems:</a:t>
            </a:r>
            <a:br>
              <a:rPr lang="en-US" dirty="0"/>
            </a:br>
            <a:r>
              <a:rPr lang="en-US" dirty="0"/>
              <a:t> Student	</a:t>
            </a:r>
          </a:p>
        </p:txBody>
      </p:sp>
    </p:spTree>
    <p:extLst>
      <p:ext uri="{BB962C8B-B14F-4D97-AF65-F5344CB8AC3E}">
        <p14:creationId xmlns:p14="http://schemas.microsoft.com/office/powerpoint/2010/main" val="1186618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Educators</a:t>
            </a:r>
          </a:p>
        </p:txBody>
      </p:sp>
    </p:spTree>
    <p:extLst>
      <p:ext uri="{BB962C8B-B14F-4D97-AF65-F5344CB8AC3E}">
        <p14:creationId xmlns:p14="http://schemas.microsoft.com/office/powerpoint/2010/main" val="4058060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Educator Responsibilities	</a:t>
            </a:r>
          </a:p>
        </p:txBody>
      </p:sp>
      <p:sp>
        <p:nvSpPr>
          <p:cNvPr id="3" name="Content Placeholder 2"/>
          <p:cNvSpPr>
            <a:spLocks noGrp="1"/>
          </p:cNvSpPr>
          <p:nvPr>
            <p:ph idx="1"/>
          </p:nvPr>
        </p:nvSpPr>
        <p:spPr/>
        <p:txBody>
          <a:bodyPr/>
          <a:lstStyle/>
          <a:p>
            <a:pPr marL="0" indent="0">
              <a:buNone/>
            </a:pPr>
            <a:r>
              <a:rPr lang="en-US" sz="2800" dirty="0"/>
              <a:t>1. Register on the website</a:t>
            </a:r>
          </a:p>
          <a:p>
            <a:pPr marL="0" indent="0">
              <a:buNone/>
            </a:pPr>
            <a:r>
              <a:rPr lang="en-US" sz="2800" dirty="0"/>
              <a:t>2. Review student documentation of work hours and competencies</a:t>
            </a:r>
          </a:p>
          <a:p>
            <a:pPr marL="0" indent="0">
              <a:buNone/>
            </a:pPr>
            <a:r>
              <a:rPr lang="en-US" sz="2800" dirty="0"/>
              <a:t>3. Send supporting documentation to Coordinator within agreed upon time frame</a:t>
            </a:r>
          </a:p>
          <a:p>
            <a:pPr marL="0" indent="0">
              <a:buNone/>
            </a:pPr>
            <a:endParaRPr lang="en-US" sz="2800" dirty="0"/>
          </a:p>
          <a:p>
            <a:pPr marL="0" indent="0" algn="ctr">
              <a:buNone/>
            </a:pPr>
            <a:r>
              <a:rPr lang="en-US" sz="2800" b="1" dirty="0">
                <a:solidFill>
                  <a:srgbClr val="FF0000"/>
                </a:solidFill>
              </a:rPr>
              <a:t>Note: Entering student hours not included!</a:t>
            </a:r>
          </a:p>
        </p:txBody>
      </p:sp>
    </p:spTree>
    <p:extLst>
      <p:ext uri="{BB962C8B-B14F-4D97-AF65-F5344CB8AC3E}">
        <p14:creationId xmlns:p14="http://schemas.microsoft.com/office/powerpoint/2010/main" val="72864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982472"/>
            <a:ext cx="9144000" cy="4893056"/>
          </a:xfrm>
          <a:prstGeom prst="rect">
            <a:avLst/>
          </a:prstGeom>
        </p:spPr>
      </p:pic>
      <p:sp>
        <p:nvSpPr>
          <p:cNvPr id="5" name="Down Arrow 4"/>
          <p:cNvSpPr/>
          <p:nvPr/>
        </p:nvSpPr>
        <p:spPr>
          <a:xfrm rot="10800000">
            <a:off x="5748726" y="3267855"/>
            <a:ext cx="1274164" cy="1873771"/>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947436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7714" y="961967"/>
            <a:ext cx="8828571" cy="5323809"/>
          </a:xfrm>
          <a:prstGeom prst="rect">
            <a:avLst/>
          </a:prstGeom>
        </p:spPr>
      </p:pic>
    </p:spTree>
    <p:extLst>
      <p:ext uri="{BB962C8B-B14F-4D97-AF65-F5344CB8AC3E}">
        <p14:creationId xmlns:p14="http://schemas.microsoft.com/office/powerpoint/2010/main" val="3350504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982472"/>
            <a:ext cx="9144000" cy="4893056"/>
          </a:xfrm>
          <a:prstGeom prst="rect">
            <a:avLst/>
          </a:prstGeom>
        </p:spPr>
      </p:pic>
      <p:sp>
        <p:nvSpPr>
          <p:cNvPr id="5" name="Down Arrow 4"/>
          <p:cNvSpPr/>
          <p:nvPr/>
        </p:nvSpPr>
        <p:spPr>
          <a:xfrm rot="10800000">
            <a:off x="5771213" y="2758190"/>
            <a:ext cx="1319135" cy="1843790"/>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3721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86253"/>
            <a:ext cx="9144000" cy="4285494"/>
          </a:xfrm>
          <a:prstGeom prst="rect">
            <a:avLst/>
          </a:prstGeom>
        </p:spPr>
      </p:pic>
    </p:spTree>
    <p:extLst>
      <p:ext uri="{BB962C8B-B14F-4D97-AF65-F5344CB8AC3E}">
        <p14:creationId xmlns:p14="http://schemas.microsoft.com/office/powerpoint/2010/main" val="916039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98851"/>
            <a:ext cx="8229600" cy="4470307"/>
          </a:xfrm>
        </p:spPr>
        <p:txBody>
          <a:bodyPr/>
          <a:lstStyle/>
          <a:p>
            <a:r>
              <a:rPr lang="en-US" sz="6500" dirty="0"/>
              <a:t>COA Training </a:t>
            </a:r>
            <a:br>
              <a:rPr lang="en-US" dirty="0"/>
            </a:br>
            <a:endParaRPr lang="en-US" sz="2000" b="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251467"/>
            <a:ext cx="9144000" cy="4355066"/>
          </a:xfrm>
          <a:prstGeom prst="rect">
            <a:avLst/>
          </a:prstGeom>
        </p:spPr>
      </p:pic>
    </p:spTree>
    <p:extLst>
      <p:ext uri="{BB962C8B-B14F-4D97-AF65-F5344CB8AC3E}">
        <p14:creationId xmlns:p14="http://schemas.microsoft.com/office/powerpoint/2010/main" val="43816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08412" y="1085329"/>
            <a:ext cx="4539728" cy="3795410"/>
          </a:xfrm>
          <a:prstGeom prst="rect">
            <a:avLst/>
          </a:prstGeom>
        </p:spPr>
      </p:pic>
      <p:pic>
        <p:nvPicPr>
          <p:cNvPr id="8" name="Picture 7"/>
          <p:cNvPicPr>
            <a:picLocks noChangeAspect="1"/>
          </p:cNvPicPr>
          <p:nvPr/>
        </p:nvPicPr>
        <p:blipFill>
          <a:blip r:embed="rId4"/>
          <a:stretch>
            <a:fillRect/>
          </a:stretch>
        </p:blipFill>
        <p:spPr>
          <a:xfrm>
            <a:off x="4863598" y="1769774"/>
            <a:ext cx="4178757" cy="4672731"/>
          </a:xfrm>
          <a:prstGeom prst="rect">
            <a:avLst/>
          </a:prstGeom>
        </p:spPr>
      </p:pic>
    </p:spTree>
    <p:extLst>
      <p:ext uri="{BB962C8B-B14F-4D97-AF65-F5344CB8AC3E}">
        <p14:creationId xmlns:p14="http://schemas.microsoft.com/office/powerpoint/2010/main" val="3759718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6875" y="1099782"/>
            <a:ext cx="5269186" cy="5737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1041823" y="3223792"/>
            <a:ext cx="2640806" cy="702131"/>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4739967" y="2268045"/>
            <a:ext cx="1031907" cy="1784006"/>
            <a:chOff x="4739967" y="2268045"/>
            <a:chExt cx="1031907" cy="1784006"/>
          </a:xfrm>
        </p:grpSpPr>
        <p:sp>
          <p:nvSpPr>
            <p:cNvPr id="3" name="Rectangle 2"/>
            <p:cNvSpPr/>
            <p:nvPr/>
          </p:nvSpPr>
          <p:spPr>
            <a:xfrm>
              <a:off x="4748337" y="2268045"/>
              <a:ext cx="986548" cy="4309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739967" y="2986070"/>
              <a:ext cx="986548" cy="3252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739967" y="3621123"/>
              <a:ext cx="1031907" cy="4309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1618668" y="5315808"/>
            <a:ext cx="738050" cy="962279"/>
            <a:chOff x="1618668" y="5315808"/>
            <a:chExt cx="738050" cy="962279"/>
          </a:xfrm>
        </p:grpSpPr>
        <p:sp>
          <p:nvSpPr>
            <p:cNvPr id="9" name="Rectangle 8"/>
            <p:cNvSpPr/>
            <p:nvPr/>
          </p:nvSpPr>
          <p:spPr>
            <a:xfrm>
              <a:off x="1864685" y="6083917"/>
              <a:ext cx="492033" cy="970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864685" y="5315808"/>
              <a:ext cx="492033" cy="970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618668" y="5419665"/>
              <a:ext cx="597414" cy="970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618668" y="6181002"/>
              <a:ext cx="597414" cy="970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71232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4925"/>
            <a:ext cx="8229600" cy="1143000"/>
          </a:xfrm>
        </p:spPr>
        <p:txBody>
          <a:bodyPr/>
          <a:lstStyle/>
          <a:p>
            <a:r>
              <a:rPr lang="en-US" dirty="0"/>
              <a:t>Student Work Experience Checklist</a:t>
            </a:r>
          </a:p>
        </p:txBody>
      </p:sp>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7975" y="2043886"/>
            <a:ext cx="3596469" cy="4462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035" b="50000"/>
          <a:stretch/>
        </p:blipFill>
        <p:spPr bwMode="auto">
          <a:xfrm>
            <a:off x="5222838" y="4373316"/>
            <a:ext cx="3463962" cy="1584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200275"/>
            <a:ext cx="3276600"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a:off x="4087906" y="2609850"/>
            <a:ext cx="120485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4087906" y="5271247"/>
            <a:ext cx="96818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AutoShape 5" descr="Image result for eyes emoj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08486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9798" y="956884"/>
            <a:ext cx="5413884" cy="5690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0" y="1976343"/>
            <a:ext cx="694283" cy="369538"/>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0" y="2460437"/>
            <a:ext cx="694283" cy="369538"/>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4296" y="3127411"/>
            <a:ext cx="694283" cy="369538"/>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4419395" y="2132915"/>
            <a:ext cx="1202939" cy="1898828"/>
            <a:chOff x="4739967" y="2268045"/>
            <a:chExt cx="1031907" cy="1784006"/>
          </a:xfrm>
        </p:grpSpPr>
        <p:sp>
          <p:nvSpPr>
            <p:cNvPr id="12" name="Rectangle 11"/>
            <p:cNvSpPr/>
            <p:nvPr/>
          </p:nvSpPr>
          <p:spPr>
            <a:xfrm>
              <a:off x="4748337" y="2268045"/>
              <a:ext cx="986548" cy="4309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739967" y="2986070"/>
              <a:ext cx="986548" cy="3252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739967" y="3621123"/>
              <a:ext cx="1031907" cy="4309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Rectangle 6"/>
          <p:cNvSpPr/>
          <p:nvPr/>
        </p:nvSpPr>
        <p:spPr>
          <a:xfrm>
            <a:off x="1480562" y="5087043"/>
            <a:ext cx="271663" cy="815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480562" y="5877871"/>
            <a:ext cx="271663" cy="815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217181" y="5198692"/>
            <a:ext cx="514667" cy="815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146953" y="5959373"/>
            <a:ext cx="605271" cy="815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2121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19844" y="1267012"/>
            <a:ext cx="2822771" cy="2822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 y="4173967"/>
            <a:ext cx="9144000" cy="1077218"/>
          </a:xfrm>
          <a:prstGeom prst="rect">
            <a:avLst/>
          </a:prstGeom>
          <a:noFill/>
        </p:spPr>
        <p:txBody>
          <a:bodyPr wrap="square" rtlCol="0">
            <a:spAutoFit/>
          </a:bodyPr>
          <a:lstStyle/>
          <a:p>
            <a:pPr algn="ctr"/>
            <a:r>
              <a:rPr lang="en-US" sz="3200" dirty="0">
                <a:latin typeface="Arial"/>
                <a:cs typeface="Arial"/>
              </a:rPr>
              <a:t>Educator Sends Student Documents to State Coordinator for Final Approval</a:t>
            </a:r>
          </a:p>
        </p:txBody>
      </p:sp>
    </p:spTree>
    <p:extLst>
      <p:ext uri="{BB962C8B-B14F-4D97-AF65-F5344CB8AC3E}">
        <p14:creationId xmlns:p14="http://schemas.microsoft.com/office/powerpoint/2010/main" val="2804556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Most Common Problems:</a:t>
            </a:r>
            <a:br>
              <a:rPr lang="en-US" dirty="0"/>
            </a:br>
            <a:r>
              <a:rPr lang="en-US" dirty="0"/>
              <a:t> Educators	</a:t>
            </a:r>
          </a:p>
        </p:txBody>
      </p:sp>
      <p:sp>
        <p:nvSpPr>
          <p:cNvPr id="3" name="Content Placeholder 2"/>
          <p:cNvSpPr>
            <a:spLocks noGrp="1"/>
          </p:cNvSpPr>
          <p:nvPr>
            <p:ph idx="1"/>
          </p:nvPr>
        </p:nvSpPr>
        <p:spPr>
          <a:xfrm>
            <a:off x="457200" y="2382340"/>
            <a:ext cx="8229600" cy="4462150"/>
          </a:xfrm>
        </p:spPr>
        <p:txBody>
          <a:bodyPr/>
          <a:lstStyle/>
          <a:p>
            <a:pPr marL="0" indent="0">
              <a:buNone/>
            </a:pPr>
            <a:r>
              <a:rPr lang="en-US" sz="2400" dirty="0"/>
              <a:t>1. Teacher receives an “Access Denied” message when trying to access COA applications</a:t>
            </a:r>
          </a:p>
          <a:p>
            <a:pPr lvl="1" indent="-342900">
              <a:buFont typeface="Arial"/>
              <a:buChar char="•"/>
            </a:pPr>
            <a:r>
              <a:rPr lang="en-US" dirty="0"/>
              <a:t>This likely means the teacher is registered as a Foundations instructor and not ProStart. The teacher should go to the “Register” page and request ProStart access. This will go to the Coordinator for approval. Further IT assistance will be necessary, so contact </a:t>
            </a:r>
            <a:r>
              <a:rPr lang="en-US" dirty="0" err="1"/>
              <a:t>NRAEF</a:t>
            </a:r>
            <a:r>
              <a:rPr lang="en-US" dirty="0"/>
              <a:t> for assistance. </a:t>
            </a:r>
          </a:p>
          <a:p>
            <a:pPr marL="0" indent="0">
              <a:buNone/>
            </a:pPr>
            <a:r>
              <a:rPr lang="en-US" sz="2400" dirty="0"/>
              <a:t>2. The “Approve Competency” button does not appear even though the exams and hours are complete.</a:t>
            </a:r>
          </a:p>
          <a:p>
            <a:pPr lvl="1">
              <a:buFont typeface="Arial"/>
              <a:buChar char="•"/>
            </a:pPr>
            <a:r>
              <a:rPr lang="en-US" dirty="0"/>
              <a:t>This is a technical error. The teacher should email Megan, who will contact </a:t>
            </a:r>
            <a:r>
              <a:rPr lang="en-US" dirty="0" err="1"/>
              <a:t>NRAEF</a:t>
            </a:r>
            <a:r>
              <a:rPr lang="en-US" dirty="0"/>
              <a:t> for assistance.</a:t>
            </a:r>
          </a:p>
          <a:p>
            <a:endParaRPr lang="en-US" sz="1400" dirty="0"/>
          </a:p>
          <a:p>
            <a:pPr marL="914400" lvl="1" indent="-514350"/>
            <a:endParaRPr lang="en-US" sz="800" dirty="0"/>
          </a:p>
          <a:p>
            <a:pPr marL="914400" lvl="1" indent="-514350">
              <a:buAutoNum type="arabicPeriod"/>
            </a:pPr>
            <a:endParaRPr lang="en-US" sz="1800" dirty="0"/>
          </a:p>
          <a:p>
            <a:pPr marL="914400" lvl="1" indent="-514350">
              <a:buAutoNum type="arabicPeriod"/>
            </a:pPr>
            <a:endParaRPr lang="en-US" sz="1800" dirty="0"/>
          </a:p>
          <a:p>
            <a:pPr marL="914400" lvl="1" indent="-514350">
              <a:buAutoNum type="arabicPeriod"/>
            </a:pPr>
            <a:endParaRPr lang="en-US" sz="1800" dirty="0"/>
          </a:p>
          <a:p>
            <a:pPr lvl="2"/>
            <a:endParaRPr lang="en-US" sz="1600" dirty="0"/>
          </a:p>
          <a:p>
            <a:pPr lvl="2"/>
            <a:endParaRPr lang="en-US" sz="1600" dirty="0"/>
          </a:p>
          <a:p>
            <a:pPr lvl="2"/>
            <a:endParaRPr lang="en-US" sz="1600" dirty="0"/>
          </a:p>
          <a:p>
            <a:pPr lvl="2"/>
            <a:endParaRPr lang="en-US" sz="1600" dirty="0"/>
          </a:p>
        </p:txBody>
      </p:sp>
    </p:spTree>
    <p:extLst>
      <p:ext uri="{BB962C8B-B14F-4D97-AF65-F5344CB8AC3E}">
        <p14:creationId xmlns:p14="http://schemas.microsoft.com/office/powerpoint/2010/main" val="2106907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TextBox 2"/>
          <p:cNvSpPr txBox="1"/>
          <p:nvPr/>
        </p:nvSpPr>
        <p:spPr>
          <a:xfrm>
            <a:off x="0" y="2567019"/>
            <a:ext cx="9144000" cy="2246769"/>
          </a:xfrm>
          <a:prstGeom prst="rect">
            <a:avLst/>
          </a:prstGeom>
          <a:noFill/>
        </p:spPr>
        <p:txBody>
          <a:bodyPr wrap="square" rtlCol="0">
            <a:spAutoFit/>
          </a:bodyPr>
          <a:lstStyle/>
          <a:p>
            <a:pPr algn="ctr">
              <a:lnSpc>
                <a:spcPct val="200000"/>
              </a:lnSpc>
            </a:pPr>
            <a:r>
              <a:rPr lang="en-US" sz="2800" dirty="0"/>
              <a:t>Please send questions to Olivia Aberdeen </a:t>
            </a:r>
            <a:r>
              <a:rPr lang="en-US" sz="2800" u="sng" dirty="0">
                <a:hlinkClick r:id="rId2"/>
              </a:rPr>
              <a:t>oaberdeen@marylandrestaurants.com</a:t>
            </a:r>
            <a:r>
              <a:rPr lang="en-US" sz="2800" u="sng" dirty="0"/>
              <a:t> </a:t>
            </a:r>
            <a:endParaRPr lang="en-US" sz="2800" dirty="0"/>
          </a:p>
          <a:p>
            <a:pPr algn="ctr"/>
            <a:endParaRPr lang="en-US" sz="2800" dirty="0"/>
          </a:p>
        </p:txBody>
      </p:sp>
    </p:spTree>
    <p:extLst>
      <p:ext uri="{BB962C8B-B14F-4D97-AF65-F5344CB8AC3E}">
        <p14:creationId xmlns:p14="http://schemas.microsoft.com/office/powerpoint/2010/main" val="321374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Three Users of the COA system</a:t>
            </a:r>
          </a:p>
        </p:txBody>
      </p:sp>
      <p:sp>
        <p:nvSpPr>
          <p:cNvPr id="3" name="Content Placeholder 2"/>
          <p:cNvSpPr>
            <a:spLocks noGrp="1"/>
          </p:cNvSpPr>
          <p:nvPr>
            <p:ph idx="1"/>
          </p:nvPr>
        </p:nvSpPr>
        <p:spPr/>
        <p:txBody>
          <a:bodyPr/>
          <a:lstStyle/>
          <a:p>
            <a:r>
              <a:rPr lang="en-US" dirty="0"/>
              <a:t>Students</a:t>
            </a:r>
          </a:p>
          <a:p>
            <a:r>
              <a:rPr lang="en-US" dirty="0"/>
              <a:t>Teachers </a:t>
            </a:r>
          </a:p>
          <a:p>
            <a:r>
              <a:rPr lang="en-US" dirty="0"/>
              <a:t>Coordinators</a:t>
            </a:r>
          </a:p>
        </p:txBody>
      </p:sp>
    </p:spTree>
    <p:extLst>
      <p:ext uri="{BB962C8B-B14F-4D97-AF65-F5344CB8AC3E}">
        <p14:creationId xmlns:p14="http://schemas.microsoft.com/office/powerpoint/2010/main" val="4174405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99803" y="999382"/>
            <a:ext cx="8214610" cy="4984808"/>
          </a:xfrm>
          <a:prstGeom prst="rect">
            <a:avLst/>
          </a:prstGeom>
        </p:spPr>
      </p:pic>
      <p:sp>
        <p:nvSpPr>
          <p:cNvPr id="4" name="TextBox 3"/>
          <p:cNvSpPr txBox="1"/>
          <p:nvPr/>
        </p:nvSpPr>
        <p:spPr>
          <a:xfrm>
            <a:off x="6189878" y="2947452"/>
            <a:ext cx="2511911" cy="2862323"/>
          </a:xfrm>
          <a:prstGeom prst="rect">
            <a:avLst/>
          </a:prstGeom>
          <a:noFill/>
          <a:ln>
            <a:solidFill>
              <a:schemeClr val="tx1"/>
            </a:solidFill>
          </a:ln>
        </p:spPr>
        <p:txBody>
          <a:bodyPr wrap="square" rtlCol="0">
            <a:spAutoFit/>
          </a:bodyPr>
          <a:lstStyle/>
          <a:p>
            <a:pPr algn="ctr"/>
            <a:r>
              <a:rPr lang="en-US" dirty="0"/>
              <a:t>Students, Teachers and Coordinators all must register on the website.</a:t>
            </a:r>
          </a:p>
          <a:p>
            <a:pPr algn="ctr"/>
            <a:endParaRPr lang="en-US" dirty="0"/>
          </a:p>
          <a:p>
            <a:pPr algn="ctr"/>
            <a:r>
              <a:rPr lang="en-US" dirty="0"/>
              <a:t>Please stress importance of accurate information.</a:t>
            </a:r>
          </a:p>
          <a:p>
            <a:pPr algn="ctr"/>
            <a:endParaRPr lang="en-US" dirty="0"/>
          </a:p>
          <a:p>
            <a:pPr algn="ctr"/>
            <a:r>
              <a:rPr lang="en-US" dirty="0"/>
              <a:t>*Legal Name</a:t>
            </a:r>
          </a:p>
        </p:txBody>
      </p:sp>
    </p:spTree>
    <p:extLst>
      <p:ext uri="{BB962C8B-B14F-4D97-AF65-F5344CB8AC3E}">
        <p14:creationId xmlns:p14="http://schemas.microsoft.com/office/powerpoint/2010/main" val="464605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Students</a:t>
            </a:r>
          </a:p>
        </p:txBody>
      </p:sp>
    </p:spTree>
    <p:extLst>
      <p:ext uri="{BB962C8B-B14F-4D97-AF65-F5344CB8AC3E}">
        <p14:creationId xmlns:p14="http://schemas.microsoft.com/office/powerpoint/2010/main" val="1871811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Responsibilities	</a:t>
            </a:r>
          </a:p>
        </p:txBody>
      </p:sp>
      <p:sp>
        <p:nvSpPr>
          <p:cNvPr id="3" name="Content Placeholder 2"/>
          <p:cNvSpPr>
            <a:spLocks noGrp="1"/>
          </p:cNvSpPr>
          <p:nvPr>
            <p:ph idx="1"/>
          </p:nvPr>
        </p:nvSpPr>
        <p:spPr/>
        <p:txBody>
          <a:bodyPr/>
          <a:lstStyle/>
          <a:p>
            <a:pPr marL="0" indent="0">
              <a:buNone/>
            </a:pPr>
            <a:r>
              <a:rPr lang="en-US" dirty="0"/>
              <a:t>1. Register on the website</a:t>
            </a:r>
          </a:p>
          <a:p>
            <a:pPr marL="0" indent="0">
              <a:buNone/>
            </a:pPr>
            <a:r>
              <a:rPr lang="en-US" dirty="0"/>
              <a:t>2. Track and enter hours and competencies</a:t>
            </a:r>
          </a:p>
          <a:p>
            <a:pPr marL="0" indent="0">
              <a:buNone/>
            </a:pPr>
            <a:r>
              <a:rPr lang="en-US" dirty="0"/>
              <a:t>3. Give supporting documentation to teacher for review</a:t>
            </a:r>
          </a:p>
        </p:txBody>
      </p:sp>
    </p:spTree>
    <p:extLst>
      <p:ext uri="{BB962C8B-B14F-4D97-AF65-F5344CB8AC3E}">
        <p14:creationId xmlns:p14="http://schemas.microsoft.com/office/powerpoint/2010/main" val="2149633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212656"/>
            <a:ext cx="9144000" cy="4432687"/>
          </a:xfrm>
          <a:prstGeom prst="rect">
            <a:avLst/>
          </a:prstGeom>
        </p:spPr>
      </p:pic>
    </p:spTree>
    <p:extLst>
      <p:ext uri="{BB962C8B-B14F-4D97-AF65-F5344CB8AC3E}">
        <p14:creationId xmlns:p14="http://schemas.microsoft.com/office/powerpoint/2010/main" val="1125537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49508" y="1079742"/>
            <a:ext cx="7732578" cy="5458782"/>
          </a:xfrm>
          <a:prstGeom prst="rect">
            <a:avLst/>
          </a:prstGeom>
        </p:spPr>
      </p:pic>
      <p:sp>
        <p:nvSpPr>
          <p:cNvPr id="6" name="Down Arrow 5"/>
          <p:cNvSpPr/>
          <p:nvPr/>
        </p:nvSpPr>
        <p:spPr>
          <a:xfrm rot="5400000">
            <a:off x="5887679" y="3252087"/>
            <a:ext cx="1108099" cy="1686981"/>
          </a:xfrm>
          <a:prstGeom prst="downArrow">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0831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826925" y="3699934"/>
            <a:ext cx="822960"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flipV="1">
            <a:off x="2658531" y="2976032"/>
            <a:ext cx="2454496" cy="131235"/>
          </a:xfrm>
          <a:prstGeom prst="line">
            <a:avLst/>
          </a:prstGeom>
        </p:spPr>
        <p:style>
          <a:lnRef idx="2">
            <a:schemeClr val="dk1"/>
          </a:lnRef>
          <a:fillRef idx="0">
            <a:schemeClr val="dk1"/>
          </a:fillRef>
          <a:effectRef idx="1">
            <a:schemeClr val="dk1"/>
          </a:effectRef>
          <a:fontRef idx="minor">
            <a:schemeClr val="tx1"/>
          </a:fontRef>
        </p:style>
      </p:cxn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52" y="1219199"/>
            <a:ext cx="5424875" cy="55033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7266" y="1219199"/>
            <a:ext cx="3409422" cy="28154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21568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36038</TotalTime>
  <Words>1260</Words>
  <Application>Microsoft Office PowerPoint</Application>
  <PresentationFormat>On-screen Show (4:3)</PresentationFormat>
  <Paragraphs>116</Paragraphs>
  <Slides>27</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PowerPoint Presentation</vt:lpstr>
      <vt:lpstr>COA Training  </vt:lpstr>
      <vt:lpstr>Three Users of the COA system</vt:lpstr>
      <vt:lpstr>PowerPoint Presentation</vt:lpstr>
      <vt:lpstr>Students</vt:lpstr>
      <vt:lpstr>Student Responsibilities </vt:lpstr>
      <vt:lpstr>PowerPoint Presentation</vt:lpstr>
      <vt:lpstr>PowerPoint Presentation</vt:lpstr>
      <vt:lpstr>PowerPoint Presentation</vt:lpstr>
      <vt:lpstr>Work Experience Hours</vt:lpstr>
      <vt:lpstr>PowerPoint Presentation</vt:lpstr>
      <vt:lpstr>Accessing E-Certificate</vt:lpstr>
      <vt:lpstr>Most Common Problems:  Student </vt:lpstr>
      <vt:lpstr>Educators</vt:lpstr>
      <vt:lpstr>Educator Responsibilities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 Work Experience Checklist</vt:lpstr>
      <vt:lpstr>PowerPoint Presentation</vt:lpstr>
      <vt:lpstr>PowerPoint Presentation</vt:lpstr>
      <vt:lpstr>Most Common Problems:  Educators </vt:lpstr>
      <vt:lpstr>Questions?</vt:lpstr>
    </vt:vector>
  </TitlesOfParts>
  <Company>National Restaurant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 Smith</dc:creator>
  <cp:lastModifiedBy>Olivia Aberdeen</cp:lastModifiedBy>
  <cp:revision>119</cp:revision>
  <cp:lastPrinted>2016-08-01T17:44:22Z</cp:lastPrinted>
  <dcterms:created xsi:type="dcterms:W3CDTF">2012-06-04T15:46:51Z</dcterms:created>
  <dcterms:modified xsi:type="dcterms:W3CDTF">2022-12-13T20:05:53Z</dcterms:modified>
</cp:coreProperties>
</file>