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0" r:id="rId5"/>
    <p:sldId id="259" r:id="rId6"/>
    <p:sldId id="257" r:id="rId7"/>
    <p:sldId id="261" r:id="rId8"/>
    <p:sldId id="262" r:id="rId9"/>
    <p:sldId id="263" r:id="rId10"/>
    <p:sldId id="271" r:id="rId11"/>
    <p:sldId id="272" r:id="rId12"/>
    <p:sldId id="266" r:id="rId13"/>
    <p:sldId id="267" r:id="rId14"/>
    <p:sldId id="268" r:id="rId15"/>
    <p:sldId id="269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B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ddonsavage:Documents:Medical%20Marijuana:Survey%20physician%20understanding:graphs%20and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ddonsavage:Library:Caches:TemporaryItems:Outlook%20Temp:Marijuana%20survey%20results%20overal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ddonsavage:Library:Caches:TemporaryItems:Outlook%20Temp:Marijuana%20survey%20results%20overall.xls" TargetMode="External"/><Relationship Id="rId2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ddonsavage:Documents:Medical%20Marijuana:Survey%20physician%20understanding:graphs%20and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ddonsavage:Documents:Medical%20Marijuana:Survey%20physician%20understanding:graphs%20and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eddonsavage:Documents:Medical%20Marijuana:Survey%20physician%20understanding:graphs%20and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495866569330681"/>
          <c:y val="0.117085242229294"/>
          <c:w val="0.833739023966134"/>
          <c:h val="0.7895720703417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Advise risks/benefits if using</c:v>
                </c:pt>
              </c:strCache>
            </c:strRef>
          </c:tx>
          <c:invertIfNegative val="0"/>
          <c:cat>
            <c:strRef>
              <c:f>Sheet1!$B$9:$F$9</c:f>
              <c:strCache>
                <c:ptCount val="5"/>
                <c:pt idx="0">
                  <c:v>Never </c:v>
                </c:pt>
                <c:pt idx="1">
                  <c:v>Rarely </c:v>
                </c:pt>
                <c:pt idx="2">
                  <c:v>Sometimes</c:v>
                </c:pt>
                <c:pt idx="3">
                  <c:v>Often </c:v>
                </c:pt>
                <c:pt idx="4">
                  <c:v>NA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71.0</c:v>
                </c:pt>
                <c:pt idx="1">
                  <c:v>67.0</c:v>
                </c:pt>
                <c:pt idx="2">
                  <c:v>92.0</c:v>
                </c:pt>
                <c:pt idx="3">
                  <c:v>203.0</c:v>
                </c:pt>
                <c:pt idx="4">
                  <c:v>33.0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7067464"/>
        <c:axId val="2147128040"/>
      </c:barChart>
      <c:catAx>
        <c:axId val="2147067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47128040"/>
        <c:crosses val="autoZero"/>
        <c:auto val="1"/>
        <c:lblAlgn val="ctr"/>
        <c:lblOffset val="100"/>
        <c:noMultiLvlLbl val="0"/>
      </c:catAx>
      <c:valAx>
        <c:axId val="2147128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7067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10713581421"/>
          <c:y val="0.483657154872284"/>
          <c:w val="0.33089286418579"/>
          <c:h val="0.070173509039372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937540833784"/>
          <c:y val="0.0339989732351269"/>
          <c:w val="0.892062459166216"/>
          <c:h val="0.5478330133530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Sheet5!$C$36</c:f>
              <c:strCache>
                <c:ptCount val="1"/>
                <c:pt idx="0">
                  <c:v>None-Sketchy</c:v>
                </c:pt>
              </c:strCache>
            </c:strRef>
          </c:tx>
          <c:invertIfNegative val="0"/>
          <c:cat>
            <c:strRef>
              <c:f>Sheet5!$B$37:$B$44</c:f>
              <c:strCache>
                <c:ptCount val="8"/>
                <c:pt idx="0">
                  <c:v>Memory impairment</c:v>
                </c:pt>
                <c:pt idx="1">
                  <c:v>Amotivational syndrome</c:v>
                </c:pt>
                <c:pt idx="2">
                  <c:v>Worse asthma/bronchitis</c:v>
                </c:pt>
                <c:pt idx="3">
                  <c:v>Lower birthweights</c:v>
                </c:pt>
                <c:pt idx="4">
                  <c:v>Addiction </c:v>
                </c:pt>
                <c:pt idx="5">
                  <c:v>NeurodevelRisk Fetus</c:v>
                </c:pt>
                <c:pt idx="6">
                  <c:v>Physcl Dependence/WD</c:v>
                </c:pt>
                <c:pt idx="7">
                  <c:v>PersistNeurodevelRiskChild</c:v>
                </c:pt>
              </c:strCache>
            </c:strRef>
          </c:cat>
          <c:val>
            <c:numRef>
              <c:f>Sheet5!$C$37:$C$44</c:f>
              <c:numCache>
                <c:formatCode>General</c:formatCode>
                <c:ptCount val="8"/>
                <c:pt idx="0">
                  <c:v>92.0</c:v>
                </c:pt>
                <c:pt idx="1">
                  <c:v>118.0</c:v>
                </c:pt>
                <c:pt idx="2">
                  <c:v>135.0</c:v>
                </c:pt>
                <c:pt idx="3">
                  <c:v>166.0</c:v>
                </c:pt>
                <c:pt idx="4">
                  <c:v>173.0</c:v>
                </c:pt>
                <c:pt idx="5">
                  <c:v>208.0</c:v>
                </c:pt>
                <c:pt idx="6">
                  <c:v>229.0</c:v>
                </c:pt>
                <c:pt idx="7">
                  <c:v>250.0</c:v>
                </c:pt>
              </c:numCache>
            </c:numRef>
          </c:val>
        </c:ser>
        <c:ser>
          <c:idx val="1"/>
          <c:order val="1"/>
          <c:tx>
            <c:strRef>
              <c:f>Sheet5!$D$36</c:f>
              <c:strCache>
                <c:ptCount val="1"/>
                <c:pt idx="0">
                  <c:v>Mod-Strong</c:v>
                </c:pt>
              </c:strCache>
            </c:strRef>
          </c:tx>
          <c:invertIfNegative val="0"/>
          <c:cat>
            <c:strRef>
              <c:f>Sheet5!$B$37:$B$44</c:f>
              <c:strCache>
                <c:ptCount val="8"/>
                <c:pt idx="0">
                  <c:v>Memory impairment</c:v>
                </c:pt>
                <c:pt idx="1">
                  <c:v>Amotivational syndrome</c:v>
                </c:pt>
                <c:pt idx="2">
                  <c:v>Worse asthma/bronchitis</c:v>
                </c:pt>
                <c:pt idx="3">
                  <c:v>Lower birthweights</c:v>
                </c:pt>
                <c:pt idx="4">
                  <c:v>Addiction </c:v>
                </c:pt>
                <c:pt idx="5">
                  <c:v>NeurodevelRisk Fetus</c:v>
                </c:pt>
                <c:pt idx="6">
                  <c:v>Physcl Dependence/WD</c:v>
                </c:pt>
                <c:pt idx="7">
                  <c:v>PersistNeurodevelRiskChild</c:v>
                </c:pt>
              </c:strCache>
            </c:strRef>
          </c:cat>
          <c:val>
            <c:numRef>
              <c:f>Sheet5!$D$37:$D$44</c:f>
              <c:numCache>
                <c:formatCode>General</c:formatCode>
                <c:ptCount val="8"/>
                <c:pt idx="0">
                  <c:v>313.0</c:v>
                </c:pt>
                <c:pt idx="1">
                  <c:v>278.0</c:v>
                </c:pt>
                <c:pt idx="2">
                  <c:v>266.0</c:v>
                </c:pt>
                <c:pt idx="3">
                  <c:v>234.0</c:v>
                </c:pt>
                <c:pt idx="4">
                  <c:v>227.0</c:v>
                </c:pt>
                <c:pt idx="5">
                  <c:v>187.0</c:v>
                </c:pt>
                <c:pt idx="6">
                  <c:v>168.0</c:v>
                </c:pt>
                <c:pt idx="7">
                  <c:v>142.0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0758008"/>
        <c:axId val="2045174280"/>
      </c:barChart>
      <c:catAx>
        <c:axId val="2090758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045174280"/>
        <c:crosses val="autoZero"/>
        <c:auto val="1"/>
        <c:lblAlgn val="ctr"/>
        <c:lblOffset val="100"/>
        <c:noMultiLvlLbl val="0"/>
      </c:catAx>
      <c:valAx>
        <c:axId val="2045174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0758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928032684145"/>
          <c:y val="0.777845885940539"/>
          <c:w val="0.175071967315854"/>
          <c:h val="0.14295137034807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Recommend MJ</c:v>
                </c:pt>
              </c:strCache>
            </c:strRef>
          </c:tx>
          <c:invertIfNegative val="0"/>
          <c:cat>
            <c:strRef>
              <c:f>Sheet1!$B$5:$F$5</c:f>
              <c:strCache>
                <c:ptCount val="5"/>
                <c:pt idx="0">
                  <c:v>Never </c:v>
                </c:pt>
                <c:pt idx="1">
                  <c:v>Rarely </c:v>
                </c:pt>
                <c:pt idx="2">
                  <c:v>Sometimes</c:v>
                </c:pt>
                <c:pt idx="3">
                  <c:v>Often </c:v>
                </c:pt>
                <c:pt idx="4">
                  <c:v>NA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362.0</c:v>
                </c:pt>
                <c:pt idx="1">
                  <c:v>70.0</c:v>
                </c:pt>
                <c:pt idx="2">
                  <c:v>24.0</c:v>
                </c:pt>
                <c:pt idx="3">
                  <c:v>3.0</c:v>
                </c:pt>
                <c:pt idx="4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6855576"/>
        <c:axId val="2147339064"/>
      </c:barChart>
      <c:catAx>
        <c:axId val="2146855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47339064"/>
        <c:crosses val="autoZero"/>
        <c:auto val="1"/>
        <c:lblAlgn val="ctr"/>
        <c:lblOffset val="100"/>
        <c:noMultiLvlLbl val="0"/>
      </c:catAx>
      <c:valAx>
        <c:axId val="2147339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68555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45761354614823"/>
          <c:y val="0.0631902063143296"/>
          <c:w val="0.879385053117182"/>
          <c:h val="0.830822597166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[1]Sheet1!$A$8</c:f>
              <c:strCache>
                <c:ptCount val="1"/>
                <c:pt idx="0">
                  <c:v>Recommend Cannabinoid Med</c:v>
                </c:pt>
              </c:strCache>
            </c:strRef>
          </c:tx>
          <c:invertIfNegative val="0"/>
          <c:cat>
            <c:strRef>
              <c:f>[1]Sheet1!$B$7:$F$7</c:f>
              <c:strCache>
                <c:ptCount val="5"/>
                <c:pt idx="0">
                  <c:v>Never </c:v>
                </c:pt>
                <c:pt idx="1">
                  <c:v>Rarely </c:v>
                </c:pt>
                <c:pt idx="2">
                  <c:v>Sometimes</c:v>
                </c:pt>
                <c:pt idx="3">
                  <c:v>Often </c:v>
                </c:pt>
                <c:pt idx="4">
                  <c:v>NA</c:v>
                </c:pt>
              </c:strCache>
            </c:strRef>
          </c:cat>
          <c:val>
            <c:numRef>
              <c:f>[1]Sheet1!$B$8:$F$8</c:f>
              <c:numCache>
                <c:formatCode>General</c:formatCode>
                <c:ptCount val="5"/>
                <c:pt idx="0">
                  <c:v>346.0</c:v>
                </c:pt>
                <c:pt idx="1">
                  <c:v>89.0</c:v>
                </c:pt>
                <c:pt idx="2">
                  <c:v>19.0</c:v>
                </c:pt>
                <c:pt idx="3">
                  <c:v>4.0</c:v>
                </c:pt>
                <c:pt idx="4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5940904"/>
        <c:axId val="-2145690280"/>
      </c:barChart>
      <c:catAx>
        <c:axId val="-2145940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45690280"/>
        <c:crosses val="autoZero"/>
        <c:auto val="1"/>
        <c:lblAlgn val="ctr"/>
        <c:lblOffset val="100"/>
        <c:noMultiLvlLbl val="0"/>
      </c:catAx>
      <c:valAx>
        <c:axId val="-2145690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59409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8581583552056"/>
          <c:y val="0.0868015953949575"/>
          <c:w val="0.882272042383591"/>
          <c:h val="0.84570986018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Willing to certify</c:v>
                </c:pt>
              </c:strCache>
            </c:strRef>
          </c:tx>
          <c:invertIfNegative val="0"/>
          <c:cat>
            <c:strRef>
              <c:f>Sheet1!$B$11:$F$11</c:f>
              <c:strCache>
                <c:ptCount val="5"/>
                <c:pt idx="0">
                  <c:v>Never </c:v>
                </c:pt>
                <c:pt idx="1">
                  <c:v>Rarely</c:v>
                </c:pt>
                <c:pt idx="2">
                  <c:v>Sometime</c:v>
                </c:pt>
                <c:pt idx="3">
                  <c:v>Often </c:v>
                </c:pt>
                <c:pt idx="4">
                  <c:v>NA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138.0</c:v>
                </c:pt>
                <c:pt idx="1">
                  <c:v>97.0</c:v>
                </c:pt>
                <c:pt idx="2">
                  <c:v>134.0</c:v>
                </c:pt>
                <c:pt idx="3">
                  <c:v>64.0</c:v>
                </c:pt>
                <c:pt idx="4">
                  <c:v>32.0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6994856"/>
        <c:axId val="-2146023528"/>
      </c:barChart>
      <c:catAx>
        <c:axId val="2066994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46023528"/>
        <c:crosses val="autoZero"/>
        <c:auto val="1"/>
        <c:lblAlgn val="ctr"/>
        <c:lblOffset val="100"/>
        <c:noMultiLvlLbl val="0"/>
      </c:catAx>
      <c:valAx>
        <c:axId val="-2146023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6994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051156799844"/>
          <c:y val="0.338472130905578"/>
          <c:w val="0.204948843200156"/>
          <c:h val="0.072768929381298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399581962558892"/>
          <c:y val="0.115360441808374"/>
          <c:w val="0.760854757296734"/>
          <c:h val="0.7716245329431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Sheet2!$B$8</c:f>
              <c:strCache>
                <c:ptCount val="1"/>
                <c:pt idx="0">
                  <c:v>List MJ Providers?</c:v>
                </c:pt>
              </c:strCache>
            </c:strRef>
          </c:tx>
          <c:invertIfNegative val="0"/>
          <c:cat>
            <c:strRef>
              <c:f>Sheet2!$C$7:$D$7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Sheet2!$C$8:$D$8</c:f>
              <c:numCache>
                <c:formatCode>General</c:formatCode>
                <c:ptCount val="2"/>
                <c:pt idx="0">
                  <c:v>59.0</c:v>
                </c:pt>
                <c:pt idx="1">
                  <c:v>406.0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5475944"/>
        <c:axId val="-2145513048"/>
      </c:barChart>
      <c:catAx>
        <c:axId val="-2145475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-2145513048"/>
        <c:crosses val="autoZero"/>
        <c:auto val="1"/>
        <c:lblAlgn val="ctr"/>
        <c:lblOffset val="100"/>
        <c:noMultiLvlLbl val="0"/>
      </c:catAx>
      <c:valAx>
        <c:axId val="-2145513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5475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63606979683095"/>
          <c:y val="0.0439284976718303"/>
          <c:w val="0.694048070380091"/>
          <c:h val="0.8431669211698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[1]Sheet2!$B$13</c:f>
              <c:strCache>
                <c:ptCount val="1"/>
                <c:pt idx="0">
                  <c:v>Knowledge of MJ Effects</c:v>
                </c:pt>
              </c:strCache>
            </c:strRef>
          </c:tx>
          <c:invertIfNegative val="0"/>
          <c:cat>
            <c:numRef>
              <c:f>[1]Sheet2!$C$12:$H$12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</c:numCache>
            </c:numRef>
          </c:cat>
          <c:val>
            <c:numRef>
              <c:f>[1]Sheet2!$C$13:$H$13</c:f>
              <c:numCache>
                <c:formatCode>General</c:formatCode>
                <c:ptCount val="6"/>
                <c:pt idx="0">
                  <c:v>68.0</c:v>
                </c:pt>
                <c:pt idx="1">
                  <c:v>135.0</c:v>
                </c:pt>
                <c:pt idx="2">
                  <c:v>93.0</c:v>
                </c:pt>
                <c:pt idx="3">
                  <c:v>102.0</c:v>
                </c:pt>
                <c:pt idx="4">
                  <c:v>48.0</c:v>
                </c:pt>
                <c:pt idx="5">
                  <c:v>19.0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46313192"/>
        <c:axId val="-2146338152"/>
      </c:barChart>
      <c:catAx>
        <c:axId val="-2146313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6338152"/>
        <c:crosses val="autoZero"/>
        <c:auto val="1"/>
        <c:lblAlgn val="ctr"/>
        <c:lblOffset val="100"/>
        <c:noMultiLvlLbl val="0"/>
      </c:catAx>
      <c:valAx>
        <c:axId val="-2146338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6313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Sheet2!$B$16</c:f>
              <c:strCache>
                <c:ptCount val="1"/>
                <c:pt idx="0">
                  <c:v>Knowledge</c:v>
                </c:pt>
              </c:strCache>
            </c:strRef>
          </c:tx>
          <c:invertIfNegative val="0"/>
          <c:cat>
            <c:strRef>
              <c:f>Sheet2!$C$15:$D$15</c:f>
              <c:strCache>
                <c:ptCount val="2"/>
                <c:pt idx="0">
                  <c:v>0 to 2</c:v>
                </c:pt>
                <c:pt idx="1">
                  <c:v>3 to 5</c:v>
                </c:pt>
              </c:strCache>
            </c:strRef>
          </c:cat>
          <c:val>
            <c:numRef>
              <c:f>Sheet2!$C$16:$D$16</c:f>
              <c:numCache>
                <c:formatCode>General</c:formatCode>
                <c:ptCount val="2"/>
                <c:pt idx="0">
                  <c:v>296.0</c:v>
                </c:pt>
                <c:pt idx="1">
                  <c:v>169.0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7537336"/>
        <c:axId val="2067540616"/>
      </c:barChart>
      <c:catAx>
        <c:axId val="206753733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2">
                <a:lumMod val="60000"/>
                <a:lumOff val="40000"/>
              </a:schemeClr>
            </a:solidFill>
          </a:ln>
        </c:spPr>
        <c:crossAx val="2067540616"/>
        <c:crosses val="autoZero"/>
        <c:auto val="1"/>
        <c:lblAlgn val="ctr"/>
        <c:lblOffset val="100"/>
        <c:noMultiLvlLbl val="0"/>
      </c:catAx>
      <c:valAx>
        <c:axId val="2067540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7537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37260331424552"/>
          <c:y val="0.0308301757768187"/>
          <c:w val="0.83327370622605"/>
          <c:h val="0.7177117399105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Sheet3!$C$16</c:f>
              <c:strCache>
                <c:ptCount val="1"/>
                <c:pt idx="0">
                  <c:v>None-Sketchy</c:v>
                </c:pt>
              </c:strCache>
            </c:strRef>
          </c:tx>
          <c:invertIfNegative val="0"/>
          <c:cat>
            <c:strRef>
              <c:f>Sheet3!$B$17:$B$25</c:f>
              <c:strCache>
                <c:ptCount val="9"/>
                <c:pt idx="0">
                  <c:v>Inc Appetite</c:v>
                </c:pt>
                <c:pt idx="1">
                  <c:v>Nausea</c:v>
                </c:pt>
                <c:pt idx="2">
                  <c:v>Redx IOPressure</c:v>
                </c:pt>
                <c:pt idx="3">
                  <c:v>Anxiety</c:v>
                </c:pt>
                <c:pt idx="4">
                  <c:v>Tissue pain</c:v>
                </c:pt>
                <c:pt idx="5">
                  <c:v>Nerve pain</c:v>
                </c:pt>
                <c:pt idx="6">
                  <c:v>Redx GI cramp</c:v>
                </c:pt>
                <c:pt idx="7">
                  <c:v>Redx Spasticity</c:v>
                </c:pt>
                <c:pt idx="8">
                  <c:v>Anti-seizure</c:v>
                </c:pt>
              </c:strCache>
            </c:strRef>
          </c:cat>
          <c:val>
            <c:numRef>
              <c:f>Sheet3!$C$17:$C$25</c:f>
              <c:numCache>
                <c:formatCode>General</c:formatCode>
                <c:ptCount val="9"/>
                <c:pt idx="0">
                  <c:v>44.0</c:v>
                </c:pt>
                <c:pt idx="1">
                  <c:v>58.0</c:v>
                </c:pt>
                <c:pt idx="2">
                  <c:v>110.0</c:v>
                </c:pt>
                <c:pt idx="3">
                  <c:v>149.0</c:v>
                </c:pt>
                <c:pt idx="4">
                  <c:v>204.0</c:v>
                </c:pt>
                <c:pt idx="5">
                  <c:v>210.0</c:v>
                </c:pt>
                <c:pt idx="6">
                  <c:v>220.0</c:v>
                </c:pt>
                <c:pt idx="7">
                  <c:v>222.0</c:v>
                </c:pt>
                <c:pt idx="8">
                  <c:v>299.0</c:v>
                </c:pt>
              </c:numCache>
            </c:numRef>
          </c:val>
        </c:ser>
        <c:ser>
          <c:idx val="1"/>
          <c:order val="1"/>
          <c:tx>
            <c:strRef>
              <c:f>Sheet3!$D$16</c:f>
              <c:strCache>
                <c:ptCount val="1"/>
                <c:pt idx="0">
                  <c:v>Mod-Strong</c:v>
                </c:pt>
              </c:strCache>
            </c:strRef>
          </c:tx>
          <c:spPr>
            <a:solidFill>
              <a:srgbClr val="80BE50"/>
            </a:solidFill>
          </c:spPr>
          <c:invertIfNegative val="0"/>
          <c:cat>
            <c:strRef>
              <c:f>Sheet3!$B$17:$B$25</c:f>
              <c:strCache>
                <c:ptCount val="9"/>
                <c:pt idx="0">
                  <c:v>Inc Appetite</c:v>
                </c:pt>
                <c:pt idx="1">
                  <c:v>Nausea</c:v>
                </c:pt>
                <c:pt idx="2">
                  <c:v>Redx IOPressure</c:v>
                </c:pt>
                <c:pt idx="3">
                  <c:v>Anxiety</c:v>
                </c:pt>
                <c:pt idx="4">
                  <c:v>Tissue pain</c:v>
                </c:pt>
                <c:pt idx="5">
                  <c:v>Nerve pain</c:v>
                </c:pt>
                <c:pt idx="6">
                  <c:v>Redx GI cramp</c:v>
                </c:pt>
                <c:pt idx="7">
                  <c:v>Redx Spasticity</c:v>
                </c:pt>
                <c:pt idx="8">
                  <c:v>Anti-seizure</c:v>
                </c:pt>
              </c:strCache>
            </c:strRef>
          </c:cat>
          <c:val>
            <c:numRef>
              <c:f>Sheet3!$D$17:$D$25</c:f>
              <c:numCache>
                <c:formatCode>General</c:formatCode>
                <c:ptCount val="9"/>
                <c:pt idx="0">
                  <c:v>365.0</c:v>
                </c:pt>
                <c:pt idx="1">
                  <c:v>356.0</c:v>
                </c:pt>
                <c:pt idx="2">
                  <c:v>287.0</c:v>
                </c:pt>
                <c:pt idx="3">
                  <c:v>262.0</c:v>
                </c:pt>
                <c:pt idx="4">
                  <c:v>206.0</c:v>
                </c:pt>
                <c:pt idx="5">
                  <c:v>197.0</c:v>
                </c:pt>
                <c:pt idx="6">
                  <c:v>176.0</c:v>
                </c:pt>
                <c:pt idx="7">
                  <c:v>179.0</c:v>
                </c:pt>
                <c:pt idx="8">
                  <c:v>98.0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7607432"/>
        <c:axId val="2067610440"/>
      </c:barChart>
      <c:catAx>
        <c:axId val="2067607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067610440"/>
        <c:crosses val="autoZero"/>
        <c:auto val="1"/>
        <c:lblAlgn val="ctr"/>
        <c:lblOffset val="100"/>
        <c:noMultiLvlLbl val="0"/>
      </c:catAx>
      <c:valAx>
        <c:axId val="2067610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7607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619817526403"/>
          <c:y val="0.828863580300283"/>
          <c:w val="0.165949131898805"/>
          <c:h val="0.12962791096334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50424884438583"/>
          <c:y val="0.0314635186123578"/>
          <c:w val="0.857015919815195"/>
          <c:h val="0.6812427308504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Sheet5!$C$14</c:f>
              <c:strCache>
                <c:ptCount val="1"/>
                <c:pt idx="0">
                  <c:v>None-Sketchy</c:v>
                </c:pt>
              </c:strCache>
            </c:strRef>
          </c:tx>
          <c:invertIfNegative val="0"/>
          <c:cat>
            <c:strRef>
              <c:f>Sheet5!$B$15:$B$22</c:f>
              <c:strCache>
                <c:ptCount val="8"/>
                <c:pt idx="0">
                  <c:v>Cognitive changes</c:v>
                </c:pt>
                <c:pt idx="1">
                  <c:v>Rdx memory formtn</c:v>
                </c:pt>
                <c:pt idx="2">
                  <c:v>Risk MVA</c:v>
                </c:pt>
                <c:pt idx="3">
                  <c:v>Risk falls elderly</c:v>
                </c:pt>
                <c:pt idx="4">
                  <c:v>Asthma/bronch inc</c:v>
                </c:pt>
                <c:pt idx="5">
                  <c:v>Psychosis</c:v>
                </c:pt>
                <c:pt idx="6">
                  <c:v>Tachycardia</c:v>
                </c:pt>
                <c:pt idx="7">
                  <c:v>Stroke risk</c:v>
                </c:pt>
              </c:strCache>
            </c:strRef>
          </c:cat>
          <c:val>
            <c:numRef>
              <c:f>Sheet5!$C$15:$C$22</c:f>
              <c:numCache>
                <c:formatCode>General</c:formatCode>
                <c:ptCount val="8"/>
                <c:pt idx="0">
                  <c:v>67.0</c:v>
                </c:pt>
                <c:pt idx="1">
                  <c:v>87.0</c:v>
                </c:pt>
                <c:pt idx="2">
                  <c:v>110.0</c:v>
                </c:pt>
                <c:pt idx="3">
                  <c:v>136.0</c:v>
                </c:pt>
                <c:pt idx="4">
                  <c:v>157.0</c:v>
                </c:pt>
                <c:pt idx="5">
                  <c:v>230.0</c:v>
                </c:pt>
                <c:pt idx="6">
                  <c:v>255.0</c:v>
                </c:pt>
                <c:pt idx="7">
                  <c:v>322.0</c:v>
                </c:pt>
              </c:numCache>
            </c:numRef>
          </c:val>
        </c:ser>
        <c:ser>
          <c:idx val="1"/>
          <c:order val="1"/>
          <c:tx>
            <c:strRef>
              <c:f>Sheet5!$D$14</c:f>
              <c:strCache>
                <c:ptCount val="1"/>
                <c:pt idx="0">
                  <c:v>Mod-Strong</c:v>
                </c:pt>
              </c:strCache>
            </c:strRef>
          </c:tx>
          <c:invertIfNegative val="0"/>
          <c:cat>
            <c:strRef>
              <c:f>Sheet5!$B$15:$B$22</c:f>
              <c:strCache>
                <c:ptCount val="8"/>
                <c:pt idx="0">
                  <c:v>Cognitive changes</c:v>
                </c:pt>
                <c:pt idx="1">
                  <c:v>Rdx memory formtn</c:v>
                </c:pt>
                <c:pt idx="2">
                  <c:v>Risk MVA</c:v>
                </c:pt>
                <c:pt idx="3">
                  <c:v>Risk falls elderly</c:v>
                </c:pt>
                <c:pt idx="4">
                  <c:v>Asthma/bronch inc</c:v>
                </c:pt>
                <c:pt idx="5">
                  <c:v>Psychosis</c:v>
                </c:pt>
                <c:pt idx="6">
                  <c:v>Tachycardia</c:v>
                </c:pt>
                <c:pt idx="7">
                  <c:v>Stroke risk</c:v>
                </c:pt>
              </c:strCache>
            </c:strRef>
          </c:cat>
          <c:val>
            <c:numRef>
              <c:f>Sheet5!$D$15:$D$22</c:f>
              <c:numCache>
                <c:formatCode>General</c:formatCode>
                <c:ptCount val="8"/>
                <c:pt idx="0">
                  <c:v>345.0</c:v>
                </c:pt>
                <c:pt idx="1">
                  <c:v>318.0</c:v>
                </c:pt>
                <c:pt idx="2">
                  <c:v>282.0</c:v>
                </c:pt>
                <c:pt idx="3">
                  <c:v>264.0</c:v>
                </c:pt>
                <c:pt idx="4">
                  <c:v>247.0</c:v>
                </c:pt>
                <c:pt idx="5">
                  <c:v>175.0</c:v>
                </c:pt>
                <c:pt idx="6">
                  <c:v>136.0</c:v>
                </c:pt>
                <c:pt idx="7">
                  <c:v>74.0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67644152"/>
        <c:axId val="2067647160"/>
      </c:barChart>
      <c:catAx>
        <c:axId val="2067644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067647160"/>
        <c:crosses val="autoZero"/>
        <c:auto val="1"/>
        <c:lblAlgn val="ctr"/>
        <c:lblOffset val="100"/>
        <c:noMultiLvlLbl val="0"/>
      </c:catAx>
      <c:valAx>
        <c:axId val="2067647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7644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527678662021"/>
          <c:y val="0.874941184564314"/>
          <c:w val="0.164057840461927"/>
          <c:h val="0.097212172170050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0.74138</cdr:x>
      <cdr:y>0.917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01292" y="4506882"/>
          <a:ext cx="2128308" cy="407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Comprehensive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</cdr:x>
      <cdr:y>0.917</cdr:y>
    </cdr:from>
    <cdr:to>
      <cdr:x>0.25862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697493" y="4360847"/>
          <a:ext cx="2128308" cy="394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/>
            <a:t>None</a:t>
          </a:r>
          <a:endParaRPr lang="en-US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3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3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0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6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7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3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0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6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7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4399B-D514-0C4F-AB87-FEE7CB67C1E1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C2000-B6F6-4046-99EF-788BC70C6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3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NH Medical Society</a:t>
            </a:r>
            <a:br>
              <a:rPr lang="en-US" dirty="0" smtClean="0"/>
            </a:br>
            <a:r>
              <a:rPr lang="en-US" dirty="0" smtClean="0"/>
              <a:t>Herbal Marijuana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81804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Presented by Seddon R. Savage MD, MS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94507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 Knowledge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Herbal </a:t>
            </a:r>
            <a:r>
              <a:rPr lang="en-US" dirty="0"/>
              <a:t>marijuana </a:t>
            </a:r>
            <a:r>
              <a:rPr lang="en-US" dirty="0" smtClean="0"/>
              <a:t>primarily studied in terms of outcomes and effects of illicit use</a:t>
            </a:r>
          </a:p>
          <a:p>
            <a:r>
              <a:rPr lang="en-US" dirty="0" smtClean="0"/>
              <a:t>Cannabinoids studied in terms of therapeutic effects and side effects</a:t>
            </a:r>
          </a:p>
          <a:p>
            <a:r>
              <a:rPr lang="en-US" dirty="0" smtClean="0"/>
              <a:t>Less research on therapeutic effects of herbal MJ</a:t>
            </a:r>
          </a:p>
          <a:p>
            <a:pPr lvl="1"/>
            <a:r>
              <a:rPr lang="en-US" dirty="0" smtClean="0"/>
              <a:t>Highly variable herb with 50-200 biologically active chemicals (&gt;50 cannabinoids all with different actions)</a:t>
            </a:r>
          </a:p>
          <a:p>
            <a:r>
              <a:rPr lang="en-US" dirty="0" smtClean="0"/>
              <a:t>Cannot extrapolate from research on cannabinoids to herbal marijuana</a:t>
            </a:r>
          </a:p>
          <a:p>
            <a:r>
              <a:rPr lang="en-US" dirty="0" smtClean="0"/>
              <a:t>Cannot extrapolate from one strain of marijuana to another strain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74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Marijuana </a:t>
            </a:r>
            <a:br>
              <a:rPr lang="en-US" dirty="0" smtClean="0"/>
            </a:br>
            <a:r>
              <a:rPr lang="en-US" dirty="0"/>
              <a:t>S</a:t>
            </a:r>
            <a:r>
              <a:rPr lang="en-US" dirty="0" smtClean="0"/>
              <a:t>ources of “Evidence”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308" y="2051523"/>
            <a:ext cx="8686800" cy="4525963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related to illicit use</a:t>
            </a:r>
          </a:p>
          <a:p>
            <a:r>
              <a:rPr lang="en-US" dirty="0" smtClean="0"/>
              <a:t>Few research studies of therapeutic use</a:t>
            </a:r>
          </a:p>
          <a:p>
            <a:pPr lvl="1"/>
            <a:r>
              <a:rPr lang="en-US" dirty="0" smtClean="0"/>
              <a:t>Few randomized controlled clinical trials</a:t>
            </a:r>
          </a:p>
          <a:p>
            <a:r>
              <a:rPr lang="en-US" dirty="0"/>
              <a:t>Observation and experience</a:t>
            </a:r>
          </a:p>
          <a:p>
            <a:r>
              <a:rPr lang="en-US" dirty="0"/>
              <a:t>Clinical case reports in popular media</a:t>
            </a:r>
          </a:p>
          <a:p>
            <a:r>
              <a:rPr lang="en-US" dirty="0" smtClean="0"/>
              <a:t>Extrapolation from cannabinoid research</a:t>
            </a:r>
          </a:p>
          <a:p>
            <a:r>
              <a:rPr lang="en-US" dirty="0" smtClean="0"/>
              <a:t>Expert consensus reached by any or all of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59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419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Perception of Evidence </a:t>
            </a:r>
            <a:br>
              <a:rPr lang="en-US" sz="3600" dirty="0" smtClean="0"/>
            </a:br>
            <a:r>
              <a:rPr lang="en-US" sz="3600" dirty="0" smtClean="0"/>
              <a:t>Acute Therapeutic Effects</a:t>
            </a:r>
            <a:endParaRPr lang="en-US" sz="36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355840"/>
              </p:ext>
            </p:extLst>
          </p:nvPr>
        </p:nvGraphicFramePr>
        <p:xfrm>
          <a:off x="139730" y="1502856"/>
          <a:ext cx="8874599" cy="535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45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Perception of Evidence </a:t>
            </a:r>
            <a:br>
              <a:rPr lang="en-US" dirty="0"/>
            </a:br>
            <a:r>
              <a:rPr lang="en-US" dirty="0"/>
              <a:t>Acute </a:t>
            </a:r>
            <a:r>
              <a:rPr lang="en-US" dirty="0" smtClean="0"/>
              <a:t>Side-Effects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123626"/>
              </p:ext>
            </p:extLst>
          </p:nvPr>
        </p:nvGraphicFramePr>
        <p:xfrm>
          <a:off x="-1" y="1610653"/>
          <a:ext cx="8978559" cy="5247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76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Perception of Evidence </a:t>
            </a:r>
            <a:br>
              <a:rPr lang="en-US" dirty="0"/>
            </a:br>
            <a:r>
              <a:rPr lang="en-US" dirty="0" smtClean="0"/>
              <a:t>Chronic </a:t>
            </a:r>
            <a:r>
              <a:rPr lang="en-US" dirty="0"/>
              <a:t>Side-Effects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516029"/>
              </p:ext>
            </p:extLst>
          </p:nvPr>
        </p:nvGraphicFramePr>
        <p:xfrm>
          <a:off x="-1" y="1417638"/>
          <a:ext cx="8829037" cy="5905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2444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206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Education is needed to enhance clinician understanding of </a:t>
            </a:r>
          </a:p>
          <a:p>
            <a:pPr lvl="1"/>
            <a:r>
              <a:rPr lang="en-US" dirty="0" smtClean="0"/>
              <a:t>Potential effects and side effects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ossible risks</a:t>
            </a:r>
          </a:p>
          <a:p>
            <a:r>
              <a:rPr lang="en-US" dirty="0" smtClean="0"/>
              <a:t>Patient counseling is needed to ensure understanding</a:t>
            </a:r>
          </a:p>
          <a:p>
            <a:pPr lvl="1"/>
            <a:r>
              <a:rPr lang="en-US" dirty="0" smtClean="0"/>
              <a:t>Potential effects and side effects</a:t>
            </a:r>
          </a:p>
          <a:p>
            <a:pPr lvl="1"/>
            <a:r>
              <a:rPr lang="en-US" dirty="0" smtClean="0"/>
              <a:t>Possible risks</a:t>
            </a:r>
            <a:endParaRPr lang="en-US" dirty="0"/>
          </a:p>
          <a:p>
            <a:r>
              <a:rPr lang="en-US" dirty="0" smtClean="0"/>
              <a:t>Data collection and research are needed to determine actual effects, side-effects &amp; risks</a:t>
            </a:r>
          </a:p>
        </p:txBody>
      </p:sp>
    </p:spTree>
    <p:extLst>
      <p:ext uri="{BB962C8B-B14F-4D97-AF65-F5344CB8AC3E}">
        <p14:creationId xmlns:p14="http://schemas.microsoft.com/office/powerpoint/2010/main" val="1424640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to NHMS for launching survey</a:t>
            </a:r>
          </a:p>
        </p:txBody>
      </p:sp>
    </p:spTree>
    <p:extLst>
      <p:ext uri="{BB962C8B-B14F-4D97-AF65-F5344CB8AC3E}">
        <p14:creationId xmlns:p14="http://schemas.microsoft.com/office/powerpoint/2010/main" val="175745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49356"/>
            <a:ext cx="8229600" cy="3702576"/>
          </a:xfrm>
        </p:spPr>
        <p:txBody>
          <a:bodyPr/>
          <a:lstStyle/>
          <a:p>
            <a:r>
              <a:rPr lang="en-US" dirty="0" smtClean="0"/>
              <a:t>Learn current and anticipated engagement by NH clinicians in use of herbal marijuana for therapeutic purposes</a:t>
            </a:r>
          </a:p>
          <a:p>
            <a:r>
              <a:rPr lang="en-US" dirty="0" smtClean="0"/>
              <a:t>Assess clinician understanding of marijuana effects and side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5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99" y="190430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Link mailed to </a:t>
            </a:r>
          </a:p>
          <a:p>
            <a:pPr lvl="1"/>
            <a:r>
              <a:rPr lang="en-US" dirty="0" smtClean="0"/>
              <a:t>2642 physicians with four reminders</a:t>
            </a:r>
          </a:p>
          <a:p>
            <a:pPr lvl="1"/>
            <a:r>
              <a:rPr lang="en-US" dirty="0" smtClean="0"/>
              <a:t>900 APNPs on one occasion</a:t>
            </a:r>
          </a:p>
          <a:p>
            <a:pPr lvl="1"/>
            <a:r>
              <a:rPr lang="en-US" dirty="0" smtClean="0"/>
              <a:t>Total 3540 </a:t>
            </a:r>
          </a:p>
          <a:p>
            <a:r>
              <a:rPr lang="en-US" dirty="0" smtClean="0"/>
              <a:t>467 responses</a:t>
            </a:r>
          </a:p>
          <a:p>
            <a:pPr lvl="1"/>
            <a:r>
              <a:rPr lang="en-US" dirty="0" smtClean="0"/>
              <a:t>239 physicians</a:t>
            </a:r>
          </a:p>
          <a:p>
            <a:pPr lvl="1"/>
            <a:r>
              <a:rPr lang="en-US" dirty="0" smtClean="0"/>
              <a:t>64 APRNs</a:t>
            </a:r>
          </a:p>
          <a:p>
            <a:pPr lvl="1"/>
            <a:r>
              <a:rPr lang="en-US" dirty="0" smtClean="0"/>
              <a:t>164 unknowns</a:t>
            </a:r>
          </a:p>
          <a:p>
            <a:r>
              <a:rPr lang="en-US" dirty="0" smtClean="0"/>
              <a:t>Response </a:t>
            </a:r>
            <a:r>
              <a:rPr lang="en-US" smtClean="0"/>
              <a:t>rate overall: 13.2% 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9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39067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If you know a  patient uses or want to try MJ, how often do you advise them on risks &amp; benefits</a:t>
            </a:r>
            <a:endParaRPr lang="en-US" sz="32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106994"/>
              </p:ext>
            </p:extLst>
          </p:nvPr>
        </p:nvGraphicFramePr>
        <p:xfrm>
          <a:off x="457200" y="1634012"/>
          <a:ext cx="8062794" cy="4946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0757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often have you recommended a trial of marijuana for clinical purpose</a:t>
            </a:r>
            <a:endParaRPr lang="en-US" sz="36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377522"/>
              </p:ext>
            </p:extLst>
          </p:nvPr>
        </p:nvGraphicFramePr>
        <p:xfrm>
          <a:off x="457200" y="1587705"/>
          <a:ext cx="8229600" cy="4833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0948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often have you recommended a trial of cannabinoid medications?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322480"/>
              </p:ext>
            </p:extLst>
          </p:nvPr>
        </p:nvGraphicFramePr>
        <p:xfrm>
          <a:off x="457199" y="1417639"/>
          <a:ext cx="7992235" cy="5180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236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Will you be willing to certify a patient’s medical condition and symptoms for certification to use MJ?</a:t>
            </a:r>
            <a:endParaRPr lang="en-US" sz="32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817191"/>
              </p:ext>
            </p:extLst>
          </p:nvPr>
        </p:nvGraphicFramePr>
        <p:xfrm>
          <a:off x="457200" y="1528694"/>
          <a:ext cx="8229600" cy="496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3063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Would you want to be on </a:t>
            </a:r>
            <a:r>
              <a:rPr lang="en-US" sz="3200" u="sng" dirty="0" smtClean="0"/>
              <a:t>a list of physicians </a:t>
            </a:r>
            <a:r>
              <a:rPr lang="en-US" sz="3200" dirty="0" smtClean="0"/>
              <a:t>willing to certify patients for Clinical Cannabis?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155582"/>
              </p:ext>
            </p:extLst>
          </p:nvPr>
        </p:nvGraphicFramePr>
        <p:xfrm>
          <a:off x="1263898" y="1662695"/>
          <a:ext cx="6888895" cy="4910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3389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would you rate your knowledge of herbal marijuana/cannabis effects?</a:t>
            </a:r>
            <a:endParaRPr lang="en-US" sz="32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757016"/>
              </p:ext>
            </p:extLst>
          </p:nvPr>
        </p:nvGraphicFramePr>
        <p:xfrm>
          <a:off x="457200" y="1589247"/>
          <a:ext cx="8229600" cy="4914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958591"/>
              </p:ext>
            </p:extLst>
          </p:nvPr>
        </p:nvGraphicFramePr>
        <p:xfrm>
          <a:off x="5577195" y="2164903"/>
          <a:ext cx="2997200" cy="194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5577195" y="1953397"/>
            <a:ext cx="3109605" cy="2321952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07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351</Words>
  <Application>Microsoft Macintosh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NH Medical Society Herbal Marijuana Survey</vt:lpstr>
      <vt:lpstr>Survey Goals</vt:lpstr>
      <vt:lpstr>PowerPoint Presentation</vt:lpstr>
      <vt:lpstr>If you know a  patient uses or want to try MJ, how often do you advise them on risks &amp; benefits</vt:lpstr>
      <vt:lpstr>How often have you recommended a trial of marijuana for clinical purpose</vt:lpstr>
      <vt:lpstr>How often have you recommended a trial of cannabinoid medications?</vt:lpstr>
      <vt:lpstr>Will you be willing to certify a patient’s medical condition and symptoms for certification to use MJ?</vt:lpstr>
      <vt:lpstr>Would you want to be on a list of physicians willing to certify patients for Clinical Cannabis?</vt:lpstr>
      <vt:lpstr>How would you rate your knowledge of herbal marijuana/cannabis effects?</vt:lpstr>
      <vt:lpstr>Marijuana Knowledge Challenges</vt:lpstr>
      <vt:lpstr>Marijuana  Sources of “Evidence”</vt:lpstr>
      <vt:lpstr>Perception of Evidence  Acute Therapeutic Effects</vt:lpstr>
      <vt:lpstr>Perception of Evidence  Acute Side-Effects</vt:lpstr>
      <vt:lpstr>Perception of Evidence  Chronic Side-Effects</vt:lpstr>
      <vt:lpstr>Key Messages</vt:lpstr>
      <vt:lpstr>PowerPoint Presentation</vt:lpstr>
    </vt:vector>
  </TitlesOfParts>
  <Company>Dartmouth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Seddon Savage</dc:creator>
  <cp:lastModifiedBy>Seddon Savage</cp:lastModifiedBy>
  <cp:revision>21</cp:revision>
  <dcterms:created xsi:type="dcterms:W3CDTF">2014-06-24T02:28:22Z</dcterms:created>
  <dcterms:modified xsi:type="dcterms:W3CDTF">2014-07-09T19:43:42Z</dcterms:modified>
</cp:coreProperties>
</file>