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drawings/drawing1.xml" ContentType="application/vnd.openxmlformats-officedocument.drawingml.chartshapes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4" r:id="rId3"/>
    <p:sldId id="265" r:id="rId4"/>
    <p:sldId id="260" r:id="rId5"/>
    <p:sldId id="259" r:id="rId6"/>
    <p:sldId id="257" r:id="rId7"/>
    <p:sldId id="261" r:id="rId8"/>
    <p:sldId id="262" r:id="rId9"/>
    <p:sldId id="263" r:id="rId10"/>
    <p:sldId id="271" r:id="rId11"/>
    <p:sldId id="272" r:id="rId12"/>
    <p:sldId id="266" r:id="rId13"/>
    <p:sldId id="267" r:id="rId14"/>
    <p:sldId id="268" r:id="rId15"/>
    <p:sldId id="269" r:id="rId16"/>
    <p:sldId id="273" r:id="rId1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BE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61" d="100"/>
          <a:sy n="61" d="100"/>
        </p:scale>
        <p:origin x="-1000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viewProps" Target="viewProps.xml"/><Relationship Id="rId21" Type="http://schemas.openxmlformats.org/officeDocument/2006/relationships/theme" Target="theme/theme1.xml"/><Relationship Id="rId2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printerSettings" Target="printerSettings/printerSettings1.bin"/><Relationship Id="rId1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Workbook1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seddonsavage:Documents:Medical%20Marijuana:Survey%20physician%20understanding:graphs%20and%20data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Workbook1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seddonsavage:Library:Caches:TemporaryItems:Outlook%20Temp:Marijuana%20survey%20results%20overall.xls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Workbook1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Workbook1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seddonsavage:Library:Caches:TemporaryItems:Outlook%20Temp:Marijuana%20survey%20results%20overall.xls" TargetMode="External"/><Relationship Id="rId2" Type="http://schemas.openxmlformats.org/officeDocument/2006/relationships/chartUserShapes" Target="../drawings/drawing1.xm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seddonsavage:Documents:Medical%20Marijuana:Survey%20physician%20understanding:graphs%20and%20data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seddonsavage:Documents:Medical%20Marijuana:Survey%20physician%20understanding:graphs%20and%20data.xlsx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seddonsavage:Documents:Medical%20Marijuana:Survey%20physician%20understanding:graphs%20and%20data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layout/>
      <c:overlay val="0"/>
    </c:title>
    <c:autoTitleDeleted val="0"/>
    <c:plotArea>
      <c:layout>
        <c:manualLayout>
          <c:layoutTarget val="inner"/>
          <c:xMode val="edge"/>
          <c:yMode val="edge"/>
          <c:x val="0.0495866569330681"/>
          <c:y val="0.117085242229294"/>
          <c:w val="0.833739023966134"/>
          <c:h val="0.789572070341721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Sheet1!$A$10</c:f>
              <c:strCache>
                <c:ptCount val="1"/>
                <c:pt idx="0">
                  <c:v>Advise risks/benefits if using</c:v>
                </c:pt>
              </c:strCache>
            </c:strRef>
          </c:tx>
          <c:invertIfNegative val="0"/>
          <c:cat>
            <c:strRef>
              <c:f>Sheet1!$B$9:$F$9</c:f>
              <c:strCache>
                <c:ptCount val="5"/>
                <c:pt idx="0">
                  <c:v>Never </c:v>
                </c:pt>
                <c:pt idx="1">
                  <c:v>Rarely </c:v>
                </c:pt>
                <c:pt idx="2">
                  <c:v>Sometimes</c:v>
                </c:pt>
                <c:pt idx="3">
                  <c:v>Often </c:v>
                </c:pt>
                <c:pt idx="4">
                  <c:v>NA</c:v>
                </c:pt>
              </c:strCache>
            </c:strRef>
          </c:cat>
          <c:val>
            <c:numRef>
              <c:f>Sheet1!$B$10:$F$10</c:f>
              <c:numCache>
                <c:formatCode>General</c:formatCode>
                <c:ptCount val="5"/>
                <c:pt idx="0">
                  <c:v>71.0</c:v>
                </c:pt>
                <c:pt idx="1">
                  <c:v>67.0</c:v>
                </c:pt>
                <c:pt idx="2">
                  <c:v>92.0</c:v>
                </c:pt>
                <c:pt idx="3">
                  <c:v>203.0</c:v>
                </c:pt>
                <c:pt idx="4">
                  <c:v>33.0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147067464"/>
        <c:axId val="2147128040"/>
      </c:barChart>
      <c:catAx>
        <c:axId val="2147067464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2147128040"/>
        <c:crosses val="autoZero"/>
        <c:auto val="1"/>
        <c:lblAlgn val="ctr"/>
        <c:lblOffset val="100"/>
        <c:noMultiLvlLbl val="0"/>
      </c:catAx>
      <c:valAx>
        <c:axId val="214712804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14706746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6910713581421"/>
          <c:y val="0.483657154872284"/>
          <c:w val="0.33089286418579"/>
          <c:h val="0.0701735090393721"/>
        </c:manualLayout>
      </c:layout>
      <c:overlay val="0"/>
      <c:txPr>
        <a:bodyPr/>
        <a:lstStyle/>
        <a:p>
          <a:pPr>
            <a:defRPr sz="16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7937540833784"/>
          <c:y val="0.0339989732351269"/>
          <c:w val="0.892062459166216"/>
          <c:h val="0.547833013353092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Sheet5!$C$36</c:f>
              <c:strCache>
                <c:ptCount val="1"/>
                <c:pt idx="0">
                  <c:v>None-Sketchy</c:v>
                </c:pt>
              </c:strCache>
            </c:strRef>
          </c:tx>
          <c:invertIfNegative val="0"/>
          <c:cat>
            <c:strRef>
              <c:f>Sheet5!$B$37:$B$44</c:f>
              <c:strCache>
                <c:ptCount val="8"/>
                <c:pt idx="0">
                  <c:v>Memory impairment</c:v>
                </c:pt>
                <c:pt idx="1">
                  <c:v>Amotivational syndrome</c:v>
                </c:pt>
                <c:pt idx="2">
                  <c:v>Worse asthma/bronchitis</c:v>
                </c:pt>
                <c:pt idx="3">
                  <c:v>Lower birthweights</c:v>
                </c:pt>
                <c:pt idx="4">
                  <c:v>Addiction </c:v>
                </c:pt>
                <c:pt idx="5">
                  <c:v>NeurodevelRisk Fetus</c:v>
                </c:pt>
                <c:pt idx="6">
                  <c:v>Physcl Dependence/WD</c:v>
                </c:pt>
                <c:pt idx="7">
                  <c:v>PersistNeurodevelRiskChild</c:v>
                </c:pt>
              </c:strCache>
            </c:strRef>
          </c:cat>
          <c:val>
            <c:numRef>
              <c:f>Sheet5!$C$37:$C$44</c:f>
              <c:numCache>
                <c:formatCode>General</c:formatCode>
                <c:ptCount val="8"/>
                <c:pt idx="0">
                  <c:v>92.0</c:v>
                </c:pt>
                <c:pt idx="1">
                  <c:v>118.0</c:v>
                </c:pt>
                <c:pt idx="2">
                  <c:v>135.0</c:v>
                </c:pt>
                <c:pt idx="3">
                  <c:v>166.0</c:v>
                </c:pt>
                <c:pt idx="4">
                  <c:v>173.0</c:v>
                </c:pt>
                <c:pt idx="5">
                  <c:v>208.0</c:v>
                </c:pt>
                <c:pt idx="6">
                  <c:v>229.0</c:v>
                </c:pt>
                <c:pt idx="7">
                  <c:v>250.0</c:v>
                </c:pt>
              </c:numCache>
            </c:numRef>
          </c:val>
        </c:ser>
        <c:ser>
          <c:idx val="1"/>
          <c:order val="1"/>
          <c:tx>
            <c:strRef>
              <c:f>Sheet5!$D$36</c:f>
              <c:strCache>
                <c:ptCount val="1"/>
                <c:pt idx="0">
                  <c:v>Mod-Strong</c:v>
                </c:pt>
              </c:strCache>
            </c:strRef>
          </c:tx>
          <c:invertIfNegative val="0"/>
          <c:cat>
            <c:strRef>
              <c:f>Sheet5!$B$37:$B$44</c:f>
              <c:strCache>
                <c:ptCount val="8"/>
                <c:pt idx="0">
                  <c:v>Memory impairment</c:v>
                </c:pt>
                <c:pt idx="1">
                  <c:v>Amotivational syndrome</c:v>
                </c:pt>
                <c:pt idx="2">
                  <c:v>Worse asthma/bronchitis</c:v>
                </c:pt>
                <c:pt idx="3">
                  <c:v>Lower birthweights</c:v>
                </c:pt>
                <c:pt idx="4">
                  <c:v>Addiction </c:v>
                </c:pt>
                <c:pt idx="5">
                  <c:v>NeurodevelRisk Fetus</c:v>
                </c:pt>
                <c:pt idx="6">
                  <c:v>Physcl Dependence/WD</c:v>
                </c:pt>
                <c:pt idx="7">
                  <c:v>PersistNeurodevelRiskChild</c:v>
                </c:pt>
              </c:strCache>
            </c:strRef>
          </c:cat>
          <c:val>
            <c:numRef>
              <c:f>Sheet5!$D$37:$D$44</c:f>
              <c:numCache>
                <c:formatCode>General</c:formatCode>
                <c:ptCount val="8"/>
                <c:pt idx="0">
                  <c:v>313.0</c:v>
                </c:pt>
                <c:pt idx="1">
                  <c:v>278.0</c:v>
                </c:pt>
                <c:pt idx="2">
                  <c:v>266.0</c:v>
                </c:pt>
                <c:pt idx="3">
                  <c:v>234.0</c:v>
                </c:pt>
                <c:pt idx="4">
                  <c:v>227.0</c:v>
                </c:pt>
                <c:pt idx="5">
                  <c:v>187.0</c:v>
                </c:pt>
                <c:pt idx="6">
                  <c:v>168.0</c:v>
                </c:pt>
                <c:pt idx="7">
                  <c:v>142.0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090758008"/>
        <c:axId val="2045174280"/>
      </c:barChart>
      <c:catAx>
        <c:axId val="2090758008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600" b="1"/>
            </a:pPr>
            <a:endParaRPr lang="en-US"/>
          </a:p>
        </c:txPr>
        <c:crossAx val="2045174280"/>
        <c:crosses val="autoZero"/>
        <c:auto val="1"/>
        <c:lblAlgn val="ctr"/>
        <c:lblOffset val="100"/>
        <c:noMultiLvlLbl val="0"/>
      </c:catAx>
      <c:valAx>
        <c:axId val="204517428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09075800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24928032684145"/>
          <c:y val="0.777845885940539"/>
          <c:w val="0.175071967315854"/>
          <c:h val="0.142951370348077"/>
        </c:manualLayout>
      </c:layout>
      <c:overlay val="0"/>
      <c:txPr>
        <a:bodyPr/>
        <a:lstStyle/>
        <a:p>
          <a:pPr>
            <a:defRPr sz="16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layout/>
      <c:overlay val="0"/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Sheet1!$A$6</c:f>
              <c:strCache>
                <c:ptCount val="1"/>
                <c:pt idx="0">
                  <c:v>Recommend MJ</c:v>
                </c:pt>
              </c:strCache>
            </c:strRef>
          </c:tx>
          <c:invertIfNegative val="0"/>
          <c:cat>
            <c:strRef>
              <c:f>Sheet1!$B$5:$F$5</c:f>
              <c:strCache>
                <c:ptCount val="5"/>
                <c:pt idx="0">
                  <c:v>Never </c:v>
                </c:pt>
                <c:pt idx="1">
                  <c:v>Rarely </c:v>
                </c:pt>
                <c:pt idx="2">
                  <c:v>Sometimes</c:v>
                </c:pt>
                <c:pt idx="3">
                  <c:v>Often </c:v>
                </c:pt>
                <c:pt idx="4">
                  <c:v>NA</c:v>
                </c:pt>
              </c:strCache>
            </c:strRef>
          </c:cat>
          <c:val>
            <c:numRef>
              <c:f>Sheet1!$B$6:$F$6</c:f>
              <c:numCache>
                <c:formatCode>General</c:formatCode>
                <c:ptCount val="5"/>
                <c:pt idx="0">
                  <c:v>362.0</c:v>
                </c:pt>
                <c:pt idx="1">
                  <c:v>70.0</c:v>
                </c:pt>
                <c:pt idx="2">
                  <c:v>24.0</c:v>
                </c:pt>
                <c:pt idx="3">
                  <c:v>3.0</c:v>
                </c:pt>
                <c:pt idx="4">
                  <c:v>7.0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146855576"/>
        <c:axId val="2147339064"/>
      </c:barChart>
      <c:catAx>
        <c:axId val="2146855576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2147339064"/>
        <c:crosses val="autoZero"/>
        <c:auto val="1"/>
        <c:lblAlgn val="ctr"/>
        <c:lblOffset val="100"/>
        <c:noMultiLvlLbl val="0"/>
      </c:catAx>
      <c:valAx>
        <c:axId val="214733906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146855576"/>
        <c:crosses val="autoZero"/>
        <c:crossBetween val="between"/>
      </c:valAx>
    </c:plotArea>
    <c:legend>
      <c:legendPos val="r"/>
      <c:layout/>
      <c:overlay val="0"/>
      <c:txPr>
        <a:bodyPr/>
        <a:lstStyle/>
        <a:p>
          <a:pPr>
            <a:defRPr sz="16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plotArea>
      <c:layout>
        <c:manualLayout>
          <c:layoutTarget val="inner"/>
          <c:xMode val="edge"/>
          <c:yMode val="edge"/>
          <c:x val="0.0745761354614823"/>
          <c:y val="0.0631902063143296"/>
          <c:w val="0.879385053117182"/>
          <c:h val="0.83082259716603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[1]Sheet1!$A$8</c:f>
              <c:strCache>
                <c:ptCount val="1"/>
                <c:pt idx="0">
                  <c:v>Recommend Cannabinoid Med</c:v>
                </c:pt>
              </c:strCache>
            </c:strRef>
          </c:tx>
          <c:invertIfNegative val="0"/>
          <c:cat>
            <c:strRef>
              <c:f>[1]Sheet1!$B$7:$F$7</c:f>
              <c:strCache>
                <c:ptCount val="5"/>
                <c:pt idx="0">
                  <c:v>Never </c:v>
                </c:pt>
                <c:pt idx="1">
                  <c:v>Rarely </c:v>
                </c:pt>
                <c:pt idx="2">
                  <c:v>Sometimes</c:v>
                </c:pt>
                <c:pt idx="3">
                  <c:v>Often </c:v>
                </c:pt>
                <c:pt idx="4">
                  <c:v>NA</c:v>
                </c:pt>
              </c:strCache>
            </c:strRef>
          </c:cat>
          <c:val>
            <c:numRef>
              <c:f>[1]Sheet1!$B$8:$F$8</c:f>
              <c:numCache>
                <c:formatCode>General</c:formatCode>
                <c:ptCount val="5"/>
                <c:pt idx="0">
                  <c:v>346.0</c:v>
                </c:pt>
                <c:pt idx="1">
                  <c:v>89.0</c:v>
                </c:pt>
                <c:pt idx="2">
                  <c:v>19.0</c:v>
                </c:pt>
                <c:pt idx="3">
                  <c:v>4.0</c:v>
                </c:pt>
                <c:pt idx="4">
                  <c:v>8.0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-2145940904"/>
        <c:axId val="-2145690280"/>
      </c:barChart>
      <c:catAx>
        <c:axId val="-2145940904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-2145690280"/>
        <c:crosses val="autoZero"/>
        <c:auto val="1"/>
        <c:lblAlgn val="ctr"/>
        <c:lblOffset val="100"/>
        <c:noMultiLvlLbl val="0"/>
      </c:catAx>
      <c:valAx>
        <c:axId val="-214569028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-2145940904"/>
        <c:crosses val="autoZero"/>
        <c:crossBetween val="between"/>
      </c:valAx>
    </c:plotArea>
    <c:legend>
      <c:legendPos val="r"/>
      <c:layout/>
      <c:overlay val="0"/>
      <c:txPr>
        <a:bodyPr/>
        <a:lstStyle/>
        <a:p>
          <a:pPr>
            <a:defRPr sz="16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plotArea>
      <c:layout>
        <c:manualLayout>
          <c:layoutTarget val="inner"/>
          <c:xMode val="edge"/>
          <c:yMode val="edge"/>
          <c:x val="0.048581583552056"/>
          <c:y val="0.0868015953949575"/>
          <c:w val="0.882272042383591"/>
          <c:h val="0.8457098601849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Sheet1!$A$12</c:f>
              <c:strCache>
                <c:ptCount val="1"/>
                <c:pt idx="0">
                  <c:v>Willing to certify</c:v>
                </c:pt>
              </c:strCache>
            </c:strRef>
          </c:tx>
          <c:invertIfNegative val="0"/>
          <c:cat>
            <c:strRef>
              <c:f>Sheet1!$B$11:$F$11</c:f>
              <c:strCache>
                <c:ptCount val="5"/>
                <c:pt idx="0">
                  <c:v>Never </c:v>
                </c:pt>
                <c:pt idx="1">
                  <c:v>Rarely</c:v>
                </c:pt>
                <c:pt idx="2">
                  <c:v>Sometime</c:v>
                </c:pt>
                <c:pt idx="3">
                  <c:v>Often </c:v>
                </c:pt>
                <c:pt idx="4">
                  <c:v>NA</c:v>
                </c:pt>
              </c:strCache>
            </c:strRef>
          </c:cat>
          <c:val>
            <c:numRef>
              <c:f>Sheet1!$B$12:$F$12</c:f>
              <c:numCache>
                <c:formatCode>General</c:formatCode>
                <c:ptCount val="5"/>
                <c:pt idx="0">
                  <c:v>138.0</c:v>
                </c:pt>
                <c:pt idx="1">
                  <c:v>97.0</c:v>
                </c:pt>
                <c:pt idx="2">
                  <c:v>134.0</c:v>
                </c:pt>
                <c:pt idx="3">
                  <c:v>64.0</c:v>
                </c:pt>
                <c:pt idx="4">
                  <c:v>32.0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066994856"/>
        <c:axId val="-2146023528"/>
      </c:barChart>
      <c:catAx>
        <c:axId val="2066994856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-2146023528"/>
        <c:crosses val="autoZero"/>
        <c:auto val="1"/>
        <c:lblAlgn val="ctr"/>
        <c:lblOffset val="100"/>
        <c:noMultiLvlLbl val="0"/>
      </c:catAx>
      <c:valAx>
        <c:axId val="-214602352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06699485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95051156799844"/>
          <c:y val="0.338472130905578"/>
          <c:w val="0.204948843200156"/>
          <c:h val="0.0727689293812981"/>
        </c:manualLayout>
      </c:layout>
      <c:overlay val="0"/>
      <c:txPr>
        <a:bodyPr/>
        <a:lstStyle/>
        <a:p>
          <a:pPr>
            <a:defRPr sz="16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layout/>
      <c:overlay val="0"/>
    </c:title>
    <c:autoTitleDeleted val="0"/>
    <c:plotArea>
      <c:layout>
        <c:manualLayout>
          <c:layoutTarget val="inner"/>
          <c:xMode val="edge"/>
          <c:yMode val="edge"/>
          <c:x val="0.0399581962558892"/>
          <c:y val="0.115360441808374"/>
          <c:w val="0.760854757296734"/>
          <c:h val="0.771624532943164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Sheet2!$B$8</c:f>
              <c:strCache>
                <c:ptCount val="1"/>
                <c:pt idx="0">
                  <c:v>List MJ Providers?</c:v>
                </c:pt>
              </c:strCache>
            </c:strRef>
          </c:tx>
          <c:invertIfNegative val="0"/>
          <c:cat>
            <c:strRef>
              <c:f>Sheet2!$C$7:$D$7</c:f>
              <c:strCache>
                <c:ptCount val="2"/>
                <c:pt idx="0">
                  <c:v>Yes</c:v>
                </c:pt>
                <c:pt idx="1">
                  <c:v>No</c:v>
                </c:pt>
              </c:strCache>
            </c:strRef>
          </c:cat>
          <c:val>
            <c:numRef>
              <c:f>Sheet2!$C$8:$D$8</c:f>
              <c:numCache>
                <c:formatCode>General</c:formatCode>
                <c:ptCount val="2"/>
                <c:pt idx="0">
                  <c:v>59.0</c:v>
                </c:pt>
                <c:pt idx="1">
                  <c:v>406.0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-2145475944"/>
        <c:axId val="-2145513048"/>
      </c:barChart>
      <c:catAx>
        <c:axId val="-2145475944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2000"/>
            </a:pPr>
            <a:endParaRPr lang="en-US"/>
          </a:p>
        </c:txPr>
        <c:crossAx val="-2145513048"/>
        <c:crosses val="autoZero"/>
        <c:auto val="1"/>
        <c:lblAlgn val="ctr"/>
        <c:lblOffset val="100"/>
        <c:noMultiLvlLbl val="0"/>
      </c:catAx>
      <c:valAx>
        <c:axId val="-214551304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-2145475944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plotArea>
      <c:layout>
        <c:manualLayout>
          <c:layoutTarget val="inner"/>
          <c:xMode val="edge"/>
          <c:yMode val="edge"/>
          <c:x val="0.0863606979683095"/>
          <c:y val="0.0439284976718303"/>
          <c:w val="0.694048070380091"/>
          <c:h val="0.843166921169812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[1]Sheet2!$B$13</c:f>
              <c:strCache>
                <c:ptCount val="1"/>
                <c:pt idx="0">
                  <c:v>Knowledge of MJ Effects</c:v>
                </c:pt>
              </c:strCache>
            </c:strRef>
          </c:tx>
          <c:invertIfNegative val="0"/>
          <c:cat>
            <c:numRef>
              <c:f>[1]Sheet2!$C$12:$H$12</c:f>
              <c:numCache>
                <c:formatCode>General</c:formatCode>
                <c:ptCount val="6"/>
                <c:pt idx="0">
                  <c:v>0.0</c:v>
                </c:pt>
                <c:pt idx="1">
                  <c:v>1.0</c:v>
                </c:pt>
                <c:pt idx="2">
                  <c:v>2.0</c:v>
                </c:pt>
                <c:pt idx="3">
                  <c:v>3.0</c:v>
                </c:pt>
                <c:pt idx="4">
                  <c:v>4.0</c:v>
                </c:pt>
                <c:pt idx="5">
                  <c:v>5.0</c:v>
                </c:pt>
              </c:numCache>
            </c:numRef>
          </c:cat>
          <c:val>
            <c:numRef>
              <c:f>[1]Sheet2!$C$13:$H$13</c:f>
              <c:numCache>
                <c:formatCode>General</c:formatCode>
                <c:ptCount val="6"/>
                <c:pt idx="0">
                  <c:v>68.0</c:v>
                </c:pt>
                <c:pt idx="1">
                  <c:v>135.0</c:v>
                </c:pt>
                <c:pt idx="2">
                  <c:v>93.0</c:v>
                </c:pt>
                <c:pt idx="3">
                  <c:v>102.0</c:v>
                </c:pt>
                <c:pt idx="4">
                  <c:v>48.0</c:v>
                </c:pt>
                <c:pt idx="5">
                  <c:v>19.0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-2146313192"/>
        <c:axId val="-2146338152"/>
      </c:barChart>
      <c:catAx>
        <c:axId val="-214631319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-2146338152"/>
        <c:crosses val="autoZero"/>
        <c:auto val="1"/>
        <c:lblAlgn val="ctr"/>
        <c:lblOffset val="100"/>
        <c:noMultiLvlLbl val="0"/>
      </c:catAx>
      <c:valAx>
        <c:axId val="-214633815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-214631319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2000"/>
      </a:pPr>
      <a:endParaRPr lang="en-US"/>
    </a:p>
  </c:txPr>
  <c:externalData r:id="rId1">
    <c:autoUpdate val="0"/>
  </c:externalData>
  <c:userShapes r:id="rId2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layout/>
      <c:overlay val="0"/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Sheet2!$B$16</c:f>
              <c:strCache>
                <c:ptCount val="1"/>
                <c:pt idx="0">
                  <c:v>Knowledge</c:v>
                </c:pt>
              </c:strCache>
            </c:strRef>
          </c:tx>
          <c:invertIfNegative val="0"/>
          <c:cat>
            <c:strRef>
              <c:f>Sheet2!$C$15:$D$15</c:f>
              <c:strCache>
                <c:ptCount val="2"/>
                <c:pt idx="0">
                  <c:v>0 to 2</c:v>
                </c:pt>
                <c:pt idx="1">
                  <c:v>3 to 5</c:v>
                </c:pt>
              </c:strCache>
            </c:strRef>
          </c:cat>
          <c:val>
            <c:numRef>
              <c:f>Sheet2!$C$16:$D$16</c:f>
              <c:numCache>
                <c:formatCode>General</c:formatCode>
                <c:ptCount val="2"/>
                <c:pt idx="0">
                  <c:v>296.0</c:v>
                </c:pt>
                <c:pt idx="1">
                  <c:v>169.0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067537336"/>
        <c:axId val="2067540616"/>
      </c:barChart>
      <c:catAx>
        <c:axId val="2067537336"/>
        <c:scaling>
          <c:orientation val="minMax"/>
        </c:scaling>
        <c:delete val="0"/>
        <c:axPos val="b"/>
        <c:majorTickMark val="out"/>
        <c:minorTickMark val="none"/>
        <c:tickLblPos val="nextTo"/>
        <c:spPr>
          <a:ln>
            <a:solidFill>
              <a:schemeClr val="tx2">
                <a:lumMod val="60000"/>
                <a:lumOff val="40000"/>
              </a:schemeClr>
            </a:solidFill>
          </a:ln>
        </c:spPr>
        <c:crossAx val="2067540616"/>
        <c:crosses val="autoZero"/>
        <c:auto val="1"/>
        <c:lblAlgn val="ctr"/>
        <c:lblOffset val="100"/>
        <c:noMultiLvlLbl val="0"/>
      </c:catAx>
      <c:valAx>
        <c:axId val="206754061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067537336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>
        <c:manualLayout>
          <c:layoutTarget val="inner"/>
          <c:xMode val="edge"/>
          <c:yMode val="edge"/>
          <c:x val="0.0537260331424552"/>
          <c:y val="0.0308301757768187"/>
          <c:w val="0.83327370622605"/>
          <c:h val="0.717711739910587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Sheet3!$C$16</c:f>
              <c:strCache>
                <c:ptCount val="1"/>
                <c:pt idx="0">
                  <c:v>None-Sketchy</c:v>
                </c:pt>
              </c:strCache>
            </c:strRef>
          </c:tx>
          <c:invertIfNegative val="0"/>
          <c:cat>
            <c:strRef>
              <c:f>Sheet3!$B$17:$B$25</c:f>
              <c:strCache>
                <c:ptCount val="9"/>
                <c:pt idx="0">
                  <c:v>Inc Appetite</c:v>
                </c:pt>
                <c:pt idx="1">
                  <c:v>Nausea</c:v>
                </c:pt>
                <c:pt idx="2">
                  <c:v>Redx IOPressure</c:v>
                </c:pt>
                <c:pt idx="3">
                  <c:v>Anxiety</c:v>
                </c:pt>
                <c:pt idx="4">
                  <c:v>Tissue pain</c:v>
                </c:pt>
                <c:pt idx="5">
                  <c:v>Nerve pain</c:v>
                </c:pt>
                <c:pt idx="6">
                  <c:v>Redx GI cramp</c:v>
                </c:pt>
                <c:pt idx="7">
                  <c:v>Redx Spasticity</c:v>
                </c:pt>
                <c:pt idx="8">
                  <c:v>Anti-seizure</c:v>
                </c:pt>
              </c:strCache>
            </c:strRef>
          </c:cat>
          <c:val>
            <c:numRef>
              <c:f>Sheet3!$C$17:$C$25</c:f>
              <c:numCache>
                <c:formatCode>General</c:formatCode>
                <c:ptCount val="9"/>
                <c:pt idx="0">
                  <c:v>44.0</c:v>
                </c:pt>
                <c:pt idx="1">
                  <c:v>58.0</c:v>
                </c:pt>
                <c:pt idx="2">
                  <c:v>110.0</c:v>
                </c:pt>
                <c:pt idx="3">
                  <c:v>149.0</c:v>
                </c:pt>
                <c:pt idx="4">
                  <c:v>204.0</c:v>
                </c:pt>
                <c:pt idx="5">
                  <c:v>210.0</c:v>
                </c:pt>
                <c:pt idx="6">
                  <c:v>220.0</c:v>
                </c:pt>
                <c:pt idx="7">
                  <c:v>222.0</c:v>
                </c:pt>
                <c:pt idx="8">
                  <c:v>299.0</c:v>
                </c:pt>
              </c:numCache>
            </c:numRef>
          </c:val>
        </c:ser>
        <c:ser>
          <c:idx val="1"/>
          <c:order val="1"/>
          <c:tx>
            <c:strRef>
              <c:f>Sheet3!$D$16</c:f>
              <c:strCache>
                <c:ptCount val="1"/>
                <c:pt idx="0">
                  <c:v>Mod-Strong</c:v>
                </c:pt>
              </c:strCache>
            </c:strRef>
          </c:tx>
          <c:spPr>
            <a:solidFill>
              <a:srgbClr val="80BE50"/>
            </a:solidFill>
          </c:spPr>
          <c:invertIfNegative val="0"/>
          <c:cat>
            <c:strRef>
              <c:f>Sheet3!$B$17:$B$25</c:f>
              <c:strCache>
                <c:ptCount val="9"/>
                <c:pt idx="0">
                  <c:v>Inc Appetite</c:v>
                </c:pt>
                <c:pt idx="1">
                  <c:v>Nausea</c:v>
                </c:pt>
                <c:pt idx="2">
                  <c:v>Redx IOPressure</c:v>
                </c:pt>
                <c:pt idx="3">
                  <c:v>Anxiety</c:v>
                </c:pt>
                <c:pt idx="4">
                  <c:v>Tissue pain</c:v>
                </c:pt>
                <c:pt idx="5">
                  <c:v>Nerve pain</c:v>
                </c:pt>
                <c:pt idx="6">
                  <c:v>Redx GI cramp</c:v>
                </c:pt>
                <c:pt idx="7">
                  <c:v>Redx Spasticity</c:v>
                </c:pt>
                <c:pt idx="8">
                  <c:v>Anti-seizure</c:v>
                </c:pt>
              </c:strCache>
            </c:strRef>
          </c:cat>
          <c:val>
            <c:numRef>
              <c:f>Sheet3!$D$17:$D$25</c:f>
              <c:numCache>
                <c:formatCode>General</c:formatCode>
                <c:ptCount val="9"/>
                <c:pt idx="0">
                  <c:v>365.0</c:v>
                </c:pt>
                <c:pt idx="1">
                  <c:v>356.0</c:v>
                </c:pt>
                <c:pt idx="2">
                  <c:v>287.0</c:v>
                </c:pt>
                <c:pt idx="3">
                  <c:v>262.0</c:v>
                </c:pt>
                <c:pt idx="4">
                  <c:v>206.0</c:v>
                </c:pt>
                <c:pt idx="5">
                  <c:v>197.0</c:v>
                </c:pt>
                <c:pt idx="6">
                  <c:v>176.0</c:v>
                </c:pt>
                <c:pt idx="7">
                  <c:v>179.0</c:v>
                </c:pt>
                <c:pt idx="8">
                  <c:v>98.0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067607432"/>
        <c:axId val="2067610440"/>
      </c:barChart>
      <c:catAx>
        <c:axId val="2067607432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600" b="1"/>
            </a:pPr>
            <a:endParaRPr lang="en-US"/>
          </a:p>
        </c:txPr>
        <c:crossAx val="2067610440"/>
        <c:crosses val="autoZero"/>
        <c:auto val="1"/>
        <c:lblAlgn val="ctr"/>
        <c:lblOffset val="100"/>
        <c:noMultiLvlLbl val="0"/>
      </c:catAx>
      <c:valAx>
        <c:axId val="206761044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06760743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32619817526403"/>
          <c:y val="0.828863580300283"/>
          <c:w val="0.165949131898805"/>
          <c:h val="0.129627910963349"/>
        </c:manualLayout>
      </c:layout>
      <c:overlay val="0"/>
      <c:txPr>
        <a:bodyPr/>
        <a:lstStyle/>
        <a:p>
          <a:pPr>
            <a:defRPr sz="16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>
        <c:manualLayout>
          <c:layoutTarget val="inner"/>
          <c:xMode val="edge"/>
          <c:yMode val="edge"/>
          <c:x val="0.0850424884438583"/>
          <c:y val="0.0314635186123578"/>
          <c:w val="0.857015919815195"/>
          <c:h val="0.681242730850466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Sheet5!$C$14</c:f>
              <c:strCache>
                <c:ptCount val="1"/>
                <c:pt idx="0">
                  <c:v>None-Sketchy</c:v>
                </c:pt>
              </c:strCache>
            </c:strRef>
          </c:tx>
          <c:invertIfNegative val="0"/>
          <c:cat>
            <c:strRef>
              <c:f>Sheet5!$B$15:$B$22</c:f>
              <c:strCache>
                <c:ptCount val="8"/>
                <c:pt idx="0">
                  <c:v>Cognitive changes</c:v>
                </c:pt>
                <c:pt idx="1">
                  <c:v>Rdx memory formtn</c:v>
                </c:pt>
                <c:pt idx="2">
                  <c:v>Risk MVA</c:v>
                </c:pt>
                <c:pt idx="3">
                  <c:v>Risk falls elderly</c:v>
                </c:pt>
                <c:pt idx="4">
                  <c:v>Asthma/bronch inc</c:v>
                </c:pt>
                <c:pt idx="5">
                  <c:v>Psychosis</c:v>
                </c:pt>
                <c:pt idx="6">
                  <c:v>Tachycardia</c:v>
                </c:pt>
                <c:pt idx="7">
                  <c:v>Stroke risk</c:v>
                </c:pt>
              </c:strCache>
            </c:strRef>
          </c:cat>
          <c:val>
            <c:numRef>
              <c:f>Sheet5!$C$15:$C$22</c:f>
              <c:numCache>
                <c:formatCode>General</c:formatCode>
                <c:ptCount val="8"/>
                <c:pt idx="0">
                  <c:v>67.0</c:v>
                </c:pt>
                <c:pt idx="1">
                  <c:v>87.0</c:v>
                </c:pt>
                <c:pt idx="2">
                  <c:v>110.0</c:v>
                </c:pt>
                <c:pt idx="3">
                  <c:v>136.0</c:v>
                </c:pt>
                <c:pt idx="4">
                  <c:v>157.0</c:v>
                </c:pt>
                <c:pt idx="5">
                  <c:v>230.0</c:v>
                </c:pt>
                <c:pt idx="6">
                  <c:v>255.0</c:v>
                </c:pt>
                <c:pt idx="7">
                  <c:v>322.0</c:v>
                </c:pt>
              </c:numCache>
            </c:numRef>
          </c:val>
        </c:ser>
        <c:ser>
          <c:idx val="1"/>
          <c:order val="1"/>
          <c:tx>
            <c:strRef>
              <c:f>Sheet5!$D$14</c:f>
              <c:strCache>
                <c:ptCount val="1"/>
                <c:pt idx="0">
                  <c:v>Mod-Strong</c:v>
                </c:pt>
              </c:strCache>
            </c:strRef>
          </c:tx>
          <c:invertIfNegative val="0"/>
          <c:cat>
            <c:strRef>
              <c:f>Sheet5!$B$15:$B$22</c:f>
              <c:strCache>
                <c:ptCount val="8"/>
                <c:pt idx="0">
                  <c:v>Cognitive changes</c:v>
                </c:pt>
                <c:pt idx="1">
                  <c:v>Rdx memory formtn</c:v>
                </c:pt>
                <c:pt idx="2">
                  <c:v>Risk MVA</c:v>
                </c:pt>
                <c:pt idx="3">
                  <c:v>Risk falls elderly</c:v>
                </c:pt>
                <c:pt idx="4">
                  <c:v>Asthma/bronch inc</c:v>
                </c:pt>
                <c:pt idx="5">
                  <c:v>Psychosis</c:v>
                </c:pt>
                <c:pt idx="6">
                  <c:v>Tachycardia</c:v>
                </c:pt>
                <c:pt idx="7">
                  <c:v>Stroke risk</c:v>
                </c:pt>
              </c:strCache>
            </c:strRef>
          </c:cat>
          <c:val>
            <c:numRef>
              <c:f>Sheet5!$D$15:$D$22</c:f>
              <c:numCache>
                <c:formatCode>General</c:formatCode>
                <c:ptCount val="8"/>
                <c:pt idx="0">
                  <c:v>345.0</c:v>
                </c:pt>
                <c:pt idx="1">
                  <c:v>318.0</c:v>
                </c:pt>
                <c:pt idx="2">
                  <c:v>282.0</c:v>
                </c:pt>
                <c:pt idx="3">
                  <c:v>264.0</c:v>
                </c:pt>
                <c:pt idx="4">
                  <c:v>247.0</c:v>
                </c:pt>
                <c:pt idx="5">
                  <c:v>175.0</c:v>
                </c:pt>
                <c:pt idx="6">
                  <c:v>136.0</c:v>
                </c:pt>
                <c:pt idx="7">
                  <c:v>74.0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067644152"/>
        <c:axId val="2067647160"/>
      </c:barChart>
      <c:catAx>
        <c:axId val="2067644152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600" b="1"/>
            </a:pPr>
            <a:endParaRPr lang="en-US"/>
          </a:p>
        </c:txPr>
        <c:crossAx val="2067647160"/>
        <c:crosses val="autoZero"/>
        <c:auto val="1"/>
        <c:lblAlgn val="ctr"/>
        <c:lblOffset val="100"/>
        <c:noMultiLvlLbl val="0"/>
      </c:catAx>
      <c:valAx>
        <c:axId val="206764716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06764415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34527678662021"/>
          <c:y val="0.874941184564314"/>
          <c:w val="0.164057840461927"/>
          <c:h val="0.0972121721700509"/>
        </c:manualLayout>
      </c:layout>
      <c:overlay val="0"/>
      <c:txPr>
        <a:bodyPr/>
        <a:lstStyle/>
        <a:p>
          <a:pPr>
            <a:defRPr sz="16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0.74138</cdr:x>
      <cdr:y>0.917</cdr:y>
    </cdr:from>
    <cdr:to>
      <cdr:x>1</cdr:x>
      <cdr:y>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6101292" y="4506882"/>
          <a:ext cx="2128308" cy="40792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2000" dirty="0" smtClean="0"/>
            <a:t>Comprehensive</a:t>
          </a:r>
          <a:endParaRPr lang="en-US" sz="2000" dirty="0"/>
        </a:p>
      </cdr:txBody>
    </cdr:sp>
  </cdr:relSizeAnchor>
  <cdr:relSizeAnchor xmlns:cdr="http://schemas.openxmlformats.org/drawingml/2006/chartDrawing">
    <cdr:from>
      <cdr:x>0</cdr:x>
      <cdr:y>0.917</cdr:y>
    </cdr:from>
    <cdr:to>
      <cdr:x>0.25862</cdr:x>
      <cdr:y>1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-697493" y="4360847"/>
          <a:ext cx="2128308" cy="39470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2000" dirty="0" smtClean="0"/>
            <a:t>None</a:t>
          </a:r>
          <a:endParaRPr lang="en-US" sz="2000" dirty="0"/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4399B-D514-0C4F-AB87-FEE7CB67C1E1}" type="datetimeFigureOut">
              <a:rPr lang="en-US" smtClean="0"/>
              <a:t>7/9/14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C2000-B6F6-4046-99EF-788BC70C62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86414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4399B-D514-0C4F-AB87-FEE7CB67C1E1}" type="datetimeFigureOut">
              <a:rPr lang="en-US" smtClean="0"/>
              <a:t>7/9/14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C2000-B6F6-4046-99EF-788BC70C62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45334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4399B-D514-0C4F-AB87-FEE7CB67C1E1}" type="datetimeFigureOut">
              <a:rPr lang="en-US" smtClean="0"/>
              <a:t>7/9/14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C2000-B6F6-4046-99EF-788BC70C62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0397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4399B-D514-0C4F-AB87-FEE7CB67C1E1}" type="datetimeFigureOut">
              <a:rPr lang="en-US" smtClean="0"/>
              <a:t>7/9/14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C2000-B6F6-4046-99EF-788BC70C62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19676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4399B-D514-0C4F-AB87-FEE7CB67C1E1}" type="datetimeFigureOut">
              <a:rPr lang="en-US" smtClean="0"/>
              <a:t>7/9/14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C2000-B6F6-4046-99EF-788BC70C62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34005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4399B-D514-0C4F-AB87-FEE7CB67C1E1}" type="datetimeFigureOut">
              <a:rPr lang="en-US" smtClean="0"/>
              <a:t>7/9/14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C2000-B6F6-4046-99EF-788BC70C62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13664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4399B-D514-0C4F-AB87-FEE7CB67C1E1}" type="datetimeFigureOut">
              <a:rPr lang="en-US" smtClean="0"/>
              <a:t>7/9/14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C2000-B6F6-4046-99EF-788BC70C62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01791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4399B-D514-0C4F-AB87-FEE7CB67C1E1}" type="datetimeFigureOut">
              <a:rPr lang="en-US" smtClean="0"/>
              <a:t>7/9/14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C2000-B6F6-4046-99EF-788BC70C62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19347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4399B-D514-0C4F-AB87-FEE7CB67C1E1}" type="datetimeFigureOut">
              <a:rPr lang="en-US" smtClean="0"/>
              <a:t>7/9/14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C2000-B6F6-4046-99EF-788BC70C62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67038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4399B-D514-0C4F-AB87-FEE7CB67C1E1}" type="datetimeFigureOut">
              <a:rPr lang="en-US" smtClean="0"/>
              <a:t>7/9/14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C2000-B6F6-4046-99EF-788BC70C62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39661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4399B-D514-0C4F-AB87-FEE7CB67C1E1}" type="datetimeFigureOut">
              <a:rPr lang="en-US" smtClean="0"/>
              <a:t>7/9/14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C2000-B6F6-4046-99EF-788BC70C62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32737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F4399B-D514-0C4F-AB87-FEE7CB67C1E1}" type="datetimeFigureOut">
              <a:rPr lang="en-US" smtClean="0"/>
              <a:t>7/9/14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AC2000-B6F6-4046-99EF-788BC70C62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60378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chart" Target="../charts/chart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chart" Target="../charts/chart9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chart" Target="../charts/chart10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chart" Target="../charts/char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chart" Target="../charts/char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chart" Target="../charts/char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chart" Target="../charts/char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chart" Target="../charts/char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chart" Target="../charts/chart6.xml"/><Relationship Id="rId3" Type="http://schemas.openxmlformats.org/officeDocument/2006/relationships/chart" Target="../charts/char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NH Medical Society</a:t>
            </a:r>
            <a:br>
              <a:rPr lang="en-US" dirty="0" smtClean="0"/>
            </a:br>
            <a:r>
              <a:rPr lang="en-US" dirty="0" smtClean="0"/>
              <a:t>Herbal Marijuana Survey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281804"/>
            <a:ext cx="6400800" cy="1752600"/>
          </a:xfrm>
        </p:spPr>
        <p:txBody>
          <a:bodyPr>
            <a:normAutofit/>
          </a:bodyPr>
          <a:lstStyle/>
          <a:p>
            <a:r>
              <a:rPr lang="en-US" sz="2400" i="1" dirty="0" smtClean="0"/>
              <a:t>Presented by Seddon R. Savage MD, MS</a:t>
            </a:r>
            <a:endParaRPr lang="en-US" sz="2400" i="1" dirty="0"/>
          </a:p>
        </p:txBody>
      </p:sp>
    </p:spTree>
    <p:extLst>
      <p:ext uri="{BB962C8B-B14F-4D97-AF65-F5344CB8AC3E}">
        <p14:creationId xmlns:p14="http://schemas.microsoft.com/office/powerpoint/2010/main" val="19450723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Marijuana Knowledge Challenges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52578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Herbal </a:t>
            </a:r>
            <a:r>
              <a:rPr lang="en-US" dirty="0"/>
              <a:t>marijuana </a:t>
            </a:r>
            <a:r>
              <a:rPr lang="en-US" dirty="0" smtClean="0"/>
              <a:t>primarily studied in terms of outcomes and effects of illicit use</a:t>
            </a:r>
          </a:p>
          <a:p>
            <a:r>
              <a:rPr lang="en-US" dirty="0" smtClean="0"/>
              <a:t>Cannabinoids studied in terms of therapeutic effects and side effects</a:t>
            </a:r>
          </a:p>
          <a:p>
            <a:r>
              <a:rPr lang="en-US" dirty="0" smtClean="0"/>
              <a:t>Less research on therapeutic effects of herbal MJ</a:t>
            </a:r>
          </a:p>
          <a:p>
            <a:pPr lvl="1"/>
            <a:r>
              <a:rPr lang="en-US" dirty="0" smtClean="0"/>
              <a:t>Highly variable herb with 50-200 biologically active chemicals (&gt;50 cannabinoids all with different actions)</a:t>
            </a:r>
          </a:p>
          <a:p>
            <a:r>
              <a:rPr lang="en-US" dirty="0" smtClean="0"/>
              <a:t>Cannot extrapolate from research on cannabinoids to herbal marijuana</a:t>
            </a:r>
          </a:p>
          <a:p>
            <a:r>
              <a:rPr lang="en-US" dirty="0" smtClean="0"/>
              <a:t>Cannot extrapolate from one strain of marijuana to another strain</a:t>
            </a:r>
          </a:p>
          <a:p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43740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Marijuana </a:t>
            </a:r>
            <a:br>
              <a:rPr lang="en-US" dirty="0" smtClean="0"/>
            </a:br>
            <a:r>
              <a:rPr lang="en-US" dirty="0"/>
              <a:t>S</a:t>
            </a:r>
            <a:r>
              <a:rPr lang="en-US" dirty="0" smtClean="0"/>
              <a:t>ources of “Evidence”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5308" y="2051523"/>
            <a:ext cx="8686800" cy="4525963"/>
          </a:xfrm>
        </p:spPr>
        <p:txBody>
          <a:bodyPr/>
          <a:lstStyle/>
          <a:p>
            <a:r>
              <a:rPr lang="en-US" dirty="0"/>
              <a:t>R</a:t>
            </a:r>
            <a:r>
              <a:rPr lang="en-US" dirty="0" smtClean="0"/>
              <a:t>esearch related to illicit use</a:t>
            </a:r>
          </a:p>
          <a:p>
            <a:r>
              <a:rPr lang="en-US" dirty="0" smtClean="0"/>
              <a:t>Few research studies of therapeutic use</a:t>
            </a:r>
          </a:p>
          <a:p>
            <a:pPr lvl="1"/>
            <a:r>
              <a:rPr lang="en-US" dirty="0" smtClean="0"/>
              <a:t>Few randomized controlled clinical trials</a:t>
            </a:r>
          </a:p>
          <a:p>
            <a:r>
              <a:rPr lang="en-US" dirty="0"/>
              <a:t>Observation and experience</a:t>
            </a:r>
          </a:p>
          <a:p>
            <a:r>
              <a:rPr lang="en-US" dirty="0"/>
              <a:t>Clinical case reports in popular media</a:t>
            </a:r>
          </a:p>
          <a:p>
            <a:r>
              <a:rPr lang="en-US" dirty="0" smtClean="0"/>
              <a:t>Extrapolation from cannabinoid research</a:t>
            </a:r>
          </a:p>
          <a:p>
            <a:r>
              <a:rPr lang="en-US" dirty="0" smtClean="0"/>
              <a:t>Expert consensus reached by any or all of above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44592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9419"/>
            <a:ext cx="8229600" cy="1143000"/>
          </a:xfrm>
        </p:spPr>
        <p:txBody>
          <a:bodyPr>
            <a:noAutofit/>
          </a:bodyPr>
          <a:lstStyle/>
          <a:p>
            <a:r>
              <a:rPr lang="en-US" sz="3600" dirty="0" smtClean="0"/>
              <a:t>Perception of Evidence </a:t>
            </a:r>
            <a:br>
              <a:rPr lang="en-US" sz="3600" dirty="0" smtClean="0"/>
            </a:br>
            <a:r>
              <a:rPr lang="en-US" sz="3600" dirty="0" smtClean="0"/>
              <a:t>Acute Therapeutic Effects</a:t>
            </a:r>
            <a:endParaRPr lang="en-US" sz="3600" dirty="0"/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20355840"/>
              </p:ext>
            </p:extLst>
          </p:nvPr>
        </p:nvGraphicFramePr>
        <p:xfrm>
          <a:off x="139730" y="1502856"/>
          <a:ext cx="8874599" cy="53551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574548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Perception of Evidence </a:t>
            </a:r>
            <a:br>
              <a:rPr lang="en-US" dirty="0"/>
            </a:br>
            <a:r>
              <a:rPr lang="en-US" dirty="0"/>
              <a:t>Acute </a:t>
            </a:r>
            <a:r>
              <a:rPr lang="en-US" dirty="0" smtClean="0"/>
              <a:t>Side-Effects</a:t>
            </a:r>
            <a:endParaRPr lang="en-US" dirty="0"/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64123626"/>
              </p:ext>
            </p:extLst>
          </p:nvPr>
        </p:nvGraphicFramePr>
        <p:xfrm>
          <a:off x="-1" y="1610653"/>
          <a:ext cx="8978559" cy="524734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2697655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Perception of Evidence </a:t>
            </a:r>
            <a:br>
              <a:rPr lang="en-US" dirty="0"/>
            </a:br>
            <a:r>
              <a:rPr lang="en-US" dirty="0" smtClean="0"/>
              <a:t>Chronic </a:t>
            </a:r>
            <a:r>
              <a:rPr lang="en-US" dirty="0"/>
              <a:t>Side-Effects</a:t>
            </a:r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80516029"/>
              </p:ext>
            </p:extLst>
          </p:nvPr>
        </p:nvGraphicFramePr>
        <p:xfrm>
          <a:off x="-1" y="1417638"/>
          <a:ext cx="8829037" cy="59056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2244417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Messages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42069"/>
            <a:ext cx="8229600" cy="4525963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Education is needed to enhance clinician understanding of </a:t>
            </a:r>
          </a:p>
          <a:p>
            <a:pPr lvl="1"/>
            <a:r>
              <a:rPr lang="en-US" dirty="0" smtClean="0"/>
              <a:t>Potential effects and side effects</a:t>
            </a:r>
          </a:p>
          <a:p>
            <a:pPr lvl="1"/>
            <a:r>
              <a:rPr lang="en-US" dirty="0"/>
              <a:t>P</a:t>
            </a:r>
            <a:r>
              <a:rPr lang="en-US" dirty="0" smtClean="0"/>
              <a:t>ossible risks</a:t>
            </a:r>
          </a:p>
          <a:p>
            <a:r>
              <a:rPr lang="en-US" dirty="0" smtClean="0"/>
              <a:t>Patient counseling is needed to ensure understanding</a:t>
            </a:r>
          </a:p>
          <a:p>
            <a:pPr lvl="1"/>
            <a:r>
              <a:rPr lang="en-US" dirty="0" smtClean="0"/>
              <a:t>Potential effects and side effects</a:t>
            </a:r>
          </a:p>
          <a:p>
            <a:pPr lvl="1"/>
            <a:r>
              <a:rPr lang="en-US" dirty="0" smtClean="0"/>
              <a:t>Possible risks</a:t>
            </a:r>
            <a:endParaRPr lang="en-US" dirty="0"/>
          </a:p>
          <a:p>
            <a:r>
              <a:rPr lang="en-US" dirty="0" smtClean="0"/>
              <a:t>Data collection and research are needed to determine actual effects, side-effects &amp; risks</a:t>
            </a:r>
          </a:p>
        </p:txBody>
      </p:sp>
    </p:spTree>
    <p:extLst>
      <p:ext uri="{BB962C8B-B14F-4D97-AF65-F5344CB8AC3E}">
        <p14:creationId xmlns:p14="http://schemas.microsoft.com/office/powerpoint/2010/main" val="142464059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Thank you to NHMS for launching survey</a:t>
            </a:r>
          </a:p>
        </p:txBody>
      </p:sp>
    </p:spTree>
    <p:extLst>
      <p:ext uri="{BB962C8B-B14F-4D97-AF65-F5344CB8AC3E}">
        <p14:creationId xmlns:p14="http://schemas.microsoft.com/office/powerpoint/2010/main" val="17574569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Survey Goals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2149356"/>
            <a:ext cx="8229600" cy="3702576"/>
          </a:xfrm>
        </p:spPr>
        <p:txBody>
          <a:bodyPr/>
          <a:lstStyle/>
          <a:p>
            <a:r>
              <a:rPr lang="en-US" dirty="0" smtClean="0"/>
              <a:t>Learn current and anticipated engagement by NH clinicians in use of herbal marijuana for therapeutic purposes</a:t>
            </a:r>
          </a:p>
          <a:p>
            <a:r>
              <a:rPr lang="en-US" dirty="0" smtClean="0"/>
              <a:t>Assess clinician understanding of marijuana effects and side effects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70527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2399" y="1904304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Link mailed to </a:t>
            </a:r>
          </a:p>
          <a:p>
            <a:pPr lvl="1"/>
            <a:r>
              <a:rPr lang="en-US" dirty="0" smtClean="0"/>
              <a:t>2642 physicians with four reminders</a:t>
            </a:r>
          </a:p>
          <a:p>
            <a:pPr lvl="1"/>
            <a:r>
              <a:rPr lang="en-US" dirty="0" smtClean="0"/>
              <a:t>900 APNPs on one occasion</a:t>
            </a:r>
          </a:p>
          <a:p>
            <a:pPr lvl="1"/>
            <a:r>
              <a:rPr lang="en-US" dirty="0" smtClean="0"/>
              <a:t>Total 3540 </a:t>
            </a:r>
          </a:p>
          <a:p>
            <a:r>
              <a:rPr lang="en-US" dirty="0" smtClean="0"/>
              <a:t>467 responses</a:t>
            </a:r>
          </a:p>
          <a:p>
            <a:pPr lvl="1"/>
            <a:r>
              <a:rPr lang="en-US" dirty="0" smtClean="0"/>
              <a:t>239 physicians</a:t>
            </a:r>
          </a:p>
          <a:p>
            <a:pPr lvl="1"/>
            <a:r>
              <a:rPr lang="en-US" dirty="0" smtClean="0"/>
              <a:t>64 APRNs</a:t>
            </a:r>
          </a:p>
          <a:p>
            <a:pPr lvl="1"/>
            <a:r>
              <a:rPr lang="en-US" dirty="0" smtClean="0"/>
              <a:t>164 unknowns</a:t>
            </a:r>
          </a:p>
          <a:p>
            <a:r>
              <a:rPr lang="en-US" dirty="0" smtClean="0"/>
              <a:t>Response </a:t>
            </a:r>
            <a:r>
              <a:rPr lang="en-US" smtClean="0"/>
              <a:t>rate overall: 13.2% </a:t>
            </a:r>
            <a:endParaRPr lang="en-US" dirty="0" smtClean="0"/>
          </a:p>
          <a:p>
            <a:pPr lvl="1"/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20933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274638"/>
            <a:ext cx="8539067" cy="1143000"/>
          </a:xfrm>
        </p:spPr>
        <p:txBody>
          <a:bodyPr>
            <a:noAutofit/>
          </a:bodyPr>
          <a:lstStyle/>
          <a:p>
            <a:r>
              <a:rPr lang="en-US" sz="3200" dirty="0" smtClean="0"/>
              <a:t>If you know a  patient uses or want to try MJ, how often do you advise them on risks &amp; benefits</a:t>
            </a:r>
            <a:endParaRPr lang="en-US" sz="3200" dirty="0"/>
          </a:p>
        </p:txBody>
      </p:sp>
      <p:graphicFrame>
        <p:nvGraphicFramePr>
          <p:cNvPr id="3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97106994"/>
              </p:ext>
            </p:extLst>
          </p:nvPr>
        </p:nvGraphicFramePr>
        <p:xfrm>
          <a:off x="457200" y="1634012"/>
          <a:ext cx="8062794" cy="49461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907572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 smtClean="0"/>
              <a:t>How often have you recommended a trial of marijuana for clinical purpose</a:t>
            </a:r>
            <a:endParaRPr lang="en-US" sz="3600" dirty="0"/>
          </a:p>
        </p:txBody>
      </p:sp>
      <p:graphicFrame>
        <p:nvGraphicFramePr>
          <p:cNvPr id="3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56377522"/>
              </p:ext>
            </p:extLst>
          </p:nvPr>
        </p:nvGraphicFramePr>
        <p:xfrm>
          <a:off x="457200" y="1587705"/>
          <a:ext cx="8229600" cy="48336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6409483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How often have you recommended a trial of cannabinoid medications?</a:t>
            </a:r>
            <a:endParaRPr lang="en-US" dirty="0"/>
          </a:p>
        </p:txBody>
      </p:sp>
      <p:graphicFrame>
        <p:nvGraphicFramePr>
          <p:cNvPr id="3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19322480"/>
              </p:ext>
            </p:extLst>
          </p:nvPr>
        </p:nvGraphicFramePr>
        <p:xfrm>
          <a:off x="457199" y="1417639"/>
          <a:ext cx="7992235" cy="51801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723655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200" dirty="0" smtClean="0"/>
              <a:t>Will you be willing to certify a patient’s medical condition and symptoms for certification to use MJ?</a:t>
            </a:r>
            <a:endParaRPr lang="en-US" sz="3200" dirty="0"/>
          </a:p>
        </p:txBody>
      </p:sp>
      <p:graphicFrame>
        <p:nvGraphicFramePr>
          <p:cNvPr id="3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55817191"/>
              </p:ext>
            </p:extLst>
          </p:nvPr>
        </p:nvGraphicFramePr>
        <p:xfrm>
          <a:off x="457200" y="1528694"/>
          <a:ext cx="8229600" cy="49692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1730636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 smtClean="0"/>
              <a:t>Would you want to be on </a:t>
            </a:r>
            <a:r>
              <a:rPr lang="en-US" sz="3200" u="sng" dirty="0" smtClean="0"/>
              <a:t>a list of physicians </a:t>
            </a:r>
            <a:r>
              <a:rPr lang="en-US" sz="3200" dirty="0" smtClean="0"/>
              <a:t>willing to certify patients for Clinical Cannabis?</a:t>
            </a:r>
            <a:endParaRPr lang="en-US" sz="3200" dirty="0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29155582"/>
              </p:ext>
            </p:extLst>
          </p:nvPr>
        </p:nvGraphicFramePr>
        <p:xfrm>
          <a:off x="1263898" y="1662695"/>
          <a:ext cx="6888895" cy="49100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233898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How would you rate your knowledge of herbal marijuana/cannabis effects?</a:t>
            </a:r>
            <a:endParaRPr lang="en-US" sz="3200" dirty="0"/>
          </a:p>
        </p:txBody>
      </p:sp>
      <p:graphicFrame>
        <p:nvGraphicFramePr>
          <p:cNvPr id="3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99757016"/>
              </p:ext>
            </p:extLst>
          </p:nvPr>
        </p:nvGraphicFramePr>
        <p:xfrm>
          <a:off x="457200" y="1589247"/>
          <a:ext cx="8229600" cy="49148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78958591"/>
              </p:ext>
            </p:extLst>
          </p:nvPr>
        </p:nvGraphicFramePr>
        <p:xfrm>
          <a:off x="5577195" y="2164903"/>
          <a:ext cx="2997200" cy="19494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Rectangle 4"/>
          <p:cNvSpPr/>
          <p:nvPr/>
        </p:nvSpPr>
        <p:spPr>
          <a:xfrm>
            <a:off x="5577195" y="1953397"/>
            <a:ext cx="3109605" cy="2321952"/>
          </a:xfrm>
          <a:prstGeom prst="rect">
            <a:avLst/>
          </a:prstGeom>
          <a:noFill/>
          <a:ln w="38100" cmpd="sng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61076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  <p:bldP spid="5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515</TotalTime>
  <Words>351</Words>
  <Application>Microsoft Macintosh PowerPoint</Application>
  <PresentationFormat>On-screen Show (4:3)</PresentationFormat>
  <Paragraphs>53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NH Medical Society Herbal Marijuana Survey</vt:lpstr>
      <vt:lpstr>Survey Goals</vt:lpstr>
      <vt:lpstr>PowerPoint Presentation</vt:lpstr>
      <vt:lpstr>If you know a  patient uses or want to try MJ, how often do you advise them on risks &amp; benefits</vt:lpstr>
      <vt:lpstr>How often have you recommended a trial of marijuana for clinical purpose</vt:lpstr>
      <vt:lpstr>How often have you recommended a trial of cannabinoid medications?</vt:lpstr>
      <vt:lpstr>Will you be willing to certify a patient’s medical condition and symptoms for certification to use MJ?</vt:lpstr>
      <vt:lpstr>Would you want to be on a list of physicians willing to certify patients for Clinical Cannabis?</vt:lpstr>
      <vt:lpstr>How would you rate your knowledge of herbal marijuana/cannabis effects?</vt:lpstr>
      <vt:lpstr>Marijuana Knowledge Challenges</vt:lpstr>
      <vt:lpstr>Marijuana  Sources of “Evidence”</vt:lpstr>
      <vt:lpstr>Perception of Evidence  Acute Therapeutic Effects</vt:lpstr>
      <vt:lpstr>Perception of Evidence  Acute Side-Effects</vt:lpstr>
      <vt:lpstr>Perception of Evidence  Chronic Side-Effects</vt:lpstr>
      <vt:lpstr>Key Messages</vt:lpstr>
      <vt:lpstr>PowerPoint Presentation</vt:lpstr>
    </vt:vector>
  </TitlesOfParts>
  <Company>Dartmouth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Seddon Savage</dc:creator>
  <cp:lastModifiedBy>Seddon Savage</cp:lastModifiedBy>
  <cp:revision>21</cp:revision>
  <dcterms:created xsi:type="dcterms:W3CDTF">2014-06-24T02:28:22Z</dcterms:created>
  <dcterms:modified xsi:type="dcterms:W3CDTF">2014-07-09T19:43:42Z</dcterms:modified>
</cp:coreProperties>
</file>