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style5.xml" ContentType="application/vnd.ms-office.chartstyle+xml"/>
  <Override PartName="/ppt/charts/colors5.xml" ContentType="application/vnd.ms-office.chartcolorstyle+xml"/>
  <Override PartName="/ppt/theme/theme3.xml" ContentType="application/vnd.openxmlformats-officedocument.theme+xml"/>
  <Override PartName="/ppt/charts/colors4.xml" ContentType="application/vnd.ms-office.chartcolorstyle+xml"/>
  <Override PartName="/ppt/charts/chart5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351" r:id="rId2"/>
    <p:sldId id="5543" r:id="rId3"/>
    <p:sldId id="2147482116" r:id="rId4"/>
    <p:sldId id="2147482197" r:id="rId5"/>
    <p:sldId id="2147482201" r:id="rId6"/>
    <p:sldId id="2147482202" r:id="rId7"/>
    <p:sldId id="2147482087" r:id="rId8"/>
    <p:sldId id="2147482178" r:id="rId9"/>
    <p:sldId id="2147482163" r:id="rId10"/>
    <p:sldId id="6146" r:id="rId11"/>
    <p:sldId id="437" r:id="rId12"/>
    <p:sldId id="2147482203" r:id="rId13"/>
    <p:sldId id="2147482204" r:id="rId14"/>
    <p:sldId id="6410" r:id="rId15"/>
    <p:sldId id="2147482180" r:id="rId16"/>
    <p:sldId id="6158" r:id="rId17"/>
    <p:sldId id="2147482206" r:id="rId18"/>
    <p:sldId id="6529" r:id="rId19"/>
    <p:sldId id="2147482169" r:id="rId20"/>
    <p:sldId id="2147482091" r:id="rId21"/>
    <p:sldId id="2147482137" r:id="rId22"/>
    <p:sldId id="2147482193" r:id="rId23"/>
    <p:sldId id="2147482194" r:id="rId24"/>
    <p:sldId id="2147482191" r:id="rId25"/>
    <p:sldId id="2147482192" r:id="rId26"/>
    <p:sldId id="2147482181" r:id="rId27"/>
    <p:sldId id="2147482200" r:id="rId28"/>
    <p:sldId id="2147482186" r:id="rId29"/>
    <p:sldId id="2147482187" r:id="rId30"/>
    <p:sldId id="2147482198" r:id="rId31"/>
    <p:sldId id="2147482199" r:id="rId32"/>
    <p:sldId id="2147482130" r:id="rId33"/>
    <p:sldId id="2147482142" r:id="rId34"/>
    <p:sldId id="2147482140" r:id="rId35"/>
    <p:sldId id="5294" r:id="rId36"/>
    <p:sldId id="381" r:id="rId37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74D716-DF16-4F69-A814-FEE53272F101}">
          <p14:sldIdLst>
            <p14:sldId id="351"/>
            <p14:sldId id="5543"/>
            <p14:sldId id="2147482116"/>
            <p14:sldId id="2147482197"/>
            <p14:sldId id="2147482201"/>
            <p14:sldId id="2147482202"/>
            <p14:sldId id="2147482087"/>
            <p14:sldId id="2147482178"/>
            <p14:sldId id="2147482163"/>
            <p14:sldId id="6146"/>
            <p14:sldId id="437"/>
            <p14:sldId id="2147482203"/>
            <p14:sldId id="2147482204"/>
            <p14:sldId id="6410"/>
            <p14:sldId id="2147482180"/>
            <p14:sldId id="6158"/>
            <p14:sldId id="2147482206"/>
            <p14:sldId id="6529"/>
            <p14:sldId id="2147482169"/>
            <p14:sldId id="2147482091"/>
            <p14:sldId id="2147482137"/>
            <p14:sldId id="2147482193"/>
            <p14:sldId id="2147482194"/>
            <p14:sldId id="2147482191"/>
            <p14:sldId id="2147482192"/>
            <p14:sldId id="2147482181"/>
            <p14:sldId id="2147482200"/>
            <p14:sldId id="2147482186"/>
            <p14:sldId id="2147482187"/>
            <p14:sldId id="2147482198"/>
            <p14:sldId id="2147482199"/>
            <p14:sldId id="2147482130"/>
            <p14:sldId id="2147482142"/>
            <p14:sldId id="2147482140"/>
            <p14:sldId id="5294"/>
            <p14:sldId id="381"/>
          </p14:sldIdLst>
        </p14:section>
        <p14:section name="Untitled Section" id="{F085257A-8EC9-4E60-A13F-05AC44C0E48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6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5B8"/>
    <a:srgbClr val="6CADDF"/>
    <a:srgbClr val="004AA4"/>
    <a:srgbClr val="00A44A"/>
    <a:srgbClr val="E4E4E4"/>
    <a:srgbClr val="EEEEEE"/>
    <a:srgbClr val="80C267"/>
    <a:srgbClr val="5853C6"/>
    <a:srgbClr val="20E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D45DC-C9A8-48E4-B6A7-C2C34ED567DD}" v="5" dt="2026-06-22T17:23:36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6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48" Type="http://schemas.openxmlformats.org/officeDocument/2006/relationships/customXml" Target="../customXml/item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thrie\Downloads\industry_forecast%20(55)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guthrie\Downloads\industry_forecast%20(55)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arlingconsulting0-my.sharepoint.com/personal/wguthrie_darlingconsulting_com/Documents/Desktop/Deposit%20Stuff/Speadsheets_%20Graphs_Charts/CD%20Int%20Rates%20trend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07-3745-A248-F22E9C68C09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07-3745-A248-F22E9C68C09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07-3745-A248-F22E9C68C09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07-3745-A248-F22E9C68C09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F607-3745-A248-F22E9C68C09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607-3745-A248-F22E9C68C09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F607-3745-A248-F22E9C68C09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F607-3745-A248-F22E9C68C0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35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07-3745-A248-F22E9C68C09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Deposit Balance History &amp; Forecast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total!$H$35</c:f>
              <c:strCache>
                <c:ptCount val="1"/>
                <c:pt idx="0">
                  <c:v>Balance History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total!$G$223:$G$263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total!$H$223:$H$263</c:f>
              <c:numCache>
                <c:formatCode>0%</c:formatCode>
                <c:ptCount val="41"/>
                <c:pt idx="0">
                  <c:v>0.93518463515448536</c:v>
                </c:pt>
                <c:pt idx="1">
                  <c:v>0.92938575744847007</c:v>
                </c:pt>
                <c:pt idx="2">
                  <c:v>0.93958072760390621</c:v>
                </c:pt>
                <c:pt idx="3">
                  <c:v>0.94782317100795221</c:v>
                </c:pt>
                <c:pt idx="4">
                  <c:v>0.93881432882879756</c:v>
                </c:pt>
                <c:pt idx="5">
                  <c:v>0.94586279709975296</c:v>
                </c:pt>
                <c:pt idx="6">
                  <c:v>0.94466652849076571</c:v>
                </c:pt>
                <c:pt idx="7">
                  <c:v>0.94387831997244787</c:v>
                </c:pt>
                <c:pt idx="8">
                  <c:v>0.95160753615435256</c:v>
                </c:pt>
                <c:pt idx="9">
                  <c:v>0.95026811792064991</c:v>
                </c:pt>
                <c:pt idx="10">
                  <c:v>0.95508977330969458</c:v>
                </c:pt>
                <c:pt idx="11">
                  <c:v>0.96137819940939229</c:v>
                </c:pt>
                <c:pt idx="12">
                  <c:v>0.96145726648495</c:v>
                </c:pt>
                <c:pt idx="13">
                  <c:v>0.96131323482836617</c:v>
                </c:pt>
                <c:pt idx="14">
                  <c:v>0.97176719626108621</c:v>
                </c:pt>
                <c:pt idx="15">
                  <c:v>0.97807438901289767</c:v>
                </c:pt>
                <c:pt idx="16">
                  <c:v>0.96948594417200695</c:v>
                </c:pt>
                <c:pt idx="17">
                  <c:v>0.97691592479558731</c:v>
                </c:pt>
                <c:pt idx="18">
                  <c:v>0.97704768547716103</c:v>
                </c:pt>
                <c:pt idx="19">
                  <c:v>0.97791662711589833</c:v>
                </c:pt>
                <c:pt idx="20">
                  <c:v>0.98531207519267616</c:v>
                </c:pt>
                <c:pt idx="21">
                  <c:v>0.98171215361730535</c:v>
                </c:pt>
                <c:pt idx="22">
                  <c:v>0.98979673305646587</c:v>
                </c:pt>
                <c:pt idx="23">
                  <c:v>0.99108615490489427</c:v>
                </c:pt>
                <c:pt idx="24">
                  <c:v>0.99233257953711707</c:v>
                </c:pt>
                <c:pt idx="25">
                  <c:v>0.99263982601003697</c:v>
                </c:pt>
                <c:pt idx="26">
                  <c:v>1.0016998250043614</c:v>
                </c:pt>
                <c:pt idx="27">
                  <c:v>1.0061656432445722</c:v>
                </c:pt>
                <c:pt idx="2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BE-4F46-89E6-12C8762AB1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3882223"/>
        <c:axId val="1357478975"/>
      </c:areaChart>
      <c:lineChart>
        <c:grouping val="standard"/>
        <c:varyColors val="0"/>
        <c:ser>
          <c:idx val="1"/>
          <c:order val="1"/>
          <c:tx>
            <c:strRef>
              <c:f>total!$I$35</c:f>
              <c:strCache>
                <c:ptCount val="1"/>
                <c:pt idx="0">
                  <c:v>Base (EFF @ 3.64%)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total!$G$223:$G$263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total!$I$223:$I$263</c:f>
              <c:numCache>
                <c:formatCode>General</c:formatCode>
                <c:ptCount val="41"/>
                <c:pt idx="28" formatCode="0%">
                  <c:v>1</c:v>
                </c:pt>
                <c:pt idx="29" formatCode="0%">
                  <c:v>1.0033011829989393</c:v>
                </c:pt>
                <c:pt idx="30" formatCode="0%">
                  <c:v>1.0024839335812732</c:v>
                </c:pt>
                <c:pt idx="31" formatCode="0%">
                  <c:v>1.0047980046009506</c:v>
                </c:pt>
                <c:pt idx="32" formatCode="0%">
                  <c:v>1.0103990784637962</c:v>
                </c:pt>
                <c:pt idx="33" formatCode="0%">
                  <c:v>1.0096615810212066</c:v>
                </c:pt>
                <c:pt idx="34" formatCode="0%">
                  <c:v>1.014509333862238</c:v>
                </c:pt>
                <c:pt idx="35" formatCode="0%">
                  <c:v>1.0188535833011256</c:v>
                </c:pt>
                <c:pt idx="36" formatCode="0%">
                  <c:v>1.0203773405181003</c:v>
                </c:pt>
                <c:pt idx="37" formatCode="0%">
                  <c:v>1.0165427706563432</c:v>
                </c:pt>
                <c:pt idx="38" formatCode="0%">
                  <c:v>1.0259634634792367</c:v>
                </c:pt>
                <c:pt idx="39" formatCode="0%">
                  <c:v>1.034725772398132</c:v>
                </c:pt>
                <c:pt idx="40" formatCode="0%">
                  <c:v>1.0275093038038852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BE-4F46-89E6-12C8762AB175}"/>
            </c:ext>
          </c:extLst>
        </c:ser>
        <c:ser>
          <c:idx val="2"/>
          <c:order val="2"/>
          <c:tx>
            <c:strRef>
              <c:f>total!$J$35</c:f>
              <c:strCache>
                <c:ptCount val="1"/>
                <c:pt idx="0">
                  <c:v>Up 100 bps (12 Mos)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total!$G$223:$G$263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total!$J$223:$J$263</c:f>
              <c:numCache>
                <c:formatCode>General</c:formatCode>
                <c:ptCount val="41"/>
                <c:pt idx="28" formatCode="0%">
                  <c:v>1</c:v>
                </c:pt>
                <c:pt idx="29" formatCode="0%">
                  <c:v>1.0033369072537071</c:v>
                </c:pt>
                <c:pt idx="30" formatCode="0%">
                  <c:v>1.0021794267126967</c:v>
                </c:pt>
                <c:pt idx="31" formatCode="0%">
                  <c:v>1.0038861053733688</c:v>
                </c:pt>
                <c:pt idx="32" formatCode="0%">
                  <c:v>1.008680788417621</c:v>
                </c:pt>
                <c:pt idx="33" formatCode="0%">
                  <c:v>1.0070306986998174</c:v>
                </c:pt>
                <c:pt idx="34" formatCode="0%">
                  <c:v>1.0109054678759792</c:v>
                </c:pt>
                <c:pt idx="35" formatCode="0%">
                  <c:v>1.0142665112226932</c:v>
                </c:pt>
                <c:pt idx="36" formatCode="0%">
                  <c:v>1.0148403081171218</c:v>
                </c:pt>
                <c:pt idx="37" formatCode="0%">
                  <c:v>1.0101600969129925</c:v>
                </c:pt>
                <c:pt idx="38" formatCode="0%">
                  <c:v>1.0185853460779009</c:v>
                </c:pt>
                <c:pt idx="39" formatCode="0%">
                  <c:v>1.0263017971383255</c:v>
                </c:pt>
                <c:pt idx="40" formatCode="0%">
                  <c:v>1.0182033240643167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BE-4F46-89E6-12C8762AB175}"/>
            </c:ext>
          </c:extLst>
        </c:ser>
        <c:ser>
          <c:idx val="3"/>
          <c:order val="3"/>
          <c:tx>
            <c:strRef>
              <c:f>total!$K$35</c:f>
              <c:strCache>
                <c:ptCount val="1"/>
                <c:pt idx="0">
                  <c:v>Down 100bps (12 Mos)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total!$G$223:$G$263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total!$K$223:$K$263</c:f>
              <c:numCache>
                <c:formatCode>General</c:formatCode>
                <c:ptCount val="41"/>
                <c:pt idx="28" formatCode="0%">
                  <c:v>1</c:v>
                </c:pt>
                <c:pt idx="29" formatCode="0%">
                  <c:v>1.0032783938473855</c:v>
                </c:pt>
                <c:pt idx="30" formatCode="0%">
                  <c:v>1.0028335901631655</c:v>
                </c:pt>
                <c:pt idx="31" formatCode="0%">
                  <c:v>1.0058209685267623</c:v>
                </c:pt>
                <c:pt idx="32" formatCode="0%">
                  <c:v>1.0123487275640328</c:v>
                </c:pt>
                <c:pt idx="33" formatCode="0%">
                  <c:v>1.0127373191239035</c:v>
                </c:pt>
                <c:pt idx="34" formatCode="0%">
                  <c:v>1.0189161765797841</c:v>
                </c:pt>
                <c:pt idx="35" formatCode="0%">
                  <c:v>1.0247699257658052</c:v>
                </c:pt>
                <c:pt idx="36" formatCode="0%">
                  <c:v>1.0279499563074308</c:v>
                </c:pt>
                <c:pt idx="37" formatCode="0%">
                  <c:v>1.025856720753306</c:v>
                </c:pt>
                <c:pt idx="38" formatCode="0%">
                  <c:v>1.0373525372121624</c:v>
                </c:pt>
                <c:pt idx="39" formatCode="0%">
                  <c:v>1.0483873474549614</c:v>
                </c:pt>
                <c:pt idx="40" formatCode="0%">
                  <c:v>1.0432644578807757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CBE-4F46-89E6-12C8762AB1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882223"/>
        <c:axId val="1357478975"/>
      </c:lineChart>
      <c:dateAx>
        <c:axId val="1583882223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478975"/>
        <c:crosses val="autoZero"/>
        <c:auto val="1"/>
        <c:lblOffset val="100"/>
        <c:baseTimeUnit val="months"/>
      </c:dateAx>
      <c:valAx>
        <c:axId val="1357478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882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Deposit Interest</a:t>
            </a:r>
            <a:r>
              <a:rPr lang="en-US" baseline="0"/>
              <a:t> Rate History &amp; Forecast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total!$B$290</c:f>
              <c:strCache>
                <c:ptCount val="1"/>
                <c:pt idx="0">
                  <c:v>Rate History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total!$A$481:$A$521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total!$B$481:$B$521</c:f>
              <c:numCache>
                <c:formatCode>0.00%</c:formatCode>
                <c:ptCount val="41"/>
                <c:pt idx="0">
                  <c:v>1.80504044776287E-2</c:v>
                </c:pt>
                <c:pt idx="1">
                  <c:v>1.8852557023576799E-2</c:v>
                </c:pt>
                <c:pt idx="2">
                  <c:v>1.9188432513392698E-2</c:v>
                </c:pt>
                <c:pt idx="3">
                  <c:v>1.94840521083933E-2</c:v>
                </c:pt>
                <c:pt idx="4">
                  <c:v>1.98428275972433E-2</c:v>
                </c:pt>
                <c:pt idx="5">
                  <c:v>1.9987892919534102E-2</c:v>
                </c:pt>
                <c:pt idx="6">
                  <c:v>2.01189546561307E-2</c:v>
                </c:pt>
                <c:pt idx="7">
                  <c:v>2.0393780355803602E-2</c:v>
                </c:pt>
                <c:pt idx="8">
                  <c:v>2.04770919487243E-2</c:v>
                </c:pt>
                <c:pt idx="9">
                  <c:v>2.0320246444560101E-2</c:v>
                </c:pt>
                <c:pt idx="10">
                  <c:v>2.01113788292407E-2</c:v>
                </c:pt>
                <c:pt idx="11">
                  <c:v>1.9760897854446399E-2</c:v>
                </c:pt>
                <c:pt idx="12">
                  <c:v>1.9494529007213598E-2</c:v>
                </c:pt>
                <c:pt idx="13">
                  <c:v>1.9327582019967499E-2</c:v>
                </c:pt>
                <c:pt idx="14">
                  <c:v>1.90275669090752E-2</c:v>
                </c:pt>
                <c:pt idx="15">
                  <c:v>1.8845953068977E-2</c:v>
                </c:pt>
                <c:pt idx="16">
                  <c:v>1.8779712467680201E-2</c:v>
                </c:pt>
                <c:pt idx="17">
                  <c:v>1.8593860920196201E-2</c:v>
                </c:pt>
                <c:pt idx="18">
                  <c:v>1.8473510901095901E-2</c:v>
                </c:pt>
                <c:pt idx="19">
                  <c:v>1.8416460247629E-2</c:v>
                </c:pt>
                <c:pt idx="20">
                  <c:v>1.83127357860981E-2</c:v>
                </c:pt>
                <c:pt idx="21">
                  <c:v>1.82022214054131E-2</c:v>
                </c:pt>
                <c:pt idx="22">
                  <c:v>1.7963145015473702E-2</c:v>
                </c:pt>
                <c:pt idx="23">
                  <c:v>1.7732452358556097E-2</c:v>
                </c:pt>
                <c:pt idx="24">
                  <c:v>1.7492461546799801E-2</c:v>
                </c:pt>
                <c:pt idx="25">
                  <c:v>1.7404691138621798E-2</c:v>
                </c:pt>
                <c:pt idx="26">
                  <c:v>1.7193420634551398E-2</c:v>
                </c:pt>
                <c:pt idx="27">
                  <c:v>1.7122460016474099E-2</c:v>
                </c:pt>
                <c:pt idx="28">
                  <c:v>1.7120073480747899E-2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CA-48EF-8D0C-72D776BCA9D8}"/>
            </c:ext>
          </c:extLst>
        </c:ser>
        <c:ser>
          <c:idx val="1"/>
          <c:order val="1"/>
          <c:tx>
            <c:strRef>
              <c:f>total!$C$290</c:f>
              <c:strCache>
                <c:ptCount val="1"/>
                <c:pt idx="0">
                  <c:v>Base (EFF @ 3.64%)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total!$A$481:$A$521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total!$C$481:$C$521</c:f>
              <c:numCache>
                <c:formatCode>General</c:formatCode>
                <c:ptCount val="41"/>
                <c:pt idx="28" formatCode="0.00%">
                  <c:v>1.7120073480747899E-2</c:v>
                </c:pt>
                <c:pt idx="29" formatCode="0.00%">
                  <c:v>1.7050824764503602E-2</c:v>
                </c:pt>
                <c:pt idx="30" formatCode="0.00%">
                  <c:v>1.6970882018280498E-2</c:v>
                </c:pt>
                <c:pt idx="31" formatCode="0.00%">
                  <c:v>1.6925264660112599E-2</c:v>
                </c:pt>
                <c:pt idx="32" formatCode="0.00%">
                  <c:v>1.6885698990610699E-2</c:v>
                </c:pt>
                <c:pt idx="33" formatCode="0.00%">
                  <c:v>1.68788553130397E-2</c:v>
                </c:pt>
                <c:pt idx="34" formatCode="0.00%">
                  <c:v>1.6857248592717498E-2</c:v>
                </c:pt>
                <c:pt idx="35" formatCode="0.00%">
                  <c:v>1.68641444202683E-2</c:v>
                </c:pt>
                <c:pt idx="36" formatCode="0.00%">
                  <c:v>1.6843733451428498E-2</c:v>
                </c:pt>
                <c:pt idx="37" formatCode="0.00%">
                  <c:v>1.6947974338818603E-2</c:v>
                </c:pt>
                <c:pt idx="38" formatCode="0.00%">
                  <c:v>1.6888796314420598E-2</c:v>
                </c:pt>
                <c:pt idx="39" formatCode="0.00%">
                  <c:v>1.68195352973699E-2</c:v>
                </c:pt>
                <c:pt idx="40" formatCode="0.00%">
                  <c:v>1.6864933194408002E-2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CA-48EF-8D0C-72D776BCA9D8}"/>
            </c:ext>
          </c:extLst>
        </c:ser>
        <c:ser>
          <c:idx val="2"/>
          <c:order val="2"/>
          <c:tx>
            <c:strRef>
              <c:f>total!$D$290</c:f>
              <c:strCache>
                <c:ptCount val="1"/>
                <c:pt idx="0">
                  <c:v>Up 100 bps (12 Mos)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total!$A$481:$A$521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total!$D$481:$D$521</c:f>
              <c:numCache>
                <c:formatCode>General</c:formatCode>
                <c:ptCount val="41"/>
                <c:pt idx="28" formatCode="0.00%">
                  <c:v>1.7120073480747899E-2</c:v>
                </c:pt>
                <c:pt idx="29" formatCode="0.00%">
                  <c:v>1.7107004302541098E-2</c:v>
                </c:pt>
                <c:pt idx="30" formatCode="0.00%">
                  <c:v>1.7113677214979802E-2</c:v>
                </c:pt>
                <c:pt idx="31" formatCode="0.00%">
                  <c:v>1.71790991798603E-2</c:v>
                </c:pt>
                <c:pt idx="32" formatCode="0.00%">
                  <c:v>1.7272053148365399E-2</c:v>
                </c:pt>
                <c:pt idx="33" formatCode="0.00%">
                  <c:v>1.7418528620882702E-2</c:v>
                </c:pt>
                <c:pt idx="34" formatCode="0.00%">
                  <c:v>1.75721274420765E-2</c:v>
                </c:pt>
                <c:pt idx="35" formatCode="0.00%">
                  <c:v>1.77764128231385E-2</c:v>
                </c:pt>
                <c:pt idx="36" formatCode="0.00%">
                  <c:v>1.7977487281367201E-2</c:v>
                </c:pt>
                <c:pt idx="37" formatCode="0.00%">
                  <c:v>1.8328852322637399E-2</c:v>
                </c:pt>
                <c:pt idx="38" formatCode="0.00%">
                  <c:v>1.8553489494401599E-2</c:v>
                </c:pt>
                <c:pt idx="39" formatCode="0.00%">
                  <c:v>1.8807846008001602E-2</c:v>
                </c:pt>
                <c:pt idx="40" formatCode="0.00%">
                  <c:v>1.9209754976253199E-2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CA-48EF-8D0C-72D776BCA9D8}"/>
            </c:ext>
          </c:extLst>
        </c:ser>
        <c:ser>
          <c:idx val="3"/>
          <c:order val="3"/>
          <c:tx>
            <c:strRef>
              <c:f>total!$E$290</c:f>
              <c:strCache>
                <c:ptCount val="1"/>
                <c:pt idx="0">
                  <c:v>Down 100bps (12 Mos)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total!$A$481:$A$521</c:f>
              <c:numCache>
                <c:formatCode>m/d/yyyy</c:formatCode>
                <c:ptCount val="41"/>
                <c:pt idx="0">
                  <c:v>45291</c:v>
                </c:pt>
                <c:pt idx="1">
                  <c:v>45322</c:v>
                </c:pt>
                <c:pt idx="2">
                  <c:v>45351</c:v>
                </c:pt>
                <c:pt idx="3">
                  <c:v>45382</c:v>
                </c:pt>
                <c:pt idx="4">
                  <c:v>45412</c:v>
                </c:pt>
                <c:pt idx="5">
                  <c:v>45443</c:v>
                </c:pt>
                <c:pt idx="6">
                  <c:v>45473</c:v>
                </c:pt>
                <c:pt idx="7">
                  <c:v>45504</c:v>
                </c:pt>
                <c:pt idx="8">
                  <c:v>45535</c:v>
                </c:pt>
                <c:pt idx="9">
                  <c:v>45565</c:v>
                </c:pt>
                <c:pt idx="10">
                  <c:v>45596</c:v>
                </c:pt>
                <c:pt idx="11">
                  <c:v>45626</c:v>
                </c:pt>
                <c:pt idx="12">
                  <c:v>45657</c:v>
                </c:pt>
                <c:pt idx="13">
                  <c:v>45688</c:v>
                </c:pt>
                <c:pt idx="14">
                  <c:v>45716</c:v>
                </c:pt>
                <c:pt idx="15">
                  <c:v>45747</c:v>
                </c:pt>
                <c:pt idx="16">
                  <c:v>45777</c:v>
                </c:pt>
                <c:pt idx="17">
                  <c:v>45808</c:v>
                </c:pt>
                <c:pt idx="18">
                  <c:v>45838</c:v>
                </c:pt>
                <c:pt idx="19">
                  <c:v>45869</c:v>
                </c:pt>
                <c:pt idx="20">
                  <c:v>45900</c:v>
                </c:pt>
                <c:pt idx="21">
                  <c:v>45930</c:v>
                </c:pt>
                <c:pt idx="22">
                  <c:v>45961</c:v>
                </c:pt>
                <c:pt idx="23">
                  <c:v>45991</c:v>
                </c:pt>
                <c:pt idx="24">
                  <c:v>46022</c:v>
                </c:pt>
                <c:pt idx="25">
                  <c:v>46053</c:v>
                </c:pt>
                <c:pt idx="26">
                  <c:v>46081</c:v>
                </c:pt>
                <c:pt idx="27">
                  <c:v>46112</c:v>
                </c:pt>
                <c:pt idx="28">
                  <c:v>46142</c:v>
                </c:pt>
                <c:pt idx="29">
                  <c:v>46173</c:v>
                </c:pt>
                <c:pt idx="30">
                  <c:v>46203</c:v>
                </c:pt>
                <c:pt idx="31">
                  <c:v>46234</c:v>
                </c:pt>
                <c:pt idx="32">
                  <c:v>46265</c:v>
                </c:pt>
                <c:pt idx="33">
                  <c:v>46295</c:v>
                </c:pt>
                <c:pt idx="34">
                  <c:v>46326</c:v>
                </c:pt>
                <c:pt idx="35">
                  <c:v>46356</c:v>
                </c:pt>
                <c:pt idx="36">
                  <c:v>46387</c:v>
                </c:pt>
                <c:pt idx="37">
                  <c:v>46418</c:v>
                </c:pt>
                <c:pt idx="38">
                  <c:v>46446</c:v>
                </c:pt>
                <c:pt idx="39">
                  <c:v>46477</c:v>
                </c:pt>
                <c:pt idx="40">
                  <c:v>46507</c:v>
                </c:pt>
              </c:numCache>
            </c:numRef>
          </c:cat>
          <c:val>
            <c:numRef>
              <c:f>total!$E$481:$E$521</c:f>
              <c:numCache>
                <c:formatCode>General</c:formatCode>
                <c:ptCount val="41"/>
                <c:pt idx="28" formatCode="0.00%">
                  <c:v>1.7120073480747899E-2</c:v>
                </c:pt>
                <c:pt idx="29" formatCode="0.00%">
                  <c:v>1.6953540848011598E-2</c:v>
                </c:pt>
                <c:pt idx="30" formatCode="0.00%">
                  <c:v>1.6720987396730301E-2</c:v>
                </c:pt>
                <c:pt idx="31" formatCode="0.00%">
                  <c:v>1.6486253858722801E-2</c:v>
                </c:pt>
                <c:pt idx="32" formatCode="0.00%">
                  <c:v>1.6230726224127502E-2</c:v>
                </c:pt>
                <c:pt idx="33" formatCode="0.00%">
                  <c:v>1.5987568591817099E-2</c:v>
                </c:pt>
                <c:pt idx="34" formatCode="0.00%">
                  <c:v>1.57102323738906E-2</c:v>
                </c:pt>
                <c:pt idx="35" formatCode="0.00%">
                  <c:v>1.54428512210257E-2</c:v>
                </c:pt>
                <c:pt idx="36" formatCode="0.00%">
                  <c:v>1.5136052597612699E-2</c:v>
                </c:pt>
                <c:pt idx="37" formatCode="0.00%">
                  <c:v>1.4926231164699799E-2</c:v>
                </c:pt>
                <c:pt idx="38" formatCode="0.00%">
                  <c:v>1.4565648008682298E-2</c:v>
                </c:pt>
                <c:pt idx="39" formatCode="0.00%">
                  <c:v>1.4186319290018901E-2</c:v>
                </c:pt>
                <c:pt idx="40" formatCode="0.00%">
                  <c:v>1.39027135838432E-2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0CA-48EF-8D0C-72D776BCA9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776015"/>
        <c:axId val="1353271231"/>
      </c:lineChart>
      <c:dateAx>
        <c:axId val="118776015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3271231"/>
        <c:crosses val="autoZero"/>
        <c:auto val="1"/>
        <c:lblOffset val="100"/>
        <c:baseTimeUnit val="months"/>
      </c:dateAx>
      <c:valAx>
        <c:axId val="1353271231"/>
        <c:scaling>
          <c:orientation val="minMax"/>
          <c:min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776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Current FHLB vs CD Pricing Curve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Sheet2!$B$13</c:f>
              <c:strCache>
                <c:ptCount val="1"/>
                <c:pt idx="0">
                  <c:v>FHLB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Sheet2!$A$14:$A$20</c:f>
              <c:strCache>
                <c:ptCount val="7"/>
                <c:pt idx="0">
                  <c:v>3 Mo</c:v>
                </c:pt>
                <c:pt idx="1">
                  <c:v>6 Mo</c:v>
                </c:pt>
                <c:pt idx="2">
                  <c:v>12 Mo</c:v>
                </c:pt>
                <c:pt idx="3">
                  <c:v>18 Mo</c:v>
                </c:pt>
                <c:pt idx="4">
                  <c:v>24 Mo</c:v>
                </c:pt>
                <c:pt idx="5">
                  <c:v>36 Mo</c:v>
                </c:pt>
                <c:pt idx="6">
                  <c:v>60+ Mo</c:v>
                </c:pt>
              </c:strCache>
            </c:strRef>
          </c:cat>
          <c:val>
            <c:numRef>
              <c:f>Sheet2!$B$14:$B$20</c:f>
              <c:numCache>
                <c:formatCode>0.00%</c:formatCode>
                <c:ptCount val="7"/>
                <c:pt idx="0">
                  <c:v>3.8800000000000001E-2</c:v>
                </c:pt>
                <c:pt idx="1">
                  <c:v>3.9300000000000002E-2</c:v>
                </c:pt>
                <c:pt idx="2">
                  <c:v>4.0399999999999998E-2</c:v>
                </c:pt>
                <c:pt idx="3">
                  <c:v>4.1399999999999999E-2</c:v>
                </c:pt>
                <c:pt idx="4">
                  <c:v>4.1599999999999998E-2</c:v>
                </c:pt>
                <c:pt idx="5">
                  <c:v>4.2099999999999999E-2</c:v>
                </c:pt>
                <c:pt idx="6">
                  <c:v>4.2799999999999998E-2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FE-40D2-84DC-F3F461C65409}"/>
            </c:ext>
          </c:extLst>
        </c:ser>
        <c:ser>
          <c:idx val="1"/>
          <c:order val="1"/>
          <c:tx>
            <c:strRef>
              <c:f>Sheet2!$C$13</c:f>
              <c:strCache>
                <c:ptCount val="1"/>
                <c:pt idx="0">
                  <c:v>CD Avg Opened Int Rate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Sheet2!$A$14:$A$20</c:f>
              <c:strCache>
                <c:ptCount val="7"/>
                <c:pt idx="0">
                  <c:v>3 Mo</c:v>
                </c:pt>
                <c:pt idx="1">
                  <c:v>6 Mo</c:v>
                </c:pt>
                <c:pt idx="2">
                  <c:v>12 Mo</c:v>
                </c:pt>
                <c:pt idx="3">
                  <c:v>18 Mo</c:v>
                </c:pt>
                <c:pt idx="4">
                  <c:v>24 Mo</c:v>
                </c:pt>
                <c:pt idx="5">
                  <c:v>36 Mo</c:v>
                </c:pt>
                <c:pt idx="6">
                  <c:v>60+ Mo</c:v>
                </c:pt>
              </c:strCache>
            </c:strRef>
          </c:cat>
          <c:val>
            <c:numRef>
              <c:f>Sheet2!$C$14:$C$20</c:f>
              <c:numCache>
                <c:formatCode>0.00%</c:formatCode>
                <c:ptCount val="7"/>
                <c:pt idx="0">
                  <c:v>3.1701928376809498E-2</c:v>
                </c:pt>
                <c:pt idx="1">
                  <c:v>3.5661103568388197E-2</c:v>
                </c:pt>
                <c:pt idx="2">
                  <c:v>3.4580875039009702E-2</c:v>
                </c:pt>
                <c:pt idx="3">
                  <c:v>3.3412806771137803E-2</c:v>
                </c:pt>
                <c:pt idx="4">
                  <c:v>3.1228269616990798E-2</c:v>
                </c:pt>
                <c:pt idx="5">
                  <c:v>2.9857224107435E-2</c:v>
                </c:pt>
                <c:pt idx="6">
                  <c:v>2.8505908552813399E-2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FE-40D2-84DC-F3F461C65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692192"/>
        <c:axId val="202694112"/>
      </c:lineChart>
      <c:catAx>
        <c:axId val="202692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94112"/>
        <c:crosses val="autoZero"/>
        <c:auto val="1"/>
        <c:lblAlgn val="ctr"/>
        <c:lblOffset val="100"/>
        <c:noMultiLvlLbl val="0"/>
      </c:catAx>
      <c:valAx>
        <c:axId val="202694112"/>
        <c:scaling>
          <c:orientation val="minMax"/>
          <c:min val="2.5000000000000005E-2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69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/>
              <a:t>HY MMDA Pricing Sensitivity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Sheet1!$I$8</c:f>
              <c:strCache>
                <c:ptCount val="1"/>
                <c:pt idx="0">
                  <c:v>&lt;100k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Sheet1!$K$7:$Q$7</c:f>
              <c:strCache>
                <c:ptCount val="7"/>
                <c:pt idx="0">
                  <c:v>-75bps</c:v>
                </c:pt>
                <c:pt idx="1">
                  <c:v>-50bps</c:v>
                </c:pt>
                <c:pt idx="2">
                  <c:v>-25bps</c:v>
                </c:pt>
                <c:pt idx="3">
                  <c:v>0bps</c:v>
                </c:pt>
                <c:pt idx="4">
                  <c:v>+25bps</c:v>
                </c:pt>
                <c:pt idx="5">
                  <c:v>+50bps</c:v>
                </c:pt>
                <c:pt idx="6">
                  <c:v>+75bps</c:v>
                </c:pt>
              </c:strCache>
            </c:strRef>
          </c:cat>
          <c:val>
            <c:numRef>
              <c:f>Sheet1!$K$8:$Q$8</c:f>
              <c:numCache>
                <c:formatCode>0%</c:formatCode>
                <c:ptCount val="7"/>
                <c:pt idx="0">
                  <c:v>-0.29475948677660124</c:v>
                </c:pt>
                <c:pt idx="1">
                  <c:v>-0.20052476302692293</c:v>
                </c:pt>
                <c:pt idx="2">
                  <c:v>-0.10629003927724474</c:v>
                </c:pt>
                <c:pt idx="3">
                  <c:v>0</c:v>
                </c:pt>
                <c:pt idx="4">
                  <c:v>9.1298897617241984E-2</c:v>
                </c:pt>
                <c:pt idx="5">
                  <c:v>0.20073277035880396</c:v>
                </c:pt>
                <c:pt idx="6">
                  <c:v>0.46215813301920183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B0-42F9-85A8-30F677DD0389}"/>
            </c:ext>
          </c:extLst>
        </c:ser>
        <c:ser>
          <c:idx val="1"/>
          <c:order val="1"/>
          <c:tx>
            <c:strRef>
              <c:f>Sheet1!$I$9</c:f>
              <c:strCache>
                <c:ptCount val="1"/>
                <c:pt idx="0">
                  <c:v>$100k - $250k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Sheet1!$K$7:$Q$7</c:f>
              <c:strCache>
                <c:ptCount val="7"/>
                <c:pt idx="0">
                  <c:v>-75bps</c:v>
                </c:pt>
                <c:pt idx="1">
                  <c:v>-50bps</c:v>
                </c:pt>
                <c:pt idx="2">
                  <c:v>-25bps</c:v>
                </c:pt>
                <c:pt idx="3">
                  <c:v>0bps</c:v>
                </c:pt>
                <c:pt idx="4">
                  <c:v>+25bps</c:v>
                </c:pt>
                <c:pt idx="5">
                  <c:v>+50bps</c:v>
                </c:pt>
                <c:pt idx="6">
                  <c:v>+75bps</c:v>
                </c:pt>
              </c:strCache>
            </c:strRef>
          </c:cat>
          <c:val>
            <c:numRef>
              <c:f>Sheet1!$K$9:$Q$9</c:f>
              <c:numCache>
                <c:formatCode>0%</c:formatCode>
                <c:ptCount val="7"/>
                <c:pt idx="0">
                  <c:v>-0.39170506912442393</c:v>
                </c:pt>
                <c:pt idx="1">
                  <c:v>-0.25806451612903225</c:v>
                </c:pt>
                <c:pt idx="2">
                  <c:v>-0.12442396313364054</c:v>
                </c:pt>
                <c:pt idx="3">
                  <c:v>0</c:v>
                </c:pt>
                <c:pt idx="4">
                  <c:v>0.14746543778801843</c:v>
                </c:pt>
                <c:pt idx="5">
                  <c:v>0.36866359447004604</c:v>
                </c:pt>
                <c:pt idx="6">
                  <c:v>0.92626728110599077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B0-42F9-85A8-30F677DD0389}"/>
            </c:ext>
          </c:extLst>
        </c:ser>
        <c:ser>
          <c:idx val="2"/>
          <c:order val="2"/>
          <c:tx>
            <c:strRef>
              <c:f>Sheet1!$I$10</c:f>
              <c:strCache>
                <c:ptCount val="1"/>
                <c:pt idx="0">
                  <c:v>$250k+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Sheet1!$K$7:$Q$7</c:f>
              <c:strCache>
                <c:ptCount val="7"/>
                <c:pt idx="0">
                  <c:v>-75bps</c:v>
                </c:pt>
                <c:pt idx="1">
                  <c:v>-50bps</c:v>
                </c:pt>
                <c:pt idx="2">
                  <c:v>-25bps</c:v>
                </c:pt>
                <c:pt idx="3">
                  <c:v>0bps</c:v>
                </c:pt>
                <c:pt idx="4">
                  <c:v>+25bps</c:v>
                </c:pt>
                <c:pt idx="5">
                  <c:v>+50bps</c:v>
                </c:pt>
                <c:pt idx="6">
                  <c:v>+75bps</c:v>
                </c:pt>
              </c:strCache>
            </c:strRef>
          </c:cat>
          <c:val>
            <c:numRef>
              <c:f>Sheet1!$K$10:$Q$10</c:f>
              <c:numCache>
                <c:formatCode>0%</c:formatCode>
                <c:ptCount val="7"/>
                <c:pt idx="0">
                  <c:v>-0.79611650485436891</c:v>
                </c:pt>
                <c:pt idx="1">
                  <c:v>-0.5436893203883495</c:v>
                </c:pt>
                <c:pt idx="2">
                  <c:v>-0.29126213592233008</c:v>
                </c:pt>
                <c:pt idx="3">
                  <c:v>0</c:v>
                </c:pt>
                <c:pt idx="4">
                  <c:v>0.30097087378640791</c:v>
                </c:pt>
                <c:pt idx="5">
                  <c:v>0.95145631067961189</c:v>
                </c:pt>
                <c:pt idx="6">
                  <c:v>2.0582524271844664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B0-42F9-85A8-30F677DD0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3808415"/>
        <c:axId val="1357427135"/>
      </c:lineChart>
      <c:catAx>
        <c:axId val="158380841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Pricing Change (bps)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427135"/>
        <c:crosses val="autoZero"/>
        <c:auto val="1"/>
        <c:lblAlgn val="ctr"/>
        <c:lblOffset val="100"/>
        <c:noMultiLvlLbl val="0"/>
      </c:catAx>
      <c:valAx>
        <c:axId val="1357427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Change in Growth 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808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DADDCA-0E34-2BD0-0AB5-E3A212DE0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3229-056F-7626-6C63-AF2DC096A7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9CC962F-F542-B445-9B77-F60FE2D8FD3D}" type="datetimeFigureOut">
              <a:rPr lang="en-US" smtClean="0">
                <a:latin typeface="Arial" panose="020B0604020202020204" pitchFamily="34" charset="0"/>
              </a:rPr>
              <a:t>6/22/2026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CCC8F8-643A-C8CC-2816-F4C6AA1431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694178-18F7-6D27-E8D2-4153CB34FC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3141612-7413-D34F-A299-23E180D0F1C5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355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D370A71-D95D-3140-B6C5-2DEBCD3C909B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FCB4540-7E60-4D49-9CBA-BBD23F0A8B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10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B4540-7E60-4D49-9CBA-BBD23F0A8B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09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C2A07-C34C-0893-B1A4-E839E674C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EAB3E4-B4A7-2AE1-FD9F-9F7A267A8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91180-3D4D-CC8C-BC19-EA1DB093E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CB2FB-2035-68EC-233C-DCA20BA40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D29A9-8082-471E-96C2-4E11CF82E9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93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345EC-9D4B-644E-34CD-9B373A81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376AB-B170-46DE-7050-973A0A511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942E89-3AAC-C235-9A25-0B0DADBDA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5FFBA-F99E-1632-7AF3-F096F9820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D29A9-8082-471E-96C2-4E11CF82E9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9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B4540-7E60-4D49-9CBA-BBD23F0A8BB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11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D9FB4-A548-CAA0-AA41-DAE366B9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BBD0D-6B6D-F7F8-9621-79BA53B0C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B91FE-88BA-E2FB-F089-D1A9E3127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BF8DA-87CF-3951-74A7-F4588ABB2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D29A9-8082-471E-96C2-4E11CF82E99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83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875E4-5C57-F709-3A5E-0BE4F5179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36FB47-2BB2-CB8B-2CE2-06E6CCE7D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F94869-3CC2-F5CB-5A0A-A06B31B51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E2E96-C4B6-B2BA-562D-D93B7DFEA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D29A9-8082-471E-96C2-4E11CF82E9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8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D9FB4-A548-CAA0-AA41-DAE366B9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BBD0D-6B6D-F7F8-9621-79BA53B0C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B91FE-88BA-E2FB-F089-D1A9E3127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BF8DA-87CF-3951-74A7-F4588ABB2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D29A9-8082-471E-96C2-4E11CF82E99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83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CB4540-7E60-4D49-9CBA-BBD23F0A8BB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01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191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for Client Meeting-A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C8DFC1-8725-0A08-9DBE-A89324987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2176"/>
          <a:stretch/>
        </p:blipFill>
        <p:spPr>
          <a:xfrm>
            <a:off x="0" y="0"/>
            <a:ext cx="9144000" cy="348855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B5019CF-3E3F-1FB6-C291-5548C5CE88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1436" y="367483"/>
            <a:ext cx="1761561" cy="7928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1FDAED-7AA9-A8A4-F736-C5BF2D40F985}"/>
              </a:ext>
            </a:extLst>
          </p:cNvPr>
          <p:cNvSpPr/>
          <p:nvPr userDrawn="1"/>
        </p:nvSpPr>
        <p:spPr>
          <a:xfrm>
            <a:off x="0" y="4580897"/>
            <a:ext cx="9144000" cy="562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1E375E-AF85-E888-213C-07B90403D9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526977"/>
            <a:ext cx="6858000" cy="860995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algn="l">
              <a:lnSpc>
                <a:spcPct val="100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D4391CC-795E-D71D-0D1B-C63D9B0E14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2659102"/>
            <a:ext cx="6858000" cy="5447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3809016-CA55-D47D-08A3-9E040D3E61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59680"/>
            <a:ext cx="4627563" cy="11350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5pPr marL="1371600" indent="0" algn="ctr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0"/>
            <a:r>
              <a:rPr lang="en-US"/>
              <a:t>Name of Presenter  |  Title  |  Email Address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lang="en-US"/>
              <a:t>Name of Presenter  |  Title  |  Email Address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lang="en-US"/>
              <a:t>Name of Presenter  |  Title  |  Email Address</a:t>
            </a:r>
          </a:p>
        </p:txBody>
      </p:sp>
    </p:spTree>
    <p:extLst>
      <p:ext uri="{BB962C8B-B14F-4D97-AF65-F5344CB8AC3E}">
        <p14:creationId xmlns:p14="http://schemas.microsoft.com/office/powerpoint/2010/main" val="2552984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mond 9">
            <a:extLst>
              <a:ext uri="{FF2B5EF4-FFF2-40B4-BE49-F238E27FC236}">
                <a16:creationId xmlns:a16="http://schemas.microsoft.com/office/drawing/2014/main" id="{C179D1A0-9D6D-0493-665C-CC66DB4781C7}"/>
              </a:ext>
            </a:extLst>
          </p:cNvPr>
          <p:cNvSpPr/>
          <p:nvPr userDrawn="1"/>
        </p:nvSpPr>
        <p:spPr>
          <a:xfrm>
            <a:off x="465667" y="1890069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8BD92731-F8C4-CAEA-CE0D-08C0994A762E}"/>
              </a:ext>
            </a:extLst>
          </p:cNvPr>
          <p:cNvSpPr/>
          <p:nvPr userDrawn="1"/>
        </p:nvSpPr>
        <p:spPr>
          <a:xfrm>
            <a:off x="465667" y="2830472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2625417-AADA-2296-4D10-9C9C80ECB3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B22897F-8049-604B-E35D-EF1531D861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3989" y="1837021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8AD2D1-94AF-8164-855B-DBB25976A79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3989" y="216753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D6AED506-8966-706F-8BCA-81F73E6838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989" y="2783955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04C7D4D-7482-605B-01F5-B0E37082B51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3989" y="3114465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30BD6A18-1E15-EE5C-13A2-9BDE4E2F8B3F}"/>
              </a:ext>
            </a:extLst>
          </p:cNvPr>
          <p:cNvSpPr/>
          <p:nvPr userDrawn="1"/>
        </p:nvSpPr>
        <p:spPr>
          <a:xfrm>
            <a:off x="466229" y="915818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E206FE7-60B2-BF23-CE9E-12986B7B61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869301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BFD8620-9799-21CD-7952-21D4FAB81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208278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65137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orient="horz" pos="17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4434237D-0F65-BA0E-B443-CD72A5DFD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8DA38B40-CE1A-6BEA-5EAD-FDA2E4DE5168}"/>
              </a:ext>
            </a:extLst>
          </p:cNvPr>
          <p:cNvSpPr/>
          <p:nvPr userDrawn="1"/>
        </p:nvSpPr>
        <p:spPr>
          <a:xfrm>
            <a:off x="466229" y="915818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8EA5548-54AA-BEF4-E26C-12FB7126942D}"/>
              </a:ext>
            </a:extLst>
          </p:cNvPr>
          <p:cNvSpPr/>
          <p:nvPr userDrawn="1"/>
        </p:nvSpPr>
        <p:spPr>
          <a:xfrm>
            <a:off x="466229" y="1724935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0CB50D14-3F19-49ED-E771-E3D19C6E48B5}"/>
              </a:ext>
            </a:extLst>
          </p:cNvPr>
          <p:cNvSpPr/>
          <p:nvPr userDrawn="1"/>
        </p:nvSpPr>
        <p:spPr>
          <a:xfrm>
            <a:off x="466229" y="2529866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DE56420F-BDA1-E9CC-7A55-E67020F90244}"/>
              </a:ext>
            </a:extLst>
          </p:cNvPr>
          <p:cNvSpPr/>
          <p:nvPr userDrawn="1"/>
        </p:nvSpPr>
        <p:spPr>
          <a:xfrm>
            <a:off x="465667" y="3377129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E7FE2207-748F-526D-BEA7-9B8A167AF2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869301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97B8F86-07D9-D71C-687F-C4ED6778A7D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208278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AA1E159-76E2-835A-2D5C-08C4821ACB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551" y="167188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498D8E9-64BE-E4B7-F21B-1300830EA07F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4551" y="201933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85CD359-43AE-7EF1-4F79-37B50C9897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551" y="2483349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061E31F-38A2-D38C-76EF-8ECDF8B7A90D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4551" y="2822326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6609F16D-C240-600F-6A94-1386A4D134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989" y="3330612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654E0EF-5FE5-B823-8618-3FEAE27637C6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23989" y="3678056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78399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4434237D-0F65-BA0E-B443-CD72A5DFD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6639B160-B990-65C8-FD26-E4EC2AA69380}"/>
              </a:ext>
            </a:extLst>
          </p:cNvPr>
          <p:cNvSpPr/>
          <p:nvPr userDrawn="1"/>
        </p:nvSpPr>
        <p:spPr>
          <a:xfrm>
            <a:off x="466229" y="912933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F6CFFB02-730D-0663-79F5-99D76218D512}"/>
              </a:ext>
            </a:extLst>
          </p:cNvPr>
          <p:cNvSpPr/>
          <p:nvPr userDrawn="1"/>
        </p:nvSpPr>
        <p:spPr>
          <a:xfrm>
            <a:off x="466229" y="1595045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9D198747-4A12-0EB5-5F86-EDFA63C47062}"/>
              </a:ext>
            </a:extLst>
          </p:cNvPr>
          <p:cNvSpPr/>
          <p:nvPr userDrawn="1"/>
        </p:nvSpPr>
        <p:spPr>
          <a:xfrm>
            <a:off x="466229" y="2272971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0AD63A64-F8A5-CBD6-3B92-A5A80365D04A}"/>
              </a:ext>
            </a:extLst>
          </p:cNvPr>
          <p:cNvSpPr/>
          <p:nvPr userDrawn="1"/>
        </p:nvSpPr>
        <p:spPr>
          <a:xfrm>
            <a:off x="465667" y="2959364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920301D-8B90-3373-F14B-483DBF347A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866416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D4F9FE7-5CFD-62A7-1CC8-EA000EA2E97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205393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8B5618A8-5364-33DE-B886-DC2B2BFFA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551" y="154199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A2767AA0-52B7-44BB-456F-79E31FC7DD0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4551" y="188944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CF295DBD-E0D9-B2A4-57EC-EE8AA6ADA2B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551" y="2226454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D63CA8-8BAC-7461-0D4D-06DBA5D0EAE8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4551" y="256543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A0308947-AE33-B38F-52A4-73E45C0892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989" y="291284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564981D8-39A2-AE38-B6CF-1455CBF7A940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23989" y="326029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Diamond 33">
            <a:extLst>
              <a:ext uri="{FF2B5EF4-FFF2-40B4-BE49-F238E27FC236}">
                <a16:creationId xmlns:a16="http://schemas.microsoft.com/office/drawing/2014/main" id="{5810F4B4-D985-C0AA-4CD9-814794567FAE}"/>
              </a:ext>
            </a:extLst>
          </p:cNvPr>
          <p:cNvSpPr/>
          <p:nvPr userDrawn="1"/>
        </p:nvSpPr>
        <p:spPr>
          <a:xfrm>
            <a:off x="465667" y="3637290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2D945434-ABD6-FABB-25DD-6FA38C4EB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989" y="3590773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A638FC32-993E-A14F-4C66-65020DE576AB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823989" y="3938217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4613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-A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6AA55B-B1F3-4DA5-3BAF-9492F62A5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96FD0A-9527-E6DB-5D25-29F54B6FED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865074"/>
            <a:ext cx="6858000" cy="86099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Separator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9E3BAD-21F5-B92A-1300-4F5FE6886F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2997199"/>
            <a:ext cx="6858000" cy="5447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911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78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0DB8361F-29FC-48ED-9F5C-DE9C8EAEDBC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9BFA0C-E1EB-EF08-20B9-A25238F0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801797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9BFA0C-E1EB-EF08-20B9-A25238F0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466053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7F78FF-1002-7D66-D9F1-4198DCF8BD8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8342382" cy="123381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DD44CAC8-2123-488E-AD3D-6F172201FF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135F06-97B0-DB1F-E30C-0CD0EBBB71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812368-35B3-5C3B-B56F-CD2532B29B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199" y="1231861"/>
            <a:ext cx="8229599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16599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7F78FF-1002-7D66-D9F1-4198DCF8BD8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8342382" cy="123381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135F06-97B0-DB1F-E30C-0CD0EBBB71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812368-35B3-5C3B-B56F-CD2532B29B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892227"/>
            <a:ext cx="8229599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7714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orient="horz" pos="61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Heading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7F78FF-1002-7D66-D9F1-4198DCF8BD8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8342382" cy="123381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DD44CAC8-2123-488E-AD3D-6F172201FF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135F06-97B0-DB1F-E30C-0CD0EBBB71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E3BA76-A4A9-0BF8-B364-851D22CBA36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7199" y="1161288"/>
            <a:ext cx="8229599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3392011-2989-A001-BE1E-D952062D62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525758"/>
            <a:ext cx="8229598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15566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for Stand &amp; Deliver-A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6AA55B-B1F3-4DA5-3BAF-9492F62A5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109"/>
            <a:ext cx="9151683" cy="5147822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4CCB585-77A1-39C6-74B6-6333885C45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109" y="221246"/>
            <a:ext cx="1913321" cy="860994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B82E3B-ADFD-8698-95EA-109F500DAE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59680"/>
            <a:ext cx="4627563" cy="113504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200" b="0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5pPr marL="1371600" indent="0" algn="ctr">
              <a:buNone/>
              <a:defRPr/>
            </a:lvl5pPr>
          </a:lstStyle>
          <a:p>
            <a:pPr lvl="0"/>
            <a:r>
              <a:rPr lang="en-US"/>
              <a:t>Date</a:t>
            </a:r>
          </a:p>
          <a:p>
            <a:pPr lvl="0"/>
            <a:r>
              <a:rPr lang="en-US"/>
              <a:t>Name of Presenter  |  Title  |  Email Address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lang="en-US"/>
              <a:t>Name of Presenter  |  Title  |  Email Address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lang="en-US"/>
              <a:t>Name of Presenter  |  Title  | 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003B4F3-F663-43FC-E140-8826C8F54A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526977"/>
            <a:ext cx="6858000" cy="860995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 algn="l">
              <a:lnSpc>
                <a:spcPct val="100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125666-97BC-55E6-3AD3-FC67FE0FD8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2659102"/>
            <a:ext cx="6858000" cy="5447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359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2columns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AECF86-DD47-C36B-77CA-A50606892B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580467" y="1222238"/>
            <a:ext cx="4775" cy="31804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5F5E6F-AC63-8BE7-743A-127494A3B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231861"/>
            <a:ext cx="3623102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06A66E7-D242-1E1E-3567-E63F2371351B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770612" cy="106389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F818873-1BD7-1F07-06F2-AB8E4384B0F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030914" y="1231861"/>
            <a:ext cx="3655885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346ABB7-DBE5-BFD7-B1FC-BCF596B4B3A5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8">
            <a:extLst>
              <a:ext uri="{FF2B5EF4-FFF2-40B4-BE49-F238E27FC236}">
                <a16:creationId xmlns:a16="http://schemas.microsoft.com/office/drawing/2014/main" id="{FE422558-C8A9-C569-DC77-02898D578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59E3A36-D826-4286-1EBC-5B5CAD1C54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37118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2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AECF86-DD47-C36B-77CA-A50606892B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580467" y="869541"/>
            <a:ext cx="4775" cy="31804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25F5E6F-AC63-8BE7-743A-127494A3B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879164"/>
            <a:ext cx="3623102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06A66E7-D242-1E1E-3567-E63F2371351B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770612" cy="106389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F818873-1BD7-1F07-06F2-AB8E4384B0F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5030914" y="879164"/>
            <a:ext cx="3655885" cy="30866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346ABB7-DBE5-BFD7-B1FC-BCF596B4B3A5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59E3A36-D826-4286-1EBC-5B5CAD1C54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396403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Headings-2columns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48C743-7E71-EC32-3A66-0B631DA35560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649575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53AC41B-222D-B350-ACC3-E8C27C7977F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7200" y="1162412"/>
            <a:ext cx="3649575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0742FF3-0C54-5629-6D74-8F35C835E282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14FFEDD-2415-C3B0-B4AA-4A4662040A42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037226" y="1162412"/>
            <a:ext cx="3649576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CD05C0-D138-0A8A-FDFB-EF3C3170EF4B}"/>
              </a:ext>
            </a:extLst>
          </p:cNvPr>
          <p:cNvCxnSpPr>
            <a:cxnSpLocks/>
          </p:cNvCxnSpPr>
          <p:nvPr userDrawn="1"/>
        </p:nvCxnSpPr>
        <p:spPr>
          <a:xfrm flipH="1">
            <a:off x="4580467" y="1222238"/>
            <a:ext cx="4775" cy="31804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0E55F7DB-6307-80AC-3452-29C6352BB5A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12DE2C8-A1D0-D3BE-6F63-CC4971902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154D1F4-81C2-D931-00DB-48E7CA6E8F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608138"/>
            <a:ext cx="3623102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9B07CAF-24B1-665A-ECE0-5BD8A8E97561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030914" y="1608138"/>
            <a:ext cx="3655885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52065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orient="horz" pos="61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Headings-2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848C743-7E71-EC32-3A66-0B631DA35560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649575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53AC41B-222D-B350-ACC3-E8C27C7977F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7200" y="885108"/>
            <a:ext cx="3649575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0742FF3-0C54-5629-6D74-8F35C835E282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14FFEDD-2415-C3B0-B4AA-4A4662040A42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037226" y="885108"/>
            <a:ext cx="3649576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CD05C0-D138-0A8A-FDFB-EF3C3170EF4B}"/>
              </a:ext>
            </a:extLst>
          </p:cNvPr>
          <p:cNvCxnSpPr>
            <a:cxnSpLocks/>
          </p:cNvCxnSpPr>
          <p:nvPr userDrawn="1"/>
        </p:nvCxnSpPr>
        <p:spPr>
          <a:xfrm flipH="1">
            <a:off x="4580467" y="869870"/>
            <a:ext cx="4775" cy="31804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712DE2C8-A1D0-D3BE-6F63-CC4971902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154D1F4-81C2-D931-00DB-48E7CA6E8F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325880"/>
            <a:ext cx="3623102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C9B07CAF-24B1-665A-ECE0-5BD8A8E97561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030914" y="1325880"/>
            <a:ext cx="3655885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8413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userDrawn="1">
          <p15:clr>
            <a:srgbClr val="FBAE40"/>
          </p15:clr>
        </p15:guide>
        <p15:guide id="3" orient="horz" pos="61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ith Headings-2columns-no 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D64154B-2A38-F524-BF19-A159B6D35E2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657600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DAC1CEB-5FD7-34E0-3AA2-4DD2B3D5710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7200" y="1161288"/>
            <a:ext cx="3657600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08CDB160-F1D9-75AB-7141-F952DA2D811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D4E9D74-B650-DC2F-4D87-3DD21AE3D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D38DCBC-C8EA-1808-FD07-F32F929EEFC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708D12B-973B-2A60-B1C6-C8CAD8D563F0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037226" y="1161288"/>
            <a:ext cx="3649576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937EE6BA-F91B-F467-1DCF-F08965DF5A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608138"/>
            <a:ext cx="3623102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56B994-9692-C8B0-16EC-DF8E87293DD6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030914" y="1608138"/>
            <a:ext cx="3655885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1506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1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ith Headings-2columns-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D64154B-2A38-F524-BF19-A159B6D35E2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3657600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D4E9D74-B650-DC2F-4D87-3DD21AE3D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D38DCBC-C8EA-1808-FD07-F32F929EEFC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5037224" y="4616865"/>
            <a:ext cx="3649577" cy="124468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CA78246-774B-8A4B-2904-48056148B90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7200" y="885108"/>
            <a:ext cx="3649575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79E7E-5C6E-760C-FED5-BB6E7602D2E0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037226" y="885108"/>
            <a:ext cx="3649576" cy="37070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4C4D76-076D-CC5F-7067-A98E68E4F6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324010"/>
            <a:ext cx="3623102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B0247AA-D65D-C723-31DC-232DBC3DD9DB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5030914" y="1325880"/>
            <a:ext cx="3655885" cy="271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17823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1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-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C564C1B3-BAD2-3822-1E92-346B50C26C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AF2C1AF-A397-25D9-DE1D-50E8C6AFDF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92CD39C6-E97F-9703-CFC4-EAE1167563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59275620"/>
              </p:ext>
            </p:extLst>
          </p:nvPr>
        </p:nvGraphicFramePr>
        <p:xfrm>
          <a:off x="2794401" y="1223742"/>
          <a:ext cx="3585128" cy="3349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ight Arrow 24">
            <a:extLst>
              <a:ext uri="{FF2B5EF4-FFF2-40B4-BE49-F238E27FC236}">
                <a16:creationId xmlns:a16="http://schemas.microsoft.com/office/drawing/2014/main" id="{47A84740-851E-9AA2-1573-DC3EDFEB8A67}"/>
              </a:ext>
            </a:extLst>
          </p:cNvPr>
          <p:cNvSpPr/>
          <p:nvPr userDrawn="1"/>
        </p:nvSpPr>
        <p:spPr>
          <a:xfrm>
            <a:off x="6262885" y="1607098"/>
            <a:ext cx="219516" cy="18075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C15BF1F-D472-FBD4-3C09-72E4217ED80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534194" y="1574553"/>
            <a:ext cx="2149062" cy="2113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A7D61213-1A93-9E9E-EE90-38A0F7B8BD2E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534193" y="1829734"/>
            <a:ext cx="2159624" cy="785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9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E2A7DE53-E914-5785-5CB5-89F6FF4FA136}"/>
              </a:ext>
            </a:extLst>
          </p:cNvPr>
          <p:cNvSpPr/>
          <p:nvPr userDrawn="1"/>
        </p:nvSpPr>
        <p:spPr>
          <a:xfrm>
            <a:off x="6266429" y="3120466"/>
            <a:ext cx="219516" cy="18075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D92EC05-4538-6D1B-002B-AFE0FD00F1B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37738" y="3087921"/>
            <a:ext cx="2149062" cy="2113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FCED834C-971E-AAB5-8E56-A2139D118129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537737" y="3343102"/>
            <a:ext cx="2159624" cy="785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9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D35E3F6C-74A1-19CF-7AFD-4A6A359A7403}"/>
              </a:ext>
            </a:extLst>
          </p:cNvPr>
          <p:cNvSpPr/>
          <p:nvPr userDrawn="1"/>
        </p:nvSpPr>
        <p:spPr>
          <a:xfrm flipH="1">
            <a:off x="2725782" y="1833932"/>
            <a:ext cx="219516" cy="180753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4288DCB-DAC3-E343-5422-F1BDA900D94C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3668" y="1801387"/>
            <a:ext cx="2165482" cy="2113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1600">
                <a:solidFill>
                  <a:schemeClr val="accent4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5C40B7A3-F05B-672E-2063-27BAAD8B232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53656" y="2056568"/>
            <a:ext cx="2176125" cy="785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9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3F7BA8A1-A580-81AB-B49A-9D2D55B13B0E}"/>
              </a:ext>
            </a:extLst>
          </p:cNvPr>
          <p:cNvSpPr/>
          <p:nvPr userDrawn="1"/>
        </p:nvSpPr>
        <p:spPr>
          <a:xfrm flipH="1">
            <a:off x="2729326" y="3591848"/>
            <a:ext cx="219516" cy="180753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6BC75EBB-5331-CDF2-EEEC-832441773303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57212" y="3559303"/>
            <a:ext cx="2165482" cy="2113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47E86B4B-89EB-C462-5CDD-F057BCE06A55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57200" y="3814484"/>
            <a:ext cx="2176125" cy="785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9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D8256D24-CD7D-EC19-AE68-EA4906786F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57200" y="4616865"/>
            <a:ext cx="8229600" cy="126195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0E404357-DE8B-0BD9-C245-A1DC681615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47929" y="954000"/>
            <a:ext cx="3868340" cy="3148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n-US"/>
              <a:t>Graph Title</a:t>
            </a:r>
          </a:p>
        </p:txBody>
      </p:sp>
    </p:spTree>
    <p:extLst>
      <p:ext uri="{BB962C8B-B14F-4D97-AF65-F5344CB8AC3E}">
        <p14:creationId xmlns:p14="http://schemas.microsoft.com/office/powerpoint/2010/main" val="2932621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6AA55B-B1F3-4DA5-3BAF-9492F62A5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13"/>
            <a:ext cx="9144000" cy="51435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4AC82F8-1DBF-33E4-DFC4-A3D17B6ED8C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57199" y="1303515"/>
            <a:ext cx="8229599" cy="23746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“Add client testimonial here.”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75C77-7750-9B20-13D9-606FB22C516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457200" y="3727739"/>
            <a:ext cx="7244316" cy="2658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– Add name, title, company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8BA243-13F7-AF4E-CB4E-ED61770D3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Client Testimonial</a:t>
            </a:r>
          </a:p>
        </p:txBody>
      </p:sp>
    </p:spTree>
    <p:extLst>
      <p:ext uri="{BB962C8B-B14F-4D97-AF65-F5344CB8AC3E}">
        <p14:creationId xmlns:p14="http://schemas.microsoft.com/office/powerpoint/2010/main" val="1198415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8" y="1251038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87060" y="853866"/>
            <a:ext cx="777240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039" y="918235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158" y="1648327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2158" y="2103805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4BEB95B-E6EE-3DE5-3D8C-BD21E00A973D}"/>
              </a:ext>
            </a:extLst>
          </p:cNvPr>
          <p:cNvSpPr/>
          <p:nvPr userDrawn="1"/>
        </p:nvSpPr>
        <p:spPr>
          <a:xfrm>
            <a:off x="3260811" y="1254582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35" name="Freeform 27">
            <a:extLst>
              <a:ext uri="{FF2B5EF4-FFF2-40B4-BE49-F238E27FC236}">
                <a16:creationId xmlns:a16="http://schemas.microsoft.com/office/drawing/2014/main" id="{4F1E1B08-9CB3-3A10-E69E-2EC6F8D959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76340" y="857410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36" name="Text Placeholder 16">
            <a:extLst>
              <a:ext uri="{FF2B5EF4-FFF2-40B4-BE49-F238E27FC236}">
                <a16:creationId xmlns:a16="http://schemas.microsoft.com/office/drawing/2014/main" id="{8C53E655-39E5-0D63-6738-D4B19F82F8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54952" y="921779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37" name="Text Placeholder 16">
            <a:extLst>
              <a:ext uri="{FF2B5EF4-FFF2-40B4-BE49-F238E27FC236}">
                <a16:creationId xmlns:a16="http://schemas.microsoft.com/office/drawing/2014/main" id="{FFFA34E1-D078-1A86-E125-863014E95C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2071" y="1651871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8" name="Text Placeholder 3">
            <a:extLst>
              <a:ext uri="{FF2B5EF4-FFF2-40B4-BE49-F238E27FC236}">
                <a16:creationId xmlns:a16="http://schemas.microsoft.com/office/drawing/2014/main" id="{D724DE3F-3881-DD7A-7AE1-377AE110D94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352071" y="2107349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A463DBE-110B-2554-8F4D-8FED96A3EF18}"/>
              </a:ext>
            </a:extLst>
          </p:cNvPr>
          <p:cNvSpPr/>
          <p:nvPr userDrawn="1"/>
        </p:nvSpPr>
        <p:spPr>
          <a:xfrm>
            <a:off x="6060718" y="1258126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40" name="Freeform 27">
            <a:extLst>
              <a:ext uri="{FF2B5EF4-FFF2-40B4-BE49-F238E27FC236}">
                <a16:creationId xmlns:a16="http://schemas.microsoft.com/office/drawing/2014/main" id="{D5C3394B-7673-9979-AD2E-AC90920E1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86880" y="860954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41" name="Text Placeholder 16">
            <a:extLst>
              <a:ext uri="{FF2B5EF4-FFF2-40B4-BE49-F238E27FC236}">
                <a16:creationId xmlns:a16="http://schemas.microsoft.com/office/drawing/2014/main" id="{DC013102-CC63-EFC0-20A4-FF6547FE41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54859" y="925323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0B4CB068-6316-68A3-B4E5-A3AD6EE1F8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1978" y="1655415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3" name="Text Placeholder 3">
            <a:extLst>
              <a:ext uri="{FF2B5EF4-FFF2-40B4-BE49-F238E27FC236}">
                <a16:creationId xmlns:a16="http://schemas.microsoft.com/office/drawing/2014/main" id="{3FCE3640-0741-347E-D4B6-DB1B2FEB3C1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151978" y="2110893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87FF7B-C991-C272-4DB6-2364B14E4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492609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8" y="1405148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87060" y="1007976"/>
            <a:ext cx="777240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5039" y="1072345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158" y="1802437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2158" y="2257915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4BEB95B-E6EE-3DE5-3D8C-BD21E00A973D}"/>
              </a:ext>
            </a:extLst>
          </p:cNvPr>
          <p:cNvSpPr/>
          <p:nvPr userDrawn="1"/>
        </p:nvSpPr>
        <p:spPr>
          <a:xfrm>
            <a:off x="3260811" y="1408692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35" name="Freeform 27">
            <a:extLst>
              <a:ext uri="{FF2B5EF4-FFF2-40B4-BE49-F238E27FC236}">
                <a16:creationId xmlns:a16="http://schemas.microsoft.com/office/drawing/2014/main" id="{4F1E1B08-9CB3-3A10-E69E-2EC6F8D959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76340" y="1011520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36" name="Text Placeholder 16">
            <a:extLst>
              <a:ext uri="{FF2B5EF4-FFF2-40B4-BE49-F238E27FC236}">
                <a16:creationId xmlns:a16="http://schemas.microsoft.com/office/drawing/2014/main" id="{8C53E655-39E5-0D63-6738-D4B19F82F8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54952" y="1075889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37" name="Text Placeholder 16">
            <a:extLst>
              <a:ext uri="{FF2B5EF4-FFF2-40B4-BE49-F238E27FC236}">
                <a16:creationId xmlns:a16="http://schemas.microsoft.com/office/drawing/2014/main" id="{FFFA34E1-D078-1A86-E125-863014E95C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2071" y="1805981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8" name="Text Placeholder 3">
            <a:extLst>
              <a:ext uri="{FF2B5EF4-FFF2-40B4-BE49-F238E27FC236}">
                <a16:creationId xmlns:a16="http://schemas.microsoft.com/office/drawing/2014/main" id="{D724DE3F-3881-DD7A-7AE1-377AE110D94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352071" y="2261459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A463DBE-110B-2554-8F4D-8FED96A3EF18}"/>
              </a:ext>
            </a:extLst>
          </p:cNvPr>
          <p:cNvSpPr/>
          <p:nvPr userDrawn="1"/>
        </p:nvSpPr>
        <p:spPr>
          <a:xfrm>
            <a:off x="6060718" y="1412236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40" name="Freeform 27">
            <a:extLst>
              <a:ext uri="{FF2B5EF4-FFF2-40B4-BE49-F238E27FC236}">
                <a16:creationId xmlns:a16="http://schemas.microsoft.com/office/drawing/2014/main" id="{D5C3394B-7673-9979-AD2E-AC90920E1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86880" y="1015064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41" name="Text Placeholder 16">
            <a:extLst>
              <a:ext uri="{FF2B5EF4-FFF2-40B4-BE49-F238E27FC236}">
                <a16:creationId xmlns:a16="http://schemas.microsoft.com/office/drawing/2014/main" id="{DC013102-CC63-EFC0-20A4-FF6547FE41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54859" y="1079433"/>
            <a:ext cx="649224" cy="6492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0B4CB068-6316-68A3-B4E5-A3AD6EE1F8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1978" y="1809525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3" name="Text Placeholder 3">
            <a:extLst>
              <a:ext uri="{FF2B5EF4-FFF2-40B4-BE49-F238E27FC236}">
                <a16:creationId xmlns:a16="http://schemas.microsoft.com/office/drawing/2014/main" id="{3FCE3640-0741-347E-D4B6-DB1B2FEB3C1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151978" y="2265003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3040C035-0B65-BFB9-290F-C95C28307D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87FF7B-C991-C272-4DB6-2364B14E4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928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ay's Speaker with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757021C-F530-1F9F-6E21-8CDD2F33CE2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69902" y="1163585"/>
            <a:ext cx="5030545" cy="3132606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0" indent="0">
              <a:lnSpc>
                <a:spcPct val="150000"/>
              </a:lnSpc>
              <a:buNone/>
              <a:defRPr sz="9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Bio Info Here</a:t>
            </a:r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EB611E5D-37B2-5F38-BC62-DFF567D6A4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200" y="125129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pic>
        <p:nvPicPr>
          <p:cNvPr id="15" name="Graphic 14" descr="Envelope with solid fill">
            <a:extLst>
              <a:ext uri="{FF2B5EF4-FFF2-40B4-BE49-F238E27FC236}">
                <a16:creationId xmlns:a16="http://schemas.microsoft.com/office/drawing/2014/main" id="{6F1A761D-B120-8BF1-8885-CFB6CAF3E4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" y="3213610"/>
            <a:ext cx="220133" cy="220133"/>
          </a:xfrm>
          <a:prstGeom prst="rect">
            <a:avLst/>
          </a:prstGeom>
        </p:spPr>
      </p:pic>
      <p:pic>
        <p:nvPicPr>
          <p:cNvPr id="17" name="Graphic 16" descr="Speaker phone with solid fill">
            <a:extLst>
              <a:ext uri="{FF2B5EF4-FFF2-40B4-BE49-F238E27FC236}">
                <a16:creationId xmlns:a16="http://schemas.microsoft.com/office/drawing/2014/main" id="{1B341213-EFDA-A5EA-C94B-FFDDE13A12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3433501"/>
            <a:ext cx="220133" cy="2201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E299F5-F880-AD5D-8B2F-63EB16BA3C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4134" y="3699635"/>
            <a:ext cx="175417" cy="17541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581763-3BF7-0712-5ACC-A0109766A824}"/>
              </a:ext>
            </a:extLst>
          </p:cNvPr>
          <p:cNvCxnSpPr>
            <a:cxnSpLocks/>
          </p:cNvCxnSpPr>
          <p:nvPr userDrawn="1"/>
        </p:nvCxnSpPr>
        <p:spPr>
          <a:xfrm>
            <a:off x="3382236" y="1139309"/>
            <a:ext cx="0" cy="313260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5ECF5B-CE5B-30FB-7BBE-C216059AFE8A}"/>
              </a:ext>
            </a:extLst>
          </p:cNvPr>
          <p:cNvSpPr>
            <a:spLocks noGrp="1" noChangeAspect="1"/>
          </p:cNvSpPr>
          <p:nvPr>
            <p:ph type="body" sz="half" idx="16" hasCustomPrompt="1"/>
          </p:nvPr>
        </p:nvSpPr>
        <p:spPr>
          <a:xfrm>
            <a:off x="457200" y="249165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8E37841-ACDE-9C3E-D85B-15FD5BE407D4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457200" y="271280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6562CEE-20A6-7541-1B3A-503A67ABC35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25754" y="3236266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3BDD734-556D-E3FA-D3C2-9C94BEE06D3D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725754" y="3466490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2384C54-6D94-4037-9FE9-2D02A3EAF49B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725754" y="3696028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0270B8AB-0F6C-816C-B0A5-099A8A4CDA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Today’s Speaker</a:t>
            </a:r>
          </a:p>
        </p:txBody>
      </p:sp>
    </p:spTree>
    <p:extLst>
      <p:ext uri="{BB962C8B-B14F-4D97-AF65-F5344CB8AC3E}">
        <p14:creationId xmlns:p14="http://schemas.microsoft.com/office/powerpoint/2010/main" val="23583121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237567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2136" y="83726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0116" y="1114011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944" y="1631727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28944" y="2087206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A2475BD4-114A-450E-8722-C8FCED1B958D}"/>
              </a:ext>
            </a:extLst>
          </p:cNvPr>
          <p:cNvSpPr/>
          <p:nvPr userDrawn="1"/>
        </p:nvSpPr>
        <p:spPr>
          <a:xfrm>
            <a:off x="2548429" y="1241111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1" name="Freeform 27">
            <a:extLst>
              <a:ext uri="{FF2B5EF4-FFF2-40B4-BE49-F238E27FC236}">
                <a16:creationId xmlns:a16="http://schemas.microsoft.com/office/drawing/2014/main" id="{04DF7158-FBC6-8B63-B95F-C7D429C264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39666" y="84080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02" name="Text Placeholder 16">
            <a:extLst>
              <a:ext uri="{FF2B5EF4-FFF2-40B4-BE49-F238E27FC236}">
                <a16:creationId xmlns:a16="http://schemas.microsoft.com/office/drawing/2014/main" id="{06A18A6D-CF97-6645-F1A1-A8E785FA92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7646" y="1117555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03" name="Text Placeholder 16">
            <a:extLst>
              <a:ext uri="{FF2B5EF4-FFF2-40B4-BE49-F238E27FC236}">
                <a16:creationId xmlns:a16="http://schemas.microsoft.com/office/drawing/2014/main" id="{3E24E135-E6C8-176C-B43D-30D64A0AE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16474" y="1635271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04" name="Text Placeholder 3">
            <a:extLst>
              <a:ext uri="{FF2B5EF4-FFF2-40B4-BE49-F238E27FC236}">
                <a16:creationId xmlns:a16="http://schemas.microsoft.com/office/drawing/2014/main" id="{E677C2AF-6BEB-D6CE-9C07-72771442735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616474" y="2090750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2210FF6-3F4D-59E7-B53C-89431A275BD9}"/>
              </a:ext>
            </a:extLst>
          </p:cNvPr>
          <p:cNvSpPr/>
          <p:nvPr userDrawn="1"/>
        </p:nvSpPr>
        <p:spPr>
          <a:xfrm>
            <a:off x="4643044" y="1241111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16" name="Freeform 27">
            <a:extLst>
              <a:ext uri="{FF2B5EF4-FFF2-40B4-BE49-F238E27FC236}">
                <a16:creationId xmlns:a16="http://schemas.microsoft.com/office/drawing/2014/main" id="{8C0D386D-CAD1-E446-CF77-79AFE452F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281" y="84080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17" name="Text Placeholder 16">
            <a:extLst>
              <a:ext uri="{FF2B5EF4-FFF2-40B4-BE49-F238E27FC236}">
                <a16:creationId xmlns:a16="http://schemas.microsoft.com/office/drawing/2014/main" id="{173CA15E-0FA2-3268-7FD5-6F44AD12AD9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2261" y="1117555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18" name="Text Placeholder 16">
            <a:extLst>
              <a:ext uri="{FF2B5EF4-FFF2-40B4-BE49-F238E27FC236}">
                <a16:creationId xmlns:a16="http://schemas.microsoft.com/office/drawing/2014/main" id="{45D694F2-DC40-B65E-895D-D37418FA48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1089" y="1635271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19" name="Text Placeholder 3">
            <a:extLst>
              <a:ext uri="{FF2B5EF4-FFF2-40B4-BE49-F238E27FC236}">
                <a16:creationId xmlns:a16="http://schemas.microsoft.com/office/drawing/2014/main" id="{992E7CC1-76C4-92AF-D3BA-34E97686779D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11089" y="2090750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D38C439-8631-A660-5D3F-689AC2DD5DE6}"/>
              </a:ext>
            </a:extLst>
          </p:cNvPr>
          <p:cNvSpPr/>
          <p:nvPr userDrawn="1"/>
        </p:nvSpPr>
        <p:spPr>
          <a:xfrm>
            <a:off x="6730574" y="1244655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21" name="Freeform 27">
            <a:extLst>
              <a:ext uri="{FF2B5EF4-FFF2-40B4-BE49-F238E27FC236}">
                <a16:creationId xmlns:a16="http://schemas.microsoft.com/office/drawing/2014/main" id="{EC8E797E-11DC-E3B0-982D-A298139437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21811" y="84435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22" name="Text Placeholder 16">
            <a:extLst>
              <a:ext uri="{FF2B5EF4-FFF2-40B4-BE49-F238E27FC236}">
                <a16:creationId xmlns:a16="http://schemas.microsoft.com/office/drawing/2014/main" id="{C62BA60E-F127-8D91-0A15-969241A0086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89791" y="1121099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23" name="Text Placeholder 16">
            <a:extLst>
              <a:ext uri="{FF2B5EF4-FFF2-40B4-BE49-F238E27FC236}">
                <a16:creationId xmlns:a16="http://schemas.microsoft.com/office/drawing/2014/main" id="{A28BFDA9-EE56-CF12-E90C-508F56678F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98619" y="1638815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4" name="Text Placeholder 3">
            <a:extLst>
              <a:ext uri="{FF2B5EF4-FFF2-40B4-BE49-F238E27FC236}">
                <a16:creationId xmlns:a16="http://schemas.microsoft.com/office/drawing/2014/main" id="{A3F6DD6D-9B16-6048-8EB6-4DC9096EBAE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98619" y="2094294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F8FEF1-29CC-0EFB-0A9B-CFE5F282B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596458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371129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2136" y="970827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0116" y="1247573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944" y="1765289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28944" y="2220768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A2475BD4-114A-450E-8722-C8FCED1B958D}"/>
              </a:ext>
            </a:extLst>
          </p:cNvPr>
          <p:cNvSpPr/>
          <p:nvPr userDrawn="1"/>
        </p:nvSpPr>
        <p:spPr>
          <a:xfrm>
            <a:off x="2548429" y="137467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1" name="Freeform 27">
            <a:extLst>
              <a:ext uri="{FF2B5EF4-FFF2-40B4-BE49-F238E27FC236}">
                <a16:creationId xmlns:a16="http://schemas.microsoft.com/office/drawing/2014/main" id="{04DF7158-FBC6-8B63-B95F-C7D429C264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39666" y="97437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02" name="Text Placeholder 16">
            <a:extLst>
              <a:ext uri="{FF2B5EF4-FFF2-40B4-BE49-F238E27FC236}">
                <a16:creationId xmlns:a16="http://schemas.microsoft.com/office/drawing/2014/main" id="{06A18A6D-CF97-6645-F1A1-A8E785FA92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7646" y="1251117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03" name="Text Placeholder 16">
            <a:extLst>
              <a:ext uri="{FF2B5EF4-FFF2-40B4-BE49-F238E27FC236}">
                <a16:creationId xmlns:a16="http://schemas.microsoft.com/office/drawing/2014/main" id="{3E24E135-E6C8-176C-B43D-30D64A0AE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16474" y="176883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04" name="Text Placeholder 3">
            <a:extLst>
              <a:ext uri="{FF2B5EF4-FFF2-40B4-BE49-F238E27FC236}">
                <a16:creationId xmlns:a16="http://schemas.microsoft.com/office/drawing/2014/main" id="{E677C2AF-6BEB-D6CE-9C07-72771442735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616474" y="222431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2210FF6-3F4D-59E7-B53C-89431A275BD9}"/>
              </a:ext>
            </a:extLst>
          </p:cNvPr>
          <p:cNvSpPr/>
          <p:nvPr userDrawn="1"/>
        </p:nvSpPr>
        <p:spPr>
          <a:xfrm>
            <a:off x="4643044" y="137467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16" name="Freeform 27">
            <a:extLst>
              <a:ext uri="{FF2B5EF4-FFF2-40B4-BE49-F238E27FC236}">
                <a16:creationId xmlns:a16="http://schemas.microsoft.com/office/drawing/2014/main" id="{8C0D386D-CAD1-E446-CF77-79AFE452F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281" y="97437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17" name="Text Placeholder 16">
            <a:extLst>
              <a:ext uri="{FF2B5EF4-FFF2-40B4-BE49-F238E27FC236}">
                <a16:creationId xmlns:a16="http://schemas.microsoft.com/office/drawing/2014/main" id="{173CA15E-0FA2-3268-7FD5-6F44AD12AD9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2261" y="1251117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18" name="Text Placeholder 16">
            <a:extLst>
              <a:ext uri="{FF2B5EF4-FFF2-40B4-BE49-F238E27FC236}">
                <a16:creationId xmlns:a16="http://schemas.microsoft.com/office/drawing/2014/main" id="{45D694F2-DC40-B65E-895D-D37418FA48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1089" y="176883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19" name="Text Placeholder 3">
            <a:extLst>
              <a:ext uri="{FF2B5EF4-FFF2-40B4-BE49-F238E27FC236}">
                <a16:creationId xmlns:a16="http://schemas.microsoft.com/office/drawing/2014/main" id="{992E7CC1-76C4-92AF-D3BA-34E97686779D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11089" y="222431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D38C439-8631-A660-5D3F-689AC2DD5DE6}"/>
              </a:ext>
            </a:extLst>
          </p:cNvPr>
          <p:cNvSpPr/>
          <p:nvPr userDrawn="1"/>
        </p:nvSpPr>
        <p:spPr>
          <a:xfrm>
            <a:off x="6730574" y="1378217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21" name="Freeform 27">
            <a:extLst>
              <a:ext uri="{FF2B5EF4-FFF2-40B4-BE49-F238E27FC236}">
                <a16:creationId xmlns:a16="http://schemas.microsoft.com/office/drawing/2014/main" id="{EC8E797E-11DC-E3B0-982D-A298139437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21811" y="97791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22" name="Text Placeholder 16">
            <a:extLst>
              <a:ext uri="{FF2B5EF4-FFF2-40B4-BE49-F238E27FC236}">
                <a16:creationId xmlns:a16="http://schemas.microsoft.com/office/drawing/2014/main" id="{C62BA60E-F127-8D91-0A15-969241A0086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89791" y="1254661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23" name="Text Placeholder 16">
            <a:extLst>
              <a:ext uri="{FF2B5EF4-FFF2-40B4-BE49-F238E27FC236}">
                <a16:creationId xmlns:a16="http://schemas.microsoft.com/office/drawing/2014/main" id="{A28BFDA9-EE56-CF12-E90C-508F56678F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98619" y="1772377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4" name="Text Placeholder 3">
            <a:extLst>
              <a:ext uri="{FF2B5EF4-FFF2-40B4-BE49-F238E27FC236}">
                <a16:creationId xmlns:a16="http://schemas.microsoft.com/office/drawing/2014/main" id="{A3F6DD6D-9B16-6048-8EB6-4DC9096EBAE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98619" y="2227856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324225D3-F08B-243C-B34C-A3108F4390A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F8FEF1-29CC-0EFB-0A9B-CFE5F282B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742255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265751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564" y="86857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7B77D1-C7A7-D10E-B8F1-9532972CCC3D}"/>
              </a:ext>
            </a:extLst>
          </p:cNvPr>
          <p:cNvSpPr/>
          <p:nvPr userDrawn="1"/>
        </p:nvSpPr>
        <p:spPr>
          <a:xfrm>
            <a:off x="2133760" y="1269295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92565F71-AEDD-1867-42C9-0D53DA669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14425" y="87212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CEEC6B-EACD-A84C-36AB-39D4D594C23A}"/>
              </a:ext>
            </a:extLst>
          </p:cNvPr>
          <p:cNvSpPr/>
          <p:nvPr userDrawn="1"/>
        </p:nvSpPr>
        <p:spPr>
          <a:xfrm>
            <a:off x="3803072" y="1269295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6" name="Freeform 27">
            <a:extLst>
              <a:ext uri="{FF2B5EF4-FFF2-40B4-BE49-F238E27FC236}">
                <a16:creationId xmlns:a16="http://schemas.microsoft.com/office/drawing/2014/main" id="{264BCFEC-C874-84F6-71A2-AA720030C5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83737" y="87212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3ACCF6-0DED-9998-B1D5-1AF82F4C54BB}"/>
              </a:ext>
            </a:extLst>
          </p:cNvPr>
          <p:cNvSpPr/>
          <p:nvPr userDrawn="1"/>
        </p:nvSpPr>
        <p:spPr>
          <a:xfrm>
            <a:off x="5475933" y="1272839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3" name="Freeform 27">
            <a:extLst>
              <a:ext uri="{FF2B5EF4-FFF2-40B4-BE49-F238E27FC236}">
                <a16:creationId xmlns:a16="http://schemas.microsoft.com/office/drawing/2014/main" id="{CF72AB89-AF81-8840-255F-33386B5FD9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56598" y="875667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0EFE0D-FE09-E301-39B8-FD67D093C946}"/>
              </a:ext>
            </a:extLst>
          </p:cNvPr>
          <p:cNvSpPr/>
          <p:nvPr userDrawn="1"/>
        </p:nvSpPr>
        <p:spPr>
          <a:xfrm>
            <a:off x="7148790" y="1276383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7" name="Freeform 27">
            <a:extLst>
              <a:ext uri="{FF2B5EF4-FFF2-40B4-BE49-F238E27FC236}">
                <a16:creationId xmlns:a16="http://schemas.microsoft.com/office/drawing/2014/main" id="{9F7266AA-9C88-B918-ED53-5E455BE9DD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29455" y="87921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7462" y="1142195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4" name="Text Placeholder 16">
            <a:extLst>
              <a:ext uri="{FF2B5EF4-FFF2-40B4-BE49-F238E27FC236}">
                <a16:creationId xmlns:a16="http://schemas.microsoft.com/office/drawing/2014/main" id="{A8FD06B1-6FB0-D23D-EDEB-DE758C4A43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80317" y="1145739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6" name="Text Placeholder 16">
            <a:extLst>
              <a:ext uri="{FF2B5EF4-FFF2-40B4-BE49-F238E27FC236}">
                <a16:creationId xmlns:a16="http://schemas.microsoft.com/office/drawing/2014/main" id="{B28756BA-B123-4119-D02C-DAA90FD4AF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3174" y="1138651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26A834F0-6E48-5791-B8A9-C936B31057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2484" y="1138651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9" name="Text Placeholder 16">
            <a:extLst>
              <a:ext uri="{FF2B5EF4-FFF2-40B4-BE49-F238E27FC236}">
                <a16:creationId xmlns:a16="http://schemas.microsoft.com/office/drawing/2014/main" id="{33EF1A05-1711-2DA8-A651-1DEB4A512F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2429" y="1138650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038" y="1672439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38038" y="2121395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7" name="Text Placeholder 16">
            <a:extLst>
              <a:ext uri="{FF2B5EF4-FFF2-40B4-BE49-F238E27FC236}">
                <a16:creationId xmlns:a16="http://schemas.microsoft.com/office/drawing/2014/main" id="{AE66E68A-345D-1556-A78F-4C3962482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0895" y="1665349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F3E2B555-8A0B-41E9-20A6-0813E318A37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210895" y="2114305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9" name="Text Placeholder 16">
            <a:extLst>
              <a:ext uri="{FF2B5EF4-FFF2-40B4-BE49-F238E27FC236}">
                <a16:creationId xmlns:a16="http://schemas.microsoft.com/office/drawing/2014/main" id="{C8B6672D-B8DA-1F39-892B-CF5AD46093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201" y="166535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2634BF0D-0AEA-6D54-1F96-63A77321042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880201" y="211430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1" name="Text Placeholder 16">
            <a:extLst>
              <a:ext uri="{FF2B5EF4-FFF2-40B4-BE49-F238E27FC236}">
                <a16:creationId xmlns:a16="http://schemas.microsoft.com/office/drawing/2014/main" id="{78F029BA-BB52-F88F-695B-06BAECDB62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53058" y="165826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BC85D01D-FD72-3113-6B5D-DF6E6953AD1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553058" y="210721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3" name="Text Placeholder 16">
            <a:extLst>
              <a:ext uri="{FF2B5EF4-FFF2-40B4-BE49-F238E27FC236}">
                <a16:creationId xmlns:a16="http://schemas.microsoft.com/office/drawing/2014/main" id="{E922EE00-DA6C-400F-54E4-5E8BDCE3CF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5914" y="1661805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DBD1C0CB-FAAF-5365-3A6F-8CA24217D71C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7225914" y="2110761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CD52C9-BB8F-4D23-10AC-25C2D472E6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4018525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399313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564" y="100214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7B77D1-C7A7-D10E-B8F1-9532972CCC3D}"/>
              </a:ext>
            </a:extLst>
          </p:cNvPr>
          <p:cNvSpPr/>
          <p:nvPr userDrawn="1"/>
        </p:nvSpPr>
        <p:spPr>
          <a:xfrm>
            <a:off x="2133760" y="140285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92565F71-AEDD-1867-42C9-0D53DA669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14425" y="100568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CEEC6B-EACD-A84C-36AB-39D4D594C23A}"/>
              </a:ext>
            </a:extLst>
          </p:cNvPr>
          <p:cNvSpPr/>
          <p:nvPr userDrawn="1"/>
        </p:nvSpPr>
        <p:spPr>
          <a:xfrm>
            <a:off x="3803072" y="140285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6" name="Freeform 27">
            <a:extLst>
              <a:ext uri="{FF2B5EF4-FFF2-40B4-BE49-F238E27FC236}">
                <a16:creationId xmlns:a16="http://schemas.microsoft.com/office/drawing/2014/main" id="{264BCFEC-C874-84F6-71A2-AA720030C5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83737" y="100568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3ACCF6-0DED-9998-B1D5-1AF82F4C54BB}"/>
              </a:ext>
            </a:extLst>
          </p:cNvPr>
          <p:cNvSpPr/>
          <p:nvPr userDrawn="1"/>
        </p:nvSpPr>
        <p:spPr>
          <a:xfrm>
            <a:off x="5475933" y="1406401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3" name="Freeform 27">
            <a:extLst>
              <a:ext uri="{FF2B5EF4-FFF2-40B4-BE49-F238E27FC236}">
                <a16:creationId xmlns:a16="http://schemas.microsoft.com/office/drawing/2014/main" id="{CF72AB89-AF81-8840-255F-33386B5FD9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56598" y="100922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0EFE0D-FE09-E301-39B8-FD67D093C946}"/>
              </a:ext>
            </a:extLst>
          </p:cNvPr>
          <p:cNvSpPr/>
          <p:nvPr userDrawn="1"/>
        </p:nvSpPr>
        <p:spPr>
          <a:xfrm>
            <a:off x="7148790" y="1409945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7" name="Freeform 27">
            <a:extLst>
              <a:ext uri="{FF2B5EF4-FFF2-40B4-BE49-F238E27FC236}">
                <a16:creationId xmlns:a16="http://schemas.microsoft.com/office/drawing/2014/main" id="{9F7266AA-9C88-B918-ED53-5E455BE9DD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29455" y="101277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63" name="Text Placeholder 16">
            <a:extLst>
              <a:ext uri="{FF2B5EF4-FFF2-40B4-BE49-F238E27FC236}">
                <a16:creationId xmlns:a16="http://schemas.microsoft.com/office/drawing/2014/main" id="{C07F0192-1293-C49A-FBE8-42B6A8AE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7462" y="1275757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4" name="Text Placeholder 16">
            <a:extLst>
              <a:ext uri="{FF2B5EF4-FFF2-40B4-BE49-F238E27FC236}">
                <a16:creationId xmlns:a16="http://schemas.microsoft.com/office/drawing/2014/main" id="{A8FD06B1-6FB0-D23D-EDEB-DE758C4A43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80317" y="1279301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6" name="Text Placeholder 16">
            <a:extLst>
              <a:ext uri="{FF2B5EF4-FFF2-40B4-BE49-F238E27FC236}">
                <a16:creationId xmlns:a16="http://schemas.microsoft.com/office/drawing/2014/main" id="{B28756BA-B123-4119-D02C-DAA90FD4AF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3174" y="1272213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26A834F0-6E48-5791-B8A9-C936B31057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2484" y="1272213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9" name="Text Placeholder 16">
            <a:extLst>
              <a:ext uri="{FF2B5EF4-FFF2-40B4-BE49-F238E27FC236}">
                <a16:creationId xmlns:a16="http://schemas.microsoft.com/office/drawing/2014/main" id="{33EF1A05-1711-2DA8-A651-1DEB4A512F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2429" y="1272212"/>
            <a:ext cx="644891" cy="25048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038" y="180600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38038" y="225495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7" name="Text Placeholder 16">
            <a:extLst>
              <a:ext uri="{FF2B5EF4-FFF2-40B4-BE49-F238E27FC236}">
                <a16:creationId xmlns:a16="http://schemas.microsoft.com/office/drawing/2014/main" id="{AE66E68A-345D-1556-A78F-4C3962482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0895" y="179891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F3E2B555-8A0B-41E9-20A6-0813E318A37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210895" y="224786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9" name="Text Placeholder 16">
            <a:extLst>
              <a:ext uri="{FF2B5EF4-FFF2-40B4-BE49-F238E27FC236}">
                <a16:creationId xmlns:a16="http://schemas.microsoft.com/office/drawing/2014/main" id="{C8B6672D-B8DA-1F39-892B-CF5AD46093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201" y="179891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2634BF0D-0AEA-6D54-1F96-63A77321042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880201" y="224786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81" name="Text Placeholder 16">
            <a:extLst>
              <a:ext uri="{FF2B5EF4-FFF2-40B4-BE49-F238E27FC236}">
                <a16:creationId xmlns:a16="http://schemas.microsoft.com/office/drawing/2014/main" id="{78F029BA-BB52-F88F-695B-06BAECDB62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53058" y="179182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BC85D01D-FD72-3113-6B5D-DF6E6953AD1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553058" y="224077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3" name="Text Placeholder 16">
            <a:extLst>
              <a:ext uri="{FF2B5EF4-FFF2-40B4-BE49-F238E27FC236}">
                <a16:creationId xmlns:a16="http://schemas.microsoft.com/office/drawing/2014/main" id="{E922EE00-DA6C-400F-54E4-5E8BDCE3CF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5914" y="1795367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DBD1C0CB-FAAF-5365-3A6F-8CA24217D71C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7225914" y="2244323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60E6AE24-EDB6-59CC-5BB2-4FB99C813C1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CD52C9-BB8F-4D23-10AC-25C2D472E6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39340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3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8" y="1251038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87060" y="853866"/>
            <a:ext cx="777240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158" y="1648327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2158" y="2103805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4BEB95B-E6EE-3DE5-3D8C-BD21E00A973D}"/>
              </a:ext>
            </a:extLst>
          </p:cNvPr>
          <p:cNvSpPr/>
          <p:nvPr userDrawn="1"/>
        </p:nvSpPr>
        <p:spPr>
          <a:xfrm>
            <a:off x="3260811" y="1254582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35" name="Freeform 27">
            <a:extLst>
              <a:ext uri="{FF2B5EF4-FFF2-40B4-BE49-F238E27FC236}">
                <a16:creationId xmlns:a16="http://schemas.microsoft.com/office/drawing/2014/main" id="{4F1E1B08-9CB3-3A10-E69E-2EC6F8D959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76340" y="857410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37" name="Text Placeholder 16">
            <a:extLst>
              <a:ext uri="{FF2B5EF4-FFF2-40B4-BE49-F238E27FC236}">
                <a16:creationId xmlns:a16="http://schemas.microsoft.com/office/drawing/2014/main" id="{FFFA34E1-D078-1A86-E125-863014E95C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2071" y="1651871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8" name="Text Placeholder 3">
            <a:extLst>
              <a:ext uri="{FF2B5EF4-FFF2-40B4-BE49-F238E27FC236}">
                <a16:creationId xmlns:a16="http://schemas.microsoft.com/office/drawing/2014/main" id="{D724DE3F-3881-DD7A-7AE1-377AE110D94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352071" y="2107349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A463DBE-110B-2554-8F4D-8FED96A3EF18}"/>
              </a:ext>
            </a:extLst>
          </p:cNvPr>
          <p:cNvSpPr/>
          <p:nvPr userDrawn="1"/>
        </p:nvSpPr>
        <p:spPr>
          <a:xfrm>
            <a:off x="6060718" y="1258126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40" name="Freeform 27">
            <a:extLst>
              <a:ext uri="{FF2B5EF4-FFF2-40B4-BE49-F238E27FC236}">
                <a16:creationId xmlns:a16="http://schemas.microsoft.com/office/drawing/2014/main" id="{D5C3394B-7673-9979-AD2E-AC90920E1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86880" y="860954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0B4CB068-6316-68A3-B4E5-A3AD6EE1F8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1978" y="1655415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3" name="Text Placeholder 3">
            <a:extLst>
              <a:ext uri="{FF2B5EF4-FFF2-40B4-BE49-F238E27FC236}">
                <a16:creationId xmlns:a16="http://schemas.microsoft.com/office/drawing/2014/main" id="{3FCE3640-0741-347E-D4B6-DB1B2FEB3C1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151978" y="2110893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87FF7B-C991-C272-4DB6-2364B14E4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8313013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3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8" y="1405148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87060" y="1007976"/>
            <a:ext cx="777240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158" y="1802437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52158" y="2257915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4BEB95B-E6EE-3DE5-3D8C-BD21E00A973D}"/>
              </a:ext>
            </a:extLst>
          </p:cNvPr>
          <p:cNvSpPr/>
          <p:nvPr userDrawn="1"/>
        </p:nvSpPr>
        <p:spPr>
          <a:xfrm>
            <a:off x="3260811" y="1408692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35" name="Freeform 27">
            <a:extLst>
              <a:ext uri="{FF2B5EF4-FFF2-40B4-BE49-F238E27FC236}">
                <a16:creationId xmlns:a16="http://schemas.microsoft.com/office/drawing/2014/main" id="{4F1E1B08-9CB3-3A10-E69E-2EC6F8D9595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76340" y="1011520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37" name="Text Placeholder 16">
            <a:extLst>
              <a:ext uri="{FF2B5EF4-FFF2-40B4-BE49-F238E27FC236}">
                <a16:creationId xmlns:a16="http://schemas.microsoft.com/office/drawing/2014/main" id="{FFFA34E1-D078-1A86-E125-863014E95C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2071" y="1805981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8" name="Text Placeholder 3">
            <a:extLst>
              <a:ext uri="{FF2B5EF4-FFF2-40B4-BE49-F238E27FC236}">
                <a16:creationId xmlns:a16="http://schemas.microsoft.com/office/drawing/2014/main" id="{D724DE3F-3881-DD7A-7AE1-377AE110D943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352071" y="2261459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A463DBE-110B-2554-8F4D-8FED96A3EF18}"/>
              </a:ext>
            </a:extLst>
          </p:cNvPr>
          <p:cNvSpPr/>
          <p:nvPr userDrawn="1"/>
        </p:nvSpPr>
        <p:spPr>
          <a:xfrm>
            <a:off x="6060718" y="1412236"/>
            <a:ext cx="2633175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40" name="Freeform 27">
            <a:extLst>
              <a:ext uri="{FF2B5EF4-FFF2-40B4-BE49-F238E27FC236}">
                <a16:creationId xmlns:a16="http://schemas.microsoft.com/office/drawing/2014/main" id="{D5C3394B-7673-9979-AD2E-AC90920E1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86880" y="1015064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0B4CB068-6316-68A3-B4E5-A3AD6EE1F8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51978" y="1809525"/>
            <a:ext cx="245065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3" name="Text Placeholder 3">
            <a:extLst>
              <a:ext uri="{FF2B5EF4-FFF2-40B4-BE49-F238E27FC236}">
                <a16:creationId xmlns:a16="http://schemas.microsoft.com/office/drawing/2014/main" id="{3FCE3640-0741-347E-D4B6-DB1B2FEB3C1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151978" y="2265003"/>
            <a:ext cx="2450654" cy="220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3040C035-0B65-BFB9-290F-C95C28307D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887FF7B-C991-C272-4DB6-2364B14E4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4885588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4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217019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2136" y="816717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944" y="1611179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28944" y="2066658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A2475BD4-114A-450E-8722-C8FCED1B958D}"/>
              </a:ext>
            </a:extLst>
          </p:cNvPr>
          <p:cNvSpPr/>
          <p:nvPr userDrawn="1"/>
        </p:nvSpPr>
        <p:spPr>
          <a:xfrm>
            <a:off x="2548429" y="122056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1" name="Freeform 27">
            <a:extLst>
              <a:ext uri="{FF2B5EF4-FFF2-40B4-BE49-F238E27FC236}">
                <a16:creationId xmlns:a16="http://schemas.microsoft.com/office/drawing/2014/main" id="{04DF7158-FBC6-8B63-B95F-C7D429C264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39666" y="82026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03" name="Text Placeholder 16">
            <a:extLst>
              <a:ext uri="{FF2B5EF4-FFF2-40B4-BE49-F238E27FC236}">
                <a16:creationId xmlns:a16="http://schemas.microsoft.com/office/drawing/2014/main" id="{3E24E135-E6C8-176C-B43D-30D64A0AE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16474" y="161472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04" name="Text Placeholder 3">
            <a:extLst>
              <a:ext uri="{FF2B5EF4-FFF2-40B4-BE49-F238E27FC236}">
                <a16:creationId xmlns:a16="http://schemas.microsoft.com/office/drawing/2014/main" id="{E677C2AF-6BEB-D6CE-9C07-72771442735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616474" y="207020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2210FF6-3F4D-59E7-B53C-89431A275BD9}"/>
              </a:ext>
            </a:extLst>
          </p:cNvPr>
          <p:cNvSpPr/>
          <p:nvPr userDrawn="1"/>
        </p:nvSpPr>
        <p:spPr>
          <a:xfrm>
            <a:off x="4643044" y="122056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16" name="Freeform 27">
            <a:extLst>
              <a:ext uri="{FF2B5EF4-FFF2-40B4-BE49-F238E27FC236}">
                <a16:creationId xmlns:a16="http://schemas.microsoft.com/office/drawing/2014/main" id="{8C0D386D-CAD1-E446-CF77-79AFE452F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281" y="82026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18" name="Text Placeholder 16">
            <a:extLst>
              <a:ext uri="{FF2B5EF4-FFF2-40B4-BE49-F238E27FC236}">
                <a16:creationId xmlns:a16="http://schemas.microsoft.com/office/drawing/2014/main" id="{45D694F2-DC40-B65E-895D-D37418FA48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1089" y="161472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19" name="Text Placeholder 3">
            <a:extLst>
              <a:ext uri="{FF2B5EF4-FFF2-40B4-BE49-F238E27FC236}">
                <a16:creationId xmlns:a16="http://schemas.microsoft.com/office/drawing/2014/main" id="{992E7CC1-76C4-92AF-D3BA-34E97686779D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11089" y="207020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D38C439-8631-A660-5D3F-689AC2DD5DE6}"/>
              </a:ext>
            </a:extLst>
          </p:cNvPr>
          <p:cNvSpPr/>
          <p:nvPr userDrawn="1"/>
        </p:nvSpPr>
        <p:spPr>
          <a:xfrm>
            <a:off x="6730574" y="1224107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21" name="Freeform 27">
            <a:extLst>
              <a:ext uri="{FF2B5EF4-FFF2-40B4-BE49-F238E27FC236}">
                <a16:creationId xmlns:a16="http://schemas.microsoft.com/office/drawing/2014/main" id="{EC8E797E-11DC-E3B0-982D-A298139437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21811" y="82380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23" name="Text Placeholder 16">
            <a:extLst>
              <a:ext uri="{FF2B5EF4-FFF2-40B4-BE49-F238E27FC236}">
                <a16:creationId xmlns:a16="http://schemas.microsoft.com/office/drawing/2014/main" id="{A28BFDA9-EE56-CF12-E90C-508F56678F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98619" y="1618267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4" name="Text Placeholder 3">
            <a:extLst>
              <a:ext uri="{FF2B5EF4-FFF2-40B4-BE49-F238E27FC236}">
                <a16:creationId xmlns:a16="http://schemas.microsoft.com/office/drawing/2014/main" id="{A3F6DD6D-9B16-6048-8EB6-4DC9096EBAE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98619" y="2073746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F8FEF1-29CC-0EFB-0A9B-CFE5F282B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42025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4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371129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2136" y="970827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944" y="1765289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28944" y="2220768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A2475BD4-114A-450E-8722-C8FCED1B958D}"/>
              </a:ext>
            </a:extLst>
          </p:cNvPr>
          <p:cNvSpPr/>
          <p:nvPr userDrawn="1"/>
        </p:nvSpPr>
        <p:spPr>
          <a:xfrm>
            <a:off x="2548429" y="137467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1" name="Freeform 27">
            <a:extLst>
              <a:ext uri="{FF2B5EF4-FFF2-40B4-BE49-F238E27FC236}">
                <a16:creationId xmlns:a16="http://schemas.microsoft.com/office/drawing/2014/main" id="{04DF7158-FBC6-8B63-B95F-C7D429C264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39666" y="97437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03" name="Text Placeholder 16">
            <a:extLst>
              <a:ext uri="{FF2B5EF4-FFF2-40B4-BE49-F238E27FC236}">
                <a16:creationId xmlns:a16="http://schemas.microsoft.com/office/drawing/2014/main" id="{3E24E135-E6C8-176C-B43D-30D64A0AE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16474" y="176883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04" name="Text Placeholder 3">
            <a:extLst>
              <a:ext uri="{FF2B5EF4-FFF2-40B4-BE49-F238E27FC236}">
                <a16:creationId xmlns:a16="http://schemas.microsoft.com/office/drawing/2014/main" id="{E677C2AF-6BEB-D6CE-9C07-72771442735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2616474" y="222431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2210FF6-3F4D-59E7-B53C-89431A275BD9}"/>
              </a:ext>
            </a:extLst>
          </p:cNvPr>
          <p:cNvSpPr/>
          <p:nvPr userDrawn="1"/>
        </p:nvSpPr>
        <p:spPr>
          <a:xfrm>
            <a:off x="4643044" y="1374673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16" name="Freeform 27">
            <a:extLst>
              <a:ext uri="{FF2B5EF4-FFF2-40B4-BE49-F238E27FC236}">
                <a16:creationId xmlns:a16="http://schemas.microsoft.com/office/drawing/2014/main" id="{8C0D386D-CAD1-E446-CF77-79AFE452F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34281" y="97437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18" name="Text Placeholder 16">
            <a:extLst>
              <a:ext uri="{FF2B5EF4-FFF2-40B4-BE49-F238E27FC236}">
                <a16:creationId xmlns:a16="http://schemas.microsoft.com/office/drawing/2014/main" id="{45D694F2-DC40-B65E-895D-D37418FA48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1089" y="1768833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19" name="Text Placeholder 3">
            <a:extLst>
              <a:ext uri="{FF2B5EF4-FFF2-40B4-BE49-F238E27FC236}">
                <a16:creationId xmlns:a16="http://schemas.microsoft.com/office/drawing/2014/main" id="{992E7CC1-76C4-92AF-D3BA-34E97686779D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11089" y="2224312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D38C439-8631-A660-5D3F-689AC2DD5DE6}"/>
              </a:ext>
            </a:extLst>
          </p:cNvPr>
          <p:cNvSpPr/>
          <p:nvPr userDrawn="1"/>
        </p:nvSpPr>
        <p:spPr>
          <a:xfrm>
            <a:off x="6730574" y="1378217"/>
            <a:ext cx="1963324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21" name="Freeform 27">
            <a:extLst>
              <a:ext uri="{FF2B5EF4-FFF2-40B4-BE49-F238E27FC236}">
                <a16:creationId xmlns:a16="http://schemas.microsoft.com/office/drawing/2014/main" id="{EC8E797E-11DC-E3B0-982D-A298139437E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21811" y="97791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123" name="Text Placeholder 16">
            <a:extLst>
              <a:ext uri="{FF2B5EF4-FFF2-40B4-BE49-F238E27FC236}">
                <a16:creationId xmlns:a16="http://schemas.microsoft.com/office/drawing/2014/main" id="{A28BFDA9-EE56-CF12-E90C-508F56678F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98619" y="1772377"/>
            <a:ext cx="1827234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4" name="Text Placeholder 3">
            <a:extLst>
              <a:ext uri="{FF2B5EF4-FFF2-40B4-BE49-F238E27FC236}">
                <a16:creationId xmlns:a16="http://schemas.microsoft.com/office/drawing/2014/main" id="{A3F6DD6D-9B16-6048-8EB6-4DC9096EBAE3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798619" y="2227856"/>
            <a:ext cx="1827234" cy="22118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324225D3-F08B-243C-B34C-A3108F4390A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F8FEF1-29CC-0EFB-0A9B-CFE5F282B9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1826473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s-5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245203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564" y="84803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7B77D1-C7A7-D10E-B8F1-9532972CCC3D}"/>
              </a:ext>
            </a:extLst>
          </p:cNvPr>
          <p:cNvSpPr/>
          <p:nvPr userDrawn="1"/>
        </p:nvSpPr>
        <p:spPr>
          <a:xfrm>
            <a:off x="2133760" y="124874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92565F71-AEDD-1867-42C9-0D53DA669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14425" y="85157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CEEC6B-EACD-A84C-36AB-39D4D594C23A}"/>
              </a:ext>
            </a:extLst>
          </p:cNvPr>
          <p:cNvSpPr/>
          <p:nvPr userDrawn="1"/>
        </p:nvSpPr>
        <p:spPr>
          <a:xfrm>
            <a:off x="3803072" y="124874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6" name="Freeform 27">
            <a:extLst>
              <a:ext uri="{FF2B5EF4-FFF2-40B4-BE49-F238E27FC236}">
                <a16:creationId xmlns:a16="http://schemas.microsoft.com/office/drawing/2014/main" id="{264BCFEC-C874-84F6-71A2-AA720030C5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83737" y="85157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3ACCF6-0DED-9998-B1D5-1AF82F4C54BB}"/>
              </a:ext>
            </a:extLst>
          </p:cNvPr>
          <p:cNvSpPr/>
          <p:nvPr userDrawn="1"/>
        </p:nvSpPr>
        <p:spPr>
          <a:xfrm>
            <a:off x="5475933" y="1252291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3" name="Freeform 27">
            <a:extLst>
              <a:ext uri="{FF2B5EF4-FFF2-40B4-BE49-F238E27FC236}">
                <a16:creationId xmlns:a16="http://schemas.microsoft.com/office/drawing/2014/main" id="{CF72AB89-AF81-8840-255F-33386B5FD9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56598" y="85511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0EFE0D-FE09-E301-39B8-FD67D093C946}"/>
              </a:ext>
            </a:extLst>
          </p:cNvPr>
          <p:cNvSpPr/>
          <p:nvPr userDrawn="1"/>
        </p:nvSpPr>
        <p:spPr>
          <a:xfrm>
            <a:off x="7148790" y="1255835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7" name="Freeform 27">
            <a:extLst>
              <a:ext uri="{FF2B5EF4-FFF2-40B4-BE49-F238E27FC236}">
                <a16:creationId xmlns:a16="http://schemas.microsoft.com/office/drawing/2014/main" id="{9F7266AA-9C88-B918-ED53-5E455BE9DD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29455" y="85866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038" y="165189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38038" y="210084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7" name="Text Placeholder 16">
            <a:extLst>
              <a:ext uri="{FF2B5EF4-FFF2-40B4-BE49-F238E27FC236}">
                <a16:creationId xmlns:a16="http://schemas.microsoft.com/office/drawing/2014/main" id="{AE66E68A-345D-1556-A78F-4C3962482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0895" y="164480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F3E2B555-8A0B-41E9-20A6-0813E318A37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210895" y="209375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9" name="Text Placeholder 16">
            <a:extLst>
              <a:ext uri="{FF2B5EF4-FFF2-40B4-BE49-F238E27FC236}">
                <a16:creationId xmlns:a16="http://schemas.microsoft.com/office/drawing/2014/main" id="{C8B6672D-B8DA-1F39-892B-CF5AD46093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201" y="164480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2634BF0D-0AEA-6D54-1F96-63A77321042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880201" y="209375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1" name="Text Placeholder 16">
            <a:extLst>
              <a:ext uri="{FF2B5EF4-FFF2-40B4-BE49-F238E27FC236}">
                <a16:creationId xmlns:a16="http://schemas.microsoft.com/office/drawing/2014/main" id="{78F029BA-BB52-F88F-695B-06BAECDB62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53058" y="163771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BC85D01D-FD72-3113-6B5D-DF6E6953AD1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553058" y="208666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3" name="Text Placeholder 16">
            <a:extLst>
              <a:ext uri="{FF2B5EF4-FFF2-40B4-BE49-F238E27FC236}">
                <a16:creationId xmlns:a16="http://schemas.microsoft.com/office/drawing/2014/main" id="{E922EE00-DA6C-400F-54E4-5E8BDCE3CF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5914" y="1641257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DBD1C0CB-FAAF-5365-3A6F-8CA24217D71C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7225914" y="2090213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CD52C9-BB8F-4D23-10AC-25C2D472E6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2304880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s-5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D5268902-6C4F-B972-2043-6986CB32CB44}"/>
              </a:ext>
            </a:extLst>
          </p:cNvPr>
          <p:cNvSpPr/>
          <p:nvPr userDrawn="1"/>
        </p:nvSpPr>
        <p:spPr>
          <a:xfrm>
            <a:off x="460899" y="1399313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id="{A4D00B9C-3C95-8427-FFA2-5A610C9D17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564" y="1002141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7B77D1-C7A7-D10E-B8F1-9532972CCC3D}"/>
              </a:ext>
            </a:extLst>
          </p:cNvPr>
          <p:cNvSpPr/>
          <p:nvPr userDrawn="1"/>
        </p:nvSpPr>
        <p:spPr>
          <a:xfrm>
            <a:off x="2133760" y="140285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92565F71-AEDD-1867-42C9-0D53DA669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14425" y="100568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CEEC6B-EACD-A84C-36AB-39D4D594C23A}"/>
              </a:ext>
            </a:extLst>
          </p:cNvPr>
          <p:cNvSpPr/>
          <p:nvPr userDrawn="1"/>
        </p:nvSpPr>
        <p:spPr>
          <a:xfrm>
            <a:off x="3803072" y="1402857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46" name="Freeform 27">
            <a:extLst>
              <a:ext uri="{FF2B5EF4-FFF2-40B4-BE49-F238E27FC236}">
                <a16:creationId xmlns:a16="http://schemas.microsoft.com/office/drawing/2014/main" id="{264BCFEC-C874-84F6-71A2-AA720030C5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183737" y="1005685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3ACCF6-0DED-9998-B1D5-1AF82F4C54BB}"/>
              </a:ext>
            </a:extLst>
          </p:cNvPr>
          <p:cNvSpPr/>
          <p:nvPr userDrawn="1"/>
        </p:nvSpPr>
        <p:spPr>
          <a:xfrm>
            <a:off x="5475933" y="1406401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3" name="Freeform 27">
            <a:extLst>
              <a:ext uri="{FF2B5EF4-FFF2-40B4-BE49-F238E27FC236}">
                <a16:creationId xmlns:a16="http://schemas.microsoft.com/office/drawing/2014/main" id="{CF72AB89-AF81-8840-255F-33386B5FD99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856598" y="1009229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0EFE0D-FE09-E301-39B8-FD67D093C946}"/>
              </a:ext>
            </a:extLst>
          </p:cNvPr>
          <p:cNvSpPr/>
          <p:nvPr userDrawn="1"/>
        </p:nvSpPr>
        <p:spPr>
          <a:xfrm>
            <a:off x="7148790" y="1409945"/>
            <a:ext cx="1542180" cy="314238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57" name="Freeform 27">
            <a:extLst>
              <a:ext uri="{FF2B5EF4-FFF2-40B4-BE49-F238E27FC236}">
                <a16:creationId xmlns:a16="http://schemas.microsoft.com/office/drawing/2014/main" id="{9F7266AA-9C88-B918-ED53-5E455BE9DD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29455" y="1012773"/>
            <a:ext cx="780851" cy="780849"/>
          </a:xfrm>
          <a:custGeom>
            <a:avLst/>
            <a:gdLst>
              <a:gd name="T0" fmla="*/ 820378 w 2281"/>
              <a:gd name="T1" fmla="*/ 410189 h 2281"/>
              <a:gd name="T2" fmla="*/ 765326 w 2281"/>
              <a:gd name="T3" fmla="*/ 615283 h 2281"/>
              <a:gd name="T4" fmla="*/ 615284 w 2281"/>
              <a:gd name="T5" fmla="*/ 765326 h 2281"/>
              <a:gd name="T6" fmla="*/ 410189 w 2281"/>
              <a:gd name="T7" fmla="*/ 820377 h 2281"/>
              <a:gd name="T8" fmla="*/ 205095 w 2281"/>
              <a:gd name="T9" fmla="*/ 765326 h 2281"/>
              <a:gd name="T10" fmla="*/ 54692 w 2281"/>
              <a:gd name="T11" fmla="*/ 615283 h 2281"/>
              <a:gd name="T12" fmla="*/ 0 w 2281"/>
              <a:gd name="T13" fmla="*/ 410189 h 2281"/>
              <a:gd name="T14" fmla="*/ 54692 w 2281"/>
              <a:gd name="T15" fmla="*/ 205094 h 2281"/>
              <a:gd name="T16" fmla="*/ 205095 w 2281"/>
              <a:gd name="T17" fmla="*/ 55052 h 2281"/>
              <a:gd name="T18" fmla="*/ 410189 w 2281"/>
              <a:gd name="T19" fmla="*/ 0 h 2281"/>
              <a:gd name="T20" fmla="*/ 615284 w 2281"/>
              <a:gd name="T21" fmla="*/ 55052 h 2281"/>
              <a:gd name="T22" fmla="*/ 765326 w 2281"/>
              <a:gd name="T23" fmla="*/ 205094 h 2281"/>
              <a:gd name="T24" fmla="*/ 820378 w 2281"/>
              <a:gd name="T25" fmla="*/ 410189 h 228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81" h="2281">
                <a:moveTo>
                  <a:pt x="2280" y="1140"/>
                </a:moveTo>
                <a:cubicBezTo>
                  <a:pt x="2280" y="1350"/>
                  <a:pt x="2232" y="1528"/>
                  <a:pt x="2127" y="1710"/>
                </a:cubicBezTo>
                <a:cubicBezTo>
                  <a:pt x="2022" y="1892"/>
                  <a:pt x="1892" y="2022"/>
                  <a:pt x="1710" y="2127"/>
                </a:cubicBezTo>
                <a:cubicBezTo>
                  <a:pt x="1528" y="2232"/>
                  <a:pt x="1350" y="2280"/>
                  <a:pt x="1140" y="2280"/>
                </a:cubicBezTo>
                <a:cubicBezTo>
                  <a:pt x="930" y="2280"/>
                  <a:pt x="751" y="2232"/>
                  <a:pt x="570" y="2127"/>
                </a:cubicBezTo>
                <a:cubicBezTo>
                  <a:pt x="388" y="2022"/>
                  <a:pt x="257" y="1892"/>
                  <a:pt x="152" y="1710"/>
                </a:cubicBezTo>
                <a:cubicBezTo>
                  <a:pt x="47" y="1528"/>
                  <a:pt x="0" y="1350"/>
                  <a:pt x="0" y="1140"/>
                </a:cubicBezTo>
                <a:cubicBezTo>
                  <a:pt x="0" y="930"/>
                  <a:pt x="47" y="752"/>
                  <a:pt x="152" y="570"/>
                </a:cubicBezTo>
                <a:cubicBezTo>
                  <a:pt x="257" y="388"/>
                  <a:pt x="388" y="258"/>
                  <a:pt x="570" y="153"/>
                </a:cubicBezTo>
                <a:cubicBezTo>
                  <a:pt x="751" y="48"/>
                  <a:pt x="930" y="0"/>
                  <a:pt x="1140" y="0"/>
                </a:cubicBezTo>
                <a:cubicBezTo>
                  <a:pt x="1350" y="0"/>
                  <a:pt x="1528" y="48"/>
                  <a:pt x="1710" y="153"/>
                </a:cubicBezTo>
                <a:cubicBezTo>
                  <a:pt x="1892" y="258"/>
                  <a:pt x="2022" y="388"/>
                  <a:pt x="2127" y="570"/>
                </a:cubicBezTo>
                <a:cubicBezTo>
                  <a:pt x="2232" y="752"/>
                  <a:pt x="2280" y="930"/>
                  <a:pt x="2280" y="1140"/>
                </a:cubicBezTo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 sz="7200" b="0" i="0">
              <a:latin typeface="Arial" panose="020B0604020202020204" pitchFamily="34" charset="0"/>
            </a:endParaRPr>
          </a:p>
        </p:txBody>
      </p:sp>
      <p:sp>
        <p:nvSpPr>
          <p:cNvPr id="71" name="Text Placeholder 16">
            <a:extLst>
              <a:ext uri="{FF2B5EF4-FFF2-40B4-BE49-F238E27FC236}">
                <a16:creationId xmlns:a16="http://schemas.microsoft.com/office/drawing/2014/main" id="{B1323A8C-291B-C97C-F625-D548B6CCCB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038" y="180600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A3C87BAB-E79E-6A28-5457-08B9C7CA5C2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38038" y="225495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7" name="Text Placeholder 16">
            <a:extLst>
              <a:ext uri="{FF2B5EF4-FFF2-40B4-BE49-F238E27FC236}">
                <a16:creationId xmlns:a16="http://schemas.microsoft.com/office/drawing/2014/main" id="{AE66E68A-345D-1556-A78F-4C3962482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0895" y="1798911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8" name="Text Placeholder 3">
            <a:extLst>
              <a:ext uri="{FF2B5EF4-FFF2-40B4-BE49-F238E27FC236}">
                <a16:creationId xmlns:a16="http://schemas.microsoft.com/office/drawing/2014/main" id="{F3E2B555-8A0B-41E9-20A6-0813E318A379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210895" y="2247867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9" name="Text Placeholder 16">
            <a:extLst>
              <a:ext uri="{FF2B5EF4-FFF2-40B4-BE49-F238E27FC236}">
                <a16:creationId xmlns:a16="http://schemas.microsoft.com/office/drawing/2014/main" id="{C8B6672D-B8DA-1F39-892B-CF5AD46093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80201" y="179891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2634BF0D-0AEA-6D54-1F96-63A77321042D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880201" y="224786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1" name="Text Placeholder 16">
            <a:extLst>
              <a:ext uri="{FF2B5EF4-FFF2-40B4-BE49-F238E27FC236}">
                <a16:creationId xmlns:a16="http://schemas.microsoft.com/office/drawing/2014/main" id="{78F029BA-BB52-F88F-695B-06BAECDB62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53058" y="1791823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2" name="Text Placeholder 3">
            <a:extLst>
              <a:ext uri="{FF2B5EF4-FFF2-40B4-BE49-F238E27FC236}">
                <a16:creationId xmlns:a16="http://schemas.microsoft.com/office/drawing/2014/main" id="{BC85D01D-FD72-3113-6B5D-DF6E6953AD14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553058" y="2240779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83" name="Text Placeholder 16">
            <a:extLst>
              <a:ext uri="{FF2B5EF4-FFF2-40B4-BE49-F238E27FC236}">
                <a16:creationId xmlns:a16="http://schemas.microsoft.com/office/drawing/2014/main" id="{E922EE00-DA6C-400F-54E4-5E8BDCE3CF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5914" y="1795367"/>
            <a:ext cx="1397088" cy="44186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84" name="Text Placeholder 3">
            <a:extLst>
              <a:ext uri="{FF2B5EF4-FFF2-40B4-BE49-F238E27FC236}">
                <a16:creationId xmlns:a16="http://schemas.microsoft.com/office/drawing/2014/main" id="{DBD1C0CB-FAAF-5365-3A6F-8CA24217D71C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7225914" y="2244323"/>
            <a:ext cx="1397088" cy="220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10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60E6AE24-EDB6-59CC-5BB2-4FB99C813C1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CD52C9-BB8F-4D23-10AC-25C2D472E6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408781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ay's Speak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8F80A2A0-EED4-235D-25D8-122B8FFC925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11485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D0906BFB-C06E-6259-D5C6-CCE28AA823A2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3231431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7E25772-CBE2-885A-4B0C-2A4FC2C1BAE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3231431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pic>
        <p:nvPicPr>
          <p:cNvPr id="42" name="Graphic 41" descr="Envelope with solid fill">
            <a:extLst>
              <a:ext uri="{FF2B5EF4-FFF2-40B4-BE49-F238E27FC236}">
                <a16:creationId xmlns:a16="http://schemas.microsoft.com/office/drawing/2014/main" id="{6A85FBF5-86B6-87D6-29DA-FAFF0CC491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76801" y="3330690"/>
            <a:ext cx="220133" cy="220133"/>
          </a:xfrm>
          <a:prstGeom prst="rect">
            <a:avLst/>
          </a:prstGeom>
        </p:spPr>
      </p:pic>
      <p:pic>
        <p:nvPicPr>
          <p:cNvPr id="43" name="Graphic 42" descr="Speaker phone with solid fill">
            <a:extLst>
              <a:ext uri="{FF2B5EF4-FFF2-40B4-BE49-F238E27FC236}">
                <a16:creationId xmlns:a16="http://schemas.microsoft.com/office/drawing/2014/main" id="{445DFB44-BFD3-16F8-ADCC-EED92B99A7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6801" y="3550581"/>
            <a:ext cx="220133" cy="2201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732CAB8-6967-1D49-45F4-593C09123A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93735" y="3816715"/>
            <a:ext cx="175417" cy="175417"/>
          </a:xfrm>
          <a:prstGeom prst="rect">
            <a:avLst/>
          </a:prstGeom>
        </p:spPr>
      </p:pic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35B98EEE-20CC-695C-E610-24D6191DC796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745355" y="3353346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463366EA-433E-7EB4-2DE4-E885DED44F1E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745355" y="3583570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2BD6B18A-2499-586A-DF2B-C289D147D8CB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3745355" y="3813108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C0C2C373-04CD-E19A-E9CE-C7441E7B0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Today’s Speaker</a:t>
            </a:r>
          </a:p>
        </p:txBody>
      </p:sp>
    </p:spTree>
    <p:extLst>
      <p:ext uri="{BB962C8B-B14F-4D97-AF65-F5344CB8AC3E}">
        <p14:creationId xmlns:p14="http://schemas.microsoft.com/office/powerpoint/2010/main" val="31697958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-A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6AA55B-B1F3-4DA5-3BAF-9492F62A5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13"/>
            <a:ext cx="9144000" cy="51435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D1E9012-CD2E-5A19-6574-19AB9A82A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930329"/>
            <a:ext cx="6858000" cy="86099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BCF37E8-BC19-98F1-D6E4-980491497B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3011654"/>
            <a:ext cx="6858000" cy="5447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DarlingConsultingGroup.com</a:t>
            </a:r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4CCB585-77A1-39C6-74B6-6333885C45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109" y="221246"/>
            <a:ext cx="1913321" cy="86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24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day's Speaker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BC6A0-771D-B984-3BA0-07B0CBB2F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391" y="228930"/>
            <a:ext cx="8296923" cy="3707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Today’s Speakers</a:t>
            </a:r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EB611E5D-37B2-5F38-BC62-DFF567D6A4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96548" y="1368165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629ADD0-CF0B-9CF0-86A8-F8401B7B9155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1016494" y="2608532"/>
            <a:ext cx="2697629" cy="213955"/>
          </a:xfrm>
        </p:spPr>
        <p:txBody>
          <a:bodyPr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6C22509-4210-A032-F328-8FA6B24ACF39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016494" y="2792769"/>
            <a:ext cx="2697629" cy="213955"/>
          </a:xfrm>
        </p:spPr>
        <p:txBody>
          <a:bodyPr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9B0F73-D21F-AA83-0637-64009AB6F586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79921" y="3287811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EE6BBF-6B13-C5AE-EBFD-FEB922701F5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1379922" y="3526424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3557BF2-619E-8DAE-5F29-D71E5E22E26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1378642" y="3747573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pic>
        <p:nvPicPr>
          <p:cNvPr id="15" name="Graphic 14" descr="Envelope with solid fill">
            <a:extLst>
              <a:ext uri="{FF2B5EF4-FFF2-40B4-BE49-F238E27FC236}">
                <a16:creationId xmlns:a16="http://schemas.microsoft.com/office/drawing/2014/main" id="{6F1A761D-B120-8BF1-8885-CFB6CAF3E4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8491" y="3281933"/>
            <a:ext cx="220133" cy="220133"/>
          </a:xfrm>
          <a:prstGeom prst="rect">
            <a:avLst/>
          </a:prstGeom>
        </p:spPr>
      </p:pic>
      <p:pic>
        <p:nvPicPr>
          <p:cNvPr id="17" name="Graphic 16" descr="Speaker phone with solid fill">
            <a:extLst>
              <a:ext uri="{FF2B5EF4-FFF2-40B4-BE49-F238E27FC236}">
                <a16:creationId xmlns:a16="http://schemas.microsoft.com/office/drawing/2014/main" id="{1B341213-EFDA-A5EA-C94B-FFDDE13A12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491" y="3510291"/>
            <a:ext cx="220133" cy="2201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E299F5-F880-AD5D-8B2F-63EB16BA3C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90805" y="3767175"/>
            <a:ext cx="175417" cy="175417"/>
          </a:xfrm>
          <a:prstGeom prst="rect">
            <a:avLst/>
          </a:prstGeom>
        </p:spPr>
      </p:pic>
      <p:sp>
        <p:nvSpPr>
          <p:cNvPr id="14" name="Picture Placeholder 20">
            <a:extLst>
              <a:ext uri="{FF2B5EF4-FFF2-40B4-BE49-F238E27FC236}">
                <a16:creationId xmlns:a16="http://schemas.microsoft.com/office/drawing/2014/main" id="{8D60F6AD-A9BC-03F5-41A0-456C81A6BA1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83367" y="136931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413944-EE79-5871-00DA-3F918BAE023D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5303313" y="2609677"/>
            <a:ext cx="2697629" cy="213955"/>
          </a:xfrm>
        </p:spPr>
        <p:txBody>
          <a:bodyPr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3D711EC-66CE-5FCD-99B4-874957B6C4B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5303313" y="2793914"/>
            <a:ext cx="2697629" cy="213955"/>
          </a:xfrm>
        </p:spPr>
        <p:txBody>
          <a:bodyPr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481E8D5-1A79-0537-0C0F-6CEBC7C6BBB2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5666740" y="3288956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C3B4295-DD1C-3AE0-072D-F842E5208B2B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5666741" y="3527569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2A1F83F-B95D-BFE4-CFEB-E9BED5FE7FD4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665461" y="3748718"/>
            <a:ext cx="2370271" cy="213955"/>
          </a:xfrm>
        </p:spPr>
        <p:txBody>
          <a:bodyPr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pic>
        <p:nvPicPr>
          <p:cNvPr id="23" name="Graphic 22" descr="Envelope with solid fill">
            <a:extLst>
              <a:ext uri="{FF2B5EF4-FFF2-40B4-BE49-F238E27FC236}">
                <a16:creationId xmlns:a16="http://schemas.microsoft.com/office/drawing/2014/main" id="{484410A9-7F3E-18E9-7427-914D31E79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55310" y="3283078"/>
            <a:ext cx="220133" cy="220133"/>
          </a:xfrm>
          <a:prstGeom prst="rect">
            <a:avLst/>
          </a:prstGeom>
        </p:spPr>
      </p:pic>
      <p:pic>
        <p:nvPicPr>
          <p:cNvPr id="24" name="Graphic 23" descr="Speaker phone with solid fill">
            <a:extLst>
              <a:ext uri="{FF2B5EF4-FFF2-40B4-BE49-F238E27FC236}">
                <a16:creationId xmlns:a16="http://schemas.microsoft.com/office/drawing/2014/main" id="{BF03EAD6-4CA7-49F9-44A7-F755777016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5310" y="3511436"/>
            <a:ext cx="220133" cy="2201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FBA55CC-B7BA-FB97-0D08-E5CEB7A257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77624" y="3768320"/>
            <a:ext cx="175417" cy="17541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9FBFFB-D081-F610-124C-7BF5B6B737B2}"/>
              </a:ext>
            </a:extLst>
          </p:cNvPr>
          <p:cNvCxnSpPr>
            <a:cxnSpLocks/>
          </p:cNvCxnSpPr>
          <p:nvPr userDrawn="1"/>
        </p:nvCxnSpPr>
        <p:spPr>
          <a:xfrm>
            <a:off x="4551374" y="1168461"/>
            <a:ext cx="0" cy="333423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8914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7F646-089E-C2A8-653D-16B6C97F1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2" y="228930"/>
            <a:ext cx="8349388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623C2-CB69-D416-AF20-58D611F20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2" y="1300368"/>
            <a:ext cx="8357222" cy="2880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7F78FF-1002-7D66-D9F1-4198DCF8BD8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09506" y="4616865"/>
            <a:ext cx="8342382" cy="123381"/>
          </a:xfrm>
        </p:spPr>
        <p:txBody>
          <a:bodyPr tIns="0" bIns="0" anchor="t" anchorCtr="0">
            <a:noAutofit/>
          </a:bodyPr>
          <a:lstStyle>
            <a:lvl1pPr marL="0" indent="0">
              <a:buNone/>
              <a:defRPr sz="7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968D4D-65B4-8A78-F4F0-29D0FB7F7429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368584" y="915741"/>
            <a:ext cx="3868340" cy="448772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0966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ay's Speaker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9FBFFB-D081-F610-124C-7BF5B6B737B2}"/>
              </a:ext>
            </a:extLst>
          </p:cNvPr>
          <p:cNvCxnSpPr>
            <a:cxnSpLocks/>
          </p:cNvCxnSpPr>
          <p:nvPr userDrawn="1"/>
        </p:nvCxnSpPr>
        <p:spPr>
          <a:xfrm>
            <a:off x="4569662" y="1168461"/>
            <a:ext cx="0" cy="333423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20">
            <a:extLst>
              <a:ext uri="{FF2B5EF4-FFF2-40B4-BE49-F238E27FC236}">
                <a16:creationId xmlns:a16="http://schemas.microsoft.com/office/drawing/2014/main" id="{4DE7A3B1-5347-0BBA-0E57-43489607A39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806639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E03EE0F-252B-98AB-EF29-0C5962E8F6CE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1026585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6EDC4079-5A24-C46A-C295-5E9BADFDA640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026585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sp>
        <p:nvSpPr>
          <p:cNvPr id="49" name="Picture Placeholder 20">
            <a:extLst>
              <a:ext uri="{FF2B5EF4-FFF2-40B4-BE49-F238E27FC236}">
                <a16:creationId xmlns:a16="http://schemas.microsoft.com/office/drawing/2014/main" id="{37426B43-6D78-D74B-A249-44D7F6FC01B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074223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FC8C7F35-A5A8-4599-76CB-B8972A63869B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294169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686BCBFC-6168-92CB-716B-7F430BC7C8A4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5294169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pic>
        <p:nvPicPr>
          <p:cNvPr id="64" name="Graphic 63" descr="Envelope with solid fill">
            <a:extLst>
              <a:ext uri="{FF2B5EF4-FFF2-40B4-BE49-F238E27FC236}">
                <a16:creationId xmlns:a16="http://schemas.microsoft.com/office/drawing/2014/main" id="{3E8F5C30-EDB1-03D7-BB93-E4777CA22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71955" y="3330690"/>
            <a:ext cx="220133" cy="220133"/>
          </a:xfrm>
          <a:prstGeom prst="rect">
            <a:avLst/>
          </a:prstGeom>
        </p:spPr>
      </p:pic>
      <p:pic>
        <p:nvPicPr>
          <p:cNvPr id="65" name="Graphic 64" descr="Speaker phone with solid fill">
            <a:extLst>
              <a:ext uri="{FF2B5EF4-FFF2-40B4-BE49-F238E27FC236}">
                <a16:creationId xmlns:a16="http://schemas.microsoft.com/office/drawing/2014/main" id="{84F5F5C9-B8FB-E8DF-14A5-B0C40FDAFE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1955" y="3550581"/>
            <a:ext cx="220133" cy="22013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351F1C0-1695-49BA-E643-75C63317C0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88889" y="3816715"/>
            <a:ext cx="175417" cy="175417"/>
          </a:xfrm>
          <a:prstGeom prst="rect">
            <a:avLst/>
          </a:prstGeom>
        </p:spPr>
      </p:pic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F849632E-2989-F994-1EA2-BB189A69244B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1540509" y="3353346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870018DF-62FE-EB86-F3D0-6AE55D0965CE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540509" y="3583570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CD5F2B3F-BA83-46ED-EDD2-549BCDC6EB7E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1540509" y="3813108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pic>
        <p:nvPicPr>
          <p:cNvPr id="76" name="Graphic 75" descr="Envelope with solid fill">
            <a:extLst>
              <a:ext uri="{FF2B5EF4-FFF2-40B4-BE49-F238E27FC236}">
                <a16:creationId xmlns:a16="http://schemas.microsoft.com/office/drawing/2014/main" id="{1AD10F85-131B-6FCB-19C7-400D92C65E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43446" y="3330904"/>
            <a:ext cx="220133" cy="220133"/>
          </a:xfrm>
          <a:prstGeom prst="rect">
            <a:avLst/>
          </a:prstGeom>
        </p:spPr>
      </p:pic>
      <p:pic>
        <p:nvPicPr>
          <p:cNvPr id="77" name="Graphic 76" descr="Speaker phone with solid fill">
            <a:extLst>
              <a:ext uri="{FF2B5EF4-FFF2-40B4-BE49-F238E27FC236}">
                <a16:creationId xmlns:a16="http://schemas.microsoft.com/office/drawing/2014/main" id="{3AE99E66-A715-56D6-E93B-81B3E001CF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3446" y="3550795"/>
            <a:ext cx="220133" cy="22013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35A8CEA1-16F0-C969-5034-84A2137E8C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0380" y="3816929"/>
            <a:ext cx="175417" cy="175417"/>
          </a:xfrm>
          <a:prstGeom prst="rect">
            <a:avLst/>
          </a:prstGeom>
        </p:spPr>
      </p:pic>
      <p:sp>
        <p:nvSpPr>
          <p:cNvPr id="79" name="Text Placeholder 3">
            <a:extLst>
              <a:ext uri="{FF2B5EF4-FFF2-40B4-BE49-F238E27FC236}">
                <a16:creationId xmlns:a16="http://schemas.microsoft.com/office/drawing/2014/main" id="{ED3E740B-1D3F-BFC4-E1B2-1F7DE6BA90DA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5812000" y="3353560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80" name="Text Placeholder 3">
            <a:extLst>
              <a:ext uri="{FF2B5EF4-FFF2-40B4-BE49-F238E27FC236}">
                <a16:creationId xmlns:a16="http://schemas.microsoft.com/office/drawing/2014/main" id="{7675010E-4261-50CC-8CEA-F17D1DABC61F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812000" y="3583784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5B5A07E1-B9F1-5845-7C66-5132175F07B8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5812000" y="3813322"/>
            <a:ext cx="2370271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76F04AC9-6B9D-BA8D-F65D-102B97A3E5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Today’s Speaker</a:t>
            </a:r>
          </a:p>
        </p:txBody>
      </p:sp>
    </p:spTree>
    <p:extLst>
      <p:ext uri="{BB962C8B-B14F-4D97-AF65-F5344CB8AC3E}">
        <p14:creationId xmlns:p14="http://schemas.microsoft.com/office/powerpoint/2010/main" val="63586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ay's Speaker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0ED1C73-A3FE-4895-58CB-B9C4010AE57F}"/>
              </a:ext>
            </a:extLst>
          </p:cNvPr>
          <p:cNvCxnSpPr>
            <a:cxnSpLocks/>
          </p:cNvCxnSpPr>
          <p:nvPr userDrawn="1"/>
        </p:nvCxnSpPr>
        <p:spPr>
          <a:xfrm>
            <a:off x="6030685" y="1169607"/>
            <a:ext cx="0" cy="333994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A982FF-98F4-C227-88EE-5014BB016822}"/>
              </a:ext>
            </a:extLst>
          </p:cNvPr>
          <p:cNvCxnSpPr>
            <a:cxnSpLocks/>
          </p:cNvCxnSpPr>
          <p:nvPr userDrawn="1"/>
        </p:nvCxnSpPr>
        <p:spPr>
          <a:xfrm>
            <a:off x="3135085" y="1168461"/>
            <a:ext cx="0" cy="333994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icture Placeholder 20">
            <a:extLst>
              <a:ext uri="{FF2B5EF4-FFF2-40B4-BE49-F238E27FC236}">
                <a16:creationId xmlns:a16="http://schemas.microsoft.com/office/drawing/2014/main" id="{5C4FBF4B-2E9B-EA67-C3C7-29DACB1655E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210213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06C7685-B90F-5C35-9611-4670E2740D87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430159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60EFA14-6EC0-0A8F-452F-E6EE607F657B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430159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pic>
        <p:nvPicPr>
          <p:cNvPr id="92" name="Graphic 91" descr="Envelope with solid fill">
            <a:extLst>
              <a:ext uri="{FF2B5EF4-FFF2-40B4-BE49-F238E27FC236}">
                <a16:creationId xmlns:a16="http://schemas.microsoft.com/office/drawing/2014/main" id="{2A648427-77FF-FADC-28BD-002AB3CD0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0914" y="3330904"/>
            <a:ext cx="202306" cy="220133"/>
          </a:xfrm>
          <a:prstGeom prst="rect">
            <a:avLst/>
          </a:prstGeom>
        </p:spPr>
      </p:pic>
      <p:pic>
        <p:nvPicPr>
          <p:cNvPr id="93" name="Graphic 92" descr="Speaker phone with solid fill">
            <a:extLst>
              <a:ext uri="{FF2B5EF4-FFF2-40B4-BE49-F238E27FC236}">
                <a16:creationId xmlns:a16="http://schemas.microsoft.com/office/drawing/2014/main" id="{7A82BEBB-D4D8-007A-E9BB-02C624E15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914" y="3550795"/>
            <a:ext cx="202306" cy="220133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81FF9D91-2113-4809-58EC-31197F2B85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7848" y="3816929"/>
            <a:ext cx="161212" cy="175417"/>
          </a:xfrm>
          <a:prstGeom prst="rect">
            <a:avLst/>
          </a:prstGeom>
        </p:spPr>
      </p:pic>
      <p:sp>
        <p:nvSpPr>
          <p:cNvPr id="95" name="Text Placeholder 3">
            <a:extLst>
              <a:ext uri="{FF2B5EF4-FFF2-40B4-BE49-F238E27FC236}">
                <a16:creationId xmlns:a16="http://schemas.microsoft.com/office/drawing/2014/main" id="{A236972A-A2DD-42A5-1705-A0EB5F52DF75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949468" y="3353560"/>
            <a:ext cx="217831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96" name="Text Placeholder 3">
            <a:extLst>
              <a:ext uri="{FF2B5EF4-FFF2-40B4-BE49-F238E27FC236}">
                <a16:creationId xmlns:a16="http://schemas.microsoft.com/office/drawing/2014/main" id="{701C7A0B-B495-7462-87A1-43D1754524D5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949468" y="3583784"/>
            <a:ext cx="217831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97" name="Text Placeholder 3">
            <a:extLst>
              <a:ext uri="{FF2B5EF4-FFF2-40B4-BE49-F238E27FC236}">
                <a16:creationId xmlns:a16="http://schemas.microsoft.com/office/drawing/2014/main" id="{37B175E4-8D08-22B2-7CA6-BEB64F585811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949468" y="3813322"/>
            <a:ext cx="217831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107" name="Picture Placeholder 20">
            <a:extLst>
              <a:ext uri="{FF2B5EF4-FFF2-40B4-BE49-F238E27FC236}">
                <a16:creationId xmlns:a16="http://schemas.microsoft.com/office/drawing/2014/main" id="{4C39C954-D5B5-B468-323C-A38D99AE9E28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4003784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108" name="Text Placeholder 3">
            <a:extLst>
              <a:ext uri="{FF2B5EF4-FFF2-40B4-BE49-F238E27FC236}">
                <a16:creationId xmlns:a16="http://schemas.microsoft.com/office/drawing/2014/main" id="{3393A813-CD10-EFC0-72EB-A6DC4F768EA9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3223730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109" name="Text Placeholder 3">
            <a:extLst>
              <a:ext uri="{FF2B5EF4-FFF2-40B4-BE49-F238E27FC236}">
                <a16:creationId xmlns:a16="http://schemas.microsoft.com/office/drawing/2014/main" id="{EE93FCC7-89E1-5049-24AD-2577ABD14858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3223730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pic>
        <p:nvPicPr>
          <p:cNvPr id="110" name="Graphic 109" descr="Envelope with solid fill">
            <a:extLst>
              <a:ext uri="{FF2B5EF4-FFF2-40B4-BE49-F238E27FC236}">
                <a16:creationId xmlns:a16="http://schemas.microsoft.com/office/drawing/2014/main" id="{B1CCEBDC-19F5-B112-AF3A-A045964087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74484" y="3330904"/>
            <a:ext cx="210847" cy="220133"/>
          </a:xfrm>
          <a:prstGeom prst="rect">
            <a:avLst/>
          </a:prstGeom>
        </p:spPr>
      </p:pic>
      <p:pic>
        <p:nvPicPr>
          <p:cNvPr id="111" name="Graphic 110" descr="Speaker phone with solid fill">
            <a:extLst>
              <a:ext uri="{FF2B5EF4-FFF2-40B4-BE49-F238E27FC236}">
                <a16:creationId xmlns:a16="http://schemas.microsoft.com/office/drawing/2014/main" id="{AD094AF5-6BE4-D30C-DC8E-F54680C047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4484" y="3550795"/>
            <a:ext cx="210847" cy="220133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4B630606-E42B-FE5A-54D1-339DE7843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91419" y="3816929"/>
            <a:ext cx="168018" cy="175417"/>
          </a:xfrm>
          <a:prstGeom prst="rect">
            <a:avLst/>
          </a:prstGeom>
        </p:spPr>
      </p:pic>
      <p:sp>
        <p:nvSpPr>
          <p:cNvPr id="113" name="Text Placeholder 3">
            <a:extLst>
              <a:ext uri="{FF2B5EF4-FFF2-40B4-BE49-F238E27FC236}">
                <a16:creationId xmlns:a16="http://schemas.microsoft.com/office/drawing/2014/main" id="{15A8B810-1E62-9B21-3CE6-B5B460D13178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3743039" y="3353560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114" name="Text Placeholder 3">
            <a:extLst>
              <a:ext uri="{FF2B5EF4-FFF2-40B4-BE49-F238E27FC236}">
                <a16:creationId xmlns:a16="http://schemas.microsoft.com/office/drawing/2014/main" id="{198B0691-2646-E2A6-247C-EA06F5C519D4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3743039" y="3583784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115" name="Text Placeholder 3">
            <a:extLst>
              <a:ext uri="{FF2B5EF4-FFF2-40B4-BE49-F238E27FC236}">
                <a16:creationId xmlns:a16="http://schemas.microsoft.com/office/drawing/2014/main" id="{0455212F-7746-D6F8-C0F2-CA1AC395C3F6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3743039" y="3813322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116" name="Picture Placeholder 20">
            <a:extLst>
              <a:ext uri="{FF2B5EF4-FFF2-40B4-BE49-F238E27FC236}">
                <a16:creationId xmlns:a16="http://schemas.microsoft.com/office/drawing/2014/main" id="{804EF2EC-89A8-48F7-A225-88EC84A1067A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817714" y="1368370"/>
            <a:ext cx="1137521" cy="1137521"/>
          </a:xfrm>
          <a:custGeom>
            <a:avLst/>
            <a:gdLst>
              <a:gd name="connsiteX0" fmla="*/ 1863823 w 3727646"/>
              <a:gd name="connsiteY0" fmla="*/ 0 h 3727646"/>
              <a:gd name="connsiteX1" fmla="*/ 3727646 w 3727646"/>
              <a:gd name="connsiteY1" fmla="*/ 1863823 h 3727646"/>
              <a:gd name="connsiteX2" fmla="*/ 1863823 w 3727646"/>
              <a:gd name="connsiteY2" fmla="*/ 3727646 h 3727646"/>
              <a:gd name="connsiteX3" fmla="*/ 0 w 3727646"/>
              <a:gd name="connsiteY3" fmla="*/ 1863823 h 3727646"/>
              <a:gd name="connsiteX4" fmla="*/ 1863823 w 3727646"/>
              <a:gd name="connsiteY4" fmla="*/ 0 h 372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7646" h="3727646">
                <a:moveTo>
                  <a:pt x="1863823" y="0"/>
                </a:moveTo>
                <a:cubicBezTo>
                  <a:pt x="2893184" y="0"/>
                  <a:pt x="3727646" y="834462"/>
                  <a:pt x="3727646" y="1863823"/>
                </a:cubicBezTo>
                <a:cubicBezTo>
                  <a:pt x="3727646" y="2893184"/>
                  <a:pt x="2893184" y="3727646"/>
                  <a:pt x="1863823" y="3727646"/>
                </a:cubicBezTo>
                <a:cubicBezTo>
                  <a:pt x="834462" y="3727646"/>
                  <a:pt x="0" y="2893184"/>
                  <a:pt x="0" y="1863823"/>
                </a:cubicBezTo>
                <a:cubicBezTo>
                  <a:pt x="0" y="834462"/>
                  <a:pt x="834462" y="0"/>
                  <a:pt x="1863823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100"/>
            </a:lvl1pPr>
          </a:lstStyle>
          <a:p>
            <a:r>
              <a:rPr lang="en-US"/>
              <a:t>Add your image here [Drag and Drop]</a:t>
            </a:r>
          </a:p>
        </p:txBody>
      </p:sp>
      <p:sp>
        <p:nvSpPr>
          <p:cNvPr id="117" name="Text Placeholder 3">
            <a:extLst>
              <a:ext uri="{FF2B5EF4-FFF2-40B4-BE49-F238E27FC236}">
                <a16:creationId xmlns:a16="http://schemas.microsoft.com/office/drawing/2014/main" id="{47250EBC-2A87-52F1-6CA8-125B110FBCC6}"/>
              </a:ext>
            </a:extLst>
          </p:cNvPr>
          <p:cNvSpPr>
            <a:spLocks noGrp="1"/>
          </p:cNvSpPr>
          <p:nvPr>
            <p:ph type="body" sz="half" idx="67" hasCustomPrompt="1"/>
          </p:nvPr>
        </p:nvSpPr>
        <p:spPr>
          <a:xfrm>
            <a:off x="6037660" y="2608737"/>
            <a:ext cx="2697629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1100" b="1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Name Here</a:t>
            </a:r>
          </a:p>
        </p:txBody>
      </p:sp>
      <p:sp>
        <p:nvSpPr>
          <p:cNvPr id="118" name="Text Placeholder 3">
            <a:extLst>
              <a:ext uri="{FF2B5EF4-FFF2-40B4-BE49-F238E27FC236}">
                <a16:creationId xmlns:a16="http://schemas.microsoft.com/office/drawing/2014/main" id="{320B8E55-BFEA-5727-4293-2FA10274D259}"/>
              </a:ext>
            </a:extLst>
          </p:cNvPr>
          <p:cNvSpPr>
            <a:spLocks noGrp="1"/>
          </p:cNvSpPr>
          <p:nvPr>
            <p:ph type="body" sz="half" idx="68" hasCustomPrompt="1"/>
          </p:nvPr>
        </p:nvSpPr>
        <p:spPr>
          <a:xfrm>
            <a:off x="6037660" y="2829886"/>
            <a:ext cx="2697629" cy="17704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ctr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Job Title Here</a:t>
            </a:r>
          </a:p>
        </p:txBody>
      </p:sp>
      <p:pic>
        <p:nvPicPr>
          <p:cNvPr id="119" name="Graphic 118" descr="Envelope with solid fill">
            <a:extLst>
              <a:ext uri="{FF2B5EF4-FFF2-40B4-BE49-F238E27FC236}">
                <a16:creationId xmlns:a16="http://schemas.microsoft.com/office/drawing/2014/main" id="{C5686BB2-065A-2E8F-A2EF-BC7FFD2A86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8414" y="3330904"/>
            <a:ext cx="210847" cy="220133"/>
          </a:xfrm>
          <a:prstGeom prst="rect">
            <a:avLst/>
          </a:prstGeom>
        </p:spPr>
      </p:pic>
      <p:pic>
        <p:nvPicPr>
          <p:cNvPr id="120" name="Graphic 119" descr="Speaker phone with solid fill">
            <a:extLst>
              <a:ext uri="{FF2B5EF4-FFF2-40B4-BE49-F238E27FC236}">
                <a16:creationId xmlns:a16="http://schemas.microsoft.com/office/drawing/2014/main" id="{1FFACA51-1F26-1987-9E26-ED06A79C0C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8414" y="3550795"/>
            <a:ext cx="210847" cy="220133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9A608BDE-1B7C-E821-4244-7C8071B139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5349" y="3816929"/>
            <a:ext cx="168018" cy="175417"/>
          </a:xfrm>
          <a:prstGeom prst="rect">
            <a:avLst/>
          </a:prstGeom>
        </p:spPr>
      </p:pic>
      <p:sp>
        <p:nvSpPr>
          <p:cNvPr id="122" name="Text Placeholder 3">
            <a:extLst>
              <a:ext uri="{FF2B5EF4-FFF2-40B4-BE49-F238E27FC236}">
                <a16:creationId xmlns:a16="http://schemas.microsoft.com/office/drawing/2014/main" id="{B0C46D59-2CE0-546F-850B-B7DF79BD8C5B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6556969" y="3353560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Email Here</a:t>
            </a:r>
          </a:p>
        </p:txBody>
      </p:sp>
      <p:sp>
        <p:nvSpPr>
          <p:cNvPr id="123" name="Text Placeholder 3">
            <a:extLst>
              <a:ext uri="{FF2B5EF4-FFF2-40B4-BE49-F238E27FC236}">
                <a16:creationId xmlns:a16="http://schemas.microsoft.com/office/drawing/2014/main" id="{8AF258DD-E194-607D-08DD-6A372E850554}"/>
              </a:ext>
            </a:extLst>
          </p:cNvPr>
          <p:cNvSpPr>
            <a:spLocks noGrp="1"/>
          </p:cNvSpPr>
          <p:nvPr>
            <p:ph type="body" sz="half" idx="70" hasCustomPrompt="1"/>
          </p:nvPr>
        </p:nvSpPr>
        <p:spPr>
          <a:xfrm>
            <a:off x="6556969" y="3583784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Phone Number Here</a:t>
            </a:r>
          </a:p>
        </p:txBody>
      </p:sp>
      <p:sp>
        <p:nvSpPr>
          <p:cNvPr id="124" name="Text Placeholder 3">
            <a:extLst>
              <a:ext uri="{FF2B5EF4-FFF2-40B4-BE49-F238E27FC236}">
                <a16:creationId xmlns:a16="http://schemas.microsoft.com/office/drawing/2014/main" id="{EED63889-43E3-C2A2-0332-BF99D7DB7913}"/>
              </a:ext>
            </a:extLst>
          </p:cNvPr>
          <p:cNvSpPr>
            <a:spLocks noGrp="1"/>
          </p:cNvSpPr>
          <p:nvPr>
            <p:ph type="body" sz="half" idx="71" hasCustomPrompt="1"/>
          </p:nvPr>
        </p:nvSpPr>
        <p:spPr>
          <a:xfrm>
            <a:off x="6556969" y="3813322"/>
            <a:ext cx="2270288" cy="213955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900" b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Add LinkedIn Here</a:t>
            </a: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86E60C0E-A522-66BA-741D-23DC322B1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Today’s Speaker</a:t>
            </a:r>
          </a:p>
        </p:txBody>
      </p:sp>
    </p:spTree>
    <p:extLst>
      <p:ext uri="{BB962C8B-B14F-4D97-AF65-F5344CB8AC3E}">
        <p14:creationId xmlns:p14="http://schemas.microsoft.com/office/powerpoint/2010/main" val="366370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3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mond 9">
            <a:extLst>
              <a:ext uri="{FF2B5EF4-FFF2-40B4-BE49-F238E27FC236}">
                <a16:creationId xmlns:a16="http://schemas.microsoft.com/office/drawing/2014/main" id="{C179D1A0-9D6D-0493-665C-CC66DB4781C7}"/>
              </a:ext>
            </a:extLst>
          </p:cNvPr>
          <p:cNvSpPr/>
          <p:nvPr userDrawn="1"/>
        </p:nvSpPr>
        <p:spPr>
          <a:xfrm>
            <a:off x="465667" y="2291285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8BD92731-F8C4-CAEA-CE0D-08C0994A762E}"/>
              </a:ext>
            </a:extLst>
          </p:cNvPr>
          <p:cNvSpPr/>
          <p:nvPr userDrawn="1"/>
        </p:nvSpPr>
        <p:spPr>
          <a:xfrm>
            <a:off x="465667" y="3231688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7615F836-5E10-337E-6F53-F3623BA8C2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2625417-AADA-2296-4D10-9C9C80ECB3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B22897F-8049-604B-E35D-EF1531D861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3989" y="223823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8AD2D1-94AF-8164-855B-DBB25976A79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3989" y="2568747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D6AED506-8966-706F-8BCA-81F73E6838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989" y="3185171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04C7D4D-7482-605B-01F5-B0E37082B51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3989" y="3515681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30BD6A18-1E15-EE5C-13A2-9BDE4E2F8B3F}"/>
              </a:ext>
            </a:extLst>
          </p:cNvPr>
          <p:cNvSpPr/>
          <p:nvPr userDrawn="1"/>
        </p:nvSpPr>
        <p:spPr>
          <a:xfrm>
            <a:off x="466229" y="1317034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E206FE7-60B2-BF23-CE9E-12986B7B61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127051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BFD8620-9799-21CD-7952-21D4FAB81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609494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30210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4" userDrawn="1">
          <p15:clr>
            <a:srgbClr val="FBAE40"/>
          </p15:clr>
        </p15:guide>
        <p15:guide id="2" orient="horz" pos="172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4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>
            <a:extLst>
              <a:ext uri="{FF2B5EF4-FFF2-40B4-BE49-F238E27FC236}">
                <a16:creationId xmlns:a16="http://schemas.microsoft.com/office/drawing/2014/main" id="{18E5765B-730A-94E2-FD0A-68B0A2F9DD46}"/>
              </a:ext>
            </a:extLst>
          </p:cNvPr>
          <p:cNvSpPr/>
          <p:nvPr userDrawn="1"/>
        </p:nvSpPr>
        <p:spPr>
          <a:xfrm>
            <a:off x="466229" y="1317034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C179D1A0-9D6D-0493-665C-CC66DB4781C7}"/>
              </a:ext>
            </a:extLst>
          </p:cNvPr>
          <p:cNvSpPr/>
          <p:nvPr userDrawn="1"/>
        </p:nvSpPr>
        <p:spPr>
          <a:xfrm>
            <a:off x="466229" y="2126151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8BD92731-F8C4-CAEA-CE0D-08C0994A762E}"/>
              </a:ext>
            </a:extLst>
          </p:cNvPr>
          <p:cNvSpPr/>
          <p:nvPr userDrawn="1"/>
        </p:nvSpPr>
        <p:spPr>
          <a:xfrm>
            <a:off x="466229" y="2931082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8C487F6F-6D16-2F6A-5A58-3D280BF6C212}"/>
              </a:ext>
            </a:extLst>
          </p:cNvPr>
          <p:cNvSpPr/>
          <p:nvPr userDrawn="1"/>
        </p:nvSpPr>
        <p:spPr>
          <a:xfrm>
            <a:off x="465667" y="3778345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B0C138EB-37C3-F070-A957-C1DD270779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127051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664C8-4CD6-660B-CF8F-8A6C7A698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609494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AFDF5F07-41FC-EE1E-5D74-A2C5931F32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551" y="2073103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A8F0CD-1E58-C8DB-73D4-458F3F4AE244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4551" y="2420547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B5915CBF-7976-EE10-0800-8E9C5CEC2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551" y="2884565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F8288F3-EB97-FBE2-1803-445F82CC3E77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4551" y="3223542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2A0B209-9DC4-A20E-3A3D-FDE6954745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989" y="3731828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3B94F8D-0664-BD35-0DF8-74542CA5112E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23989" y="4079272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0C5B58E2-C7FB-0495-357D-0FEB053892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434237D-0F65-BA0E-B443-CD72A5DFD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</p:spTree>
    <p:extLst>
      <p:ext uri="{BB962C8B-B14F-4D97-AF65-F5344CB8AC3E}">
        <p14:creationId xmlns:p14="http://schemas.microsoft.com/office/powerpoint/2010/main" val="338628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-5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>
            <a:extLst>
              <a:ext uri="{FF2B5EF4-FFF2-40B4-BE49-F238E27FC236}">
                <a16:creationId xmlns:a16="http://schemas.microsoft.com/office/drawing/2014/main" id="{18E5765B-730A-94E2-FD0A-68B0A2F9DD46}"/>
              </a:ext>
            </a:extLst>
          </p:cNvPr>
          <p:cNvSpPr/>
          <p:nvPr userDrawn="1"/>
        </p:nvSpPr>
        <p:spPr>
          <a:xfrm>
            <a:off x="466229" y="1193464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C179D1A0-9D6D-0493-665C-CC66DB4781C7}"/>
              </a:ext>
            </a:extLst>
          </p:cNvPr>
          <p:cNvSpPr/>
          <p:nvPr userDrawn="1"/>
        </p:nvSpPr>
        <p:spPr>
          <a:xfrm>
            <a:off x="466229" y="1875576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8BD92731-F8C4-CAEA-CE0D-08C0994A762E}"/>
              </a:ext>
            </a:extLst>
          </p:cNvPr>
          <p:cNvSpPr/>
          <p:nvPr userDrawn="1"/>
        </p:nvSpPr>
        <p:spPr>
          <a:xfrm>
            <a:off x="466229" y="2553502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8C487F6F-6D16-2F6A-5A58-3D280BF6C212}"/>
              </a:ext>
            </a:extLst>
          </p:cNvPr>
          <p:cNvSpPr/>
          <p:nvPr userDrawn="1"/>
        </p:nvSpPr>
        <p:spPr>
          <a:xfrm>
            <a:off x="465667" y="3239895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B0C138EB-37C3-F070-A957-C1DD270779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551" y="1146947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664C8-4CD6-660B-CF8F-8A6C7A698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4551" y="1485924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AFDF5F07-41FC-EE1E-5D74-A2C5931F32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551" y="1822528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A8F0CD-1E58-C8DB-73D4-458F3F4AE244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24551" y="2169972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B5915CBF-7976-EE10-0800-8E9C5CEC2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551" y="2506985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F8288F3-EB97-FBE2-1803-445F82CC3E77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824551" y="2845962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2A0B209-9DC4-A20E-3A3D-FDE6954745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989" y="3193378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3B94F8D-0664-BD35-0DF8-74542CA5112E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823989" y="3540822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0C5B58E2-C7FB-0495-357D-0FEB053892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 tIns="0" bIns="0"/>
          <a:lstStyle>
            <a:lvl1pPr marL="0" indent="0" algn="l">
              <a:buFontTx/>
              <a:buNone/>
              <a:defRPr sz="1400"/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434237D-0F65-BA0E-B443-CD72A5DFD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28930"/>
            <a:ext cx="8229600" cy="3707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heading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018B623B-B7BE-F697-5CB4-B334545FCF6E}"/>
              </a:ext>
            </a:extLst>
          </p:cNvPr>
          <p:cNvSpPr/>
          <p:nvPr userDrawn="1"/>
        </p:nvSpPr>
        <p:spPr>
          <a:xfrm>
            <a:off x="465667" y="3917821"/>
            <a:ext cx="255373" cy="25537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C6231260-2E15-A424-8343-545E8CC643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989" y="3871304"/>
            <a:ext cx="7605332" cy="323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8ED9E5-9929-5ACD-A036-BC836B15EC5F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823989" y="4218748"/>
            <a:ext cx="7605332" cy="209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latin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5351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A4BE1B-9344-008F-4721-B72F91A83AE7}"/>
              </a:ext>
            </a:extLst>
          </p:cNvPr>
          <p:cNvPicPr>
            <a:picLocks noChangeAspect="1"/>
          </p:cNvPicPr>
          <p:nvPr userDrawn="1"/>
        </p:nvPicPr>
        <p:blipFill>
          <a:blip r:embed="rId44"/>
          <a:srcRect l="143" r="143"/>
          <a:stretch/>
        </p:blipFill>
        <p:spPr>
          <a:xfrm>
            <a:off x="0" y="4761410"/>
            <a:ext cx="9144000" cy="382089"/>
          </a:xfrm>
          <a:prstGeom prst="rect">
            <a:avLst/>
          </a:prstGeom>
        </p:spPr>
      </p:pic>
      <p:sp>
        <p:nvSpPr>
          <p:cNvPr id="23" name="Title Placeholder 22">
            <a:extLst>
              <a:ext uri="{FF2B5EF4-FFF2-40B4-BE49-F238E27FC236}">
                <a16:creationId xmlns:a16="http://schemas.microsoft.com/office/drawing/2014/main" id="{5B2D4C9C-09EF-A16F-CBB8-B016AA98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388" y="193819"/>
            <a:ext cx="8222266" cy="424732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en-US"/>
              <a:t>Click to edit heading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0D7EA5-CF1D-B774-3BFE-7EFA23B08372}"/>
              </a:ext>
            </a:extLst>
          </p:cNvPr>
          <p:cNvSpPr txBox="1"/>
          <p:nvPr userDrawn="1"/>
        </p:nvSpPr>
        <p:spPr>
          <a:xfrm>
            <a:off x="6130245" y="4855464"/>
            <a:ext cx="26151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0" i="0" baseline="0">
                <a:solidFill>
                  <a:schemeClr val="bg1"/>
                </a:solidFill>
                <a:latin typeface="+mn-lt"/>
              </a:rPr>
              <a:t>© 2026 Darling Consulting Group, Inc.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D8B899-6854-5D52-4A70-A7AA89F04B57}"/>
              </a:ext>
            </a:extLst>
          </p:cNvPr>
          <p:cNvSpPr txBox="1"/>
          <p:nvPr userDrawn="1"/>
        </p:nvSpPr>
        <p:spPr>
          <a:xfrm>
            <a:off x="8675273" y="4855464"/>
            <a:ext cx="37044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30FEFC6-4BB8-5B43-81DC-113A738D7F23}" type="slidenum">
              <a:rPr lang="en-US" sz="700" b="0" i="0" baseline="0" smtClean="0">
                <a:solidFill>
                  <a:schemeClr val="bg1"/>
                </a:solidFill>
                <a:latin typeface="+mn-lt"/>
              </a:rPr>
              <a:t>‹#›</a:t>
            </a:fld>
            <a:endParaRPr lang="en-US" sz="700" b="0" i="0" baseline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C4F4803-0902-FD40-CB65-F79189F663D4}"/>
              </a:ext>
            </a:extLst>
          </p:cNvPr>
          <p:cNvPicPr>
            <a:picLocks noChangeAspect="1"/>
          </p:cNvPicPr>
          <p:nvPr userDrawn="1"/>
        </p:nvPicPr>
        <p:blipFill>
          <a:blip r:embed="rId45"/>
          <a:stretch>
            <a:fillRect/>
          </a:stretch>
        </p:blipFill>
        <p:spPr>
          <a:xfrm>
            <a:off x="93237" y="4771794"/>
            <a:ext cx="802933" cy="36132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C02DF0C-D1C3-D2E2-8C82-CD878BE9E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36134"/>
            <a:ext cx="8229600" cy="3356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534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8" r:id="rId2"/>
    <p:sldLayoutId id="2147483684" r:id="rId3"/>
    <p:sldLayoutId id="2147483713" r:id="rId4"/>
    <p:sldLayoutId id="2147483725" r:id="rId5"/>
    <p:sldLayoutId id="2147483726" r:id="rId6"/>
    <p:sldLayoutId id="2147483719" r:id="rId7"/>
    <p:sldLayoutId id="2147483788" r:id="rId8"/>
    <p:sldLayoutId id="2147483795" r:id="rId9"/>
    <p:sldLayoutId id="2147483802" r:id="rId10"/>
    <p:sldLayoutId id="2147483803" r:id="rId11"/>
    <p:sldLayoutId id="2147483804" r:id="rId12"/>
    <p:sldLayoutId id="2147483771" r:id="rId13"/>
    <p:sldLayoutId id="2147483667" r:id="rId14"/>
    <p:sldLayoutId id="2147483789" r:id="rId15"/>
    <p:sldLayoutId id="2147483815" r:id="rId16"/>
    <p:sldLayoutId id="2147483796" r:id="rId17"/>
    <p:sldLayoutId id="2147483814" r:id="rId18"/>
    <p:sldLayoutId id="2147483662" r:id="rId19"/>
    <p:sldLayoutId id="2147483664" r:id="rId20"/>
    <p:sldLayoutId id="2147483805" r:id="rId21"/>
    <p:sldLayoutId id="2147483665" r:id="rId22"/>
    <p:sldLayoutId id="2147483806" r:id="rId23"/>
    <p:sldLayoutId id="2147483737" r:id="rId24"/>
    <p:sldLayoutId id="2147483807" r:id="rId25"/>
    <p:sldLayoutId id="2147483731" r:id="rId26"/>
    <p:sldLayoutId id="2147483773" r:id="rId27"/>
    <p:sldLayoutId id="2147483750" r:id="rId28"/>
    <p:sldLayoutId id="2147483816" r:id="rId29"/>
    <p:sldLayoutId id="2147483730" r:id="rId30"/>
    <p:sldLayoutId id="2147483817" r:id="rId31"/>
    <p:sldLayoutId id="2147483729" r:id="rId32"/>
    <p:sldLayoutId id="2147483818" r:id="rId33"/>
    <p:sldLayoutId id="2147483797" r:id="rId34"/>
    <p:sldLayoutId id="2147483819" r:id="rId35"/>
    <p:sldLayoutId id="2147483798" r:id="rId36"/>
    <p:sldLayoutId id="2147483820" r:id="rId37"/>
    <p:sldLayoutId id="2147483799" r:id="rId38"/>
    <p:sldLayoutId id="2147483821" r:id="rId39"/>
    <p:sldLayoutId id="2147483776" r:id="rId40"/>
    <p:sldLayoutId id="2147483822" r:id="rId41"/>
    <p:sldLayoutId id="2147483823" r:id="rId4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925" indent="-288925" algn="l" defTabSz="685800" rtl="0" eaLnBrk="1" latinLnBrk="0" hangingPunct="1">
        <a:lnSpc>
          <a:spcPct val="125000"/>
        </a:lnSpc>
        <a:spcBef>
          <a:spcPts val="750"/>
        </a:spcBef>
        <a:buClr>
          <a:schemeClr val="accent1"/>
        </a:buClr>
        <a:buSzPct val="120000"/>
        <a:buFont typeface="Acumin Pro" panose="020B0504020202020204" pitchFamily="34" charset="77"/>
        <a:buChar char="◆"/>
        <a:tabLst/>
        <a:defRPr sz="18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7525" indent="-228600" algn="l" defTabSz="685800" rtl="0" eaLnBrk="1" latinLnBrk="0" hangingPunct="1">
        <a:lnSpc>
          <a:spcPct val="125000"/>
        </a:lnSpc>
        <a:spcBef>
          <a:spcPts val="375"/>
        </a:spcBef>
        <a:buClr>
          <a:schemeClr val="accent1"/>
        </a:buClr>
        <a:buSzPct val="85000"/>
        <a:buFont typeface=".Lucida Grande UI Regular"/>
        <a:buChar char="►"/>
        <a:tabLst/>
        <a:defRPr sz="16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800" indent="-168275" algn="l" defTabSz="685800" rtl="0" eaLnBrk="1" latinLnBrk="0" hangingPunct="1">
        <a:lnSpc>
          <a:spcPct val="125000"/>
        </a:lnSpc>
        <a:spcBef>
          <a:spcPts val="375"/>
        </a:spcBef>
        <a:buClr>
          <a:schemeClr val="accent1"/>
        </a:buClr>
        <a:buSzPct val="105000"/>
        <a:buFont typeface="Arial" panose="020B0604020202020204" pitchFamily="34" charset="0"/>
        <a:buChar char="●"/>
        <a:tabLst/>
        <a:defRPr sz="14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98513" indent="-112713" algn="l" defTabSz="685800" rtl="0" eaLnBrk="1" latinLnBrk="0" hangingPunct="1">
        <a:lnSpc>
          <a:spcPct val="125000"/>
        </a:lnSpc>
        <a:spcBef>
          <a:spcPts val="375"/>
        </a:spcBef>
        <a:buClr>
          <a:schemeClr val="accent1"/>
        </a:buClr>
        <a:buSzPct val="100000"/>
        <a:buFont typeface="Wingdings" panose="05000000000000000000" pitchFamily="2" charset="2"/>
        <a:buChar char="§"/>
        <a:tabLst/>
        <a:defRPr sz="12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868680" indent="-118872" algn="l" defTabSz="685800" rtl="0" eaLnBrk="1" latinLnBrk="0" hangingPunct="1">
        <a:lnSpc>
          <a:spcPct val="125000"/>
        </a:lnSpc>
        <a:spcBef>
          <a:spcPts val="375"/>
        </a:spcBef>
        <a:buSzPct val="90000"/>
        <a:buFontTx/>
        <a:buBlip>
          <a:blip r:embed="rId46"/>
        </a:buBlip>
        <a:tabLst/>
        <a:defRPr sz="11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592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pos="3168" userDrawn="1">
          <p15:clr>
            <a:srgbClr val="F26B43"/>
          </p15:clr>
        </p15:guide>
        <p15:guide id="6" pos="2885" userDrawn="1">
          <p15:clr>
            <a:srgbClr val="F26B43"/>
          </p15:clr>
        </p15:guide>
        <p15:guide id="8" orient="horz" pos="828" userDrawn="1">
          <p15:clr>
            <a:srgbClr val="F26B43"/>
          </p15:clr>
        </p15:guide>
        <p15:guide id="9" orient="horz" pos="6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kennerson@darlingconsulting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guthrie@darlingconsulting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jkennerson@darlingconsulting.com" TargetMode="External"/><Relationship Id="rId7" Type="http://schemas.openxmlformats.org/officeDocument/2006/relationships/hyperlink" Target="http://www.linkedin.com/in/billy-guthrie-dcg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1.xml"/><Relationship Id="rId6" Type="http://schemas.openxmlformats.org/officeDocument/2006/relationships/hyperlink" Target="mailto:wguthrie@darlingconsulting.com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www.linkedin.com/in/joekennerson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8FFC92-4C3C-0342-28E8-BC8876AB0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977031"/>
            <a:ext cx="7997588" cy="860995"/>
          </a:xfrm>
        </p:spPr>
        <p:txBody>
          <a:bodyPr>
            <a:noAutofit/>
          </a:bodyPr>
          <a:lstStyle/>
          <a:p>
            <a:r>
              <a:rPr lang="en-US" dirty="0"/>
              <a:t>Basis Points Up for Grabs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59E65-30DC-EB32-A99C-B59EB730B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3830595"/>
            <a:ext cx="6166776" cy="1064134"/>
          </a:xfrm>
        </p:spPr>
        <p:txBody>
          <a:bodyPr/>
          <a:lstStyle/>
          <a:p>
            <a:pPr lvl="0"/>
            <a:r>
              <a:rPr lang="en-US" dirty="0"/>
              <a:t>June 30, 2026</a:t>
            </a:r>
          </a:p>
          <a:p>
            <a:pPr lvl="0"/>
            <a:r>
              <a:rPr lang="en-US" dirty="0"/>
              <a:t>Joe Kennerson  |  Managing Director  |  </a:t>
            </a:r>
            <a:r>
              <a:rPr lang="en-US" dirty="0">
                <a:hlinkClick r:id="rId3"/>
              </a:rPr>
              <a:t>jkennerson@darlingconsulting.com</a:t>
            </a:r>
            <a:r>
              <a:rPr lang="en-US" dirty="0"/>
              <a:t> </a:t>
            </a:r>
          </a:p>
          <a:p>
            <a:r>
              <a:rPr lang="en-US" dirty="0"/>
              <a:t>Billy Guthrie  |  Managing Director  |  </a:t>
            </a:r>
            <a:r>
              <a:rPr lang="en-US" dirty="0">
                <a:hlinkClick r:id="rId4"/>
              </a:rPr>
              <a:t>wguthrie@darlingconsulting.com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689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51331-72EE-2798-52D4-B84EB1828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A3BF-B663-6555-0095-0687AAB5D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1. Separate Fact From Fiction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9448FE8-9A98-94AC-2DFD-7680DC3B8277}"/>
              </a:ext>
            </a:extLst>
          </p:cNvPr>
          <p:cNvGrpSpPr/>
          <p:nvPr/>
        </p:nvGrpSpPr>
        <p:grpSpPr>
          <a:xfrm>
            <a:off x="795719" y="1132494"/>
            <a:ext cx="3585028" cy="430736"/>
            <a:chOff x="700315" y="971175"/>
            <a:chExt cx="3585028" cy="430736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676D7A94-B84E-6042-43F6-C44F50E2C58E}"/>
                </a:ext>
              </a:extLst>
            </p:cNvPr>
            <p:cNvSpPr/>
            <p:nvPr/>
          </p:nvSpPr>
          <p:spPr bwMode="auto">
            <a:xfrm>
              <a:off x="700315" y="971175"/>
              <a:ext cx="3585028" cy="430736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Arrow: Pentagon 14">
              <a:extLst>
                <a:ext uri="{FF2B5EF4-FFF2-40B4-BE49-F238E27FC236}">
                  <a16:creationId xmlns:a16="http://schemas.microsoft.com/office/drawing/2014/main" id="{F5F2E8B8-0E54-5DA9-7A98-7F0E08BDCE6F}"/>
                </a:ext>
              </a:extLst>
            </p:cNvPr>
            <p:cNvSpPr/>
            <p:nvPr/>
          </p:nvSpPr>
          <p:spPr bwMode="auto">
            <a:xfrm>
              <a:off x="700315" y="971175"/>
              <a:ext cx="3396342" cy="430736"/>
            </a:xfrm>
            <a:prstGeom prst="homePlate">
              <a:avLst/>
            </a:prstGeom>
            <a:solidFill>
              <a:srgbClr val="D5D5D5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DB33EE-8026-5261-850A-037F58B22567}"/>
                </a:ext>
              </a:extLst>
            </p:cNvPr>
            <p:cNvSpPr txBox="1"/>
            <p:nvPr/>
          </p:nvSpPr>
          <p:spPr>
            <a:xfrm>
              <a:off x="1080979" y="1001877"/>
              <a:ext cx="2545885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Fiction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E1691C-909E-E09C-94DD-52A538E18D02}"/>
              </a:ext>
            </a:extLst>
          </p:cNvPr>
          <p:cNvGrpSpPr/>
          <p:nvPr/>
        </p:nvGrpSpPr>
        <p:grpSpPr>
          <a:xfrm>
            <a:off x="4709505" y="1135198"/>
            <a:ext cx="3829478" cy="430736"/>
            <a:chOff x="4804231" y="973879"/>
            <a:chExt cx="3585028" cy="430736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54CA3523-1288-65FD-CF75-20DBBDB8D9A7}"/>
                </a:ext>
              </a:extLst>
            </p:cNvPr>
            <p:cNvSpPr/>
            <p:nvPr/>
          </p:nvSpPr>
          <p:spPr bwMode="auto">
            <a:xfrm rot="10800000">
              <a:off x="4804231" y="973879"/>
              <a:ext cx="3585028" cy="430736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DDDB8D6-085B-224F-BC28-186AD4832EF8}"/>
                </a:ext>
              </a:extLst>
            </p:cNvPr>
            <p:cNvSpPr/>
            <p:nvPr/>
          </p:nvSpPr>
          <p:spPr bwMode="auto">
            <a:xfrm rot="10800000">
              <a:off x="4992917" y="973879"/>
              <a:ext cx="3396342" cy="430736"/>
            </a:xfrm>
            <a:prstGeom prst="homePlate">
              <a:avLst/>
            </a:prstGeom>
            <a:solidFill>
              <a:srgbClr val="D5D5D5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A5503D-5907-7BBA-6779-E34A022B21DB}"/>
                </a:ext>
              </a:extLst>
            </p:cNvPr>
            <p:cNvSpPr txBox="1"/>
            <p:nvPr/>
          </p:nvSpPr>
          <p:spPr>
            <a:xfrm>
              <a:off x="5578608" y="1004581"/>
              <a:ext cx="2320999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Fact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7C56CC8-2E43-3EE9-08BA-DE30B3DD4964}"/>
              </a:ext>
            </a:extLst>
          </p:cNvPr>
          <p:cNvSpPr txBox="1"/>
          <p:nvPr/>
        </p:nvSpPr>
        <p:spPr>
          <a:xfrm>
            <a:off x="1378968" y="1604619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CD Offering Rates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A055DC-294F-A654-16AB-FC286B40115A}"/>
              </a:ext>
            </a:extLst>
          </p:cNvPr>
          <p:cNvSpPr txBox="1"/>
          <p:nvPr/>
        </p:nvSpPr>
        <p:spPr>
          <a:xfrm>
            <a:off x="5651477" y="1604619"/>
            <a:ext cx="1945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CD Average Rates</a:t>
            </a:r>
          </a:p>
        </p:txBody>
      </p:sp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F810056E-B09E-A8CC-EE4C-B4DAD4858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9032"/>
              </p:ext>
            </p:extLst>
          </p:nvPr>
        </p:nvGraphicFramePr>
        <p:xfrm>
          <a:off x="1040798" y="2188280"/>
          <a:ext cx="2906183" cy="815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727">
                  <a:extLst>
                    <a:ext uri="{9D8B030D-6E8A-4147-A177-3AD203B41FA5}">
                      <a16:colId xmlns:a16="http://schemas.microsoft.com/office/drawing/2014/main" val="4194040769"/>
                    </a:ext>
                  </a:extLst>
                </a:gridCol>
                <a:gridCol w="1651456">
                  <a:extLst>
                    <a:ext uri="{9D8B030D-6E8A-4147-A177-3AD203B41FA5}">
                      <a16:colId xmlns:a16="http://schemas.microsoft.com/office/drawing/2014/main" val="3140812804"/>
                    </a:ext>
                  </a:extLst>
                </a:gridCol>
              </a:tblGrid>
              <a:tr h="407973"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6M Regular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2.57%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11256"/>
                  </a:ext>
                </a:extLst>
              </a:tr>
              <a:tr h="407973"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6M Special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3.66%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863736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E3E91EE9-7DD7-9487-5300-F07260E82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34087"/>
              </p:ext>
            </p:extLst>
          </p:nvPr>
        </p:nvGraphicFramePr>
        <p:xfrm>
          <a:off x="4709505" y="2188280"/>
          <a:ext cx="3829479" cy="815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263">
                  <a:extLst>
                    <a:ext uri="{9D8B030D-6E8A-4147-A177-3AD203B41FA5}">
                      <a16:colId xmlns:a16="http://schemas.microsoft.com/office/drawing/2014/main" val="4194040769"/>
                    </a:ext>
                  </a:extLst>
                </a:gridCol>
                <a:gridCol w="1387608">
                  <a:extLst>
                    <a:ext uri="{9D8B030D-6E8A-4147-A177-3AD203B41FA5}">
                      <a16:colId xmlns:a16="http://schemas.microsoft.com/office/drawing/2014/main" val="3140812804"/>
                    </a:ext>
                  </a:extLst>
                </a:gridCol>
                <a:gridCol w="1387608">
                  <a:extLst>
                    <a:ext uri="{9D8B030D-6E8A-4147-A177-3AD203B41FA5}">
                      <a16:colId xmlns:a16="http://schemas.microsoft.com/office/drawing/2014/main" val="1872819830"/>
                    </a:ext>
                  </a:extLst>
                </a:gridCol>
              </a:tblGrid>
              <a:tr h="407973"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6M Regular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3.46%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3.59%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11256"/>
                  </a:ext>
                </a:extLst>
              </a:tr>
              <a:tr h="407973"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6M Special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3.62%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3.86%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863736"/>
                  </a:ext>
                </a:extLst>
              </a:tr>
            </a:tbl>
          </a:graphicData>
        </a:graphic>
      </p:graphicFrame>
      <p:sp>
        <p:nvSpPr>
          <p:cNvPr id="47" name="Rectangle 46">
            <a:extLst>
              <a:ext uri="{FF2B5EF4-FFF2-40B4-BE49-F238E27FC236}">
                <a16:creationId xmlns:a16="http://schemas.microsoft.com/office/drawing/2014/main" id="{8497DE06-B945-AB54-3F31-DC2CA86F9D7F}"/>
              </a:ext>
            </a:extLst>
          </p:cNvPr>
          <p:cNvSpPr/>
          <p:nvPr/>
        </p:nvSpPr>
        <p:spPr bwMode="auto">
          <a:xfrm>
            <a:off x="6039271" y="2196318"/>
            <a:ext cx="2499713" cy="815945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4C6EABB-F9D0-D95C-B908-E78DEDA8C5D7}"/>
              </a:ext>
            </a:extLst>
          </p:cNvPr>
          <p:cNvSpPr/>
          <p:nvPr/>
        </p:nvSpPr>
        <p:spPr bwMode="auto">
          <a:xfrm>
            <a:off x="2588234" y="2211045"/>
            <a:ext cx="743514" cy="815945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A913029-E23C-1B7F-515B-8BCF9C83F6D2}"/>
              </a:ext>
            </a:extLst>
          </p:cNvPr>
          <p:cNvSpPr txBox="1"/>
          <p:nvPr/>
        </p:nvSpPr>
        <p:spPr>
          <a:xfrm>
            <a:off x="2209800" y="1914598"/>
            <a:ext cx="1550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National Avg Rate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DB25E51-252C-DB25-1FA1-0A9B3BA62ACE}"/>
              </a:ext>
            </a:extLst>
          </p:cNvPr>
          <p:cNvSpPr txBox="1"/>
          <p:nvPr/>
        </p:nvSpPr>
        <p:spPr>
          <a:xfrm>
            <a:off x="5664446" y="1914597"/>
            <a:ext cx="1550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DCG Avg Opened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BE281C72-ABEA-74F7-97F3-8C42CFBFF361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3420248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EDF58F-393E-1DE2-DB4E-C4BD43941570}"/>
              </a:ext>
            </a:extLst>
          </p:cNvPr>
          <p:cNvSpPr txBox="1"/>
          <p:nvPr/>
        </p:nvSpPr>
        <p:spPr>
          <a:xfrm>
            <a:off x="7064825" y="1928328"/>
            <a:ext cx="1550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75</a:t>
            </a:r>
            <a:r>
              <a:rPr lang="en-US" sz="1000" baseline="30000" dirty="0"/>
              <a:t>th</a:t>
            </a:r>
            <a:r>
              <a:rPr lang="en-US" sz="1000" dirty="0"/>
              <a:t> Percentile</a:t>
            </a:r>
          </a:p>
        </p:txBody>
      </p:sp>
    </p:spTree>
    <p:extLst>
      <p:ext uri="{BB962C8B-B14F-4D97-AF65-F5344CB8AC3E}">
        <p14:creationId xmlns:p14="http://schemas.microsoft.com/office/powerpoint/2010/main" val="404289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7" grpId="0" animBg="1"/>
      <p:bldP spid="52" grpId="0" animBg="1"/>
      <p:bldP spid="54" grpId="0"/>
      <p:bldP spid="5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58DE-174A-AA9D-C8DE-7AADADDEC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92D18E-98CA-3189-751D-645EBD2A8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Understand Cost to Obtain vs Retain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0E6F3C-2DE1-E269-04AB-4B5678A72FC8}"/>
              </a:ext>
            </a:extLst>
          </p:cNvPr>
          <p:cNvGrpSpPr/>
          <p:nvPr/>
        </p:nvGrpSpPr>
        <p:grpSpPr>
          <a:xfrm>
            <a:off x="335214" y="1534952"/>
            <a:ext cx="4001757" cy="2168292"/>
            <a:chOff x="530084" y="816864"/>
            <a:chExt cx="4001757" cy="216829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FBD3D4B-FE22-0B83-5E0A-994EDDD6C4E5}"/>
                </a:ext>
              </a:extLst>
            </p:cNvPr>
            <p:cNvSpPr/>
            <p:nvPr/>
          </p:nvSpPr>
          <p:spPr bwMode="auto">
            <a:xfrm>
              <a:off x="530084" y="816864"/>
              <a:ext cx="4001757" cy="2168292"/>
            </a:xfrm>
            <a:prstGeom prst="rect">
              <a:avLst/>
            </a:prstGeom>
            <a:solidFill>
              <a:srgbClr val="F9F9F9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2">
                  <a:lumMod val="50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6C273C-3D6F-DCE2-C117-701ACC69327A}"/>
                </a:ext>
              </a:extLst>
            </p:cNvPr>
            <p:cNvSpPr txBox="1"/>
            <p:nvPr/>
          </p:nvSpPr>
          <p:spPr>
            <a:xfrm>
              <a:off x="1568329" y="986347"/>
              <a:ext cx="1947672" cy="10156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accent1"/>
                  </a:solidFill>
                </a:rPr>
                <a:t>30bp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38F55C-1E39-ED6E-79D1-7571C2FE367D}"/>
                </a:ext>
              </a:extLst>
            </p:cNvPr>
            <p:cNvSpPr txBox="1"/>
            <p:nvPr/>
          </p:nvSpPr>
          <p:spPr>
            <a:xfrm>
              <a:off x="658370" y="1971227"/>
              <a:ext cx="3718758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Gap between retention vs. growth rate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F6DF82F-3FB7-75EB-1A6E-04DFFD3EE2B0}"/>
              </a:ext>
            </a:extLst>
          </p:cNvPr>
          <p:cNvGrpSpPr/>
          <p:nvPr/>
        </p:nvGrpSpPr>
        <p:grpSpPr>
          <a:xfrm>
            <a:off x="4632692" y="2685572"/>
            <a:ext cx="4001757" cy="1844040"/>
            <a:chOff x="4632692" y="2770632"/>
            <a:chExt cx="4001757" cy="184404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0FD9D4-9678-FF87-8E38-261556C94742}"/>
                </a:ext>
              </a:extLst>
            </p:cNvPr>
            <p:cNvSpPr/>
            <p:nvPr/>
          </p:nvSpPr>
          <p:spPr bwMode="auto">
            <a:xfrm>
              <a:off x="4632692" y="2770632"/>
              <a:ext cx="4001757" cy="1844040"/>
            </a:xfrm>
            <a:prstGeom prst="rect">
              <a:avLst/>
            </a:prstGeom>
            <a:solidFill>
              <a:srgbClr val="F9F9F9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25400" dir="2700000" algn="tl" rotWithShape="0">
                <a:schemeClr val="bg2">
                  <a:lumMod val="50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8BAEC1-9D8B-9966-B45C-587194AA277A}"/>
                </a:ext>
              </a:extLst>
            </p:cNvPr>
            <p:cNvSpPr txBox="1"/>
            <p:nvPr/>
          </p:nvSpPr>
          <p:spPr>
            <a:xfrm>
              <a:off x="4782312" y="3001241"/>
              <a:ext cx="3703319" cy="10156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>
                  <a:solidFill>
                    <a:schemeClr val="accent3"/>
                  </a:solidFill>
                </a:rPr>
                <a:t>3.25%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E1B809-DB22-E8B9-1BBC-8CFDDFAC0720}"/>
                </a:ext>
              </a:extLst>
            </p:cNvPr>
            <p:cNvSpPr txBox="1"/>
            <p:nvPr/>
          </p:nvSpPr>
          <p:spPr>
            <a:xfrm>
              <a:off x="4974336" y="3813736"/>
              <a:ext cx="3337559" cy="5232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Retain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C2AC6A-6051-AD05-1624-DC53871A0948}"/>
              </a:ext>
            </a:extLst>
          </p:cNvPr>
          <p:cNvGrpSpPr/>
          <p:nvPr/>
        </p:nvGrpSpPr>
        <p:grpSpPr>
          <a:xfrm>
            <a:off x="4632692" y="731804"/>
            <a:ext cx="4001757" cy="1844040"/>
            <a:chOff x="4632692" y="816864"/>
            <a:chExt cx="4001757" cy="184404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80FB0B-5A35-0CE4-8F89-E3C3C25C5542}"/>
                </a:ext>
              </a:extLst>
            </p:cNvPr>
            <p:cNvSpPr/>
            <p:nvPr/>
          </p:nvSpPr>
          <p:spPr bwMode="auto">
            <a:xfrm>
              <a:off x="4632692" y="816864"/>
              <a:ext cx="4001757" cy="1844040"/>
            </a:xfrm>
            <a:prstGeom prst="rect">
              <a:avLst/>
            </a:prstGeom>
            <a:solidFill>
              <a:srgbClr val="F9F9F9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25400" dir="2700000" algn="tl" rotWithShape="0">
                <a:schemeClr val="bg2">
                  <a:lumMod val="50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B18C63-2FED-1F96-E156-19D3A5D943EB}"/>
                </a:ext>
              </a:extLst>
            </p:cNvPr>
            <p:cNvSpPr txBox="1"/>
            <p:nvPr/>
          </p:nvSpPr>
          <p:spPr>
            <a:xfrm>
              <a:off x="4876788" y="1097268"/>
              <a:ext cx="3703319" cy="10156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>
                  <a:solidFill>
                    <a:schemeClr val="accent2"/>
                  </a:solidFill>
                </a:rPr>
                <a:t>3.55%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D0C9A3-FF21-FE79-9412-AAB57633550F}"/>
                </a:ext>
              </a:extLst>
            </p:cNvPr>
            <p:cNvSpPr txBox="1"/>
            <p:nvPr/>
          </p:nvSpPr>
          <p:spPr>
            <a:xfrm>
              <a:off x="5068812" y="1909763"/>
              <a:ext cx="3337559" cy="5232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Obtain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672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CFDD4-9BB6-2595-D176-BC304AD7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Understanding Rollover Activity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7E34DBF-01DD-D091-E973-08DA355D882A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93F2B7E-1772-2E7A-E6A0-92E44568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452" r="53197"/>
          <a:stretch>
            <a:fillRect/>
          </a:stretch>
        </p:blipFill>
        <p:spPr>
          <a:xfrm>
            <a:off x="-29979" y="1324839"/>
            <a:ext cx="4279692" cy="32263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D1698C-EFA6-5C75-FB2B-0C0FDABC3F7A}"/>
              </a:ext>
            </a:extLst>
          </p:cNvPr>
          <p:cNvSpPr txBox="1"/>
          <p:nvPr/>
        </p:nvSpPr>
        <p:spPr>
          <a:xfrm>
            <a:off x="479687" y="843311"/>
            <a:ext cx="326036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Share of Matured Balances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F46C0-D6F0-29D6-4056-1F579DE8F1C3}"/>
              </a:ext>
            </a:extLst>
          </p:cNvPr>
          <p:cNvSpPr txBox="1"/>
          <p:nvPr/>
        </p:nvSpPr>
        <p:spPr>
          <a:xfrm>
            <a:off x="4309678" y="854668"/>
            <a:ext cx="326036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b="1" dirty="0"/>
              <a:t>Q1 CD Maturity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58CDE2-D33A-7399-3E17-F25551CC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399" t="16452"/>
          <a:stretch>
            <a:fillRect/>
          </a:stretch>
        </p:blipFill>
        <p:spPr>
          <a:xfrm>
            <a:off x="4106061" y="1212643"/>
            <a:ext cx="4626964" cy="322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3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00101-3379-78FB-C761-1B84A0E3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87542A-77A2-FB1F-106D-39681732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28930"/>
            <a:ext cx="8388926" cy="370709"/>
          </a:xfrm>
        </p:spPr>
        <p:txBody>
          <a:bodyPr/>
          <a:lstStyle/>
          <a:p>
            <a:r>
              <a:rPr lang="en-US"/>
              <a:t>4. Answer the Question, “How Much Are My CDs Costing Us?”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8103710-657E-4410-390B-29E0A4C700E3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7E7044-F065-20F8-3C60-9F5A45B18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18" y="966603"/>
            <a:ext cx="4329245" cy="31127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77D025-B66A-D7F9-7295-7DCB0A6E8BB4}"/>
              </a:ext>
            </a:extLst>
          </p:cNvPr>
          <p:cNvSpPr/>
          <p:nvPr/>
        </p:nvSpPr>
        <p:spPr bwMode="auto">
          <a:xfrm>
            <a:off x="5260384" y="2557214"/>
            <a:ext cx="2643631" cy="560856"/>
          </a:xfrm>
          <a:prstGeom prst="rect">
            <a:avLst/>
          </a:prstGeom>
          <a:noFill/>
          <a:ln w="28575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917FD9-7B39-9EBD-41B7-B52977A62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157" y="1566194"/>
            <a:ext cx="1933845" cy="19624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07F4DF-5DD1-D766-939C-5DDC7FEC9BB1}"/>
              </a:ext>
            </a:extLst>
          </p:cNvPr>
          <p:cNvSpPr txBox="1"/>
          <p:nvPr/>
        </p:nvSpPr>
        <p:spPr>
          <a:xfrm>
            <a:off x="171163" y="3088370"/>
            <a:ext cx="2366542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CD Offering Rates in the Top 25</a:t>
            </a:r>
            <a:r>
              <a:rPr lang="en-US" sz="1600" baseline="30000" dirty="0"/>
              <a:t>th</a:t>
            </a:r>
            <a:r>
              <a:rPr lang="en-US" sz="1600" dirty="0"/>
              <a:t> percentile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EF5460-FB07-388D-217B-61B2563A5BB4}"/>
              </a:ext>
            </a:extLst>
          </p:cNvPr>
          <p:cNvGrpSpPr/>
          <p:nvPr/>
        </p:nvGrpSpPr>
        <p:grpSpPr>
          <a:xfrm>
            <a:off x="209271" y="1476265"/>
            <a:ext cx="2328434" cy="1610852"/>
            <a:chOff x="530084" y="816864"/>
            <a:chExt cx="4001757" cy="184404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1D7921C-3A1F-9A0D-87DA-C07B4E9D2F5C}"/>
                </a:ext>
              </a:extLst>
            </p:cNvPr>
            <p:cNvSpPr/>
            <p:nvPr/>
          </p:nvSpPr>
          <p:spPr bwMode="auto">
            <a:xfrm>
              <a:off x="530084" y="816864"/>
              <a:ext cx="4001757" cy="1844040"/>
            </a:xfrm>
            <a:prstGeom prst="rect">
              <a:avLst/>
            </a:prstGeom>
            <a:solidFill>
              <a:srgbClr val="F9F9F9"/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6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9953E5-B4D5-3D46-E54C-2D08B05A18F7}"/>
                </a:ext>
              </a:extLst>
            </p:cNvPr>
            <p:cNvSpPr txBox="1"/>
            <p:nvPr/>
          </p:nvSpPr>
          <p:spPr>
            <a:xfrm>
              <a:off x="956190" y="1059607"/>
              <a:ext cx="3214833" cy="91504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>
                  <a:solidFill>
                    <a:schemeClr val="accent1"/>
                  </a:solidFill>
                </a:rPr>
                <a:t>14%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7F0FE3-D2E2-5339-AFBA-F1684B956110}"/>
                </a:ext>
              </a:extLst>
            </p:cNvPr>
            <p:cNvSpPr txBox="1"/>
            <p:nvPr/>
          </p:nvSpPr>
          <p:spPr>
            <a:xfrm>
              <a:off x="956188" y="1913936"/>
              <a:ext cx="3223217" cy="43922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YoY Growth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1035EEA-72A7-6D06-DBDC-3468257B274E}"/>
              </a:ext>
            </a:extLst>
          </p:cNvPr>
          <p:cNvSpPr/>
          <p:nvPr/>
        </p:nvSpPr>
        <p:spPr bwMode="auto">
          <a:xfrm>
            <a:off x="2707004" y="1547158"/>
            <a:ext cx="1971206" cy="2035039"/>
          </a:xfrm>
          <a:prstGeom prst="rect">
            <a:avLst/>
          </a:prstGeom>
          <a:noFill/>
          <a:ln w="28575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CF45CC-6AC0-7E84-123C-BAA6FA8EE5C4}"/>
              </a:ext>
            </a:extLst>
          </p:cNvPr>
          <p:cNvSpPr txBox="1">
            <a:spLocks/>
          </p:cNvSpPr>
          <p:nvPr/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Client Example</a:t>
            </a:r>
          </a:p>
        </p:txBody>
      </p:sp>
    </p:spTree>
    <p:extLst>
      <p:ext uri="{BB962C8B-B14F-4D97-AF65-F5344CB8AC3E}">
        <p14:creationId xmlns:p14="http://schemas.microsoft.com/office/powerpoint/2010/main" val="23741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2557E-0E3B-180B-26E3-4359AEDA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D644-C9A8-3C29-7F1C-9FB1EABD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CD Strategy Thoughts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778970-2E27-675E-42DF-CCEFD4241EA0}"/>
              </a:ext>
            </a:extLst>
          </p:cNvPr>
          <p:cNvGrpSpPr/>
          <p:nvPr/>
        </p:nvGrpSpPr>
        <p:grpSpPr>
          <a:xfrm>
            <a:off x="624113" y="1025235"/>
            <a:ext cx="7919643" cy="566057"/>
            <a:chOff x="660400" y="1008743"/>
            <a:chExt cx="7919643" cy="5660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AE195B-EF19-EC38-6DA0-EDB4B55478DC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CEDCFA1-A39E-F4F2-7A61-272A66B7396C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8A1A7E8-46C6-AB24-364F-23BB56C90053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ight Triangle 10">
                <a:extLst>
                  <a:ext uri="{FF2B5EF4-FFF2-40B4-BE49-F238E27FC236}">
                    <a16:creationId xmlns:a16="http://schemas.microsoft.com/office/drawing/2014/main" id="{58BD1C5C-172E-8739-3B6D-23727E1E7F7C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18B545-5784-DD74-1920-349DCEC52124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85284E-4B27-FA05-726C-9D58FB9F3B54}"/>
                </a:ext>
              </a:extLst>
            </p:cNvPr>
            <p:cNvSpPr txBox="1"/>
            <p:nvPr/>
          </p:nvSpPr>
          <p:spPr>
            <a:xfrm>
              <a:off x="1447800" y="1181100"/>
              <a:ext cx="6356681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/>
                <a:t>CDs Are Largely a Renewal Game, Act Accordingly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D3F85B-F8C7-6997-5693-ACFF436792AD}"/>
              </a:ext>
            </a:extLst>
          </p:cNvPr>
          <p:cNvGrpSpPr/>
          <p:nvPr/>
        </p:nvGrpSpPr>
        <p:grpSpPr>
          <a:xfrm>
            <a:off x="624113" y="1875983"/>
            <a:ext cx="7919643" cy="566057"/>
            <a:chOff x="660400" y="1008743"/>
            <a:chExt cx="7919643" cy="5660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6A87CA3-6D8F-241C-4E4C-12BA9F50C99D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C516EED-2772-8FC4-92B6-C668F9353305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2D6874B-DA49-BB16-F20C-F91866AB2F08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3" name="Right Triangle 22">
                <a:extLst>
                  <a:ext uri="{FF2B5EF4-FFF2-40B4-BE49-F238E27FC236}">
                    <a16:creationId xmlns:a16="http://schemas.microsoft.com/office/drawing/2014/main" id="{08182743-DD2D-ED07-2F82-FD91FC6B0E86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3895A8-3257-53C4-A4D1-EB478FAE20DA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DA7183-EBFF-9470-7032-C050F2424348}"/>
                </a:ext>
              </a:extLst>
            </p:cNvPr>
            <p:cNvSpPr txBox="1"/>
            <p:nvPr/>
          </p:nvSpPr>
          <p:spPr>
            <a:xfrm>
              <a:off x="1447800" y="1181100"/>
              <a:ext cx="7132243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Don’t Chase Shoppers, CD Only </a:t>
              </a:r>
              <a:r>
                <a:rPr lang="en-US" sz="1600"/>
                <a:t>Customers Are </a:t>
              </a:r>
              <a:r>
                <a:rPr lang="en-US" sz="1600" dirty="0"/>
                <a:t>3X More Likely to Leave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B94223-54DC-6811-206E-817992EBA45E}"/>
              </a:ext>
            </a:extLst>
          </p:cNvPr>
          <p:cNvGrpSpPr/>
          <p:nvPr/>
        </p:nvGrpSpPr>
        <p:grpSpPr>
          <a:xfrm>
            <a:off x="624113" y="2726731"/>
            <a:ext cx="7919643" cy="566057"/>
            <a:chOff x="660400" y="1008743"/>
            <a:chExt cx="7919643" cy="56605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0982A7C-D414-0C88-BB19-01F57BE0E197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B61A1CD-9790-5AC2-78CC-1B19AC9CF287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073E71A-D97C-1AA0-5F37-0407EB8E416F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EADBD43E-63B9-1F33-400D-757B0839E5F7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9FDC29-9346-EB3D-3098-C537212AC80B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A38AD3-A83C-34FC-B1D9-AB2C919FA114}"/>
                </a:ext>
              </a:extLst>
            </p:cNvPr>
            <p:cNvSpPr txBox="1"/>
            <p:nvPr/>
          </p:nvSpPr>
          <p:spPr>
            <a:xfrm>
              <a:off x="1447800" y="1181100"/>
              <a:ext cx="6899863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/>
                <a:t>Rethink the CD Curve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574B718-DD5A-B2FC-AA04-7A90CA046D85}"/>
              </a:ext>
            </a:extLst>
          </p:cNvPr>
          <p:cNvGrpSpPr/>
          <p:nvPr/>
        </p:nvGrpSpPr>
        <p:grpSpPr>
          <a:xfrm>
            <a:off x="624113" y="3577480"/>
            <a:ext cx="7919643" cy="566057"/>
            <a:chOff x="660400" y="1008743"/>
            <a:chExt cx="7919643" cy="56605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C43CC86-6E9C-20C7-798A-92E8CBBC9BA4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B73DA6D-FC18-AEDA-752E-5805C4067336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A3AEA9C-4A8F-0E4A-FDBD-736110E8D898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9" name="Right Triangle 38">
                <a:extLst>
                  <a:ext uri="{FF2B5EF4-FFF2-40B4-BE49-F238E27FC236}">
                    <a16:creationId xmlns:a16="http://schemas.microsoft.com/office/drawing/2014/main" id="{74492B8E-67E2-2F8E-CCF8-AA8B220618C2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3D6EE9-0B96-70B5-8932-EAEB99994C93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0A8FD6-9691-3E2D-B5E5-8650619D00C2}"/>
                </a:ext>
              </a:extLst>
            </p:cNvPr>
            <p:cNvSpPr txBox="1"/>
            <p:nvPr/>
          </p:nvSpPr>
          <p:spPr>
            <a:xfrm>
              <a:off x="1447800" y="1181100"/>
              <a:ext cx="6953874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Dust Off Rising Rate Playbook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885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138AB-D704-8E25-ADA5-77837E666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C9EA7A-C1E1-2D3E-5BF3-672756391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Rethink CD Curve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6127BA-232A-F658-4E57-556401A78CA9}"/>
              </a:ext>
            </a:extLst>
          </p:cNvPr>
          <p:cNvSpPr/>
          <p:nvPr/>
        </p:nvSpPr>
        <p:spPr bwMode="auto">
          <a:xfrm>
            <a:off x="98082" y="2572654"/>
            <a:ext cx="1032768" cy="493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305C6B0-5EF7-B0E5-2816-5C61158CCDE1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51E665-623E-EE8F-AC70-EF526010845F}"/>
              </a:ext>
            </a:extLst>
          </p:cNvPr>
          <p:cNvSpPr/>
          <p:nvPr/>
        </p:nvSpPr>
        <p:spPr bwMode="auto">
          <a:xfrm>
            <a:off x="1447413" y="2571750"/>
            <a:ext cx="1769242" cy="6892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F48FF34-1AC9-73A3-1C61-401A98AB21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658844"/>
              </p:ext>
            </p:extLst>
          </p:nvPr>
        </p:nvGraphicFramePr>
        <p:xfrm>
          <a:off x="712102" y="687663"/>
          <a:ext cx="7719796" cy="387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4035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AEE8-1EDE-E4B9-7076-F262A0563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F897-C8CF-68A0-E3CD-3178F7F88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45720" rtlCol="0" anchor="ctr">
            <a:noAutofit/>
          </a:bodyPr>
          <a:lstStyle/>
          <a:p>
            <a:r>
              <a:rPr lang="en-US" sz="2200"/>
              <a:t>C</a:t>
            </a:r>
            <a:r>
              <a:rPr lang="en-US"/>
              <a:t>D Book Remains the Shortest in History</a:t>
            </a:r>
            <a:endParaRPr lang="en-US" sz="22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79AF2E-3297-F734-914B-4D169A9073F4}"/>
              </a:ext>
            </a:extLst>
          </p:cNvPr>
          <p:cNvGrpSpPr/>
          <p:nvPr/>
        </p:nvGrpSpPr>
        <p:grpSpPr>
          <a:xfrm>
            <a:off x="468801" y="1650990"/>
            <a:ext cx="1790346" cy="1521451"/>
            <a:chOff x="913959" y="859751"/>
            <a:chExt cx="2170130" cy="18441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7814D6-F9F3-1A0F-0AEC-D6DE39658DC3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8C0883-CC63-5EB3-D62A-C5F6DF6AEE05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61FCAE-4FC0-4A07-D62A-3D066283846C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3E120E-7942-BD29-074F-D5956855C508}"/>
                </a:ext>
              </a:extLst>
            </p:cNvPr>
            <p:cNvSpPr txBox="1"/>
            <p:nvPr/>
          </p:nvSpPr>
          <p:spPr>
            <a:xfrm>
              <a:off x="1284514" y="1132334"/>
              <a:ext cx="1386115" cy="78343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1"/>
                  </a:solidFill>
                </a:rPr>
                <a:t>11%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867A85-F8B4-B37D-B5EC-89618F3AC984}"/>
                </a:ext>
              </a:extLst>
            </p:cNvPr>
            <p:cNvSpPr txBox="1"/>
            <p:nvPr/>
          </p:nvSpPr>
          <p:spPr>
            <a:xfrm>
              <a:off x="1236073" y="1926508"/>
              <a:ext cx="1494972" cy="3656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/>
                <a:t>3 Month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7A5665-1D4C-9BFD-5902-82347097BF47}"/>
              </a:ext>
            </a:extLst>
          </p:cNvPr>
          <p:cNvGrpSpPr/>
          <p:nvPr/>
        </p:nvGrpSpPr>
        <p:grpSpPr>
          <a:xfrm>
            <a:off x="2596362" y="1654165"/>
            <a:ext cx="1790346" cy="1521451"/>
            <a:chOff x="913959" y="859751"/>
            <a:chExt cx="2170130" cy="184419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AB724D-AC98-D6E0-651F-E10F72904E03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019EAA0-EACC-15F9-6F7B-4EB56FA83F54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214E25-B331-4A8F-5A87-370C101533DC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C38A60-F17D-CDAE-71F9-4D79BEB8A647}"/>
                </a:ext>
              </a:extLst>
            </p:cNvPr>
            <p:cNvSpPr txBox="1"/>
            <p:nvPr/>
          </p:nvSpPr>
          <p:spPr>
            <a:xfrm>
              <a:off x="997883" y="1132334"/>
              <a:ext cx="2056130" cy="70882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3"/>
                  </a:solidFill>
                </a:rPr>
                <a:t>65%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7EFBE2-CD98-112E-78BB-933B860DE2D4}"/>
                </a:ext>
              </a:extLst>
            </p:cNvPr>
            <p:cNvSpPr txBox="1"/>
            <p:nvPr/>
          </p:nvSpPr>
          <p:spPr>
            <a:xfrm>
              <a:off x="1028535" y="1926508"/>
              <a:ext cx="1956740" cy="3656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/>
                <a:t>6 Month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678F2E-7E41-24BA-CF38-1E56234F7A47}"/>
              </a:ext>
            </a:extLst>
          </p:cNvPr>
          <p:cNvGrpSpPr/>
          <p:nvPr/>
        </p:nvGrpSpPr>
        <p:grpSpPr>
          <a:xfrm>
            <a:off x="4723923" y="1654165"/>
            <a:ext cx="1790346" cy="1521451"/>
            <a:chOff x="913959" y="859751"/>
            <a:chExt cx="2170130" cy="184419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287E345-15FD-2CED-DA40-305DF0ED257C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3C750D-8A9B-EB51-A10D-501320BBD1B5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C9989BB-7B78-6CD8-2423-AAE9B3CE9E5B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E5CC5C-D190-D494-9296-7B45E68E1DFD}"/>
                </a:ext>
              </a:extLst>
            </p:cNvPr>
            <p:cNvSpPr txBox="1"/>
            <p:nvPr/>
          </p:nvSpPr>
          <p:spPr>
            <a:xfrm>
              <a:off x="1284514" y="1132334"/>
              <a:ext cx="1386115" cy="78343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23%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6F3184-8DCF-9746-31D1-1363099BD4C9}"/>
                </a:ext>
              </a:extLst>
            </p:cNvPr>
            <p:cNvSpPr txBox="1"/>
            <p:nvPr/>
          </p:nvSpPr>
          <p:spPr>
            <a:xfrm>
              <a:off x="1236073" y="1926508"/>
              <a:ext cx="1494972" cy="3656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/>
                <a:t>12 Month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87B0399-D2A3-F71C-C804-BA9063D5A18C}"/>
              </a:ext>
            </a:extLst>
          </p:cNvPr>
          <p:cNvGrpSpPr/>
          <p:nvPr/>
        </p:nvGrpSpPr>
        <p:grpSpPr>
          <a:xfrm>
            <a:off x="6851483" y="1650990"/>
            <a:ext cx="1790346" cy="1521451"/>
            <a:chOff x="913959" y="859751"/>
            <a:chExt cx="2170130" cy="184419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84051B-A0F9-12D6-838C-725177C52252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F0A5A6C-5310-6391-82F6-B14D6F69DDA4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A6AA502-3AF2-CD8E-ADD8-5AA7973B0DEA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8A47D86-CD91-6208-3E19-B165DE9FEBC1}"/>
                </a:ext>
              </a:extLst>
            </p:cNvPr>
            <p:cNvSpPr txBox="1"/>
            <p:nvPr/>
          </p:nvSpPr>
          <p:spPr>
            <a:xfrm>
              <a:off x="1095828" y="1132334"/>
              <a:ext cx="1889448" cy="78343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chemeClr val="accent2"/>
                  </a:solidFill>
                </a:rPr>
                <a:t>1%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B8DDB7-A193-4EBC-6526-92C9DE653BB9}"/>
                </a:ext>
              </a:extLst>
            </p:cNvPr>
            <p:cNvSpPr txBox="1"/>
            <p:nvPr/>
          </p:nvSpPr>
          <p:spPr>
            <a:xfrm>
              <a:off x="1236073" y="1926508"/>
              <a:ext cx="1494972" cy="36560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/>
                <a:t>18+ Month </a:t>
              </a:r>
            </a:p>
          </p:txBody>
        </p:sp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365AB55-998B-2F5F-B1CC-A059844033C5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12F2F-1172-25A8-32F0-3879D8E66375}"/>
              </a:ext>
            </a:extLst>
          </p:cNvPr>
          <p:cNvSpPr txBox="1">
            <a:spLocks/>
          </p:cNvSpPr>
          <p:nvPr/>
        </p:nvSpPr>
        <p:spPr>
          <a:xfrm>
            <a:off x="457200" y="609069"/>
            <a:ext cx="8229600" cy="3080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/>
              <a:t>Q1 CD Originations by Term</a:t>
            </a:r>
          </a:p>
        </p:txBody>
      </p:sp>
    </p:spTree>
    <p:extLst>
      <p:ext uri="{BB962C8B-B14F-4D97-AF65-F5344CB8AC3E}">
        <p14:creationId xmlns:p14="http://schemas.microsoft.com/office/powerpoint/2010/main" val="1390241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19ECA-7CA4-F253-ECED-9892FF1CD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8F7C7BE-DD3C-3E1B-1BD5-86372DAD016C}"/>
              </a:ext>
            </a:extLst>
          </p:cNvPr>
          <p:cNvGrpSpPr/>
          <p:nvPr/>
        </p:nvGrpSpPr>
        <p:grpSpPr>
          <a:xfrm>
            <a:off x="0" y="-951876"/>
            <a:ext cx="3942415" cy="5714376"/>
            <a:chOff x="0" y="-951876"/>
            <a:chExt cx="3942415" cy="57143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88C695-A591-6335-08C0-CE9A93B39C12}"/>
                </a:ext>
              </a:extLst>
            </p:cNvPr>
            <p:cNvSpPr/>
            <p:nvPr/>
          </p:nvSpPr>
          <p:spPr bwMode="auto">
            <a:xfrm>
              <a:off x="0" y="381000"/>
              <a:ext cx="3777315" cy="4381500"/>
            </a:xfrm>
            <a:custGeom>
              <a:avLst/>
              <a:gdLst>
                <a:gd name="csX0" fmla="*/ 0 w 3777315"/>
                <a:gd name="csY0" fmla="*/ 0 h 4381500"/>
                <a:gd name="csX1" fmla="*/ 923349 w 3777315"/>
                <a:gd name="csY1" fmla="*/ 0 h 4381500"/>
                <a:gd name="csX2" fmla="*/ 3777315 w 3777315"/>
                <a:gd name="csY2" fmla="*/ 2495864 h 4381500"/>
                <a:gd name="csX3" fmla="*/ 1621131 w 3777315"/>
                <a:gd name="csY3" fmla="*/ 4381500 h 4381500"/>
                <a:gd name="csX4" fmla="*/ 0 w 3777315"/>
                <a:gd name="csY4" fmla="*/ 4381500 h 4381500"/>
                <a:gd name="csX5" fmla="*/ 0 w 3777315"/>
                <a:gd name="csY5" fmla="*/ 0 h 43815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777315" h="4381500">
                  <a:moveTo>
                    <a:pt x="0" y="0"/>
                  </a:moveTo>
                  <a:lnTo>
                    <a:pt x="923349" y="0"/>
                  </a:lnTo>
                  <a:lnTo>
                    <a:pt x="3777315" y="2495864"/>
                  </a:lnTo>
                  <a:lnTo>
                    <a:pt x="1621131" y="4381500"/>
                  </a:lnTo>
                  <a:lnTo>
                    <a:pt x="0" y="4381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ADDF">
                <a:alpha val="50196"/>
              </a:srgbClr>
            </a:solidFill>
            <a:ln>
              <a:noFill/>
            </a:ln>
            <a:effectLst/>
          </p:spPr>
          <p:txBody>
            <a:bodyPr wrap="square" rtlCol="0" anchor="ctr">
              <a:noAutofit/>
            </a:bodyPr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5D81CF-E729-A99C-42A5-2E31FDAEF409}"/>
                </a:ext>
              </a:extLst>
            </p:cNvPr>
            <p:cNvSpPr/>
            <p:nvPr/>
          </p:nvSpPr>
          <p:spPr bwMode="auto">
            <a:xfrm>
              <a:off x="0" y="-951876"/>
              <a:ext cx="3942415" cy="5714376"/>
            </a:xfrm>
            <a:custGeom>
              <a:avLst/>
              <a:gdLst>
                <a:gd name="csX0" fmla="*/ 0 w 3942415"/>
                <a:gd name="csY0" fmla="*/ 0 h 5714376"/>
                <a:gd name="csX1" fmla="*/ 1 w 3942415"/>
                <a:gd name="csY1" fmla="*/ 1 h 5714376"/>
                <a:gd name="csX2" fmla="*/ 1 w 3942415"/>
                <a:gd name="csY2" fmla="*/ 951876 h 5714376"/>
                <a:gd name="csX3" fmla="*/ 1088449 w 3942415"/>
                <a:gd name="csY3" fmla="*/ 951876 h 5714376"/>
                <a:gd name="csX4" fmla="*/ 3942415 w 3942415"/>
                <a:gd name="csY4" fmla="*/ 3447740 h 5714376"/>
                <a:gd name="csX5" fmla="*/ 1350566 w 3942415"/>
                <a:gd name="csY5" fmla="*/ 5714376 h 5714376"/>
                <a:gd name="csX6" fmla="*/ 0 w 3942415"/>
                <a:gd name="csY6" fmla="*/ 5714376 h 5714376"/>
                <a:gd name="csX7" fmla="*/ 0 w 3942415"/>
                <a:gd name="csY7" fmla="*/ 0 h 57143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42415" h="5714376">
                  <a:moveTo>
                    <a:pt x="0" y="0"/>
                  </a:moveTo>
                  <a:lnTo>
                    <a:pt x="1" y="1"/>
                  </a:lnTo>
                  <a:lnTo>
                    <a:pt x="1" y="951876"/>
                  </a:lnTo>
                  <a:lnTo>
                    <a:pt x="1088449" y="951876"/>
                  </a:lnTo>
                  <a:lnTo>
                    <a:pt x="3942415" y="3447740"/>
                  </a:lnTo>
                  <a:lnTo>
                    <a:pt x="1350566" y="5714376"/>
                  </a:lnTo>
                  <a:lnTo>
                    <a:pt x="0" y="57143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p:spPr>
          <p:txBody>
            <a:bodyPr wrap="square" rtlCol="0" anchor="ctr">
              <a:noAutofit/>
            </a:bodyPr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635297-A525-0925-DEBB-1974C8A9F074}"/>
              </a:ext>
            </a:extLst>
          </p:cNvPr>
          <p:cNvCxnSpPr>
            <a:cxnSpLocks/>
          </p:cNvCxnSpPr>
          <p:nvPr/>
        </p:nvCxnSpPr>
        <p:spPr>
          <a:xfrm>
            <a:off x="4940300" y="1066800"/>
            <a:ext cx="0" cy="27923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8BE8249-EDCB-05E1-71B2-BDFF828A896E}"/>
              </a:ext>
            </a:extLst>
          </p:cNvPr>
          <p:cNvSpPr txBox="1"/>
          <p:nvPr/>
        </p:nvSpPr>
        <p:spPr>
          <a:xfrm>
            <a:off x="339257" y="1308100"/>
            <a:ext cx="2908300" cy="224042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4000" dirty="0">
                <a:solidFill>
                  <a:schemeClr val="bg1"/>
                </a:solidFill>
              </a:rPr>
              <a:t>Million Dollar Question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60A283-3E02-2F44-2CBE-EA6F5D1DD53E}"/>
              </a:ext>
            </a:extLst>
          </p:cNvPr>
          <p:cNvSpPr txBox="1"/>
          <p:nvPr/>
        </p:nvSpPr>
        <p:spPr>
          <a:xfrm>
            <a:off x="5468287" y="903377"/>
            <a:ext cx="3536013" cy="2955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Can I Lower Rates Without Sacrificing Deposits? </a:t>
            </a:r>
          </a:p>
        </p:txBody>
      </p:sp>
    </p:spTree>
    <p:extLst>
      <p:ext uri="{BB962C8B-B14F-4D97-AF65-F5344CB8AC3E}">
        <p14:creationId xmlns:p14="http://schemas.microsoft.com/office/powerpoint/2010/main" val="116669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E8869-1CC2-1C35-9572-8933C37CF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189AEB-BF30-77F8-574A-E3B0FD0E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304"/>
          <a:stretch>
            <a:fillRect/>
          </a:stretch>
        </p:blipFill>
        <p:spPr>
          <a:xfrm>
            <a:off x="119264" y="1074691"/>
            <a:ext cx="8860502" cy="23568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E0039A-4272-2904-851A-CB00920D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Can I Lower Rates Without Sacrificing Deposits? 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AED546C-99D1-7903-D0D9-E1368A291DB1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D0F4C-35F9-3059-5F89-F4FBEB26028B}"/>
              </a:ext>
            </a:extLst>
          </p:cNvPr>
          <p:cNvSpPr/>
          <p:nvPr/>
        </p:nvSpPr>
        <p:spPr bwMode="auto">
          <a:xfrm>
            <a:off x="1246912" y="2158936"/>
            <a:ext cx="698888" cy="1219092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E8B356-8E98-1A8E-7F91-A7C603649665}"/>
              </a:ext>
            </a:extLst>
          </p:cNvPr>
          <p:cNvSpPr/>
          <p:nvPr/>
        </p:nvSpPr>
        <p:spPr bwMode="auto">
          <a:xfrm>
            <a:off x="6885110" y="2142836"/>
            <a:ext cx="1418094" cy="121909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976920-9BD3-E227-889B-5881555E0D36}"/>
              </a:ext>
            </a:extLst>
          </p:cNvPr>
          <p:cNvSpPr txBox="1"/>
          <p:nvPr/>
        </p:nvSpPr>
        <p:spPr>
          <a:xfrm>
            <a:off x="-157397" y="3849755"/>
            <a:ext cx="9466289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What’s My Move?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4076BE-659A-99D9-1E86-AE1918A50722}"/>
              </a:ext>
            </a:extLst>
          </p:cNvPr>
          <p:cNvSpPr/>
          <p:nvPr/>
        </p:nvSpPr>
        <p:spPr bwMode="auto">
          <a:xfrm>
            <a:off x="4401249" y="2137239"/>
            <a:ext cx="1371599" cy="1219092"/>
          </a:xfrm>
          <a:prstGeom prst="rect">
            <a:avLst/>
          </a:prstGeom>
          <a:noFill/>
          <a:ln w="28575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3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8D641-C1B7-A27C-F0B9-CE173F639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660C4-8911-FCB3-BBAE-E3C88B5F51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MMDA Strategy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381361-35D0-5104-D50D-63B64FBEA3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3 Considerations When Setting Rates</a:t>
            </a:r>
          </a:p>
        </p:txBody>
      </p:sp>
    </p:spTree>
    <p:extLst>
      <p:ext uri="{BB962C8B-B14F-4D97-AF65-F5344CB8AC3E}">
        <p14:creationId xmlns:p14="http://schemas.microsoft.com/office/powerpoint/2010/main" val="90927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F1E07EB0-1A50-6002-FE7A-A6767B10B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779509"/>
          </a:xfrm>
          <a:prstGeom prst="rect">
            <a:avLst/>
          </a:prstGeom>
        </p:spPr>
      </p:pic>
      <p:pic>
        <p:nvPicPr>
          <p:cNvPr id="32" name="Picture 31" descr="A red line on a black background&#10;&#10;AI-generated content may be incorrect.">
            <a:extLst>
              <a:ext uri="{FF2B5EF4-FFF2-40B4-BE49-F238E27FC236}">
                <a16:creationId xmlns:a16="http://schemas.microsoft.com/office/drawing/2014/main" id="{9F68F984-B76A-DA21-343D-3BB1418E8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5" y="-35178"/>
            <a:ext cx="6742332" cy="1813047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1C86817-2363-1B04-F180-493CE9312E96}"/>
              </a:ext>
            </a:extLst>
          </p:cNvPr>
          <p:cNvCxnSpPr>
            <a:cxnSpLocks/>
          </p:cNvCxnSpPr>
          <p:nvPr/>
        </p:nvCxnSpPr>
        <p:spPr>
          <a:xfrm flipV="1">
            <a:off x="6954280" y="1003461"/>
            <a:ext cx="1497649" cy="267788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0A9D4D8-0444-9D79-C947-8C429685E573}"/>
              </a:ext>
            </a:extLst>
          </p:cNvPr>
          <p:cNvSpPr txBox="1"/>
          <p:nvPr/>
        </p:nvSpPr>
        <p:spPr>
          <a:xfrm>
            <a:off x="8485058" y="768023"/>
            <a:ext cx="312906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C4BAE-316B-37C5-6D38-1C46E16C84C9}"/>
              </a:ext>
            </a:extLst>
          </p:cNvPr>
          <p:cNvSpPr txBox="1"/>
          <p:nvPr/>
        </p:nvSpPr>
        <p:spPr>
          <a:xfrm>
            <a:off x="1377581" y="477790"/>
            <a:ext cx="1556836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en-US">
                <a:solidFill>
                  <a:srgbClr val="FF0000"/>
                </a:solidFill>
              </a:rPr>
              <a:t>Fed Funds %</a:t>
            </a:r>
          </a:p>
        </p:txBody>
      </p:sp>
    </p:spTree>
    <p:extLst>
      <p:ext uri="{BB962C8B-B14F-4D97-AF65-F5344CB8AC3E}">
        <p14:creationId xmlns:p14="http://schemas.microsoft.com/office/powerpoint/2010/main" val="162817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6EC20-4397-5068-52D4-07A3FD37B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941B3C-348C-26BC-ADD2-EB48D5051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56" y="1237461"/>
            <a:ext cx="8396288" cy="2867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F93A42-41DE-A8C9-AF47-88CC7C4E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1. Tiering Matters</a:t>
            </a:r>
            <a:endParaRPr lang="en-US" sz="220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2FFB600-4404-D40F-D3E3-89F14AA4E19C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/>
              <a:t>Source: Deposits360°</a:t>
            </a:r>
            <a:r>
              <a:rPr lang="en-US" sz="1000" b="0" baseline="30000"/>
              <a:t>®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BE6893-21D2-2000-6FF6-BDDEF702C7D1}"/>
              </a:ext>
            </a:extLst>
          </p:cNvPr>
          <p:cNvSpPr/>
          <p:nvPr/>
        </p:nvSpPr>
        <p:spPr bwMode="auto">
          <a:xfrm>
            <a:off x="5470191" y="2507029"/>
            <a:ext cx="987819" cy="1271973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99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CAA3B-B970-E06D-52E7-79E72E91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8C97D36-431D-030D-BD06-2713F485FF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4" t="10540"/>
          <a:stretch>
            <a:fillRect/>
          </a:stretch>
        </p:blipFill>
        <p:spPr>
          <a:xfrm>
            <a:off x="3002346" y="1994705"/>
            <a:ext cx="6111418" cy="21945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93D6FE-CC1E-BCF1-C326-F3786748CFC5}"/>
              </a:ext>
            </a:extLst>
          </p:cNvPr>
          <p:cNvSpPr/>
          <p:nvPr/>
        </p:nvSpPr>
        <p:spPr bwMode="auto">
          <a:xfrm>
            <a:off x="98701" y="705936"/>
            <a:ext cx="2824459" cy="3617806"/>
          </a:xfrm>
          <a:prstGeom prst="rect">
            <a:avLst/>
          </a:prstGeom>
          <a:solidFill>
            <a:srgbClr val="E4E4E4"/>
          </a:solidFill>
          <a:ln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EEA49B-E46E-89F5-D126-AE7C5E78CE87}"/>
              </a:ext>
            </a:extLst>
          </p:cNvPr>
          <p:cNvSpPr txBox="1">
            <a:spLocks/>
          </p:cNvSpPr>
          <p:nvPr/>
        </p:nvSpPr>
        <p:spPr>
          <a:xfrm>
            <a:off x="277682" y="819758"/>
            <a:ext cx="2363971" cy="3080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/>
              <a:t>Case Study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921AB6-DDF3-A48B-C543-2A3EAC8D1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Understand Customer Flows</a:t>
            </a:r>
            <a:endParaRPr lang="en-US" b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B962C6-5FB2-BAD5-C516-A7FFD93D523D}"/>
              </a:ext>
            </a:extLst>
          </p:cNvPr>
          <p:cNvSpPr/>
          <p:nvPr/>
        </p:nvSpPr>
        <p:spPr bwMode="auto">
          <a:xfrm>
            <a:off x="239582" y="1297172"/>
            <a:ext cx="2522573" cy="2892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6116ED-20BF-72FF-F951-553A077B9B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7049" y="1651591"/>
            <a:ext cx="2314604" cy="24762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/>
              <a:t>Legacy MMDA balances trending lower 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Fearful of cannibalization on a new product</a:t>
            </a:r>
          </a:p>
          <a:p>
            <a:pPr marL="0" indent="0">
              <a:buNone/>
            </a:pPr>
            <a:endParaRPr lang="en-US" sz="1600" b="1" dirty="0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7BF0D47A-C2E0-E59F-128D-CAB2062BB5E8}"/>
              </a:ext>
            </a:extLst>
          </p:cNvPr>
          <p:cNvSpPr txBox="1">
            <a:spLocks/>
          </p:cNvSpPr>
          <p:nvPr/>
        </p:nvSpPr>
        <p:spPr>
          <a:xfrm>
            <a:off x="3002346" y="1165873"/>
            <a:ext cx="6141655" cy="828832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/>
              <a:t>Legacy MMDA Priced in “No Mans Land”</a:t>
            </a:r>
          </a:p>
        </p:txBody>
      </p:sp>
    </p:spTree>
    <p:extLst>
      <p:ext uri="{BB962C8B-B14F-4D97-AF65-F5344CB8AC3E}">
        <p14:creationId xmlns:p14="http://schemas.microsoft.com/office/powerpoint/2010/main" val="125499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49DE7-06D7-919F-6C66-92DB16B8E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5EC5A1-6B1D-A7B0-5F60-716DD0BC045E}"/>
              </a:ext>
            </a:extLst>
          </p:cNvPr>
          <p:cNvSpPr/>
          <p:nvPr/>
        </p:nvSpPr>
        <p:spPr bwMode="auto">
          <a:xfrm>
            <a:off x="266592" y="773392"/>
            <a:ext cx="2913321" cy="3731628"/>
          </a:xfrm>
          <a:prstGeom prst="rect">
            <a:avLst/>
          </a:prstGeom>
          <a:solidFill>
            <a:srgbClr val="E4E4E4"/>
          </a:solidFill>
          <a:ln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D9C9B9-C0EA-1B82-1E4F-A3FCACF11271}"/>
              </a:ext>
            </a:extLst>
          </p:cNvPr>
          <p:cNvSpPr txBox="1">
            <a:spLocks/>
          </p:cNvSpPr>
          <p:nvPr/>
        </p:nvSpPr>
        <p:spPr>
          <a:xfrm>
            <a:off x="483673" y="887214"/>
            <a:ext cx="2363971" cy="3080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Case Study cont.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4DACC9-E07D-1365-C285-099AADA24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Understand Customer Flows</a:t>
            </a:r>
            <a:endParaRPr lang="en-US" b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DC7CBB-FE86-2CD8-AFC1-A32E89EEDBC2}"/>
              </a:ext>
            </a:extLst>
          </p:cNvPr>
          <p:cNvSpPr/>
          <p:nvPr/>
        </p:nvSpPr>
        <p:spPr bwMode="auto">
          <a:xfrm>
            <a:off x="483673" y="1364628"/>
            <a:ext cx="2522573" cy="2892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4F49B-A817-9691-1FC5-E0E9127E36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7465" y="1719047"/>
            <a:ext cx="2305494" cy="24762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/>
              <a:t>CDs were the only backstop</a:t>
            </a:r>
          </a:p>
          <a:p>
            <a:pPr>
              <a:lnSpc>
                <a:spcPct val="150000"/>
              </a:lnSpc>
            </a:pPr>
            <a:endParaRPr lang="en-US" sz="1600"/>
          </a:p>
          <a:p>
            <a:pPr marL="0" indent="0">
              <a:buNone/>
            </a:pPr>
            <a:endParaRPr lang="en-US" sz="1600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1FB8A8-F108-67CD-EC46-3E6ED4588E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93" r="42666" b="54528"/>
          <a:stretch>
            <a:fillRect/>
          </a:stretch>
        </p:blipFill>
        <p:spPr>
          <a:xfrm>
            <a:off x="5117940" y="2289724"/>
            <a:ext cx="1936730" cy="21048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EA761F-DFEB-0215-359F-F81AFB1683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93" t="72024" r="42666" b="7991"/>
          <a:stretch>
            <a:fillRect/>
          </a:stretch>
        </p:blipFill>
        <p:spPr>
          <a:xfrm>
            <a:off x="5117940" y="1364628"/>
            <a:ext cx="1936730" cy="92509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E8D33F9-8B1A-131C-B229-8B49BAAEAB54}"/>
              </a:ext>
            </a:extLst>
          </p:cNvPr>
          <p:cNvSpPr txBox="1">
            <a:spLocks/>
          </p:cNvSpPr>
          <p:nvPr/>
        </p:nvSpPr>
        <p:spPr>
          <a:xfrm>
            <a:off x="4629644" y="780807"/>
            <a:ext cx="2913321" cy="828832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/>
              <a:t>2025 CD Results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B5B082-788F-ABD4-23B0-EA5B171D9122}"/>
              </a:ext>
            </a:extLst>
          </p:cNvPr>
          <p:cNvSpPr/>
          <p:nvPr/>
        </p:nvSpPr>
        <p:spPr bwMode="auto">
          <a:xfrm>
            <a:off x="5032537" y="2376105"/>
            <a:ext cx="2075755" cy="2018455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3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288BA-885C-ECBB-3705-F39B168AC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918E20-95BF-AC8A-4DD8-E35B60FFF82C}"/>
              </a:ext>
            </a:extLst>
          </p:cNvPr>
          <p:cNvSpPr/>
          <p:nvPr/>
        </p:nvSpPr>
        <p:spPr bwMode="auto">
          <a:xfrm>
            <a:off x="161662" y="705936"/>
            <a:ext cx="2913321" cy="3731628"/>
          </a:xfrm>
          <a:prstGeom prst="rect">
            <a:avLst/>
          </a:prstGeom>
          <a:solidFill>
            <a:srgbClr val="E4E4E4"/>
          </a:solidFill>
          <a:ln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98CFCD-B42A-90CF-4D26-8FCA13DE798E}"/>
              </a:ext>
            </a:extLst>
          </p:cNvPr>
          <p:cNvSpPr txBox="1">
            <a:spLocks/>
          </p:cNvSpPr>
          <p:nvPr/>
        </p:nvSpPr>
        <p:spPr>
          <a:xfrm>
            <a:off x="378743" y="819758"/>
            <a:ext cx="2363971" cy="3080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/>
              <a:t>Case Study cont.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384208-AE51-F4C9-1699-F4195F67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Understand Customer Flows</a:t>
            </a:r>
            <a:endParaRPr lang="en-US" b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20358F-E172-2FEF-DA5E-50FDFF530C6C}"/>
              </a:ext>
            </a:extLst>
          </p:cNvPr>
          <p:cNvSpPr/>
          <p:nvPr/>
        </p:nvSpPr>
        <p:spPr bwMode="auto">
          <a:xfrm>
            <a:off x="378743" y="1297172"/>
            <a:ext cx="2522573" cy="2892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E68C1-243C-86D0-6B56-7FACD702428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2535" y="1651591"/>
            <a:ext cx="2305494" cy="24762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/>
              <a:t>Launched HY Savings</a:t>
            </a:r>
          </a:p>
          <a:p>
            <a:pPr>
              <a:lnSpc>
                <a:spcPct val="150000"/>
              </a:lnSpc>
            </a:pPr>
            <a:r>
              <a:rPr lang="en-US" sz="1600"/>
              <a:t>Strong growth YTD</a:t>
            </a:r>
          </a:p>
          <a:p>
            <a:pPr>
              <a:lnSpc>
                <a:spcPct val="150000"/>
              </a:lnSpc>
            </a:pPr>
            <a:r>
              <a:rPr lang="en-US" sz="1600"/>
              <a:t>Driving CDs back to NMDs at a lower rate!</a:t>
            </a:r>
          </a:p>
          <a:p>
            <a:pPr>
              <a:lnSpc>
                <a:spcPct val="150000"/>
              </a:lnSpc>
            </a:pPr>
            <a:endParaRPr lang="en-US" sz="1600"/>
          </a:p>
          <a:p>
            <a:pPr marL="0" indent="0">
              <a:buNone/>
            </a:pPr>
            <a:endParaRPr lang="en-US" sz="1600" b="1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CF77247-765F-CECD-D5C4-813285B4A90F}"/>
              </a:ext>
            </a:extLst>
          </p:cNvPr>
          <p:cNvSpPr txBox="1">
            <a:spLocks/>
          </p:cNvSpPr>
          <p:nvPr/>
        </p:nvSpPr>
        <p:spPr>
          <a:xfrm>
            <a:off x="4706911" y="662518"/>
            <a:ext cx="3623632" cy="828832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/>
              <a:t>New HY Savings YTD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BE4A19-DEC0-2E82-4E03-14251233B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561" y="1275457"/>
            <a:ext cx="5712194" cy="316210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B62000-DD8A-1935-506E-5B224C905ED9}"/>
              </a:ext>
            </a:extLst>
          </p:cNvPr>
          <p:cNvSpPr/>
          <p:nvPr/>
        </p:nvSpPr>
        <p:spPr bwMode="auto">
          <a:xfrm>
            <a:off x="3245370" y="2795666"/>
            <a:ext cx="1461541" cy="1581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E7F0BD-55B5-594D-6DB1-20E630456FAE}"/>
              </a:ext>
            </a:extLst>
          </p:cNvPr>
          <p:cNvSpPr/>
          <p:nvPr/>
        </p:nvSpPr>
        <p:spPr bwMode="auto">
          <a:xfrm>
            <a:off x="7142813" y="4032354"/>
            <a:ext cx="1356610" cy="448628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F7F695-8E47-0F11-FB5C-698BA7EF4E90}"/>
              </a:ext>
            </a:extLst>
          </p:cNvPr>
          <p:cNvSpPr/>
          <p:nvPr/>
        </p:nvSpPr>
        <p:spPr bwMode="auto">
          <a:xfrm>
            <a:off x="5338996" y="3324608"/>
            <a:ext cx="3100465" cy="190585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310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AEE8-1EDE-E4B9-7076-F262A0563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F897-C8CF-68A0-E3CD-3178F7F88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45720" rtlCol="0" anchor="ctr">
            <a:noAutofit/>
          </a:bodyPr>
          <a:lstStyle/>
          <a:p>
            <a:r>
              <a:rPr lang="en-US"/>
              <a:t>3. You Don’t Need to Be Priced as High as You Think</a:t>
            </a:r>
            <a:endParaRPr lang="en-US" sz="22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79AF2E-3297-F734-914B-4D169A9073F4}"/>
              </a:ext>
            </a:extLst>
          </p:cNvPr>
          <p:cNvGrpSpPr/>
          <p:nvPr/>
        </p:nvGrpSpPr>
        <p:grpSpPr>
          <a:xfrm>
            <a:off x="1541863" y="1315297"/>
            <a:ext cx="2674448" cy="2272768"/>
            <a:chOff x="913959" y="859751"/>
            <a:chExt cx="2170130" cy="18441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7814D6-F9F3-1A0F-0AEC-D6DE39658DC3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8C0883-CC63-5EB3-D62A-C5F6DF6AEE05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61FCAE-4FC0-4A07-D62A-3D066283846C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3E120E-7942-BD29-074F-D5956855C508}"/>
                </a:ext>
              </a:extLst>
            </p:cNvPr>
            <p:cNvSpPr txBox="1"/>
            <p:nvPr/>
          </p:nvSpPr>
          <p:spPr>
            <a:xfrm>
              <a:off x="1284514" y="1132334"/>
              <a:ext cx="1386115" cy="57440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accent1"/>
                  </a:solidFill>
                </a:rPr>
                <a:t>80bps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867A85-F8B4-B37D-B5EC-89618F3AC984}"/>
                </a:ext>
              </a:extLst>
            </p:cNvPr>
            <p:cNvSpPr txBox="1"/>
            <p:nvPr/>
          </p:nvSpPr>
          <p:spPr>
            <a:xfrm>
              <a:off x="1236073" y="1832842"/>
              <a:ext cx="1494972" cy="6742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Difference on 80</a:t>
              </a:r>
              <a:r>
                <a:rPr lang="en-US" sz="1600" baseline="30000"/>
                <a:t>th</a:t>
              </a:r>
              <a:r>
                <a:rPr lang="en-US" sz="1600"/>
                <a:t> percentile MMDA rate vs 6M CD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7A5665-1D4C-9BFD-5902-82347097BF47}"/>
              </a:ext>
            </a:extLst>
          </p:cNvPr>
          <p:cNvGrpSpPr/>
          <p:nvPr/>
        </p:nvGrpSpPr>
        <p:grpSpPr>
          <a:xfrm>
            <a:off x="5010622" y="1315297"/>
            <a:ext cx="2674448" cy="2272768"/>
            <a:chOff x="913959" y="859751"/>
            <a:chExt cx="2170130" cy="184419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AB724D-AC98-D6E0-651F-E10F72904E03}"/>
                </a:ext>
              </a:extLst>
            </p:cNvPr>
            <p:cNvSpPr/>
            <p:nvPr/>
          </p:nvSpPr>
          <p:spPr bwMode="auto">
            <a:xfrm>
              <a:off x="913959" y="2101602"/>
              <a:ext cx="689428" cy="602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019EAA0-EACC-15F9-6F7B-4EB56FA83F54}"/>
                </a:ext>
              </a:extLst>
            </p:cNvPr>
            <p:cNvSpPr/>
            <p:nvPr/>
          </p:nvSpPr>
          <p:spPr bwMode="auto">
            <a:xfrm>
              <a:off x="2394661" y="859751"/>
              <a:ext cx="689428" cy="6023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214E25-B331-4A8F-5A87-370C101533DC}"/>
                </a:ext>
              </a:extLst>
            </p:cNvPr>
            <p:cNvSpPr/>
            <p:nvPr/>
          </p:nvSpPr>
          <p:spPr bwMode="auto">
            <a:xfrm>
              <a:off x="979714" y="921657"/>
              <a:ext cx="2037082" cy="17126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8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C38A60-F17D-CDAE-71F9-4D79BEB8A647}"/>
                </a:ext>
              </a:extLst>
            </p:cNvPr>
            <p:cNvSpPr txBox="1"/>
            <p:nvPr/>
          </p:nvSpPr>
          <p:spPr>
            <a:xfrm>
              <a:off x="997883" y="1132334"/>
              <a:ext cx="2056130" cy="57440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accent3"/>
                  </a:solidFill>
                </a:rPr>
                <a:t>6%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7EFBE2-CD98-112E-78BB-933B860DE2D4}"/>
                </a:ext>
              </a:extLst>
            </p:cNvPr>
            <p:cNvSpPr txBox="1"/>
            <p:nvPr/>
          </p:nvSpPr>
          <p:spPr>
            <a:xfrm>
              <a:off x="1028535" y="1926508"/>
              <a:ext cx="1956740" cy="47450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Points more in balance </a:t>
              </a:r>
              <a:br>
                <a:rPr lang="en-US" sz="1600"/>
              </a:br>
              <a:r>
                <a:rPr lang="en-US" sz="1600"/>
                <a:t>growth YoY vs. CDs</a:t>
              </a:r>
            </a:p>
          </p:txBody>
        </p:sp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365AB55-998B-2F5F-B1CC-A059844033C5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9192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C0D66-3F98-7059-F489-DA6F151B3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1C1C0-779F-E896-AE2C-78CA2B1A0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MMDA Strategy Thoughts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392B38-EC6E-8803-54DA-360B072C530E}"/>
              </a:ext>
            </a:extLst>
          </p:cNvPr>
          <p:cNvGrpSpPr/>
          <p:nvPr/>
        </p:nvGrpSpPr>
        <p:grpSpPr>
          <a:xfrm>
            <a:off x="624113" y="1025235"/>
            <a:ext cx="7919643" cy="566057"/>
            <a:chOff x="660400" y="1008743"/>
            <a:chExt cx="7919643" cy="5660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9F5114-BE13-214E-83FF-56AB5BCDA800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248043F-1A77-E3BB-08C0-6590E0102940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544395C-2684-A0E3-CC11-1D8B1E24FCF4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1" name="Right Triangle 10">
                <a:extLst>
                  <a:ext uri="{FF2B5EF4-FFF2-40B4-BE49-F238E27FC236}">
                    <a16:creationId xmlns:a16="http://schemas.microsoft.com/office/drawing/2014/main" id="{46868F49-1BFE-92D7-9776-8CD24D40C1D3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CA1358-33CF-E195-6F31-4456F07FA984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53222E-C2A3-07A4-EF9E-9DD43DC08C9D}"/>
                </a:ext>
              </a:extLst>
            </p:cNvPr>
            <p:cNvSpPr txBox="1"/>
            <p:nvPr/>
          </p:nvSpPr>
          <p:spPr>
            <a:xfrm>
              <a:off x="1447800" y="1181100"/>
              <a:ext cx="6356681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/>
                <a:t>Premium MMDAs Greatly Outperforming CDs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39B432-ECCB-F168-0195-7B914554801D}"/>
              </a:ext>
            </a:extLst>
          </p:cNvPr>
          <p:cNvGrpSpPr/>
          <p:nvPr/>
        </p:nvGrpSpPr>
        <p:grpSpPr>
          <a:xfrm>
            <a:off x="624113" y="1875983"/>
            <a:ext cx="7919643" cy="566057"/>
            <a:chOff x="660400" y="1008743"/>
            <a:chExt cx="7919643" cy="5660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7AD9B4-AB72-879E-46A1-4FF601724EC4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4C821FE-AA88-2D52-E145-5F37060E4F84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4FA69C7-3B90-308E-5C54-E6270BCCDAC6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3" name="Right Triangle 22">
                <a:extLst>
                  <a:ext uri="{FF2B5EF4-FFF2-40B4-BE49-F238E27FC236}">
                    <a16:creationId xmlns:a16="http://schemas.microsoft.com/office/drawing/2014/main" id="{68CC9FF0-1D4C-24F1-FEF3-3CFAA615E96A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B92471-781E-928F-ACA2-DDFA3A14CDA8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218A35-DE78-0321-2AA9-B6C7A061F866}"/>
                </a:ext>
              </a:extLst>
            </p:cNvPr>
            <p:cNvSpPr txBox="1"/>
            <p:nvPr/>
          </p:nvSpPr>
          <p:spPr>
            <a:xfrm>
              <a:off x="1447800" y="1181100"/>
              <a:ext cx="7132243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/>
                <a:t>If Leaning on CDs or Exception Deals, May Have Tough Decisions Ahead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AC0C861-A10F-6D53-C2A9-1079C13BE216}"/>
              </a:ext>
            </a:extLst>
          </p:cNvPr>
          <p:cNvGrpSpPr/>
          <p:nvPr/>
        </p:nvGrpSpPr>
        <p:grpSpPr>
          <a:xfrm>
            <a:off x="624113" y="2726731"/>
            <a:ext cx="7919643" cy="566057"/>
            <a:chOff x="660400" y="1008743"/>
            <a:chExt cx="7919643" cy="56605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268C7D-AE8F-656C-E536-3BA9225EF835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F969703-8B7B-1B62-12E7-59220F25BB0D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3750548-740D-DB3D-CA08-8A0B38E77046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5AAEBBEA-B55E-7A61-6D91-2CA6BD200152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840C95F-746D-E8CC-6AD5-68C3E29EB7DE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FA3DAA-0E0C-3DB3-FD3F-CB29FE34C2D5}"/>
                </a:ext>
              </a:extLst>
            </p:cNvPr>
            <p:cNvSpPr txBox="1"/>
            <p:nvPr/>
          </p:nvSpPr>
          <p:spPr>
            <a:xfrm>
              <a:off x="1447800" y="1181100"/>
              <a:ext cx="6899863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Tiering Is Critical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A83D890-FB56-E1F7-675E-41B0DA05E43B}"/>
              </a:ext>
            </a:extLst>
          </p:cNvPr>
          <p:cNvGrpSpPr/>
          <p:nvPr/>
        </p:nvGrpSpPr>
        <p:grpSpPr>
          <a:xfrm>
            <a:off x="624113" y="3577480"/>
            <a:ext cx="7919643" cy="566057"/>
            <a:chOff x="660400" y="1008743"/>
            <a:chExt cx="7919643" cy="56605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5EE6E08-5836-B6D7-CAFB-B5D8E855FA53}"/>
                </a:ext>
              </a:extLst>
            </p:cNvPr>
            <p:cNvSpPr/>
            <p:nvPr/>
          </p:nvSpPr>
          <p:spPr bwMode="auto">
            <a:xfrm>
              <a:off x="660400" y="1095829"/>
              <a:ext cx="7919643" cy="478971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4EB72C8-3CB5-DB6C-993C-E6124ABA5CB1}"/>
                </a:ext>
              </a:extLst>
            </p:cNvPr>
            <p:cNvGrpSpPr/>
            <p:nvPr/>
          </p:nvGrpSpPr>
          <p:grpSpPr>
            <a:xfrm>
              <a:off x="814900" y="1008743"/>
              <a:ext cx="582100" cy="479654"/>
              <a:chOff x="814900" y="1008743"/>
              <a:chExt cx="582100" cy="479654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22AAF47-C64D-79F0-89A4-C54957768098}"/>
                  </a:ext>
                </a:extLst>
              </p:cNvPr>
              <p:cNvSpPr/>
              <p:nvPr/>
            </p:nvSpPr>
            <p:spPr bwMode="auto">
              <a:xfrm rot="10800000">
                <a:off x="814900" y="1010105"/>
                <a:ext cx="493776" cy="478292"/>
              </a:xfrm>
              <a:custGeom>
                <a:avLst/>
                <a:gdLst>
                  <a:gd name="connsiteX0" fmla="*/ 493632 w 493776"/>
                  <a:gd name="connsiteY0" fmla="*/ 565378 h 565378"/>
                  <a:gd name="connsiteX1" fmla="*/ 146 w 493776"/>
                  <a:gd name="connsiteY1" fmla="*/ 565378 h 565378"/>
                  <a:gd name="connsiteX2" fmla="*/ 146 w 493776"/>
                  <a:gd name="connsiteY2" fmla="*/ 195945 h 565378"/>
                  <a:gd name="connsiteX3" fmla="*/ 0 w 493776"/>
                  <a:gd name="connsiteY3" fmla="*/ 195945 h 565378"/>
                  <a:gd name="connsiteX4" fmla="*/ 146 w 493776"/>
                  <a:gd name="connsiteY4" fmla="*/ 195829 h 565378"/>
                  <a:gd name="connsiteX5" fmla="*/ 146 w 493776"/>
                  <a:gd name="connsiteY5" fmla="*/ 194669 h 565378"/>
                  <a:gd name="connsiteX6" fmla="*/ 1608 w 493776"/>
                  <a:gd name="connsiteY6" fmla="*/ 194669 h 565378"/>
                  <a:gd name="connsiteX7" fmla="*/ 246888 w 493776"/>
                  <a:gd name="connsiteY7" fmla="*/ 0 h 565378"/>
                  <a:gd name="connsiteX8" fmla="*/ 492168 w 493776"/>
                  <a:gd name="connsiteY8" fmla="*/ 194669 h 565378"/>
                  <a:gd name="connsiteX9" fmla="*/ 493632 w 493776"/>
                  <a:gd name="connsiteY9" fmla="*/ 194669 h 565378"/>
                  <a:gd name="connsiteX10" fmla="*/ 493632 w 493776"/>
                  <a:gd name="connsiteY10" fmla="*/ 195831 h 565378"/>
                  <a:gd name="connsiteX11" fmla="*/ 493776 w 493776"/>
                  <a:gd name="connsiteY11" fmla="*/ 195945 h 565378"/>
                  <a:gd name="connsiteX12" fmla="*/ 493632 w 493776"/>
                  <a:gd name="connsiteY12" fmla="*/ 195945 h 56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3776" h="565378">
                    <a:moveTo>
                      <a:pt x="493632" y="565378"/>
                    </a:moveTo>
                    <a:lnTo>
                      <a:pt x="146" y="565378"/>
                    </a:lnTo>
                    <a:lnTo>
                      <a:pt x="146" y="195945"/>
                    </a:lnTo>
                    <a:lnTo>
                      <a:pt x="0" y="195945"/>
                    </a:lnTo>
                    <a:lnTo>
                      <a:pt x="146" y="195829"/>
                    </a:lnTo>
                    <a:lnTo>
                      <a:pt x="146" y="194669"/>
                    </a:lnTo>
                    <a:lnTo>
                      <a:pt x="1608" y="194669"/>
                    </a:lnTo>
                    <a:lnTo>
                      <a:pt x="246888" y="0"/>
                    </a:lnTo>
                    <a:lnTo>
                      <a:pt x="492168" y="194669"/>
                    </a:lnTo>
                    <a:lnTo>
                      <a:pt x="493632" y="194669"/>
                    </a:lnTo>
                    <a:lnTo>
                      <a:pt x="493632" y="195831"/>
                    </a:lnTo>
                    <a:lnTo>
                      <a:pt x="493776" y="195945"/>
                    </a:lnTo>
                    <a:lnTo>
                      <a:pt x="493632" y="19594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9" name="Right Triangle 38">
                <a:extLst>
                  <a:ext uri="{FF2B5EF4-FFF2-40B4-BE49-F238E27FC236}">
                    <a16:creationId xmlns:a16="http://schemas.microsoft.com/office/drawing/2014/main" id="{DB89288A-2089-B064-247A-675E4636A8F6}"/>
                  </a:ext>
                </a:extLst>
              </p:cNvPr>
              <p:cNvSpPr/>
              <p:nvPr/>
            </p:nvSpPr>
            <p:spPr bwMode="auto">
              <a:xfrm>
                <a:off x="1308676" y="1008743"/>
                <a:ext cx="88324" cy="86407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BDA0A2-3295-38CA-51D5-F01B9CE051BC}"/>
                </a:ext>
              </a:extLst>
            </p:cNvPr>
            <p:cNvSpPr txBox="1"/>
            <p:nvPr/>
          </p:nvSpPr>
          <p:spPr>
            <a:xfrm>
              <a:off x="939800" y="1048205"/>
              <a:ext cx="24130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F45761-9074-5167-95AC-B6A7BB7B742B}"/>
                </a:ext>
              </a:extLst>
            </p:cNvPr>
            <p:cNvSpPr txBox="1"/>
            <p:nvPr/>
          </p:nvSpPr>
          <p:spPr>
            <a:xfrm>
              <a:off x="1447800" y="1181100"/>
              <a:ext cx="6953874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/>
                <a:t>Expect Cannibalization, But You Need to Measure 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035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E178D-0C2A-15BD-C5AD-5C246BCB0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E1B2C-C43B-3ADF-C119-6E882C1ADB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Two Case Studies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E9F798E-4002-F2A2-AFA7-5217CE49BA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40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19C3B-A27F-1103-243A-9AAEE094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663206-067B-FF03-7B2A-99E6236FCEBB}"/>
              </a:ext>
            </a:extLst>
          </p:cNvPr>
          <p:cNvSpPr/>
          <p:nvPr/>
        </p:nvSpPr>
        <p:spPr bwMode="auto">
          <a:xfrm>
            <a:off x="2737760" y="794836"/>
            <a:ext cx="3694971" cy="3800750"/>
          </a:xfrm>
          <a:prstGeom prst="rect">
            <a:avLst/>
          </a:prstGeom>
          <a:solidFill>
            <a:srgbClr val="E4E4E4"/>
          </a:solidFill>
          <a:ln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00276D-8974-6218-C2B2-892279933E70}"/>
              </a:ext>
            </a:extLst>
          </p:cNvPr>
          <p:cNvSpPr txBox="1">
            <a:spLocks/>
          </p:cNvSpPr>
          <p:nvPr/>
        </p:nvSpPr>
        <p:spPr>
          <a:xfrm>
            <a:off x="3086131" y="908658"/>
            <a:ext cx="2998229" cy="313714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/>
              <a:t>Case Study #1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7C193A-E996-662A-913B-B327DF99FF1B}"/>
              </a:ext>
            </a:extLst>
          </p:cNvPr>
          <p:cNvSpPr/>
          <p:nvPr/>
        </p:nvSpPr>
        <p:spPr bwMode="auto">
          <a:xfrm>
            <a:off x="2985553" y="1386072"/>
            <a:ext cx="3199385" cy="29456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87FCD-2C66-EB5E-D774-FFFB989D4F3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05759" y="1740491"/>
            <a:ext cx="2875941" cy="2522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/>
              <a:t>Higher Deposit Cost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Balanced Growth Outlook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Fearful of cannibalization on a new product</a:t>
            </a:r>
          </a:p>
          <a:p>
            <a:pPr marL="0" indent="0">
              <a:buNone/>
            </a:pPr>
            <a:endParaRPr lang="en-US" sz="1600" b="1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51AC6B5-9FC4-5320-921F-81404460F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Misaligned Tiers Driving Up Costs</a:t>
            </a:r>
          </a:p>
        </p:txBody>
      </p:sp>
    </p:spTree>
    <p:extLst>
      <p:ext uri="{BB962C8B-B14F-4D97-AF65-F5344CB8AC3E}">
        <p14:creationId xmlns:p14="http://schemas.microsoft.com/office/powerpoint/2010/main" val="647585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86ADB-BFE3-BA19-D79D-86AF95ED5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5416E05-D96E-1D18-7D31-7A989AE31D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613"/>
          <a:stretch>
            <a:fillRect/>
          </a:stretch>
        </p:blipFill>
        <p:spPr>
          <a:xfrm>
            <a:off x="98428" y="1401728"/>
            <a:ext cx="4007533" cy="22386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CBC16ED-0347-25DB-C874-0FBC8BB8E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523" y="1993631"/>
            <a:ext cx="4167863" cy="10548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889B1-D0DC-D01E-D616-341385A2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Tier Pricing Misalignment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1643CA-4490-B12F-1B70-77C1810BFF6F}"/>
              </a:ext>
            </a:extLst>
          </p:cNvPr>
          <p:cNvSpPr/>
          <p:nvPr/>
        </p:nvSpPr>
        <p:spPr bwMode="auto">
          <a:xfrm>
            <a:off x="3113949" y="2467917"/>
            <a:ext cx="981892" cy="508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025F1A-A327-3F13-A670-1C2EB740844B}"/>
              </a:ext>
            </a:extLst>
          </p:cNvPr>
          <p:cNvSpPr txBox="1"/>
          <p:nvPr/>
        </p:nvSpPr>
        <p:spPr>
          <a:xfrm>
            <a:off x="14700" y="1006389"/>
            <a:ext cx="216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Yield MMDA: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A8771-B663-AC37-5709-248365BEB7A6}"/>
              </a:ext>
            </a:extLst>
          </p:cNvPr>
          <p:cNvSpPr/>
          <p:nvPr/>
        </p:nvSpPr>
        <p:spPr bwMode="auto">
          <a:xfrm>
            <a:off x="4943256" y="2336528"/>
            <a:ext cx="4152129" cy="184508"/>
          </a:xfrm>
          <a:prstGeom prst="rect">
            <a:avLst/>
          </a:prstGeom>
          <a:noFill/>
          <a:ln w="28575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28469A-81F1-2B5E-DF6C-AD8706AFFABA}"/>
              </a:ext>
            </a:extLst>
          </p:cNvPr>
          <p:cNvSpPr/>
          <p:nvPr/>
        </p:nvSpPr>
        <p:spPr bwMode="auto">
          <a:xfrm>
            <a:off x="3172112" y="1472715"/>
            <a:ext cx="923729" cy="881813"/>
          </a:xfrm>
          <a:prstGeom prst="rect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139FC9A0-2E0F-1F58-C486-F0495A61F310}"/>
              </a:ext>
            </a:extLst>
          </p:cNvPr>
          <p:cNvSpPr/>
          <p:nvPr/>
        </p:nvSpPr>
        <p:spPr bwMode="auto">
          <a:xfrm rot="16200000">
            <a:off x="4195916" y="2346185"/>
            <a:ext cx="752168" cy="508819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124B67-C6FD-1951-2CEA-7721571D1C76}"/>
              </a:ext>
            </a:extLst>
          </p:cNvPr>
          <p:cNvSpPr txBox="1"/>
          <p:nvPr/>
        </p:nvSpPr>
        <p:spPr>
          <a:xfrm>
            <a:off x="-88900" y="4052955"/>
            <a:ext cx="923290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1600"/>
              <a:t>Majority of Cannibalization from Smaller Tiers at Highest Spreads… What’s Next?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EBC9BE-295B-B662-8F4D-73A915950F80}"/>
              </a:ext>
            </a:extLst>
          </p:cNvPr>
          <p:cNvSpPr/>
          <p:nvPr/>
        </p:nvSpPr>
        <p:spPr bwMode="auto">
          <a:xfrm>
            <a:off x="1441221" y="1764000"/>
            <a:ext cx="592779" cy="664782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92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B4F9B-FAD8-ABC3-A6B5-4E8A43166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4415CA-E459-6B42-84AE-7B580116C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611" y="1704974"/>
            <a:ext cx="6946779" cy="2543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3FA8C4-37BF-7CA3-17C4-2F22FA5C3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Tier Pricing Misalignment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74F60C-4ABB-58E7-54D9-A66B0B598332}"/>
              </a:ext>
            </a:extLst>
          </p:cNvPr>
          <p:cNvSpPr/>
          <p:nvPr/>
        </p:nvSpPr>
        <p:spPr bwMode="auto">
          <a:xfrm>
            <a:off x="6807334" y="2846328"/>
            <a:ext cx="1002879" cy="845648"/>
          </a:xfrm>
          <a:prstGeom prst="rect">
            <a:avLst/>
          </a:prstGeom>
          <a:noFill/>
          <a:ln w="34925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96122B-5506-B696-4785-1E46F27E62F3}"/>
              </a:ext>
            </a:extLst>
          </p:cNvPr>
          <p:cNvSpPr txBox="1"/>
          <p:nvPr/>
        </p:nvSpPr>
        <p:spPr>
          <a:xfrm>
            <a:off x="14700" y="1006389"/>
            <a:ext cx="216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Yield MMDA:</a:t>
            </a:r>
          </a:p>
        </p:txBody>
      </p:sp>
    </p:spTree>
    <p:extLst>
      <p:ext uri="{BB962C8B-B14F-4D97-AF65-F5344CB8AC3E}">
        <p14:creationId xmlns:p14="http://schemas.microsoft.com/office/powerpoint/2010/main" val="2929225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C3C0-9FC4-6822-B491-D019DC5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Areas of Focus for Today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460ABCD-2CF2-798D-4F34-C49D5C3F629F}"/>
              </a:ext>
            </a:extLst>
          </p:cNvPr>
          <p:cNvGrpSpPr/>
          <p:nvPr/>
        </p:nvGrpSpPr>
        <p:grpSpPr>
          <a:xfrm>
            <a:off x="1117703" y="1204780"/>
            <a:ext cx="2044064" cy="2931739"/>
            <a:chOff x="268606" y="1204780"/>
            <a:chExt cx="2044064" cy="293173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BC18D88-76AC-DC37-DA0E-250BB04CDB4F}"/>
                </a:ext>
              </a:extLst>
            </p:cNvPr>
            <p:cNvGrpSpPr/>
            <p:nvPr/>
          </p:nvGrpSpPr>
          <p:grpSpPr>
            <a:xfrm>
              <a:off x="268606" y="1204780"/>
              <a:ext cx="2044064" cy="2931739"/>
              <a:chOff x="268606" y="1042802"/>
              <a:chExt cx="2044064" cy="293173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8760F565-BF01-FE9D-510F-23290A501CAE}"/>
                  </a:ext>
                </a:extLst>
              </p:cNvPr>
              <p:cNvGrpSpPr/>
              <p:nvPr/>
            </p:nvGrpSpPr>
            <p:grpSpPr>
              <a:xfrm>
                <a:off x="268606" y="1042802"/>
                <a:ext cx="2044064" cy="2931739"/>
                <a:chOff x="268606" y="1042802"/>
                <a:chExt cx="2044064" cy="2931739"/>
              </a:xfrm>
            </p:grpSpPr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63B69FCE-8127-C46F-380B-8116C28AD2A0}"/>
                    </a:ext>
                  </a:extLst>
                </p:cNvPr>
                <p:cNvSpPr/>
                <p:nvPr/>
              </p:nvSpPr>
              <p:spPr bwMode="auto">
                <a:xfrm>
                  <a:off x="457201" y="1042802"/>
                  <a:ext cx="1855469" cy="2931739"/>
                </a:xfrm>
                <a:prstGeom prst="rect">
                  <a:avLst/>
                </a:prstGeom>
                <a:solidFill>
                  <a:srgbClr val="E6E6E6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  <a:effectLst>
                  <a:outerShdw blurRad="279400" dist="88900" dir="8100000" algn="tr" rotWithShape="0">
                    <a:schemeClr val="bg2">
                      <a:lumMod val="50000"/>
                      <a:alpha val="4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E1FABFC9-79B2-BE04-89B4-EEE5DC140A06}"/>
                    </a:ext>
                  </a:extLst>
                </p:cNvPr>
                <p:cNvSpPr/>
                <p:nvPr/>
              </p:nvSpPr>
              <p:spPr bwMode="auto">
                <a:xfrm>
                  <a:off x="497205" y="3872432"/>
                  <a:ext cx="1775460" cy="5812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E0EDF413-FF0C-5768-37B9-EE1F91D8F607}"/>
                    </a:ext>
                  </a:extLst>
                </p:cNvPr>
                <p:cNvSpPr/>
                <p:nvPr/>
              </p:nvSpPr>
              <p:spPr bwMode="auto">
                <a:xfrm>
                  <a:off x="268606" y="1168959"/>
                  <a:ext cx="1116330" cy="44577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" name="Right Triangle 8">
                  <a:extLst>
                    <a:ext uri="{FF2B5EF4-FFF2-40B4-BE49-F238E27FC236}">
                      <a16:creationId xmlns:a16="http://schemas.microsoft.com/office/drawing/2014/main" id="{1B08A5F7-A408-A189-836E-70CE4EA2A4C0}"/>
                    </a:ext>
                  </a:extLst>
                </p:cNvPr>
                <p:cNvSpPr/>
                <p:nvPr/>
              </p:nvSpPr>
              <p:spPr bwMode="auto">
                <a:xfrm rot="5400000" flipV="1">
                  <a:off x="261583" y="1621752"/>
                  <a:ext cx="202641" cy="188595"/>
                </a:xfrm>
                <a:prstGeom prst="rtTriangle">
                  <a:avLst/>
                </a:prstGeom>
                <a:solidFill>
                  <a:schemeClr val="tx2">
                    <a:lumMod val="90000"/>
                    <a:lumOff val="10000"/>
                  </a:schemeClr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4620037-8CE2-8AE5-CFA2-12AB7562150D}"/>
                  </a:ext>
                </a:extLst>
              </p:cNvPr>
              <p:cNvSpPr txBox="1"/>
              <p:nvPr/>
            </p:nvSpPr>
            <p:spPr>
              <a:xfrm>
                <a:off x="770021" y="1206860"/>
                <a:ext cx="503476" cy="3693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2BF24C-9A44-1BDD-05AF-84599A2CAB97}"/>
                </a:ext>
              </a:extLst>
            </p:cNvPr>
            <p:cNvSpPr txBox="1"/>
            <p:nvPr/>
          </p:nvSpPr>
          <p:spPr>
            <a:xfrm>
              <a:off x="610834" y="1979348"/>
              <a:ext cx="151324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/>
                <a:t>DIVE DEEP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7DF7E5-E3C2-3217-1D56-4EF529017350}"/>
                </a:ext>
              </a:extLst>
            </p:cNvPr>
            <p:cNvSpPr txBox="1"/>
            <p:nvPr/>
          </p:nvSpPr>
          <p:spPr>
            <a:xfrm>
              <a:off x="737480" y="2508005"/>
              <a:ext cx="1116330" cy="8771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700"/>
                <a:t>On CDs vs. MMDAs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2BB025-10B6-44D2-E1B1-AEF6187F4C90}"/>
              </a:ext>
            </a:extLst>
          </p:cNvPr>
          <p:cNvGrpSpPr/>
          <p:nvPr/>
        </p:nvGrpSpPr>
        <p:grpSpPr>
          <a:xfrm>
            <a:off x="3444811" y="1204780"/>
            <a:ext cx="2044064" cy="2915842"/>
            <a:chOff x="2432439" y="1204780"/>
            <a:chExt cx="2044064" cy="291584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4D13DF5-5ADA-B796-B3CC-61D9FB94BF73}"/>
                </a:ext>
              </a:extLst>
            </p:cNvPr>
            <p:cNvGrpSpPr/>
            <p:nvPr/>
          </p:nvGrpSpPr>
          <p:grpSpPr>
            <a:xfrm>
              <a:off x="2432439" y="1204780"/>
              <a:ext cx="2044064" cy="2915842"/>
              <a:chOff x="2432439" y="1042802"/>
              <a:chExt cx="2044064" cy="291584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7525499-07AA-ABB0-D42C-8E1E716A838A}"/>
                  </a:ext>
                </a:extLst>
              </p:cNvPr>
              <p:cNvGrpSpPr/>
              <p:nvPr/>
            </p:nvGrpSpPr>
            <p:grpSpPr>
              <a:xfrm>
                <a:off x="2432439" y="1042802"/>
                <a:ext cx="2044064" cy="2915842"/>
                <a:chOff x="268606" y="1042802"/>
                <a:chExt cx="2044064" cy="2915842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F9A6AF7-B58F-F304-6325-65A9A1C2F2F3}"/>
                    </a:ext>
                  </a:extLst>
                </p:cNvPr>
                <p:cNvSpPr/>
                <p:nvPr/>
              </p:nvSpPr>
              <p:spPr bwMode="auto">
                <a:xfrm>
                  <a:off x="457201" y="1042802"/>
                  <a:ext cx="1855469" cy="2915842"/>
                </a:xfrm>
                <a:prstGeom prst="rect">
                  <a:avLst/>
                </a:prstGeom>
                <a:solidFill>
                  <a:srgbClr val="E6E6E6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  <a:effectLst>
                  <a:outerShdw blurRad="279400" dist="88900" dir="8100000" algn="tr" rotWithShape="0">
                    <a:schemeClr val="bg2">
                      <a:lumMod val="50000"/>
                      <a:alpha val="4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6FC1F26-B624-E543-C0D5-F95E3612E761}"/>
                    </a:ext>
                  </a:extLst>
                </p:cNvPr>
                <p:cNvSpPr/>
                <p:nvPr/>
              </p:nvSpPr>
              <p:spPr bwMode="auto">
                <a:xfrm>
                  <a:off x="497205" y="3874928"/>
                  <a:ext cx="1775460" cy="5812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6E7678D2-D6A3-2EB5-C3FB-3C8C16101088}"/>
                    </a:ext>
                  </a:extLst>
                </p:cNvPr>
                <p:cNvSpPr/>
                <p:nvPr/>
              </p:nvSpPr>
              <p:spPr bwMode="auto">
                <a:xfrm>
                  <a:off x="268606" y="1168959"/>
                  <a:ext cx="1116330" cy="44577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Right Triangle 14">
                  <a:extLst>
                    <a:ext uri="{FF2B5EF4-FFF2-40B4-BE49-F238E27FC236}">
                      <a16:creationId xmlns:a16="http://schemas.microsoft.com/office/drawing/2014/main" id="{9A03AF47-A5EC-64E3-80D0-544635379F3F}"/>
                    </a:ext>
                  </a:extLst>
                </p:cNvPr>
                <p:cNvSpPr/>
                <p:nvPr/>
              </p:nvSpPr>
              <p:spPr bwMode="auto">
                <a:xfrm rot="5400000" flipV="1">
                  <a:off x="261583" y="1621752"/>
                  <a:ext cx="202641" cy="188595"/>
                </a:xfrm>
                <a:prstGeom prst="rtTriangl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5B36282-2877-3076-08B4-0EC1A4898890}"/>
                  </a:ext>
                </a:extLst>
              </p:cNvPr>
              <p:cNvSpPr txBox="1"/>
              <p:nvPr/>
            </p:nvSpPr>
            <p:spPr>
              <a:xfrm>
                <a:off x="2990604" y="1206860"/>
                <a:ext cx="503476" cy="3693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3A3384D-D88C-DBE2-E566-C5AE41B25767}"/>
                </a:ext>
              </a:extLst>
            </p:cNvPr>
            <p:cNvSpPr txBox="1"/>
            <p:nvPr/>
          </p:nvSpPr>
          <p:spPr>
            <a:xfrm>
              <a:off x="2792148" y="1890575"/>
              <a:ext cx="1513240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/>
                <a:t>WINNING STRATEGIES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299AF2-33C7-7256-71E7-C8AF5B78D649}"/>
                </a:ext>
              </a:extLst>
            </p:cNvPr>
            <p:cNvSpPr txBox="1"/>
            <p:nvPr/>
          </p:nvSpPr>
          <p:spPr>
            <a:xfrm>
              <a:off x="2742673" y="2508005"/>
              <a:ext cx="1693825" cy="877163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700"/>
                <a:t>In a Higher for Longer Environment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58B714E-93CD-26E7-1C5B-CF7D77EB0BA9}"/>
              </a:ext>
            </a:extLst>
          </p:cNvPr>
          <p:cNvGrpSpPr/>
          <p:nvPr/>
        </p:nvGrpSpPr>
        <p:grpSpPr>
          <a:xfrm>
            <a:off x="5771919" y="1204780"/>
            <a:ext cx="2044064" cy="2915842"/>
            <a:chOff x="4596272" y="1204780"/>
            <a:chExt cx="2044064" cy="291584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0E67A99-52A4-B7BB-3E18-1174CB7CED21}"/>
                </a:ext>
              </a:extLst>
            </p:cNvPr>
            <p:cNvGrpSpPr/>
            <p:nvPr/>
          </p:nvGrpSpPr>
          <p:grpSpPr>
            <a:xfrm>
              <a:off x="4596272" y="1204780"/>
              <a:ext cx="2044064" cy="2915842"/>
              <a:chOff x="4596272" y="1042802"/>
              <a:chExt cx="2044064" cy="291584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9F675E8-3653-A79A-B621-A989FC3EBA29}"/>
                  </a:ext>
                </a:extLst>
              </p:cNvPr>
              <p:cNvGrpSpPr/>
              <p:nvPr/>
            </p:nvGrpSpPr>
            <p:grpSpPr>
              <a:xfrm>
                <a:off x="4596272" y="1042802"/>
                <a:ext cx="2044064" cy="2915842"/>
                <a:chOff x="268606" y="1042802"/>
                <a:chExt cx="2044064" cy="2915842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7C92BB90-B924-BD52-8627-1C0892929B4D}"/>
                    </a:ext>
                  </a:extLst>
                </p:cNvPr>
                <p:cNvSpPr/>
                <p:nvPr/>
              </p:nvSpPr>
              <p:spPr bwMode="auto">
                <a:xfrm>
                  <a:off x="457201" y="1042802"/>
                  <a:ext cx="1855469" cy="2915842"/>
                </a:xfrm>
                <a:prstGeom prst="rect">
                  <a:avLst/>
                </a:prstGeom>
                <a:solidFill>
                  <a:srgbClr val="E6E6E6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  <a:effectLst>
                  <a:outerShdw blurRad="279400" dist="88900" dir="8100000" algn="tr" rotWithShape="0">
                    <a:schemeClr val="bg2">
                      <a:lumMod val="50000"/>
                      <a:alpha val="4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C17EDCC-7423-80AE-95B6-26943C9AB72F}"/>
                    </a:ext>
                  </a:extLst>
                </p:cNvPr>
                <p:cNvSpPr/>
                <p:nvPr/>
              </p:nvSpPr>
              <p:spPr bwMode="auto">
                <a:xfrm>
                  <a:off x="503621" y="3872432"/>
                  <a:ext cx="1775460" cy="5812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6269ED0-0FF9-4AF4-25E8-CF5C2AAF2240}"/>
                    </a:ext>
                  </a:extLst>
                </p:cNvPr>
                <p:cNvSpPr/>
                <p:nvPr/>
              </p:nvSpPr>
              <p:spPr bwMode="auto">
                <a:xfrm>
                  <a:off x="268606" y="1168959"/>
                  <a:ext cx="1116330" cy="44577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" name="Right Triangle 19">
                  <a:extLst>
                    <a:ext uri="{FF2B5EF4-FFF2-40B4-BE49-F238E27FC236}">
                      <a16:creationId xmlns:a16="http://schemas.microsoft.com/office/drawing/2014/main" id="{2D9D1C2A-4F0F-5F8E-6590-0621733C28CB}"/>
                    </a:ext>
                  </a:extLst>
                </p:cNvPr>
                <p:cNvSpPr/>
                <p:nvPr/>
              </p:nvSpPr>
              <p:spPr bwMode="auto">
                <a:xfrm rot="5400000" flipV="1">
                  <a:off x="261583" y="1621752"/>
                  <a:ext cx="202641" cy="188595"/>
                </a:xfrm>
                <a:prstGeom prst="rtTriangle">
                  <a:avLst/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p:spPr>
              <p:txBody>
                <a:bodyPr wrap="none" rtlCol="0" anchor="ctr"/>
                <a:lstStyle/>
                <a:p>
                  <a:pPr algn="l" defTabSz="685886"/>
                  <a:endParaRPr lang="en-US" sz="900" b="0" i="0">
                    <a:solidFill>
                      <a:schemeClr val="bg2">
                        <a:lumMod val="95000"/>
                      </a:schemeClr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C4FF081-6B69-A9C7-BED9-12C45962C514}"/>
                  </a:ext>
                </a:extLst>
              </p:cNvPr>
              <p:cNvSpPr txBox="1"/>
              <p:nvPr/>
            </p:nvSpPr>
            <p:spPr>
              <a:xfrm>
                <a:off x="5154437" y="1206860"/>
                <a:ext cx="503476" cy="3693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B98EFD2-601A-9C09-FEAC-74860B97E3DB}"/>
                </a:ext>
              </a:extLst>
            </p:cNvPr>
            <p:cNvSpPr txBox="1"/>
            <p:nvPr/>
          </p:nvSpPr>
          <p:spPr>
            <a:xfrm>
              <a:off x="4955981" y="1979348"/>
              <a:ext cx="1513240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/>
                <a:t>MINIMIZE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E342DD0-23B8-D9BA-E52B-79617B963200}"/>
                </a:ext>
              </a:extLst>
            </p:cNvPr>
            <p:cNvSpPr txBox="1"/>
            <p:nvPr/>
          </p:nvSpPr>
          <p:spPr>
            <a:xfrm>
              <a:off x="5064117" y="2571750"/>
              <a:ext cx="1405104" cy="64633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/>
              <a:r>
                <a:rPr lang="en-US"/>
                <a:t>Competitive Influence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749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2645D-01B6-882D-E971-783DB273C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9BA65-7F78-F3F2-A607-B36B5DB3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Price Elasticity Matters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7BB6DA1-56F4-32F3-A4E8-AFD36720A4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009072"/>
              </p:ext>
            </p:extLst>
          </p:nvPr>
        </p:nvGraphicFramePr>
        <p:xfrm>
          <a:off x="1765300" y="822578"/>
          <a:ext cx="5787980" cy="3758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5442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FBEAD-D8C5-0043-83D5-2601D08A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63D34C-0B49-8F54-A738-AF0E758BDADA}"/>
              </a:ext>
            </a:extLst>
          </p:cNvPr>
          <p:cNvSpPr/>
          <p:nvPr/>
        </p:nvSpPr>
        <p:spPr bwMode="auto">
          <a:xfrm>
            <a:off x="2801260" y="832936"/>
            <a:ext cx="3694971" cy="3800750"/>
          </a:xfrm>
          <a:prstGeom prst="rect">
            <a:avLst/>
          </a:prstGeom>
          <a:solidFill>
            <a:srgbClr val="E4E4E4"/>
          </a:solidFill>
          <a:ln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FED5F5-60C5-05F3-42FE-E6953F1F3108}"/>
              </a:ext>
            </a:extLst>
          </p:cNvPr>
          <p:cNvSpPr txBox="1">
            <a:spLocks/>
          </p:cNvSpPr>
          <p:nvPr/>
        </p:nvSpPr>
        <p:spPr>
          <a:xfrm>
            <a:off x="3149631" y="946758"/>
            <a:ext cx="2998229" cy="313714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Case Study #2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0326C0-705F-37E9-E1E5-78F65E40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Finding the Best Growth Path</a:t>
            </a:r>
            <a:endParaRPr lang="en-US" b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14925B-7C28-1F11-93E7-1748C366AD00}"/>
              </a:ext>
            </a:extLst>
          </p:cNvPr>
          <p:cNvSpPr/>
          <p:nvPr/>
        </p:nvSpPr>
        <p:spPr bwMode="auto">
          <a:xfrm>
            <a:off x="3018341" y="1424172"/>
            <a:ext cx="3199385" cy="29456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B7330-3473-C4FA-84E6-22C4DC5EF93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75000" y="1778591"/>
            <a:ext cx="3029480" cy="2522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/>
              <a:t>Attractive Premium MMDA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Competitive CD Special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What’s my sweet spot for each?</a:t>
            </a:r>
          </a:p>
          <a:p>
            <a:pPr marL="0" indent="0">
              <a:buNone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31965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4E4A-F1E7-5F6A-CC79-3399B6B6B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E5F5FF7-950A-F7F4-3FF7-03FF02C8A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381" y="818659"/>
            <a:ext cx="6209761" cy="35135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776461D-96BA-0FC6-AC8C-3A9673517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Your CD Growth Costing You?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1A1CF-DCB8-4100-87DE-390549A1AED8}"/>
              </a:ext>
            </a:extLst>
          </p:cNvPr>
          <p:cNvSpPr/>
          <p:nvPr/>
        </p:nvSpPr>
        <p:spPr bwMode="auto">
          <a:xfrm>
            <a:off x="98082" y="2572654"/>
            <a:ext cx="1032768" cy="493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B4E960-2ABB-BA00-F146-3C5F7AC3A47F}"/>
              </a:ext>
            </a:extLst>
          </p:cNvPr>
          <p:cNvSpPr/>
          <p:nvPr/>
        </p:nvSpPr>
        <p:spPr bwMode="auto">
          <a:xfrm>
            <a:off x="1701696" y="862549"/>
            <a:ext cx="1458470" cy="1534070"/>
          </a:xfrm>
          <a:prstGeom prst="rect">
            <a:avLst/>
          </a:prstGeom>
          <a:noFill/>
          <a:ln w="19050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0C9626F-5650-1424-3DFF-784E27EA51E6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212E81-AA2E-878E-D37E-3F8883E9A33C}"/>
              </a:ext>
            </a:extLst>
          </p:cNvPr>
          <p:cNvSpPr/>
          <p:nvPr/>
        </p:nvSpPr>
        <p:spPr bwMode="auto">
          <a:xfrm>
            <a:off x="1447413" y="2571750"/>
            <a:ext cx="1769242" cy="6892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3C1C1D-B3F2-6F20-54E0-67A6FCFCAEE1}"/>
              </a:ext>
            </a:extLst>
          </p:cNvPr>
          <p:cNvSpPr txBox="1"/>
          <p:nvPr/>
        </p:nvSpPr>
        <p:spPr>
          <a:xfrm>
            <a:off x="330268" y="862549"/>
            <a:ext cx="108234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Client </a:t>
            </a:r>
          </a:p>
          <a:p>
            <a:pPr algn="ctr"/>
            <a:r>
              <a:rPr lang="en-US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46850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61128-261C-4BB7-7DEF-3B2D7EB65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A1365D-185C-7157-5C52-F1FBD94A2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381" y="923043"/>
            <a:ext cx="6059731" cy="359004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901494-EEB9-787D-97C7-E0A94659D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Same Bank, Premium MMDA Activity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43F7F8-F366-4191-5758-8D626B7D9BBD}"/>
              </a:ext>
            </a:extLst>
          </p:cNvPr>
          <p:cNvSpPr/>
          <p:nvPr/>
        </p:nvSpPr>
        <p:spPr bwMode="auto">
          <a:xfrm>
            <a:off x="98082" y="2572654"/>
            <a:ext cx="1032768" cy="493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911D6F-F2B2-6954-BE79-D1EDA3985884}"/>
              </a:ext>
            </a:extLst>
          </p:cNvPr>
          <p:cNvSpPr/>
          <p:nvPr/>
        </p:nvSpPr>
        <p:spPr bwMode="auto">
          <a:xfrm>
            <a:off x="1701696" y="906439"/>
            <a:ext cx="1458470" cy="1534070"/>
          </a:xfrm>
          <a:prstGeom prst="rect">
            <a:avLst/>
          </a:prstGeom>
          <a:noFill/>
          <a:ln w="19050">
            <a:solidFill>
              <a:schemeClr val="accent3"/>
            </a:solidFill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AC3537B-2C8C-EB6D-F166-5799B2A19898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4353213-B01E-45B6-3D94-A82000845882}"/>
              </a:ext>
            </a:extLst>
          </p:cNvPr>
          <p:cNvSpPr/>
          <p:nvPr/>
        </p:nvSpPr>
        <p:spPr bwMode="auto">
          <a:xfrm>
            <a:off x="1447413" y="2571750"/>
            <a:ext cx="1769242" cy="6892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rtlCol="0" anchor="ctr"/>
          <a:lstStyle/>
          <a:p>
            <a:pPr algn="l" defTabSz="685886"/>
            <a:endParaRPr lang="en-US" sz="900" b="0" i="0">
              <a:solidFill>
                <a:schemeClr val="bg2">
                  <a:lumMod val="9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DC39CF-4E3E-0E0E-C0A3-D77124C107C5}"/>
              </a:ext>
            </a:extLst>
          </p:cNvPr>
          <p:cNvSpPr txBox="1"/>
          <p:nvPr/>
        </p:nvSpPr>
        <p:spPr>
          <a:xfrm>
            <a:off x="330268" y="862549"/>
            <a:ext cx="108234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Client </a:t>
            </a:r>
          </a:p>
          <a:p>
            <a:pPr algn="ctr"/>
            <a:r>
              <a:rPr lang="en-US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89554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A63DB-F67C-C1F0-DE4D-5136E6077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631AA6-FB22-36B2-04CF-B7ED2C33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Cost of Cannibalization Saves Basis Points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56C8C8C-1775-4306-1344-D107A833B1E9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7F7356-71AB-ECCA-0C34-C9AF50380A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6279" b="54851"/>
          <a:stretch>
            <a:fillRect/>
          </a:stretch>
        </p:blipFill>
        <p:spPr>
          <a:xfrm>
            <a:off x="1873210" y="1456079"/>
            <a:ext cx="2071999" cy="2231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210077-61FE-4A15-9C2E-2D9BB330EF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5563" b="57113"/>
          <a:stretch>
            <a:fillRect/>
          </a:stretch>
        </p:blipFill>
        <p:spPr>
          <a:xfrm>
            <a:off x="4866488" y="1456080"/>
            <a:ext cx="2146037" cy="223134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E071AC3-40F8-7DA6-18C1-E935342599BF}"/>
              </a:ext>
            </a:extLst>
          </p:cNvPr>
          <p:cNvSpPr txBox="1">
            <a:spLocks/>
          </p:cNvSpPr>
          <p:nvPr/>
        </p:nvSpPr>
        <p:spPr>
          <a:xfrm>
            <a:off x="1873210" y="965576"/>
            <a:ext cx="2011162" cy="3707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True CD Cost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2053B9-C597-71F4-6C14-5E4FB3DBAF14}"/>
              </a:ext>
            </a:extLst>
          </p:cNvPr>
          <p:cNvSpPr txBox="1">
            <a:spLocks/>
          </p:cNvSpPr>
          <p:nvPr/>
        </p:nvSpPr>
        <p:spPr>
          <a:xfrm>
            <a:off x="4866488" y="965576"/>
            <a:ext cx="2011162" cy="370709"/>
          </a:xfrm>
          <a:prstGeom prst="rect">
            <a:avLst/>
          </a:prstGeom>
        </p:spPr>
        <p:txBody>
          <a:bodyPr/>
          <a:lstStyle>
            <a:lvl1pPr marL="288925" indent="-288925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Clr>
                <a:schemeClr val="accent1"/>
              </a:buClr>
              <a:buSzPct val="120000"/>
              <a:buFont typeface="Acumin Pro" panose="020B0504020202020204" pitchFamily="34" charset="77"/>
              <a:buChar char="◆"/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7525" indent="-228600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85000"/>
              <a:buFont typeface=".Lucida Grande UI Regular"/>
              <a:buChar char="►"/>
              <a:tabLst/>
              <a:defRPr sz="16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-168275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Char char="●"/>
              <a:tabLst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798513" indent="-112713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868680" indent="-118872" algn="l" defTabSz="685800" rtl="0" eaLnBrk="1" latinLnBrk="0" hangingPunct="1">
              <a:lnSpc>
                <a:spcPct val="12500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tabLst/>
              <a:defRPr sz="11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True MMDA Cost</a:t>
            </a:r>
          </a:p>
        </p:txBody>
      </p:sp>
    </p:spTree>
    <p:extLst>
      <p:ext uri="{BB962C8B-B14F-4D97-AF65-F5344CB8AC3E}">
        <p14:creationId xmlns:p14="http://schemas.microsoft.com/office/powerpoint/2010/main" val="1336360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EAB9AD9-B4F6-BB3C-E50E-0BD3189E8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Takeaways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6D150E-2D05-0592-9FE9-E4EC540F230F}"/>
              </a:ext>
            </a:extLst>
          </p:cNvPr>
          <p:cNvGrpSpPr/>
          <p:nvPr/>
        </p:nvGrpSpPr>
        <p:grpSpPr>
          <a:xfrm>
            <a:off x="419623" y="1180284"/>
            <a:ext cx="2625813" cy="2625813"/>
            <a:chOff x="419623" y="1180284"/>
            <a:chExt cx="2625813" cy="2625813"/>
          </a:xfrm>
        </p:grpSpPr>
        <p:sp>
          <p:nvSpPr>
            <p:cNvPr id="22" name="Partial Circle 21">
              <a:extLst>
                <a:ext uri="{FF2B5EF4-FFF2-40B4-BE49-F238E27FC236}">
                  <a16:creationId xmlns:a16="http://schemas.microsoft.com/office/drawing/2014/main" id="{3AEC76C3-A896-9251-AFC5-F241EEAC3A8F}"/>
                </a:ext>
              </a:extLst>
            </p:cNvPr>
            <p:cNvSpPr/>
            <p:nvPr/>
          </p:nvSpPr>
          <p:spPr bwMode="auto">
            <a:xfrm>
              <a:off x="419623" y="1180284"/>
              <a:ext cx="2625813" cy="2625813"/>
            </a:xfrm>
            <a:prstGeom prst="pie">
              <a:avLst>
                <a:gd name="adj1" fmla="val 0"/>
                <a:gd name="adj2" fmla="val 10806180"/>
              </a:avLst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96282CC-167B-2404-11E0-7F6D33569A50}"/>
                </a:ext>
              </a:extLst>
            </p:cNvPr>
            <p:cNvSpPr/>
            <p:nvPr/>
          </p:nvSpPr>
          <p:spPr bwMode="auto">
            <a:xfrm>
              <a:off x="616430" y="1407363"/>
              <a:ext cx="2232198" cy="223219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ctr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9866A0-F1F1-D5F8-782D-14A67B9D8D93}"/>
                </a:ext>
              </a:extLst>
            </p:cNvPr>
            <p:cNvSpPr txBox="1"/>
            <p:nvPr/>
          </p:nvSpPr>
          <p:spPr>
            <a:xfrm>
              <a:off x="721053" y="2470562"/>
              <a:ext cx="2022953" cy="9110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4000"/>
                </a:lnSpc>
                <a:buSzPct val="80000"/>
              </a:pPr>
              <a:r>
                <a:rPr lang="en-US" sz="1600" dirty="0"/>
                <a:t>Don’t let </a:t>
              </a:r>
              <a:r>
                <a:rPr lang="en-US" sz="1600" b="1" dirty="0">
                  <a:solidFill>
                    <a:schemeClr val="accent1"/>
                  </a:solidFill>
                </a:rPr>
                <a:t>competition </a:t>
              </a:r>
              <a:r>
                <a:rPr lang="en-US" sz="1600" dirty="0"/>
                <a:t>drive your strategy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B54D6A1-E335-09F9-DFCA-5F437A491A79}"/>
                </a:ext>
              </a:extLst>
            </p:cNvPr>
            <p:cNvSpPr/>
            <p:nvPr/>
          </p:nvSpPr>
          <p:spPr bwMode="auto">
            <a:xfrm>
              <a:off x="1369792" y="1597540"/>
              <a:ext cx="725474" cy="725474"/>
            </a:xfrm>
            <a:prstGeom prst="ellipse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/>
            <a:lstStyle/>
            <a:p>
              <a:pPr algn="ctr" defTabSz="685886"/>
              <a:r>
                <a:rPr lang="en-US" sz="4000" i="0" dirty="0">
                  <a:latin typeface="Arial" panose="020B0604020202020204" pitchFamily="34" charset="0"/>
                </a:rPr>
                <a:t>1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A921D13-8CBB-2433-440B-530290C64982}"/>
                </a:ext>
              </a:extLst>
            </p:cNvPr>
            <p:cNvCxnSpPr>
              <a:cxnSpLocks/>
            </p:cNvCxnSpPr>
            <p:nvPr/>
          </p:nvCxnSpPr>
          <p:spPr>
            <a:xfrm>
              <a:off x="821908" y="2323014"/>
              <a:ext cx="182124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2C89C0D-D569-A022-009A-CAF90CFB0AF4}"/>
              </a:ext>
            </a:extLst>
          </p:cNvPr>
          <p:cNvGrpSpPr/>
          <p:nvPr/>
        </p:nvGrpSpPr>
        <p:grpSpPr>
          <a:xfrm>
            <a:off x="3260943" y="1180284"/>
            <a:ext cx="2625813" cy="2625813"/>
            <a:chOff x="3260943" y="1180284"/>
            <a:chExt cx="2625813" cy="2625813"/>
          </a:xfrm>
        </p:grpSpPr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4C2A7B20-9631-26E3-2DC8-B32775A0AB6A}"/>
                </a:ext>
              </a:extLst>
            </p:cNvPr>
            <p:cNvSpPr/>
            <p:nvPr/>
          </p:nvSpPr>
          <p:spPr bwMode="auto">
            <a:xfrm>
              <a:off x="3260943" y="1180284"/>
              <a:ext cx="2625813" cy="2625813"/>
            </a:xfrm>
            <a:prstGeom prst="pie">
              <a:avLst>
                <a:gd name="adj1" fmla="val 0"/>
                <a:gd name="adj2" fmla="val 10806180"/>
              </a:avLst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FF06EFB-EC50-464B-3EDF-C22D1563AA83}"/>
                </a:ext>
              </a:extLst>
            </p:cNvPr>
            <p:cNvSpPr/>
            <p:nvPr/>
          </p:nvSpPr>
          <p:spPr bwMode="auto">
            <a:xfrm>
              <a:off x="3457750" y="1377091"/>
              <a:ext cx="2232198" cy="223219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74D341-DB32-CF93-438D-20E155A3DB23}"/>
                </a:ext>
              </a:extLst>
            </p:cNvPr>
            <p:cNvSpPr txBox="1"/>
            <p:nvPr/>
          </p:nvSpPr>
          <p:spPr>
            <a:xfrm>
              <a:off x="3562373" y="2470562"/>
              <a:ext cx="2022953" cy="9110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4000"/>
                </a:lnSpc>
                <a:buSzPct val="80000"/>
              </a:pPr>
              <a:r>
                <a:rPr lang="en-US" sz="1600" dirty="0"/>
                <a:t>Understand </a:t>
              </a:r>
              <a:r>
                <a:rPr lang="en-US" sz="1600" b="1" dirty="0">
                  <a:solidFill>
                    <a:schemeClr val="accent3"/>
                  </a:solidFill>
                </a:rPr>
                <a:t>the cost </a:t>
              </a:r>
              <a:r>
                <a:rPr lang="en-US" sz="1600" dirty="0"/>
                <a:t>deposit promotions</a:t>
              </a:r>
              <a:endParaRPr lang="en-US" sz="1600" dirty="0">
                <a:solidFill>
                  <a:schemeClr val="accent3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333D8BE-797C-F245-A801-379718763685}"/>
                </a:ext>
              </a:extLst>
            </p:cNvPr>
            <p:cNvSpPr/>
            <p:nvPr/>
          </p:nvSpPr>
          <p:spPr bwMode="auto">
            <a:xfrm>
              <a:off x="4211112" y="1597540"/>
              <a:ext cx="725474" cy="725474"/>
            </a:xfrm>
            <a:prstGeom prst="ellipse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/>
            <a:lstStyle/>
            <a:p>
              <a:pPr algn="ctr" defTabSz="685886"/>
              <a:r>
                <a:rPr lang="en-US" sz="4000" i="0" dirty="0">
                  <a:latin typeface="Arial" panose="020B0604020202020204" pitchFamily="34" charset="0"/>
                </a:rPr>
                <a:t>2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960C827-D9CC-0F4E-BB7D-909EA3D33B98}"/>
                </a:ext>
              </a:extLst>
            </p:cNvPr>
            <p:cNvCxnSpPr>
              <a:cxnSpLocks/>
            </p:cNvCxnSpPr>
            <p:nvPr/>
          </p:nvCxnSpPr>
          <p:spPr>
            <a:xfrm>
              <a:off x="3663228" y="2323014"/>
              <a:ext cx="182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91D09CE-48BD-2628-A0A8-CD4037AA1946}"/>
              </a:ext>
            </a:extLst>
          </p:cNvPr>
          <p:cNvGrpSpPr/>
          <p:nvPr/>
        </p:nvGrpSpPr>
        <p:grpSpPr>
          <a:xfrm>
            <a:off x="6102264" y="1180284"/>
            <a:ext cx="2625813" cy="2625813"/>
            <a:chOff x="6102264" y="1180284"/>
            <a:chExt cx="2625813" cy="2625813"/>
          </a:xfrm>
        </p:grpSpPr>
        <p:sp>
          <p:nvSpPr>
            <p:cNvPr id="24" name="Partial Circle 23">
              <a:extLst>
                <a:ext uri="{FF2B5EF4-FFF2-40B4-BE49-F238E27FC236}">
                  <a16:creationId xmlns:a16="http://schemas.microsoft.com/office/drawing/2014/main" id="{5DC27176-9ABE-059D-ECDB-B7FB6A18C9C8}"/>
                </a:ext>
              </a:extLst>
            </p:cNvPr>
            <p:cNvSpPr/>
            <p:nvPr/>
          </p:nvSpPr>
          <p:spPr bwMode="auto">
            <a:xfrm>
              <a:off x="6102264" y="1180284"/>
              <a:ext cx="2625813" cy="2625813"/>
            </a:xfrm>
            <a:prstGeom prst="pie">
              <a:avLst>
                <a:gd name="adj1" fmla="val 0"/>
                <a:gd name="adj2" fmla="val 10806180"/>
              </a:avLst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84AA165-E529-54A5-3EBD-7564E9C7E851}"/>
                </a:ext>
              </a:extLst>
            </p:cNvPr>
            <p:cNvSpPr/>
            <p:nvPr/>
          </p:nvSpPr>
          <p:spPr bwMode="auto">
            <a:xfrm>
              <a:off x="6299071" y="1377091"/>
              <a:ext cx="2232198" cy="223219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4A436D-6A12-1A5F-6601-CA6D1E0A8160}"/>
                </a:ext>
              </a:extLst>
            </p:cNvPr>
            <p:cNvSpPr txBox="1"/>
            <p:nvPr/>
          </p:nvSpPr>
          <p:spPr>
            <a:xfrm>
              <a:off x="6403694" y="2421439"/>
              <a:ext cx="2022953" cy="6303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14000"/>
                </a:lnSpc>
                <a:buSzPct val="80000"/>
              </a:pPr>
              <a:r>
                <a:rPr lang="en-US" sz="1600" b="1" dirty="0">
                  <a:solidFill>
                    <a:schemeClr val="accent2"/>
                  </a:solidFill>
                </a:rPr>
                <a:t>Don’t wait             </a:t>
              </a:r>
              <a:r>
                <a:rPr lang="en-US" sz="1600" dirty="0"/>
                <a:t>on data</a:t>
              </a:r>
              <a:r>
                <a:rPr lang="en-US" sz="1600" b="1" dirty="0">
                  <a:solidFill>
                    <a:schemeClr val="accent2"/>
                  </a:solidFill>
                </a:rPr>
                <a:t> </a:t>
              </a:r>
              <a:r>
                <a:rPr lang="en-US" sz="1600" dirty="0"/>
                <a:t>analytics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068FEAE-4DDA-E4EA-603F-3A6DE793EFE6}"/>
                </a:ext>
              </a:extLst>
            </p:cNvPr>
            <p:cNvSpPr/>
            <p:nvPr/>
          </p:nvSpPr>
          <p:spPr bwMode="auto">
            <a:xfrm>
              <a:off x="7052433" y="1597540"/>
              <a:ext cx="725474" cy="725474"/>
            </a:xfrm>
            <a:prstGeom prst="ellipse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 rtlCol="0" anchor="ctr"/>
            <a:lstStyle/>
            <a:p>
              <a:pPr algn="ctr" defTabSz="685886"/>
              <a:r>
                <a:rPr lang="en-US" sz="4000" i="0" dirty="0">
                  <a:latin typeface="Arial" panose="020B0604020202020204" pitchFamily="34" charset="0"/>
                </a:rPr>
                <a:t>3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34D5E12-D5CE-7CCC-606F-4F39EE393C64}"/>
                </a:ext>
              </a:extLst>
            </p:cNvPr>
            <p:cNvCxnSpPr>
              <a:cxnSpLocks/>
            </p:cNvCxnSpPr>
            <p:nvPr/>
          </p:nvCxnSpPr>
          <p:spPr>
            <a:xfrm>
              <a:off x="6504549" y="2323014"/>
              <a:ext cx="1821243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516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3BFAF914-DF1A-10A4-E8E4-6BBF62591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Visit the Solutions Hub for an Inside Look at Deposits360°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0705D35A-BD6E-4FC7-4AF4-D6BB225E520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E9FE5-A123-C240-27EF-3840BF8AE256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/>
              <a:t>Joe </a:t>
            </a:r>
            <a:r>
              <a:rPr lang="en-US" err="1"/>
              <a:t>Kennerson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D6426-5E9E-1AA8-3940-30C2543482E5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/>
              <a:t>Managing Director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C3A9EA-2EAB-E634-4352-297FD8184161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jkennerson@darlingconsulting.com</a:t>
            </a:r>
            <a:r>
              <a:rPr lang="en-US"/>
              <a:t>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84A981-F414-AD20-8361-01597F20EF9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/>
              <a:t>603-408-5852</a:t>
            </a:r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510199-5494-A33E-A879-BC2CBF3656B1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>
                <a:hlinkClick r:id="rId4"/>
              </a:rPr>
              <a:t>www.linkedin.com/in/joekennerson/</a:t>
            </a:r>
            <a:r>
              <a:rPr lang="en-US"/>
              <a:t>	</a:t>
            </a:r>
          </a:p>
          <a:p>
            <a:endParaRPr lang="en-US"/>
          </a:p>
        </p:txBody>
      </p:sp>
      <p:pic>
        <p:nvPicPr>
          <p:cNvPr id="2" name="Picture Placeholder 23">
            <a:extLst>
              <a:ext uri="{FF2B5EF4-FFF2-40B4-BE49-F238E27FC236}">
                <a16:creationId xmlns:a16="http://schemas.microsoft.com/office/drawing/2014/main" id="{C9A765CC-2265-3E0E-5C5A-84570C92735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5"/>
          <a:srcRect t="809" b="809"/>
          <a:stretch/>
        </p:blipFill>
        <p:spPr>
          <a:xfrm>
            <a:off x="6083367" y="1369310"/>
            <a:ext cx="1137521" cy="1137521"/>
          </a:xfr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D5D5647-E746-1552-914A-DD79A2A9E95D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5303313" y="2609677"/>
            <a:ext cx="2697629" cy="213955"/>
          </a:xfrm>
        </p:spPr>
        <p:txBody>
          <a:bodyPr/>
          <a:lstStyle/>
          <a:p>
            <a:r>
              <a:rPr lang="en-US"/>
              <a:t>Billy Guthrie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77706F0-2F8B-6561-DCA7-55E7DECB9E9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5303313" y="2793914"/>
            <a:ext cx="2697629" cy="213955"/>
          </a:xfrm>
        </p:spPr>
        <p:txBody>
          <a:bodyPr/>
          <a:lstStyle/>
          <a:p>
            <a:r>
              <a:rPr lang="en-US"/>
              <a:t>Managing Director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9FEF37F-F1CD-75FC-E7F8-F4DA522DE9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5666740" y="3288956"/>
            <a:ext cx="2370271" cy="213955"/>
          </a:xfrm>
        </p:spPr>
        <p:txBody>
          <a:bodyPr/>
          <a:lstStyle/>
          <a:p>
            <a:r>
              <a:rPr lang="en-US">
                <a:hlinkClick r:id="rId6"/>
              </a:rPr>
              <a:t>wguthrie@darlingconsulting.com</a:t>
            </a:r>
            <a:r>
              <a:rPr lang="en-US"/>
              <a:t> 	</a:t>
            </a:r>
          </a:p>
          <a:p>
            <a:endParaRPr lang="en-US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E5E84AE-64A9-02D1-06DE-B264B3F11174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5666741" y="3527569"/>
            <a:ext cx="2370271" cy="213955"/>
          </a:xfrm>
        </p:spPr>
        <p:txBody>
          <a:bodyPr/>
          <a:lstStyle/>
          <a:p>
            <a:r>
              <a:rPr lang="en-US"/>
              <a:t>978-463-0400</a:t>
            </a:r>
          </a:p>
          <a:p>
            <a:endParaRPr lang="en-US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0CF5360D-F1A4-EB77-2A07-7451AA6392B5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5665461" y="3748718"/>
            <a:ext cx="2370271" cy="213955"/>
          </a:xfrm>
        </p:spPr>
        <p:txBody>
          <a:bodyPr/>
          <a:lstStyle/>
          <a:p>
            <a:r>
              <a:rPr lang="en-US">
                <a:hlinkClick r:id="rId7"/>
              </a:rPr>
              <a:t>www.linkedin.com/in/billy-guthrie-dcg/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571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31B7-6D79-C360-B22C-33AFBEE92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11B31E-6435-53F8-A930-2FC7A18E8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Steps Before Inviting Competition into the Conversation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E7CCD8E-9C4F-420B-FDE9-90976CA71314}"/>
              </a:ext>
            </a:extLst>
          </p:cNvPr>
          <p:cNvGrpSpPr/>
          <p:nvPr/>
        </p:nvGrpSpPr>
        <p:grpSpPr>
          <a:xfrm>
            <a:off x="1158615" y="1038225"/>
            <a:ext cx="1600200" cy="3162300"/>
            <a:chOff x="266700" y="1038225"/>
            <a:chExt cx="1600200" cy="31623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7C5D80D-2924-1BA8-AC75-9098C1B8961C}"/>
                </a:ext>
              </a:extLst>
            </p:cNvPr>
            <p:cNvSpPr/>
            <p:nvPr/>
          </p:nvSpPr>
          <p:spPr bwMode="auto">
            <a:xfrm>
              <a:off x="266700" y="1038225"/>
              <a:ext cx="1600200" cy="3162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9BBB1C7-24DD-9E4E-8351-8714ED9A3C90}"/>
                </a:ext>
              </a:extLst>
            </p:cNvPr>
            <p:cNvSpPr/>
            <p:nvPr/>
          </p:nvSpPr>
          <p:spPr bwMode="auto">
            <a:xfrm>
              <a:off x="309563" y="4067175"/>
              <a:ext cx="1514475" cy="7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AC9E7DF-E523-38D8-6BA1-4D92636A6495}"/>
                </a:ext>
              </a:extLst>
            </p:cNvPr>
            <p:cNvSpPr txBox="1"/>
            <p:nvPr/>
          </p:nvSpPr>
          <p:spPr>
            <a:xfrm>
              <a:off x="309563" y="2019298"/>
              <a:ext cx="1477842" cy="106804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600" b="1"/>
                <a:t>Objective</a:t>
              </a:r>
              <a:br>
                <a:rPr lang="en-US" sz="1400" b="1"/>
              </a:br>
              <a:r>
                <a:rPr lang="en-US" sz="1400"/>
                <a:t>Growth? </a:t>
              </a:r>
            </a:p>
            <a:p>
              <a:pPr algn="l">
                <a:lnSpc>
                  <a:spcPct val="150000"/>
                </a:lnSpc>
              </a:pPr>
              <a:r>
                <a:rPr lang="en-US" sz="1400"/>
                <a:t>Cost Savings?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5A94460-8FE7-F503-9394-52C41B0D230F}"/>
                </a:ext>
              </a:extLst>
            </p:cNvPr>
            <p:cNvSpPr/>
            <p:nvPr/>
          </p:nvSpPr>
          <p:spPr bwMode="auto">
            <a:xfrm>
              <a:off x="309563" y="1142999"/>
              <a:ext cx="1514475" cy="7715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ctr" defTabSz="685886"/>
              <a:r>
                <a:rPr lang="en-US" sz="2400" b="0" i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DB4FFB7-2214-2D82-021C-56E5B184C801}"/>
              </a:ext>
            </a:extLst>
          </p:cNvPr>
          <p:cNvGrpSpPr/>
          <p:nvPr/>
        </p:nvGrpSpPr>
        <p:grpSpPr>
          <a:xfrm>
            <a:off x="2918359" y="1038225"/>
            <a:ext cx="1600200" cy="3162300"/>
            <a:chOff x="2026444" y="1038225"/>
            <a:chExt cx="1600200" cy="3162300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2BB5381-DDD4-98B8-6A71-587D7724E191}"/>
                </a:ext>
              </a:extLst>
            </p:cNvPr>
            <p:cNvSpPr/>
            <p:nvPr/>
          </p:nvSpPr>
          <p:spPr bwMode="auto">
            <a:xfrm>
              <a:off x="2026444" y="1038225"/>
              <a:ext cx="1600200" cy="3162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B48AB04-E83C-C89B-F68D-746FB1922B8A}"/>
                </a:ext>
              </a:extLst>
            </p:cNvPr>
            <p:cNvSpPr/>
            <p:nvPr/>
          </p:nvSpPr>
          <p:spPr bwMode="auto">
            <a:xfrm>
              <a:off x="2069307" y="4067175"/>
              <a:ext cx="1514475" cy="76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CB1184C-FDF9-9FB8-7EE1-9B3754318976}"/>
                </a:ext>
              </a:extLst>
            </p:cNvPr>
            <p:cNvSpPr txBox="1"/>
            <p:nvPr/>
          </p:nvSpPr>
          <p:spPr>
            <a:xfrm>
              <a:off x="2128838" y="2033934"/>
              <a:ext cx="1395413" cy="106804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600" b="1"/>
                <a:t>Liquidity</a:t>
              </a:r>
              <a:br>
                <a:rPr lang="en-US" sz="1400" b="1"/>
              </a:br>
              <a:r>
                <a:rPr lang="en-US" sz="1400"/>
                <a:t>Position &amp; Philosophy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8936655-1BDA-5904-23DE-4A5D67FF2A77}"/>
                </a:ext>
              </a:extLst>
            </p:cNvPr>
            <p:cNvSpPr/>
            <p:nvPr/>
          </p:nvSpPr>
          <p:spPr bwMode="auto">
            <a:xfrm>
              <a:off x="2069307" y="1142999"/>
              <a:ext cx="1514475" cy="7715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ctr" defTabSz="685886"/>
              <a:r>
                <a:rPr lang="en-US" sz="2400" b="0" i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0625DAA-9CF3-D582-B5DB-9F430F57CA46}"/>
              </a:ext>
            </a:extLst>
          </p:cNvPr>
          <p:cNvGrpSpPr/>
          <p:nvPr/>
        </p:nvGrpSpPr>
        <p:grpSpPr>
          <a:xfrm>
            <a:off x="4678103" y="1038225"/>
            <a:ext cx="1600200" cy="3162300"/>
            <a:chOff x="3786188" y="1038225"/>
            <a:chExt cx="1600200" cy="31623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90F9203-32FE-CDD9-4981-63AF3426ACF3}"/>
                </a:ext>
              </a:extLst>
            </p:cNvPr>
            <p:cNvSpPr/>
            <p:nvPr/>
          </p:nvSpPr>
          <p:spPr bwMode="auto">
            <a:xfrm>
              <a:off x="3786188" y="1038225"/>
              <a:ext cx="1600200" cy="3162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966D56C-7D13-7598-B206-428B9A9D0E20}"/>
                </a:ext>
              </a:extLst>
            </p:cNvPr>
            <p:cNvSpPr/>
            <p:nvPr/>
          </p:nvSpPr>
          <p:spPr bwMode="auto">
            <a:xfrm>
              <a:off x="3829051" y="4067175"/>
              <a:ext cx="1514475" cy="76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B03C886-AA30-4201-624A-CF0E0C133B1A}"/>
                </a:ext>
              </a:extLst>
            </p:cNvPr>
            <p:cNvSpPr txBox="1"/>
            <p:nvPr/>
          </p:nvSpPr>
          <p:spPr>
            <a:xfrm>
              <a:off x="3888582" y="2033935"/>
              <a:ext cx="1395413" cy="11546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/>
                <a:t>Liquidity Outlook</a:t>
              </a:r>
              <a:br>
                <a:rPr lang="en-US" sz="1600" b="1"/>
              </a:br>
              <a:endParaRPr lang="en-US" sz="16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D3DA70E4-44B5-2EAB-7E2B-296A38280444}"/>
                </a:ext>
              </a:extLst>
            </p:cNvPr>
            <p:cNvSpPr/>
            <p:nvPr/>
          </p:nvSpPr>
          <p:spPr bwMode="auto">
            <a:xfrm>
              <a:off x="3829051" y="1142999"/>
              <a:ext cx="1514475" cy="77152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ctr" defTabSz="685886"/>
              <a:r>
                <a:rPr lang="en-US" sz="2400" b="0" i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1B28CD5-31C1-6D9D-BD7A-6602EB4E7FB7}"/>
              </a:ext>
            </a:extLst>
          </p:cNvPr>
          <p:cNvGrpSpPr/>
          <p:nvPr/>
        </p:nvGrpSpPr>
        <p:grpSpPr>
          <a:xfrm>
            <a:off x="6437847" y="1038225"/>
            <a:ext cx="1600200" cy="3162300"/>
            <a:chOff x="5545932" y="1038225"/>
            <a:chExt cx="1600200" cy="316230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C746995-9093-FB9D-88AE-EAC7DBD5CE1B}"/>
                </a:ext>
              </a:extLst>
            </p:cNvPr>
            <p:cNvSpPr/>
            <p:nvPr/>
          </p:nvSpPr>
          <p:spPr bwMode="auto">
            <a:xfrm>
              <a:off x="5545932" y="1038225"/>
              <a:ext cx="1600200" cy="3162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5BB0260-0B82-37F1-AF21-98DF456A7FFF}"/>
                </a:ext>
              </a:extLst>
            </p:cNvPr>
            <p:cNvSpPr/>
            <p:nvPr/>
          </p:nvSpPr>
          <p:spPr bwMode="auto">
            <a:xfrm>
              <a:off x="5588795" y="4067175"/>
              <a:ext cx="1514475" cy="76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9FA7DD7-25F0-2CD1-F5A0-A86BF8C3257D}"/>
                </a:ext>
              </a:extLst>
            </p:cNvPr>
            <p:cNvSpPr txBox="1"/>
            <p:nvPr/>
          </p:nvSpPr>
          <p:spPr>
            <a:xfrm>
              <a:off x="5618560" y="2029519"/>
              <a:ext cx="1454945" cy="106804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/>
                <a:t>Data</a:t>
              </a:r>
              <a:br>
                <a:rPr lang="en-US" sz="1600" b="1" dirty="0"/>
              </a:br>
              <a:r>
                <a:rPr lang="en-US" sz="1400" dirty="0"/>
                <a:t>What’s It Telling Us?</a:t>
              </a:r>
              <a:endParaRPr lang="en-US" sz="1600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7D8CE76-4D61-9E9B-0E23-51B130521CCB}"/>
                </a:ext>
              </a:extLst>
            </p:cNvPr>
            <p:cNvSpPr/>
            <p:nvPr/>
          </p:nvSpPr>
          <p:spPr bwMode="auto">
            <a:xfrm>
              <a:off x="5588795" y="1142999"/>
              <a:ext cx="1514475" cy="77152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ctr" defTabSz="685886"/>
              <a:r>
                <a:rPr lang="en-US" sz="2400" b="0" i="0">
                  <a:solidFill>
                    <a:schemeClr val="bg1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867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69CF-BA9E-C8A3-AF5C-D1430BA7A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/>
              <a:t>Industry Trends Since Fed Started to Ease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B2F41-2C6A-E47C-728E-FC1E0BFD3F3E}"/>
              </a:ext>
            </a:extLst>
          </p:cNvPr>
          <p:cNvSpPr txBox="1"/>
          <p:nvPr/>
        </p:nvSpPr>
        <p:spPr>
          <a:xfrm>
            <a:off x="7154792" y="723745"/>
            <a:ext cx="1699639" cy="6191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Interest Checking</a:t>
            </a:r>
            <a:br>
              <a:rPr lang="en-US" sz="1400" b="1">
                <a:solidFill>
                  <a:srgbClr val="000000"/>
                </a:solidFill>
                <a:latin typeface="Arial" panose="020B0604020202020204"/>
              </a:rPr>
            </a:br>
            <a:r>
              <a:rPr lang="en-US" sz="1600">
                <a:solidFill>
                  <a:srgbClr val="000000"/>
                </a:solidFill>
              </a:rPr>
              <a:t>↑ 4%</a:t>
            </a:r>
            <a:endParaRPr kumimoji="0" lang="en-US" sz="14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F9AED-DAEE-1005-5ACD-9FAAACE3D538}"/>
              </a:ext>
            </a:extLst>
          </p:cNvPr>
          <p:cNvSpPr txBox="1"/>
          <p:nvPr/>
        </p:nvSpPr>
        <p:spPr>
          <a:xfrm>
            <a:off x="272326" y="714187"/>
            <a:ext cx="1699640" cy="6191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Deposit Balances</a:t>
            </a:r>
          </a:p>
          <a:p>
            <a:pPr lvl="0" algn="ctr">
              <a:lnSpc>
                <a:spcPct val="120000"/>
              </a:lnSpc>
              <a:defRPr/>
            </a:pPr>
            <a:r>
              <a:rPr lang="en-US" sz="1600" dirty="0">
                <a:solidFill>
                  <a:srgbClr val="000000"/>
                </a:solidFill>
              </a:rPr>
              <a:t>↑ 5% </a:t>
            </a:r>
            <a:r>
              <a:rPr lang="en-US" sz="1600" i="1" dirty="0">
                <a:solidFill>
                  <a:srgbClr val="000000"/>
                </a:solidFill>
              </a:rPr>
              <a:t>Total</a:t>
            </a:r>
            <a:endParaRPr kumimoji="0" lang="en-US" sz="1600" i="1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D50266-5865-6D5F-BDA7-1A35CF20EBB4}"/>
              </a:ext>
            </a:extLst>
          </p:cNvPr>
          <p:cNvGrpSpPr/>
          <p:nvPr/>
        </p:nvGrpSpPr>
        <p:grpSpPr>
          <a:xfrm rot="10800000">
            <a:off x="784164" y="1563293"/>
            <a:ext cx="685800" cy="1853146"/>
            <a:chOff x="1598543" y="1784575"/>
            <a:chExt cx="685800" cy="1853146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A6344930-DFF9-8364-05B6-7160FB046F6A}"/>
                </a:ext>
              </a:extLst>
            </p:cNvPr>
            <p:cNvSpPr/>
            <p:nvPr/>
          </p:nvSpPr>
          <p:spPr bwMode="auto">
            <a:xfrm>
              <a:off x="1598543" y="2315817"/>
              <a:ext cx="685800" cy="1321904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9722C3-FB13-5858-C9CD-29FFA74DD465}"/>
                </a:ext>
              </a:extLst>
            </p:cNvPr>
            <p:cNvSpPr/>
            <p:nvPr/>
          </p:nvSpPr>
          <p:spPr bwMode="auto">
            <a:xfrm>
              <a:off x="1768793" y="2050196"/>
              <a:ext cx="343852" cy="240921"/>
            </a:xfrm>
            <a:prstGeom prst="rect">
              <a:avLst/>
            </a:prstGeom>
            <a:solidFill>
              <a:srgbClr val="0055B8">
                <a:alpha val="80000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C07B24B-145A-056D-FDC0-BEF4D871E8E2}"/>
                </a:ext>
              </a:extLst>
            </p:cNvPr>
            <p:cNvSpPr/>
            <p:nvPr/>
          </p:nvSpPr>
          <p:spPr bwMode="auto">
            <a:xfrm>
              <a:off x="1768793" y="1784575"/>
              <a:ext cx="343852" cy="240921"/>
            </a:xfrm>
            <a:prstGeom prst="rect">
              <a:avLst/>
            </a:prstGeom>
            <a:solidFill>
              <a:srgbClr val="0055B8">
                <a:alpha val="60000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8CFB4DA-4234-9714-BAFB-BA575DC2FB02}"/>
              </a:ext>
            </a:extLst>
          </p:cNvPr>
          <p:cNvSpPr txBox="1"/>
          <p:nvPr/>
        </p:nvSpPr>
        <p:spPr>
          <a:xfrm>
            <a:off x="3180865" y="3563354"/>
            <a:ext cx="1699640" cy="6191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CD Balances </a:t>
            </a:r>
          </a:p>
          <a:p>
            <a:pPr algn="ctr">
              <a:lnSpc>
                <a:spcPct val="120000"/>
              </a:lnSpc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FLAT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BB07F0-36E5-C605-EA99-8D5557B2FB1E}"/>
              </a:ext>
            </a:extLst>
          </p:cNvPr>
          <p:cNvSpPr txBox="1"/>
          <p:nvPr/>
        </p:nvSpPr>
        <p:spPr>
          <a:xfrm>
            <a:off x="4595754" y="725345"/>
            <a:ext cx="1699640" cy="6191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MMDA Balances</a:t>
            </a:r>
            <a:r>
              <a:rPr lang="en-US" sz="1400" b="1" dirty="0">
                <a:solidFill>
                  <a:srgbClr val="00B050"/>
                </a:solidFill>
                <a:latin typeface="Arial" panose="020B0604020202020204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↑ </a:t>
            </a:r>
            <a:r>
              <a:rPr lang="en-US" sz="1600" noProof="0" dirty="0">
                <a:solidFill>
                  <a:srgbClr val="000000"/>
                </a:solidFill>
                <a:latin typeface="Arial" panose="020B0604020202020204"/>
              </a:rPr>
              <a:t>11</a:t>
            </a:r>
            <a:r>
              <a:rPr lang="en-US" sz="1600" dirty="0">
                <a:solidFill>
                  <a:srgbClr val="000000"/>
                </a:solidFill>
                <a:latin typeface="Arial" panose="020B0604020202020204"/>
              </a:rPr>
              <a:t>%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1A9B2D-2483-5293-2A16-C049654D17DF}"/>
              </a:ext>
            </a:extLst>
          </p:cNvPr>
          <p:cNvGrpSpPr/>
          <p:nvPr/>
        </p:nvGrpSpPr>
        <p:grpSpPr>
          <a:xfrm rot="10800000">
            <a:off x="5102387" y="1623515"/>
            <a:ext cx="685800" cy="1853146"/>
            <a:chOff x="1598543" y="1784575"/>
            <a:chExt cx="685800" cy="1853146"/>
          </a:xfrm>
        </p:grpSpPr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F73D7311-F3A9-72DE-6311-12ACB512C313}"/>
                </a:ext>
              </a:extLst>
            </p:cNvPr>
            <p:cNvSpPr/>
            <p:nvPr/>
          </p:nvSpPr>
          <p:spPr bwMode="auto">
            <a:xfrm>
              <a:off x="1598543" y="2315817"/>
              <a:ext cx="685800" cy="1321904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63F678-A143-8D45-E685-3380FE3B2F7D}"/>
                </a:ext>
              </a:extLst>
            </p:cNvPr>
            <p:cNvSpPr/>
            <p:nvPr/>
          </p:nvSpPr>
          <p:spPr bwMode="auto">
            <a:xfrm>
              <a:off x="1768793" y="2050196"/>
              <a:ext cx="343852" cy="240921"/>
            </a:xfrm>
            <a:prstGeom prst="rect">
              <a:avLst/>
            </a:prstGeom>
            <a:solidFill>
              <a:srgbClr val="00B050">
                <a:alpha val="60000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42ADE95-C1A2-863D-CE01-996811A7EFD9}"/>
                </a:ext>
              </a:extLst>
            </p:cNvPr>
            <p:cNvSpPr/>
            <p:nvPr/>
          </p:nvSpPr>
          <p:spPr bwMode="auto">
            <a:xfrm>
              <a:off x="1768793" y="1784575"/>
              <a:ext cx="343852" cy="240921"/>
            </a:xfrm>
            <a:prstGeom prst="rect">
              <a:avLst/>
            </a:prstGeom>
            <a:solidFill>
              <a:srgbClr val="00B050">
                <a:alpha val="40000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D878C9-6AF7-8B34-9FE0-FA5E72031496}"/>
              </a:ext>
            </a:extLst>
          </p:cNvPr>
          <p:cNvGrpSpPr/>
          <p:nvPr/>
        </p:nvGrpSpPr>
        <p:grpSpPr>
          <a:xfrm rot="10800000">
            <a:off x="7661712" y="1683796"/>
            <a:ext cx="685800" cy="1853146"/>
            <a:chOff x="1598543" y="1784575"/>
            <a:chExt cx="685800" cy="185314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361EE219-2037-0D0D-1F89-D6B7A4A68C13}"/>
                </a:ext>
              </a:extLst>
            </p:cNvPr>
            <p:cNvSpPr/>
            <p:nvPr/>
          </p:nvSpPr>
          <p:spPr bwMode="auto">
            <a:xfrm>
              <a:off x="1598543" y="2315817"/>
              <a:ext cx="685800" cy="1321904"/>
            </a:xfrm>
            <a:prstGeom prst="downArrow">
              <a:avLst/>
            </a:prstGeom>
            <a:grpFill/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B709906-50F5-ED9D-DA0E-A40157074011}"/>
                </a:ext>
              </a:extLst>
            </p:cNvPr>
            <p:cNvSpPr/>
            <p:nvPr/>
          </p:nvSpPr>
          <p:spPr bwMode="auto">
            <a:xfrm>
              <a:off x="1768793" y="2050196"/>
              <a:ext cx="343852" cy="24092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4129EB6-40DA-03CA-C2FF-DA91D0F434C4}"/>
                </a:ext>
              </a:extLst>
            </p:cNvPr>
            <p:cNvSpPr/>
            <p:nvPr/>
          </p:nvSpPr>
          <p:spPr bwMode="auto">
            <a:xfrm>
              <a:off x="1768793" y="1784575"/>
              <a:ext cx="343852" cy="24092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535F2B3-02C4-79B9-8469-C188F99C2E06}"/>
              </a:ext>
            </a:extLst>
          </p:cNvPr>
          <p:cNvSpPr txBox="1"/>
          <p:nvPr/>
        </p:nvSpPr>
        <p:spPr>
          <a:xfrm>
            <a:off x="1613439" y="3536942"/>
            <a:ext cx="1601266" cy="87767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Total Deposit Costs</a:t>
            </a:r>
            <a:br>
              <a:rPr lang="en-US" sz="1400" b="1" dirty="0">
                <a:solidFill>
                  <a:srgbClr val="000000"/>
                </a:solidFill>
                <a:latin typeface="Arial" panose="020B0604020202020204"/>
              </a:rPr>
            </a:br>
            <a:r>
              <a:rPr lang="en-US" sz="1600" dirty="0">
                <a:solidFill>
                  <a:srgbClr val="000000"/>
                </a:solidFill>
              </a:rPr>
              <a:t>↓ 41 bps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DA23A-14DD-3F88-904B-F81A2E61756B}"/>
              </a:ext>
            </a:extLst>
          </p:cNvPr>
          <p:cNvSpPr txBox="1"/>
          <p:nvPr/>
        </p:nvSpPr>
        <p:spPr>
          <a:xfrm>
            <a:off x="5875128" y="3470293"/>
            <a:ext cx="1699640" cy="110267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Non-Interest Checking</a:t>
            </a:r>
          </a:p>
          <a:p>
            <a:pPr algn="ctr">
              <a:lnSpc>
                <a:spcPct val="120000"/>
              </a:lnSpc>
              <a:defRPr/>
            </a:pP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FLAT</a:t>
            </a:r>
          </a:p>
          <a:p>
            <a:pPr algn="ctr">
              <a:lnSpc>
                <a:spcPct val="120000"/>
              </a:lnSpc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1A6F6B-4FDA-ABBB-F434-0EEA68A4423A}"/>
              </a:ext>
            </a:extLst>
          </p:cNvPr>
          <p:cNvGrpSpPr/>
          <p:nvPr/>
        </p:nvGrpSpPr>
        <p:grpSpPr>
          <a:xfrm>
            <a:off x="2108569" y="1557593"/>
            <a:ext cx="685800" cy="1853650"/>
            <a:chOff x="2108569" y="1557593"/>
            <a:chExt cx="685800" cy="18536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C1EE56C-25C2-4524-5115-378936245E1C}"/>
                </a:ext>
              </a:extLst>
            </p:cNvPr>
            <p:cNvGrpSpPr/>
            <p:nvPr/>
          </p:nvGrpSpPr>
          <p:grpSpPr>
            <a:xfrm>
              <a:off x="2108569" y="1558097"/>
              <a:ext cx="685800" cy="1853146"/>
              <a:chOff x="1598543" y="1784575"/>
              <a:chExt cx="685800" cy="1853146"/>
            </a:xfrm>
            <a:solidFill>
              <a:srgbClr val="BA0C2F"/>
            </a:solidFill>
          </p:grpSpPr>
          <p:sp>
            <p:nvSpPr>
              <p:cNvPr id="27" name="Arrow: Down 26">
                <a:extLst>
                  <a:ext uri="{FF2B5EF4-FFF2-40B4-BE49-F238E27FC236}">
                    <a16:creationId xmlns:a16="http://schemas.microsoft.com/office/drawing/2014/main" id="{A5A62D9D-2405-48A1-C999-E5D884F33F6C}"/>
                  </a:ext>
                </a:extLst>
              </p:cNvPr>
              <p:cNvSpPr/>
              <p:nvPr/>
            </p:nvSpPr>
            <p:spPr bwMode="auto">
              <a:xfrm>
                <a:off x="1598543" y="2315817"/>
                <a:ext cx="685800" cy="1321904"/>
              </a:xfrm>
              <a:prstGeom prst="downArrow">
                <a:avLst/>
              </a:prstGeom>
              <a:grpFill/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CAB5F32-9C47-2CF1-7AA7-8E3D57716CC7}"/>
                  </a:ext>
                </a:extLst>
              </p:cNvPr>
              <p:cNvSpPr/>
              <p:nvPr/>
            </p:nvSpPr>
            <p:spPr bwMode="auto">
              <a:xfrm>
                <a:off x="1768793" y="2050196"/>
                <a:ext cx="343852" cy="240921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13470DB-A6CB-4C39-68A3-C82299C69616}"/>
                  </a:ext>
                </a:extLst>
              </p:cNvPr>
              <p:cNvSpPr/>
              <p:nvPr/>
            </p:nvSpPr>
            <p:spPr bwMode="auto">
              <a:xfrm>
                <a:off x="1768793" y="1784575"/>
                <a:ext cx="343852" cy="240921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rtlCol="0" anchor="ctr"/>
              <a:lstStyle/>
              <a:p>
                <a:pPr algn="l" defTabSz="685886"/>
                <a:endParaRPr lang="en-US" sz="900" b="0" i="0">
                  <a:solidFill>
                    <a:schemeClr val="bg2">
                      <a:lumMod val="9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734F057-5C6F-B14D-BACB-10F035513250}"/>
                </a:ext>
              </a:extLst>
            </p:cNvPr>
            <p:cNvSpPr/>
            <p:nvPr/>
          </p:nvSpPr>
          <p:spPr bwMode="auto">
            <a:xfrm>
              <a:off x="2278819" y="1823718"/>
              <a:ext cx="343852" cy="240921"/>
            </a:xfrm>
            <a:prstGeom prst="rect">
              <a:avLst/>
            </a:prstGeom>
            <a:solidFill>
              <a:srgbClr val="FFFFFF">
                <a:alpha val="10196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47678F6-AD7D-5DA9-00D4-53F32EA34DCE}"/>
                </a:ext>
              </a:extLst>
            </p:cNvPr>
            <p:cNvSpPr/>
            <p:nvPr/>
          </p:nvSpPr>
          <p:spPr bwMode="auto">
            <a:xfrm>
              <a:off x="2278819" y="1557593"/>
              <a:ext cx="343852" cy="240921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60B411-0461-FE21-1329-3B1C0E49B35F}"/>
              </a:ext>
            </a:extLst>
          </p:cNvPr>
          <p:cNvGrpSpPr/>
          <p:nvPr/>
        </p:nvGrpSpPr>
        <p:grpSpPr>
          <a:xfrm>
            <a:off x="3307710" y="2001848"/>
            <a:ext cx="1423616" cy="685800"/>
            <a:chOff x="3307710" y="2001848"/>
            <a:chExt cx="1423616" cy="685800"/>
          </a:xfrm>
        </p:grpSpPr>
        <p:sp>
          <p:nvSpPr>
            <p:cNvPr id="34" name="Arrow: Up-Down 33">
              <a:extLst>
                <a:ext uri="{FF2B5EF4-FFF2-40B4-BE49-F238E27FC236}">
                  <a16:creationId xmlns:a16="http://schemas.microsoft.com/office/drawing/2014/main" id="{470E3BFD-0491-7A7D-70A4-038F5B805901}"/>
                </a:ext>
              </a:extLst>
            </p:cNvPr>
            <p:cNvSpPr/>
            <p:nvPr/>
          </p:nvSpPr>
          <p:spPr bwMode="auto">
            <a:xfrm rot="5400000">
              <a:off x="3676618" y="1632940"/>
              <a:ext cx="685800" cy="1423616"/>
            </a:xfrm>
            <a:prstGeom prst="upDown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4C0A8A0-F35B-B40B-19D8-ED3E36E42865}"/>
                </a:ext>
              </a:extLst>
            </p:cNvPr>
            <p:cNvSpPr/>
            <p:nvPr/>
          </p:nvSpPr>
          <p:spPr bwMode="auto">
            <a:xfrm>
              <a:off x="3883357" y="2069331"/>
              <a:ext cx="272321" cy="569779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 w="19050">
              <a:solidFill>
                <a:srgbClr val="FFFFFF"/>
              </a:solidFill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</a:endParaRPr>
            </a:p>
          </p:txBody>
        </p:sp>
      </p:grp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335D154-3DC8-B8D7-EB10-B42D3458F437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 dirty="0"/>
              <a:t>Source: Deposits360°</a:t>
            </a:r>
            <a:r>
              <a:rPr lang="en-US" sz="800" b="0" baseline="30000" dirty="0"/>
              <a:t>®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48AB8A1-E2E8-BC4A-8B45-569B3E7A68BC}"/>
              </a:ext>
            </a:extLst>
          </p:cNvPr>
          <p:cNvGrpSpPr/>
          <p:nvPr/>
        </p:nvGrpSpPr>
        <p:grpSpPr>
          <a:xfrm>
            <a:off x="6013141" y="2064491"/>
            <a:ext cx="1423616" cy="685800"/>
            <a:chOff x="3307710" y="2001848"/>
            <a:chExt cx="1423616" cy="685800"/>
          </a:xfrm>
        </p:grpSpPr>
        <p:sp>
          <p:nvSpPr>
            <p:cNvPr id="12" name="Arrow: Up-Down 11">
              <a:extLst>
                <a:ext uri="{FF2B5EF4-FFF2-40B4-BE49-F238E27FC236}">
                  <a16:creationId xmlns:a16="http://schemas.microsoft.com/office/drawing/2014/main" id="{E9541A03-8F8F-759F-039B-CAF85CCA217F}"/>
                </a:ext>
              </a:extLst>
            </p:cNvPr>
            <p:cNvSpPr/>
            <p:nvPr/>
          </p:nvSpPr>
          <p:spPr bwMode="auto">
            <a:xfrm rot="5400000">
              <a:off x="3676618" y="1632940"/>
              <a:ext cx="685800" cy="1423616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D5AB48-1CF5-215F-8684-81B5E584E19C}"/>
                </a:ext>
              </a:extLst>
            </p:cNvPr>
            <p:cNvSpPr/>
            <p:nvPr/>
          </p:nvSpPr>
          <p:spPr bwMode="auto">
            <a:xfrm>
              <a:off x="3883357" y="2069331"/>
              <a:ext cx="272321" cy="569779"/>
            </a:xfrm>
            <a:prstGeom prst="rect">
              <a:avLst/>
            </a:prstGeom>
            <a:solidFill>
              <a:srgbClr val="FFFFFF">
                <a:alpha val="30196"/>
              </a:srgbClr>
            </a:solidFill>
            <a:ln w="19050">
              <a:solidFill>
                <a:srgbClr val="FFFFFF"/>
              </a:solidFill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756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6" grpId="0"/>
      <p:bldP spid="2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3F98-4D67-04DD-A937-CBA527578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9FC98-89F0-9DF1-83DB-C18C27AFF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Deposits Trends YTD </a:t>
            </a:r>
            <a:r>
              <a:rPr lang="en-US" sz="2000" dirty="0"/>
              <a:t>(through May)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162734-06E8-9A22-2E34-0F4FA7094B36}"/>
              </a:ext>
            </a:extLst>
          </p:cNvPr>
          <p:cNvGrpSpPr/>
          <p:nvPr/>
        </p:nvGrpSpPr>
        <p:grpSpPr>
          <a:xfrm>
            <a:off x="238125" y="958516"/>
            <a:ext cx="4219574" cy="3289134"/>
            <a:chOff x="238125" y="958516"/>
            <a:chExt cx="4219574" cy="3289134"/>
          </a:xfrm>
          <a:effectLst>
            <a:outerShdw blurRad="50800" dist="25400" dir="8100000" algn="tr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16E40C-EDA5-222B-103A-AEA2321D320F}"/>
                </a:ext>
              </a:extLst>
            </p:cNvPr>
            <p:cNvSpPr/>
            <p:nvPr/>
          </p:nvSpPr>
          <p:spPr bwMode="auto">
            <a:xfrm>
              <a:off x="238125" y="958516"/>
              <a:ext cx="4219574" cy="32891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3CB6DA-AD1E-8158-3239-1D83DF0731B1}"/>
                </a:ext>
              </a:extLst>
            </p:cNvPr>
            <p:cNvSpPr txBox="1"/>
            <p:nvPr/>
          </p:nvSpPr>
          <p:spPr>
            <a:xfrm>
              <a:off x="790576" y="1666875"/>
              <a:ext cx="3649663" cy="12003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accent1"/>
                  </a:solidFill>
                </a:rPr>
                <a:t>&lt;1%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441A818A-2189-0479-FA64-6415C2B0278A}"/>
                </a:ext>
              </a:extLst>
            </p:cNvPr>
            <p:cNvSpPr/>
            <p:nvPr/>
          </p:nvSpPr>
          <p:spPr bwMode="auto">
            <a:xfrm rot="10800000">
              <a:off x="1088692" y="1814601"/>
              <a:ext cx="552450" cy="904875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 dirty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80B71B-12F1-1DC9-5EEA-2C653643351D}"/>
                </a:ext>
              </a:extLst>
            </p:cNvPr>
            <p:cNvSpPr txBox="1"/>
            <p:nvPr/>
          </p:nvSpPr>
          <p:spPr>
            <a:xfrm>
              <a:off x="514351" y="3078216"/>
              <a:ext cx="3649663" cy="404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lnSpc>
                  <a:spcPct val="110000"/>
                </a:lnSpc>
                <a:buNone/>
              </a:pPr>
              <a:r>
                <a:rPr lang="en-US" sz="2000"/>
                <a:t>Total Balances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7608F5-854E-CF50-1BDF-22C1938BA09B}"/>
              </a:ext>
            </a:extLst>
          </p:cNvPr>
          <p:cNvGrpSpPr/>
          <p:nvPr/>
        </p:nvGrpSpPr>
        <p:grpSpPr>
          <a:xfrm>
            <a:off x="4615354" y="958516"/>
            <a:ext cx="4219574" cy="3289134"/>
            <a:chOff x="4615354" y="958516"/>
            <a:chExt cx="4219574" cy="3289134"/>
          </a:xfrm>
          <a:effectLst>
            <a:outerShdw blurRad="50800" dist="25400" dir="8100000" algn="tr" rotWithShape="0">
              <a:schemeClr val="tx1">
                <a:lumMod val="65000"/>
                <a:lumOff val="35000"/>
                <a:alpha val="40000"/>
              </a:schemeClr>
            </a:outerShdw>
          </a:effectLst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C1B273-AE5D-8EA8-EDF8-8DC1D8A9A8C4}"/>
                </a:ext>
              </a:extLst>
            </p:cNvPr>
            <p:cNvSpPr/>
            <p:nvPr/>
          </p:nvSpPr>
          <p:spPr bwMode="auto">
            <a:xfrm>
              <a:off x="4615354" y="958516"/>
              <a:ext cx="4219574" cy="32891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bg2">
                    <a:lumMod val="9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7F9504-EBDF-7680-B101-CBC5F05964BF}"/>
                </a:ext>
              </a:extLst>
            </p:cNvPr>
            <p:cNvSpPr txBox="1"/>
            <p:nvPr/>
          </p:nvSpPr>
          <p:spPr>
            <a:xfrm>
              <a:off x="5165108" y="1666875"/>
              <a:ext cx="3649663" cy="12003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>
                  <a:solidFill>
                    <a:schemeClr val="accent5"/>
                  </a:solidFill>
                </a:rPr>
                <a:t>4 bps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232370D2-347D-0D3F-6E75-CD4541E9EBB5}"/>
                </a:ext>
              </a:extLst>
            </p:cNvPr>
            <p:cNvSpPr/>
            <p:nvPr/>
          </p:nvSpPr>
          <p:spPr bwMode="auto">
            <a:xfrm>
              <a:off x="4916588" y="1814601"/>
              <a:ext cx="552450" cy="904875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  <a:effectLst/>
          </p:spPr>
          <p:txBody>
            <a:bodyPr wrap="none" rtlCol="0" anchor="ctr"/>
            <a:lstStyle/>
            <a:p>
              <a:pPr algn="l" defTabSz="685886"/>
              <a:endParaRPr lang="en-US" sz="900" b="0" i="0">
                <a:solidFill>
                  <a:schemeClr val="accent5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BE3E7A-CFB0-75C7-6C84-ED9C9E37BDC0}"/>
                </a:ext>
              </a:extLst>
            </p:cNvPr>
            <p:cNvSpPr txBox="1"/>
            <p:nvPr/>
          </p:nvSpPr>
          <p:spPr>
            <a:xfrm>
              <a:off x="4900309" y="3078216"/>
              <a:ext cx="3649663" cy="404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lnSpc>
                  <a:spcPct val="110000"/>
                </a:lnSpc>
                <a:buNone/>
              </a:pPr>
              <a:r>
                <a:rPr lang="en-US" sz="2000"/>
                <a:t>Total Costs</a:t>
              </a:r>
            </a:p>
          </p:txBody>
        </p:sp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33A5F6E-B6F1-9655-CF49-EB8F32322ACA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 dirty="0"/>
              <a:t>Source: Deposits360°</a:t>
            </a:r>
            <a:r>
              <a:rPr lang="en-US" sz="800" b="0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00736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7B4FA-8929-A1EE-7B2E-227927E1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F50BF18-FAB8-A13C-7328-F8DF5CAD9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241536"/>
              </p:ext>
            </p:extLst>
          </p:nvPr>
        </p:nvGraphicFramePr>
        <p:xfrm>
          <a:off x="495067" y="700923"/>
          <a:ext cx="8153866" cy="3850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4BD081-B339-1CF0-7D47-79C0CBCC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/>
              <a:t>Deposits360°</a:t>
            </a:r>
            <a:r>
              <a:rPr lang="en-US" sz="2200" baseline="30000"/>
              <a:t>®</a:t>
            </a:r>
            <a:r>
              <a:rPr lang="en-US" sz="2200"/>
              <a:t> Balance Forecast (Industry)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C9E94B4-88AF-32FA-FAAE-E57BDEAC2256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0A1091-5286-AE44-CD4A-96C3A44275FE}"/>
              </a:ext>
            </a:extLst>
          </p:cNvPr>
          <p:cNvSpPr/>
          <p:nvPr/>
        </p:nvSpPr>
        <p:spPr bwMode="auto">
          <a:xfrm>
            <a:off x="6948376" y="2654025"/>
            <a:ext cx="1320535" cy="31300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>
                <a:solidFill>
                  <a:schemeClr val="bg1"/>
                </a:solidFill>
                <a:latin typeface="Arial" panose="020B0604020202020204" pitchFamily="34" charset="0"/>
              </a:rPr>
              <a:t>Up 100bps 2%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D21DA1-2EDB-1DE4-074A-2AD4474D0B66}"/>
              </a:ext>
            </a:extLst>
          </p:cNvPr>
          <p:cNvSpPr/>
          <p:nvPr/>
        </p:nvSpPr>
        <p:spPr bwMode="auto">
          <a:xfrm>
            <a:off x="6948376" y="2985517"/>
            <a:ext cx="1320535" cy="313002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>
                <a:solidFill>
                  <a:schemeClr val="bg1"/>
                </a:solidFill>
                <a:latin typeface="Arial" panose="020B0604020202020204" pitchFamily="34" charset="0"/>
              </a:rPr>
              <a:t>Base 3%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DC1111-35AE-B7E6-4C0B-12660D5F7673}"/>
              </a:ext>
            </a:extLst>
          </p:cNvPr>
          <p:cNvSpPr/>
          <p:nvPr/>
        </p:nvSpPr>
        <p:spPr bwMode="auto">
          <a:xfrm>
            <a:off x="6949525" y="3320322"/>
            <a:ext cx="1320535" cy="313002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</a:rPr>
              <a:t>Down 100bps 4%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0F88194-7618-9EFF-33B3-58095DEB1988}"/>
              </a:ext>
            </a:extLst>
          </p:cNvPr>
          <p:cNvSpPr/>
          <p:nvPr/>
        </p:nvSpPr>
        <p:spPr bwMode="auto">
          <a:xfrm>
            <a:off x="6797123" y="2096376"/>
            <a:ext cx="1540041" cy="4487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rtlCol="0" anchor="ctr" anchorCtr="1"/>
          <a:lstStyle/>
          <a:p>
            <a:pPr algn="l" defTabSz="685886"/>
            <a:r>
              <a:rPr lang="en-US" sz="900" b="1" i="0">
                <a:latin typeface="Arial" panose="020B0604020202020204" pitchFamily="34" charset="0"/>
              </a:rPr>
              <a:t>Forecasted 12-month balance change  </a:t>
            </a:r>
          </a:p>
        </p:txBody>
      </p:sp>
    </p:spTree>
    <p:extLst>
      <p:ext uri="{BB962C8B-B14F-4D97-AF65-F5344CB8AC3E}">
        <p14:creationId xmlns:p14="http://schemas.microsoft.com/office/powerpoint/2010/main" val="82281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71275-7E88-6147-2476-8E4056FDE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9B7357-A3A3-854B-9E8A-87FDF32D2A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3880224"/>
              </p:ext>
            </p:extLst>
          </p:nvPr>
        </p:nvGraphicFramePr>
        <p:xfrm>
          <a:off x="524928" y="707124"/>
          <a:ext cx="8094144" cy="3809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86B0B93-0AD6-5AF8-1740-89DC08E5E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/>
              <a:t>Deposits360°</a:t>
            </a:r>
            <a:r>
              <a:rPr lang="en-US" sz="2200" baseline="30000"/>
              <a:t>®</a:t>
            </a:r>
            <a:r>
              <a:rPr lang="en-US" sz="2200"/>
              <a:t> Rate Forecast (Industry)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2357B9D-E03F-9DBF-4F2C-76CC2FA86E63}"/>
              </a:ext>
            </a:extLst>
          </p:cNvPr>
          <p:cNvSpPr txBox="1">
            <a:spLocks/>
          </p:cNvSpPr>
          <p:nvPr/>
        </p:nvSpPr>
        <p:spPr>
          <a:xfrm>
            <a:off x="99434" y="4551208"/>
            <a:ext cx="1594947" cy="244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80000"/>
              <a:buFont typeface=".Apple Color Emoji UI"/>
              <a:buNone/>
              <a:defRPr sz="18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35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80000"/>
              <a:buFont typeface=".Apple Color Emoji UI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0"/>
              <a:t>Source: Deposits360°</a:t>
            </a:r>
            <a:r>
              <a:rPr lang="en-US" sz="800" b="0" baseline="30000"/>
              <a:t>®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5509A35-2EC1-A6F4-9FE6-D5EC8C9CAEC1}"/>
              </a:ext>
            </a:extLst>
          </p:cNvPr>
          <p:cNvSpPr/>
          <p:nvPr/>
        </p:nvSpPr>
        <p:spPr bwMode="auto">
          <a:xfrm>
            <a:off x="1840075" y="2654025"/>
            <a:ext cx="1738425" cy="31300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</a:rPr>
              <a:t>Up 100bps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+22bps</a:t>
            </a:r>
            <a:endParaRPr lang="en-US" sz="1200" b="1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D78B3D4-6732-B47F-042E-36C1BB02ADCF}"/>
              </a:ext>
            </a:extLst>
          </p:cNvPr>
          <p:cNvSpPr/>
          <p:nvPr/>
        </p:nvSpPr>
        <p:spPr bwMode="auto">
          <a:xfrm>
            <a:off x="1840075" y="2985517"/>
            <a:ext cx="1738425" cy="313002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</a:rPr>
              <a:t>Base -1bps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B1AE2DC-C90A-F29F-601E-3AC8F5E44116}"/>
              </a:ext>
            </a:extLst>
          </p:cNvPr>
          <p:cNvSpPr/>
          <p:nvPr/>
        </p:nvSpPr>
        <p:spPr bwMode="auto">
          <a:xfrm>
            <a:off x="1841224" y="3320322"/>
            <a:ext cx="1738425" cy="313002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wrap="none" rtlCol="0" anchor="ctr" anchorCtr="1"/>
          <a:lstStyle/>
          <a:p>
            <a:pPr algn="l" defTabSz="685886"/>
            <a:r>
              <a:rPr lang="en-US" sz="1200" b="1" i="0" dirty="0">
                <a:solidFill>
                  <a:schemeClr val="bg1"/>
                </a:solidFill>
                <a:latin typeface="Arial" panose="020B0604020202020204" pitchFamily="34" charset="0"/>
              </a:rPr>
              <a:t>Down 100bps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-31bps</a:t>
            </a:r>
            <a:endParaRPr lang="en-US" sz="1200" b="1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226390-9A07-D7F7-511B-FA19D120FDEE}"/>
              </a:ext>
            </a:extLst>
          </p:cNvPr>
          <p:cNvSpPr/>
          <p:nvPr/>
        </p:nvSpPr>
        <p:spPr bwMode="auto">
          <a:xfrm>
            <a:off x="1955394" y="2096376"/>
            <a:ext cx="1540041" cy="4487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rtlCol="0" anchor="ctr" anchorCtr="1"/>
          <a:lstStyle/>
          <a:p>
            <a:pPr algn="l" defTabSz="685886"/>
            <a:r>
              <a:rPr lang="en-US" sz="900" b="1" i="0">
                <a:latin typeface="Arial" panose="020B0604020202020204" pitchFamily="34" charset="0"/>
              </a:rPr>
              <a:t>Forecasted 12-month balance change  </a:t>
            </a:r>
          </a:p>
        </p:txBody>
      </p:sp>
    </p:spTree>
    <p:extLst>
      <p:ext uri="{BB962C8B-B14F-4D97-AF65-F5344CB8AC3E}">
        <p14:creationId xmlns:p14="http://schemas.microsoft.com/office/powerpoint/2010/main" val="3626195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CC40B-44F2-1151-8A77-3FF09B75D8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CD Strategy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9A7BF1-A634-CEF0-DAFB-065A8B505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Considerations When Setting Rates</a:t>
            </a:r>
          </a:p>
        </p:txBody>
      </p:sp>
    </p:spTree>
    <p:extLst>
      <p:ext uri="{BB962C8B-B14F-4D97-AF65-F5344CB8AC3E}">
        <p14:creationId xmlns:p14="http://schemas.microsoft.com/office/powerpoint/2010/main" val="3679139141"/>
      </p:ext>
    </p:extLst>
  </p:cSld>
  <p:clrMapOvr>
    <a:masterClrMapping/>
  </p:clrMapOvr>
</p:sld>
</file>

<file path=ppt/theme/theme1.xml><?xml version="1.0" encoding="utf-8"?>
<a:theme xmlns:a="http://schemas.openxmlformats.org/drawingml/2006/main" name="DCG Theme">
  <a:themeElements>
    <a:clrScheme name="Custom 1">
      <a:dk1>
        <a:srgbClr val="000000"/>
      </a:dk1>
      <a:lt1>
        <a:srgbClr val="FFFFFF"/>
      </a:lt1>
      <a:dk2>
        <a:srgbClr val="001D40"/>
      </a:dk2>
      <a:lt2>
        <a:srgbClr val="E7E6E6"/>
      </a:lt2>
      <a:accent1>
        <a:srgbClr val="0055B8"/>
      </a:accent1>
      <a:accent2>
        <a:srgbClr val="6CADDF"/>
      </a:accent2>
      <a:accent3>
        <a:srgbClr val="FAA319"/>
      </a:accent3>
      <a:accent4>
        <a:srgbClr val="A3A3A3"/>
      </a:accent4>
      <a:accent5>
        <a:srgbClr val="E35105"/>
      </a:accent5>
      <a:accent6>
        <a:srgbClr val="00965E"/>
      </a:accent6>
      <a:hlink>
        <a:srgbClr val="0055B8"/>
      </a:hlink>
      <a:folHlink>
        <a:srgbClr val="BA0C2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  <a:effectLst/>
      </a:spPr>
      <a:bodyPr wrap="none" anchor="ctr"/>
      <a:lstStyle>
        <a:defPPr algn="l" defTabSz="685886">
          <a:defRPr sz="900" b="0" i="0" dirty="0">
            <a:solidFill>
              <a:schemeClr val="bg2">
                <a:lumMod val="95000"/>
              </a:schemeClr>
            </a:solidFill>
            <a:latin typeface="Arial" panose="020B0604020202020204" pitchFamily="34" charset="0"/>
          </a:defRPr>
        </a:defPPr>
      </a:lstStyle>
    </a:spDef>
    <a:txDef>
      <a:spPr/>
      <a:bodyPr/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CG_presentation_16-9_R5" id="{CCE86B0B-5CFE-674F-87B2-E2354B7A9EBA}" vid="{5FE0C6F6-E92A-4746-A998-13212527FD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58BB5DA04154AB2DDC1506B251849" ma:contentTypeVersion="16" ma:contentTypeDescription="Create a new document." ma:contentTypeScope="" ma:versionID="282c18736760402b7475e652157f2635">
  <xsd:schema xmlns:xsd="http://www.w3.org/2001/XMLSchema" xmlns:xs="http://www.w3.org/2001/XMLSchema" xmlns:p="http://schemas.microsoft.com/office/2006/metadata/properties" xmlns:ns2="6bc42181-ed0b-4513-8058-7e1234b2fa28" xmlns:ns3="0d50af79-0ddd-4f30-bbd9-0c3ecaf74590" targetNamespace="http://schemas.microsoft.com/office/2006/metadata/properties" ma:root="true" ma:fieldsID="edd53aec5b2571eeb89924979b0b85e5" ns2:_="" ns3:_="">
    <xsd:import namespace="6bc42181-ed0b-4513-8058-7e1234b2fa28"/>
    <xsd:import namespace="0d50af79-0ddd-4f30-bbd9-0c3ecaf7459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42181-ed0b-4513-8058-7e1234b2fa2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dc96bd0f-fec2-4dd1-a91b-78e1b6750149}" ma:internalName="TaxCatchAll" ma:showField="CatchAllData" ma:web="6bc42181-ed0b-4513-8058-7e1234b2fa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0af79-0ddd-4f30-bbd9-0c3ecaf74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f2701f0-c06e-4c12-906d-ce72ad831b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50af79-0ddd-4f30-bbd9-0c3ecaf74590">
      <Terms xmlns="http://schemas.microsoft.com/office/infopath/2007/PartnerControls"/>
    </lcf76f155ced4ddcb4097134ff3c332f>
    <TaxCatchAll xmlns="6bc42181-ed0b-4513-8058-7e1234b2fa28" xsi:nil="true"/>
    <_dlc_DocId xmlns="6bc42181-ed0b-4513-8058-7e1234b2fa28">UHEMNCS2UJP5-647281013-878851</_dlc_DocId>
    <_dlc_DocIdUrl xmlns="6bc42181-ed0b-4513-8058-7e1234b2fa28">
      <Url>https://northcarolinabank.sharepoint.com/sites/Public/_layouts/15/DocIdRedir.aspx?ID=UHEMNCS2UJP5-647281013-878851</Url>
      <Description>UHEMNCS2UJP5-647281013-878851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AD05691-E0D2-40B4-B9E9-FD8986C97880}"/>
</file>

<file path=customXml/itemProps2.xml><?xml version="1.0" encoding="utf-8"?>
<ds:datastoreItem xmlns:ds="http://schemas.openxmlformats.org/officeDocument/2006/customXml" ds:itemID="{CC329EAA-C885-46C3-84D5-EC4A48D21FC8}"/>
</file>

<file path=customXml/itemProps3.xml><?xml version="1.0" encoding="utf-8"?>
<ds:datastoreItem xmlns:ds="http://schemas.openxmlformats.org/officeDocument/2006/customXml" ds:itemID="{9D2E5A7A-3B2B-4456-9EA2-ED05DB7A966A}"/>
</file>

<file path=customXml/itemProps4.xml><?xml version="1.0" encoding="utf-8"?>
<ds:datastoreItem xmlns:ds="http://schemas.openxmlformats.org/officeDocument/2006/customXml" ds:itemID="{B0AA5EEF-EC56-40FB-BF00-28C9DDB9461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848</Words>
  <Application>Microsoft Office PowerPoint</Application>
  <PresentationFormat>On-screen Show (16:9)</PresentationFormat>
  <Paragraphs>216</Paragraphs>
  <Slides>36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.Lucida Grande UI Regular</vt:lpstr>
      <vt:lpstr>Acumin Pro</vt:lpstr>
      <vt:lpstr>Arial</vt:lpstr>
      <vt:lpstr>Wingdings</vt:lpstr>
      <vt:lpstr>DCG Theme</vt:lpstr>
      <vt:lpstr>Basis Points Up for Grabs</vt:lpstr>
      <vt:lpstr>PowerPoint Presentation</vt:lpstr>
      <vt:lpstr>Three Areas of Focus for Today</vt:lpstr>
      <vt:lpstr>4 Steps Before Inviting Competition into the Conversation</vt:lpstr>
      <vt:lpstr>Industry Trends Since Fed Started to Ease</vt:lpstr>
      <vt:lpstr>Deposits Trends YTD (through May)</vt:lpstr>
      <vt:lpstr>Deposits360°® Balance Forecast (Industry)</vt:lpstr>
      <vt:lpstr>Deposits360°® Rate Forecast (Industry)</vt:lpstr>
      <vt:lpstr>CD Strategy</vt:lpstr>
      <vt:lpstr>1. Separate Fact From Fiction</vt:lpstr>
      <vt:lpstr>2. Understand Cost to Obtain vs Retain</vt:lpstr>
      <vt:lpstr>3. Understanding Rollover Activity</vt:lpstr>
      <vt:lpstr>4. Answer the Question, “How Much Are My CDs Costing Us?”</vt:lpstr>
      <vt:lpstr>CD Strategy Thoughts</vt:lpstr>
      <vt:lpstr>Rethink CD Curve</vt:lpstr>
      <vt:lpstr>CD Book Remains the Shortest in History</vt:lpstr>
      <vt:lpstr>PowerPoint Presentation</vt:lpstr>
      <vt:lpstr>Can I Lower Rates Without Sacrificing Deposits? </vt:lpstr>
      <vt:lpstr>MMDA Strategy</vt:lpstr>
      <vt:lpstr>1. Tiering Matters</vt:lpstr>
      <vt:lpstr>2. Understand Customer Flows</vt:lpstr>
      <vt:lpstr>2. Understand Customer Flows</vt:lpstr>
      <vt:lpstr>2. Understand Customer Flows</vt:lpstr>
      <vt:lpstr>3. You Don’t Need to Be Priced as High as You Think</vt:lpstr>
      <vt:lpstr>MMDA Strategy Thoughts</vt:lpstr>
      <vt:lpstr>Two Case Studies</vt:lpstr>
      <vt:lpstr>Case Study: Misaligned Tiers Driving Up Costs</vt:lpstr>
      <vt:lpstr>Tier Pricing Misalignment</vt:lpstr>
      <vt:lpstr>Tier Pricing Misalignment</vt:lpstr>
      <vt:lpstr>Price Elasticity Matters</vt:lpstr>
      <vt:lpstr>Case Study: Finding the Best Growth Path</vt:lpstr>
      <vt:lpstr>What Is Your CD Growth Costing You? </vt:lpstr>
      <vt:lpstr>Same Bank, Premium MMDA Activity</vt:lpstr>
      <vt:lpstr>Understanding Cost of Cannibalization Saves Basis Points</vt:lpstr>
      <vt:lpstr>Today’s Takeaways</vt:lpstr>
      <vt:lpstr>Visit the Solutions Hub for an Inside Look at Deposits360°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Darling Consulting Group</dc:creator>
  <cp:lastModifiedBy>Joe Kennerson</cp:lastModifiedBy>
  <cp:revision>9</cp:revision>
  <cp:lastPrinted>2024-06-03T17:37:32Z</cp:lastPrinted>
  <dcterms:created xsi:type="dcterms:W3CDTF">2022-08-15T13:55:59Z</dcterms:created>
  <dcterms:modified xsi:type="dcterms:W3CDTF">2026-06-22T17:23:36Z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0x01010061958BB5DA04154AB2DDC1506B251849</vt:lpwstr>
  </property>
  <property fmtid="{D5CDD505-2E9C-101B-9397-08002B2CF9AE}" pid="3" name="_dlc_DocIdItemGuid">
    <vt:lpwstr>93336d0c-1746-4643-a295-cad3818cba59</vt:lpwstr>
  </property>
</Properties>
</file>