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17.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59" r:id="rId5"/>
    <p:sldId id="301" r:id="rId6"/>
    <p:sldId id="261" r:id="rId7"/>
    <p:sldId id="295" r:id="rId8"/>
    <p:sldId id="263" r:id="rId9"/>
    <p:sldId id="282" r:id="rId10"/>
    <p:sldId id="265" r:id="rId11"/>
    <p:sldId id="266" r:id="rId12"/>
    <p:sldId id="267" r:id="rId13"/>
    <p:sldId id="269" r:id="rId14"/>
    <p:sldId id="272" r:id="rId15"/>
    <p:sldId id="305" r:id="rId16"/>
    <p:sldId id="303" r:id="rId17"/>
    <p:sldId id="293" r:id="rId18"/>
    <p:sldId id="271" r:id="rId19"/>
    <p:sldId id="307" r:id="rId20"/>
    <p:sldId id="273" r:id="rId2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76"/>
    <p:restoredTop sz="94610"/>
  </p:normalViewPr>
  <p:slideViewPr>
    <p:cSldViewPr snapToGrid="0" snapToObjects="1">
      <p:cViewPr varScale="1">
        <p:scale>
          <a:sx n="117" d="100"/>
          <a:sy n="117" d="100"/>
        </p:scale>
        <p:origin x="861"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customXml" Target="../customXml/item1.xml"/><Relationship Id="rId30" Type="http://schemas.openxmlformats.org/officeDocument/2006/relationships/customXml" Target="../customXml/item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8097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57322-0261-8BEC-2C96-EF5AE110CC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EAA2DD-3AD5-ECDE-8583-C01E60E5032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056D98-96F5-5A11-E5D1-547EADAF83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32FFB9-9CE9-853D-FFEA-A2D136EC169E}"/>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079738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3.svg"/><Relationship Id="rId11" Type="http://schemas.openxmlformats.org/officeDocument/2006/relationships/image" Target="../media/image2.png"/><Relationship Id="rId5" Type="http://schemas.openxmlformats.org/officeDocument/2006/relationships/image" Target="../media/image22.sv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hyperlink" Target="mailto:tammy@cleartrusttransfer.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0A2B"/>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3D2B8F">
              <a:alpha val="28000"/>
            </a:srgbClr>
          </a:solidFill>
          <a:ln w="12700">
            <a:solidFill>
              <a:srgbClr val="0E0A2B"/>
            </a:solidFill>
            <a:prstDash val="solid"/>
          </a:ln>
        </p:spPr>
        <p:txBody>
          <a:bodyPr/>
          <a:lstStyle/>
          <a:p>
            <a:endParaRPr lang="en-US"/>
          </a:p>
        </p:txBody>
      </p:sp>
      <p:sp>
        <p:nvSpPr>
          <p:cNvPr id="3" name="Shape 1"/>
          <p:cNvSpPr/>
          <p:nvPr/>
        </p:nvSpPr>
        <p:spPr>
          <a:xfrm>
            <a:off x="0" y="0"/>
            <a:ext cx="182880" cy="5143500"/>
          </a:xfrm>
          <a:prstGeom prst="rect">
            <a:avLst/>
          </a:prstGeom>
          <a:solidFill>
            <a:srgbClr val="F0B429"/>
          </a:solidFill>
          <a:ln w="12700">
            <a:solidFill>
              <a:srgbClr val="F0B429"/>
            </a:solidFill>
            <a:prstDash val="solid"/>
          </a:ln>
        </p:spPr>
        <p:txBody>
          <a:bodyPr/>
          <a:lstStyle/>
          <a:p>
            <a:endParaRPr lang="en-US"/>
          </a:p>
        </p:txBody>
      </p:sp>
      <p:sp>
        <p:nvSpPr>
          <p:cNvPr id="4" name="Shape 2"/>
          <p:cNvSpPr/>
          <p:nvPr/>
        </p:nvSpPr>
        <p:spPr>
          <a:xfrm>
            <a:off x="6217920" y="237744"/>
            <a:ext cx="2743200" cy="402336"/>
          </a:xfrm>
          <a:prstGeom prst="rect">
            <a:avLst/>
          </a:prstGeom>
          <a:solidFill>
            <a:srgbClr val="F0B429"/>
          </a:solidFill>
          <a:ln w="12700">
            <a:solidFill>
              <a:srgbClr val="F0B429"/>
            </a:solidFill>
            <a:prstDash val="solid"/>
          </a:ln>
        </p:spPr>
        <p:txBody>
          <a:bodyPr/>
          <a:lstStyle/>
          <a:p>
            <a:endParaRPr lang="en-US"/>
          </a:p>
        </p:txBody>
      </p:sp>
      <p:sp>
        <p:nvSpPr>
          <p:cNvPr id="5" name="Text 3"/>
          <p:cNvSpPr/>
          <p:nvPr/>
        </p:nvSpPr>
        <p:spPr>
          <a:xfrm>
            <a:off x="6217920" y="237744"/>
            <a:ext cx="2743200" cy="402336"/>
          </a:xfrm>
          <a:prstGeom prst="rect">
            <a:avLst/>
          </a:prstGeom>
          <a:noFill/>
          <a:ln/>
        </p:spPr>
        <p:txBody>
          <a:bodyPr wrap="square" lIns="0" tIns="0" rIns="0" bIns="0" rtlCol="0" anchor="ctr"/>
          <a:lstStyle/>
          <a:p>
            <a:pPr algn="ctr"/>
            <a:r>
              <a:rPr lang="en-US" sz="1200" dirty="0"/>
              <a:t>2026 OBL/NCBA Annual Convention</a:t>
            </a:r>
          </a:p>
        </p:txBody>
      </p:sp>
      <p:sp>
        <p:nvSpPr>
          <p:cNvPr id="7" name="Text 4"/>
          <p:cNvSpPr/>
          <p:nvPr/>
        </p:nvSpPr>
        <p:spPr>
          <a:xfrm>
            <a:off x="402336" y="1143000"/>
            <a:ext cx="8229600" cy="1005840"/>
          </a:xfrm>
          <a:prstGeom prst="rect">
            <a:avLst/>
          </a:prstGeom>
          <a:noFill/>
          <a:ln/>
        </p:spPr>
        <p:txBody>
          <a:bodyPr wrap="square" rtlCol="0" anchor="ctr"/>
          <a:lstStyle/>
          <a:p>
            <a:pPr marL="0" indent="0">
              <a:buNone/>
            </a:pPr>
            <a:r>
              <a:rPr lang="en-US" sz="5600" b="1" dirty="0">
                <a:solidFill>
                  <a:srgbClr val="FFFFFF"/>
                </a:solidFill>
                <a:latin typeface="Trebuchet MS" pitchFamily="34" charset="0"/>
                <a:ea typeface="Trebuchet MS" pitchFamily="34" charset="-122"/>
                <a:cs typeface="Trebuchet MS" pitchFamily="34" charset="-120"/>
              </a:rPr>
              <a:t>Beyond the Hype</a:t>
            </a:r>
            <a:endParaRPr lang="en-US" sz="5600" dirty="0"/>
          </a:p>
        </p:txBody>
      </p:sp>
      <p:sp>
        <p:nvSpPr>
          <p:cNvPr id="8" name="Shape 5"/>
          <p:cNvSpPr/>
          <p:nvPr/>
        </p:nvSpPr>
        <p:spPr>
          <a:xfrm>
            <a:off x="402336" y="2231136"/>
            <a:ext cx="4754880" cy="36576"/>
          </a:xfrm>
          <a:prstGeom prst="rect">
            <a:avLst/>
          </a:prstGeom>
          <a:solidFill>
            <a:srgbClr val="F0B429"/>
          </a:solidFill>
          <a:ln w="12700">
            <a:solidFill>
              <a:srgbClr val="F0B429"/>
            </a:solidFill>
            <a:prstDash val="solid"/>
          </a:ln>
        </p:spPr>
        <p:txBody>
          <a:bodyPr/>
          <a:lstStyle/>
          <a:p>
            <a:endParaRPr lang="en-US"/>
          </a:p>
        </p:txBody>
      </p:sp>
      <p:sp>
        <p:nvSpPr>
          <p:cNvPr id="9" name="Text 6"/>
          <p:cNvSpPr/>
          <p:nvPr/>
        </p:nvSpPr>
        <p:spPr>
          <a:xfrm>
            <a:off x="402336" y="2340864"/>
            <a:ext cx="7132320" cy="822960"/>
          </a:xfrm>
          <a:prstGeom prst="rect">
            <a:avLst/>
          </a:prstGeom>
          <a:noFill/>
          <a:ln/>
        </p:spPr>
        <p:txBody>
          <a:bodyPr wrap="square" rtlCol="0" anchor="ctr"/>
          <a:lstStyle/>
          <a:p>
            <a:pPr marL="0" indent="0">
              <a:buNone/>
            </a:pPr>
            <a:r>
              <a:rPr lang="en-US" sz="2100" dirty="0">
                <a:solidFill>
                  <a:schemeClr val="bg1"/>
                </a:solidFill>
                <a:latin typeface="Calibri" pitchFamily="34" charset="0"/>
                <a:ea typeface="Calibri" pitchFamily="34" charset="-122"/>
                <a:cs typeface="Calibri" pitchFamily="34" charset="-120"/>
              </a:rPr>
              <a:t>The GENIUS Act and Stablecoin Settlement Solutions</a:t>
            </a:r>
            <a:endParaRPr lang="en-US" sz="2100" dirty="0">
              <a:solidFill>
                <a:schemeClr val="bg1"/>
              </a:solidFill>
            </a:endParaRPr>
          </a:p>
          <a:p>
            <a:pPr marL="0" indent="0">
              <a:buNone/>
            </a:pPr>
            <a:r>
              <a:rPr lang="en-US" sz="2100" dirty="0">
                <a:solidFill>
                  <a:schemeClr val="bg1"/>
                </a:solidFill>
                <a:latin typeface="Calibri" pitchFamily="34" charset="0"/>
                <a:ea typeface="Calibri" pitchFamily="34" charset="-122"/>
                <a:cs typeface="Calibri" pitchFamily="34" charset="-120"/>
              </a:rPr>
              <a:t>for Community Banks</a:t>
            </a:r>
            <a:endParaRPr lang="en-US" sz="2100" dirty="0">
              <a:solidFill>
                <a:schemeClr val="bg1"/>
              </a:solidFill>
            </a:endParaRPr>
          </a:p>
        </p:txBody>
      </p:sp>
      <p:sp>
        <p:nvSpPr>
          <p:cNvPr id="10" name="Text 7"/>
          <p:cNvSpPr/>
          <p:nvPr/>
        </p:nvSpPr>
        <p:spPr>
          <a:xfrm>
            <a:off x="402336" y="3291840"/>
            <a:ext cx="6400800" cy="384048"/>
          </a:xfrm>
          <a:prstGeom prst="rect">
            <a:avLst/>
          </a:prstGeom>
          <a:noFill/>
          <a:ln/>
        </p:spPr>
        <p:txBody>
          <a:bodyPr wrap="square" rtlCol="0" anchor="ctr"/>
          <a:lstStyle/>
          <a:p>
            <a:pPr marL="0" indent="0">
              <a:buNone/>
            </a:pPr>
            <a:r>
              <a:rPr lang="en-US" sz="1300" dirty="0">
                <a:solidFill>
                  <a:schemeClr val="bg1"/>
                </a:solidFill>
                <a:latin typeface="Calibri" pitchFamily="34" charset="0"/>
                <a:ea typeface="Calibri" pitchFamily="34" charset="-122"/>
                <a:cs typeface="Calibri" pitchFamily="34" charset="-120"/>
              </a:rPr>
              <a:t>Presented by  ·  Daniel Farra  ·  Chief Technology Officer</a:t>
            </a:r>
            <a:endParaRPr lang="en-US" sz="1300" dirty="0">
              <a:solidFill>
                <a:schemeClr val="bg1"/>
              </a:solidFill>
            </a:endParaRPr>
          </a:p>
        </p:txBody>
      </p:sp>
      <p:sp>
        <p:nvSpPr>
          <p:cNvPr id="11" name="Text 8"/>
          <p:cNvSpPr/>
          <p:nvPr/>
        </p:nvSpPr>
        <p:spPr>
          <a:xfrm>
            <a:off x="0" y="4892040"/>
            <a:ext cx="9144000" cy="246888"/>
          </a:xfrm>
          <a:prstGeom prst="rect">
            <a:avLst/>
          </a:prstGeom>
          <a:noFill/>
          <a:ln/>
        </p:spPr>
        <p:txBody>
          <a:bodyPr wrap="square" rtlCol="0" anchor="ctr"/>
          <a:lstStyle/>
          <a:p>
            <a:pPr marL="0" indent="0" algn="ctr">
              <a:buNone/>
            </a:pP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12" name="Picture 11">
            <a:extLst>
              <a:ext uri="{FF2B5EF4-FFF2-40B4-BE49-F238E27FC236}">
                <a16:creationId xmlns:a16="http://schemas.microsoft.com/office/drawing/2014/main" id="{231E414E-10DC-8151-73DB-23E2B6D175DF}"/>
              </a:ext>
            </a:extLst>
          </p:cNvPr>
          <p:cNvPicPr>
            <a:picLocks noChangeAspect="1"/>
          </p:cNvPicPr>
          <p:nvPr/>
        </p:nvPicPr>
        <p:blipFill>
          <a:blip r:embed="rId3"/>
          <a:stretch>
            <a:fillRect/>
          </a:stretch>
        </p:blipFill>
        <p:spPr>
          <a:xfrm>
            <a:off x="7035530" y="3264408"/>
            <a:ext cx="1658916" cy="126255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AFA"/>
        </a:solidFill>
        <a:effectLst/>
      </p:bgPr>
    </p:bg>
    <p:spTree>
      <p:nvGrpSpPr>
        <p:cNvPr id="1" name=""/>
        <p:cNvGrpSpPr/>
        <p:nvPr/>
      </p:nvGrpSpPr>
      <p:grpSpPr>
        <a:xfrm>
          <a:off x="0" y="0"/>
          <a:ext cx="0" cy="0"/>
          <a:chOff x="0" y="0"/>
          <a:chExt cx="0" cy="0"/>
        </a:xfrm>
      </p:grpSpPr>
      <p:sp>
        <p:nvSpPr>
          <p:cNvPr id="2" name="Text 0"/>
          <p:cNvSpPr/>
          <p:nvPr/>
        </p:nvSpPr>
        <p:spPr>
          <a:xfrm>
            <a:off x="365760" y="519000"/>
            <a:ext cx="7772400" cy="493776"/>
          </a:xfrm>
          <a:prstGeom prst="rect">
            <a:avLst/>
          </a:prstGeom>
          <a:noFill/>
          <a:ln/>
        </p:spPr>
        <p:txBody>
          <a:bodyPr wrap="square" rtlCol="0" anchor="ctr"/>
          <a:lstStyle/>
          <a:p>
            <a:pPr marL="0" indent="0">
              <a:buNone/>
            </a:pPr>
            <a:r>
              <a:rPr lang="en-US" sz="2800" b="1" dirty="0">
                <a:solidFill>
                  <a:srgbClr val="1C1145"/>
                </a:solidFill>
                <a:latin typeface="Trebuchet MS" pitchFamily="34" charset="0"/>
                <a:ea typeface="Trebuchet MS" pitchFamily="34" charset="-122"/>
                <a:cs typeface="Trebuchet MS" pitchFamily="34" charset="-120"/>
              </a:rPr>
              <a:t>Stablecoin Issuer Regulatory Spectrum</a:t>
            </a:r>
            <a:endParaRPr lang="en-US" sz="2800" dirty="0"/>
          </a:p>
        </p:txBody>
      </p:sp>
      <p:sp>
        <p:nvSpPr>
          <p:cNvPr id="3" name="Text 1"/>
          <p:cNvSpPr/>
          <p:nvPr/>
        </p:nvSpPr>
        <p:spPr>
          <a:xfrm>
            <a:off x="274320" y="1354782"/>
            <a:ext cx="8046720" cy="274320"/>
          </a:xfrm>
          <a:prstGeom prst="rect">
            <a:avLst/>
          </a:prstGeom>
          <a:noFill/>
          <a:ln/>
        </p:spPr>
        <p:txBody>
          <a:bodyPr wrap="square" rtlCol="0" anchor="ctr"/>
          <a:lstStyle/>
          <a:p>
            <a:pPr marL="0" indent="0">
              <a:buNone/>
            </a:pPr>
            <a:r>
              <a:rPr lang="en-US" sz="1300" i="1" dirty="0">
                <a:solidFill>
                  <a:srgbClr val="4A3A80"/>
                </a:solidFill>
                <a:latin typeface="Calibri" pitchFamily="34" charset="0"/>
                <a:ea typeface="Calibri" pitchFamily="34" charset="-122"/>
                <a:cs typeface="Calibri" pitchFamily="34" charset="-120"/>
              </a:rPr>
              <a:t>Choose your stablecoin partners as carefully as you choose a correspondent bank</a:t>
            </a:r>
            <a:endParaRPr lang="en-US" sz="1300" dirty="0"/>
          </a:p>
        </p:txBody>
      </p:sp>
      <p:graphicFrame>
        <p:nvGraphicFramePr>
          <p:cNvPr id="11" name="Table 0"/>
          <p:cNvGraphicFramePr>
            <a:graphicFrameLocks noGrp="1"/>
          </p:cNvGraphicFramePr>
          <p:nvPr>
            <p:extLst>
              <p:ext uri="{D42A27DB-BD31-4B8C-83A1-F6EECF244321}">
                <p14:modId xmlns:p14="http://schemas.microsoft.com/office/powerpoint/2010/main" val="3989283740"/>
              </p:ext>
            </p:extLst>
          </p:nvPr>
        </p:nvGraphicFramePr>
        <p:xfrm>
          <a:off x="274320" y="1717968"/>
          <a:ext cx="8595360" cy="2468880"/>
        </p:xfrm>
        <a:graphic>
          <a:graphicData uri="http://schemas.openxmlformats.org/drawingml/2006/table">
            <a:tbl>
              <a:tblPr/>
              <a:tblGrid>
                <a:gridCol w="173736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19072">
                  <a:extLst>
                    <a:ext uri="{9D8B030D-6E8A-4147-A177-3AD203B41FA5}">
                      <a16:colId xmlns:a16="http://schemas.microsoft.com/office/drawing/2014/main" val="20002"/>
                    </a:ext>
                  </a:extLst>
                </a:gridCol>
                <a:gridCol w="1700784">
                  <a:extLst>
                    <a:ext uri="{9D8B030D-6E8A-4147-A177-3AD203B41FA5}">
                      <a16:colId xmlns:a16="http://schemas.microsoft.com/office/drawing/2014/main" val="20003"/>
                    </a:ext>
                  </a:extLst>
                </a:gridCol>
                <a:gridCol w="1700784">
                  <a:extLst>
                    <a:ext uri="{9D8B030D-6E8A-4147-A177-3AD203B41FA5}">
                      <a16:colId xmlns:a16="http://schemas.microsoft.com/office/drawing/2014/main" val="20004"/>
                    </a:ext>
                  </a:extLst>
                </a:gridCol>
              </a:tblGrid>
              <a:tr h="493776">
                <a:tc>
                  <a:txBody>
                    <a:bodyPr/>
                    <a:lstStyle/>
                    <a:p>
                      <a:pPr marL="0" indent="0">
                        <a:buNone/>
                      </a:pP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3D2B8F"/>
                    </a:solidFill>
                  </a:tcPr>
                </a:tc>
                <a:tc>
                  <a:txBody>
                    <a:bodyP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Federal / OCC</a:t>
                      </a:r>
                      <a:endParaRPr lang="en-US" sz="1100" dirty="0">
                        <a:latin typeface="Trebuchet MS" charset="0"/>
                        <a:ea typeface="Trebuchet MS" charset="0"/>
                        <a:cs typeface="Trebuchet MS" charset="0"/>
                      </a:endParaRPr>
                    </a:p>
                    <a:p>
                      <a:pPr marL="0" indent="0" algn="ctr">
                        <a:buNone/>
                      </a:pPr>
                      <a:r>
                        <a:rPr lang="en-US" sz="1100" b="1" dirty="0">
                          <a:solidFill>
                            <a:srgbClr val="FFFFFF"/>
                          </a:solidFill>
                          <a:latin typeface="Trebuchet MS" pitchFamily="34" charset="0"/>
                          <a:ea typeface="Trebuchet MS" pitchFamily="34" charset="-122"/>
                          <a:cs typeface="Trebuchet MS" pitchFamily="34" charset="-120"/>
                        </a:rPr>
                        <a:t>(GENIUS Act)</a:t>
                      </a:r>
                      <a:endParaRPr lang="en-US" sz="1100" dirty="0">
                        <a:latin typeface="Trebuchet MS" charset="0"/>
                        <a:ea typeface="Trebuchet MS" charset="0"/>
                        <a:cs typeface="Trebuchet MS"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3D2B8F"/>
                    </a:solidFill>
                  </a:tcPr>
                </a:tc>
                <a:tc>
                  <a:txBody>
                    <a:bodyP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State-Chartered</a:t>
                      </a:r>
                      <a:endParaRPr lang="en-US" sz="1100" dirty="0">
                        <a:latin typeface="Trebuchet MS" charset="0"/>
                        <a:ea typeface="Trebuchet MS" charset="0"/>
                        <a:cs typeface="Trebuchet MS" charset="0"/>
                      </a:endParaRPr>
                    </a:p>
                    <a:p>
                      <a:pPr marL="0" indent="0" algn="ctr">
                        <a:buNone/>
                      </a:pPr>
                      <a:r>
                        <a:rPr lang="en-US" sz="1100" b="1" dirty="0">
                          <a:solidFill>
                            <a:srgbClr val="FFFFFF"/>
                          </a:solidFill>
                          <a:latin typeface="Trebuchet MS" pitchFamily="34" charset="0"/>
                          <a:ea typeface="Trebuchet MS" pitchFamily="34" charset="-122"/>
                          <a:cs typeface="Trebuchet MS" pitchFamily="34" charset="-120"/>
                        </a:rPr>
                        <a:t>Trust Company</a:t>
                      </a:r>
                      <a:endParaRPr lang="en-US" sz="1100" dirty="0">
                        <a:latin typeface="Trebuchet MS" charset="0"/>
                        <a:ea typeface="Trebuchet MS" charset="0"/>
                        <a:cs typeface="Trebuchet MS"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5E47B0"/>
                    </a:solidFill>
                  </a:tcPr>
                </a:tc>
                <a:tc>
                  <a:txBody>
                    <a:bodyP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Money Transmitter</a:t>
                      </a:r>
                      <a:endParaRPr lang="en-US" sz="1100" dirty="0">
                        <a:latin typeface="Trebuchet MS" charset="0"/>
                        <a:ea typeface="Trebuchet MS" charset="0"/>
                        <a:cs typeface="Trebuchet MS" charset="0"/>
                      </a:endParaRPr>
                    </a:p>
                    <a:p>
                      <a:pPr marL="0" indent="0" algn="ctr">
                        <a:buNone/>
                      </a:pPr>
                      <a:r>
                        <a:rPr lang="en-US" sz="1100" b="1" dirty="0">
                          <a:solidFill>
                            <a:srgbClr val="FFFFFF"/>
                          </a:solidFill>
                          <a:latin typeface="Trebuchet MS" pitchFamily="34" charset="0"/>
                          <a:ea typeface="Trebuchet MS" pitchFamily="34" charset="-122"/>
                          <a:cs typeface="Trebuchet MS" pitchFamily="34" charset="-120"/>
                        </a:rPr>
                        <a:t>License</a:t>
                      </a:r>
                      <a:endParaRPr lang="en-US" sz="1100" dirty="0">
                        <a:latin typeface="Trebuchet MS" charset="0"/>
                        <a:ea typeface="Trebuchet MS" charset="0"/>
                        <a:cs typeface="Trebuchet MS"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9E8FCA"/>
                    </a:solidFill>
                  </a:tcPr>
                </a:tc>
                <a:tc>
                  <a:txBody>
                    <a:bodyP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Unregulated</a:t>
                      </a:r>
                      <a:endParaRPr lang="en-US" sz="1100" dirty="0">
                        <a:latin typeface="Trebuchet MS" charset="0"/>
                        <a:ea typeface="Trebuchet MS" charset="0"/>
                        <a:cs typeface="Trebuchet MS" charset="0"/>
                      </a:endParaRPr>
                    </a:p>
                    <a:p>
                      <a:pPr marL="0" indent="0" algn="ctr">
                        <a:buNone/>
                      </a:pPr>
                      <a:r>
                        <a:rPr lang="en-US" sz="1100" b="1" dirty="0">
                          <a:solidFill>
                            <a:srgbClr val="FFFFFF"/>
                          </a:solidFill>
                          <a:latin typeface="Trebuchet MS" pitchFamily="34" charset="0"/>
                          <a:ea typeface="Trebuchet MS" pitchFamily="34" charset="-122"/>
                          <a:cs typeface="Trebuchet MS" pitchFamily="34" charset="-120"/>
                        </a:rPr>
                        <a:t>Offshore Issuer</a:t>
                      </a:r>
                      <a:endParaRPr lang="en-US" sz="1100" dirty="0">
                        <a:latin typeface="Trebuchet MS" charset="0"/>
                        <a:ea typeface="Trebuchet MS" charset="0"/>
                        <a:cs typeface="Trebuchet MS"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DC2626"/>
                    </a:solidFill>
                  </a:tcPr>
                </a:tc>
                <a:extLst>
                  <a:ext uri="{0D108BD9-81ED-4DB2-BD59-A6C34878D82A}">
                    <a16:rowId xmlns:a16="http://schemas.microsoft.com/office/drawing/2014/main" val="10000"/>
                  </a:ext>
                </a:extLst>
              </a:tr>
              <a:tr h="493776">
                <a:tc>
                  <a:txBody>
                    <a:bodyPr/>
                    <a:lstStyle/>
                    <a:p>
                      <a:pPr marL="0" indent="0">
                        <a:buNone/>
                      </a:pPr>
                      <a:r>
                        <a:rPr lang="en-US" sz="1050" b="1" dirty="0">
                          <a:solidFill>
                            <a:srgbClr val="000000"/>
                          </a:solidFill>
                          <a:latin typeface="Calibri" pitchFamily="34" charset="0"/>
                          <a:ea typeface="Calibri" pitchFamily="34" charset="-122"/>
                          <a:cs typeface="Calibri" pitchFamily="34" charset="-120"/>
                        </a:rPr>
                        <a:t>Primary Regulator</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5F3FC"/>
                    </a:solidFill>
                  </a:tcPr>
                </a:tc>
                <a:tc>
                  <a:txBody>
                    <a:bodyPr/>
                    <a:lstStyle/>
                    <a:p>
                      <a:pPr marL="0" indent="0" algn="ctr">
                        <a:buNone/>
                      </a:pPr>
                      <a:r>
                        <a:rPr lang="en-US" sz="1050" dirty="0">
                          <a:solidFill>
                            <a:srgbClr val="14532D"/>
                          </a:solidFill>
                          <a:latin typeface="Calibri" pitchFamily="34" charset="0"/>
                          <a:ea typeface="Calibri" pitchFamily="34" charset="-122"/>
                          <a:cs typeface="Calibri" pitchFamily="34" charset="-120"/>
                        </a:rPr>
                        <a:t>OCC / Federal Reserve</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0FDF4"/>
                    </a:solidFill>
                  </a:tcPr>
                </a:tc>
                <a:tc>
                  <a:txBody>
                    <a:bodyPr/>
                    <a:lstStyle/>
                    <a:p>
                      <a:pPr marL="0" indent="0" algn="ctr">
                        <a:buNone/>
                      </a:pPr>
                      <a:r>
                        <a:rPr lang="en-US" sz="1050" dirty="0">
                          <a:solidFill>
                            <a:srgbClr val="14532D"/>
                          </a:solidFill>
                          <a:latin typeface="Calibri" pitchFamily="34" charset="0"/>
                          <a:ea typeface="Calibri" pitchFamily="34" charset="-122"/>
                          <a:cs typeface="Calibri" pitchFamily="34" charset="-120"/>
                        </a:rPr>
                        <a:t>State Banking Dept (e.g., NYDFS)</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0FDF4"/>
                    </a:solidFill>
                  </a:tcPr>
                </a:tc>
                <a:tc>
                  <a:txBody>
                    <a:bodyPr/>
                    <a:lstStyle/>
                    <a:p>
                      <a:pPr marL="0" indent="0" algn="ctr">
                        <a:buNone/>
                      </a:pPr>
                      <a:r>
                        <a:rPr lang="en-US" sz="1050" dirty="0">
                          <a:solidFill>
                            <a:srgbClr val="78350F"/>
                          </a:solidFill>
                          <a:latin typeface="Calibri" pitchFamily="34" charset="0"/>
                          <a:ea typeface="Calibri" pitchFamily="34" charset="-122"/>
                          <a:cs typeface="Calibri" pitchFamily="34" charset="-120"/>
                        </a:rPr>
                        <a:t>State-level financial regulators</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EF9C3"/>
                    </a:solidFill>
                  </a:tcPr>
                </a:tc>
                <a:tc>
                  <a:txBody>
                    <a:bodyPr/>
                    <a:lstStyle/>
                    <a:p>
                      <a:pPr marL="0" indent="0" algn="ctr">
                        <a:buNone/>
                      </a:pPr>
                      <a:r>
                        <a:rPr lang="en-US" sz="1050" dirty="0">
                          <a:solidFill>
                            <a:srgbClr val="991B1B"/>
                          </a:solidFill>
                          <a:latin typeface="Calibri" pitchFamily="34" charset="0"/>
                          <a:ea typeface="Calibri" pitchFamily="34" charset="-122"/>
                          <a:cs typeface="Calibri" pitchFamily="34" charset="-120"/>
                        </a:rPr>
                        <a:t>Minimal or none</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EF2F2"/>
                    </a:solidFill>
                  </a:tcPr>
                </a:tc>
                <a:extLst>
                  <a:ext uri="{0D108BD9-81ED-4DB2-BD59-A6C34878D82A}">
                    <a16:rowId xmlns:a16="http://schemas.microsoft.com/office/drawing/2014/main" val="10001"/>
                  </a:ext>
                </a:extLst>
              </a:tr>
              <a:tr h="493776">
                <a:tc>
                  <a:txBody>
                    <a:bodyPr/>
                    <a:lstStyle/>
                    <a:p>
                      <a:pPr marL="0" indent="0">
                        <a:buNone/>
                      </a:pPr>
                      <a:r>
                        <a:rPr lang="en-US" sz="1050" b="1" dirty="0">
                          <a:solidFill>
                            <a:srgbClr val="000000"/>
                          </a:solidFill>
                          <a:latin typeface="Calibri" pitchFamily="34" charset="0"/>
                          <a:ea typeface="Calibri" pitchFamily="34" charset="-122"/>
                          <a:cs typeface="Calibri" pitchFamily="34" charset="-120"/>
                        </a:rPr>
                        <a:t>Enterprise Suitability</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5F3FC"/>
                    </a:solidFill>
                  </a:tcPr>
                </a:tc>
                <a:tc>
                  <a:txBody>
                    <a:bodyPr/>
                    <a:lstStyle/>
                    <a:p>
                      <a:pPr marL="0" indent="0" algn="ctr">
                        <a:buNone/>
                      </a:pPr>
                      <a:r>
                        <a:rPr lang="en-US" sz="1050" b="1" dirty="0">
                          <a:solidFill>
                            <a:srgbClr val="14532D"/>
                          </a:solidFill>
                          <a:latin typeface="Calibri" pitchFamily="34" charset="0"/>
                          <a:ea typeface="Calibri" pitchFamily="34" charset="-122"/>
                          <a:cs typeface="Calibri" pitchFamily="34" charset="-120"/>
                        </a:rPr>
                        <a:t>★★★★★  Highest</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0FDF4"/>
                    </a:solidFill>
                  </a:tcPr>
                </a:tc>
                <a:tc>
                  <a:txBody>
                    <a:bodyPr/>
                    <a:lstStyle/>
                    <a:p>
                      <a:pPr marL="0" indent="0" algn="ctr">
                        <a:buNone/>
                      </a:pPr>
                      <a:r>
                        <a:rPr lang="en-US" sz="1050" b="1" dirty="0">
                          <a:solidFill>
                            <a:srgbClr val="14532D"/>
                          </a:solidFill>
                          <a:latin typeface="Calibri" pitchFamily="34" charset="0"/>
                          <a:ea typeface="Calibri" pitchFamily="34" charset="-122"/>
                          <a:cs typeface="Calibri" pitchFamily="34" charset="-120"/>
                        </a:rPr>
                        <a:t>★★★★☆  High</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0FDF4"/>
                    </a:solidFill>
                  </a:tcPr>
                </a:tc>
                <a:tc>
                  <a:txBody>
                    <a:bodyPr/>
                    <a:lstStyle/>
                    <a:p>
                      <a:pPr marL="0" indent="0" algn="ctr">
                        <a:buNone/>
                      </a:pPr>
                      <a:r>
                        <a:rPr lang="en-US" sz="1050" b="1" dirty="0">
                          <a:solidFill>
                            <a:srgbClr val="78350F"/>
                          </a:solidFill>
                          <a:latin typeface="Calibri" pitchFamily="34" charset="0"/>
                          <a:ea typeface="Calibri" pitchFamily="34" charset="-122"/>
                          <a:cs typeface="Calibri" pitchFamily="34" charset="-120"/>
                        </a:rPr>
                        <a:t>★★☆☆☆  Low</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EF9C3"/>
                    </a:solidFill>
                  </a:tcPr>
                </a:tc>
                <a:tc>
                  <a:txBody>
                    <a:bodyPr/>
                    <a:lstStyle/>
                    <a:p>
                      <a:pPr marL="0" indent="0" algn="ctr">
                        <a:buNone/>
                      </a:pPr>
                      <a:r>
                        <a:rPr lang="en-US" sz="1050" b="1" dirty="0">
                          <a:solidFill>
                            <a:srgbClr val="991B1B"/>
                          </a:solidFill>
                          <a:latin typeface="Calibri" pitchFamily="34" charset="0"/>
                          <a:ea typeface="Calibri" pitchFamily="34" charset="-122"/>
                          <a:cs typeface="Calibri" pitchFamily="34" charset="-120"/>
                        </a:rPr>
                        <a:t>★☆☆☆☆  Very Low</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EF2F2"/>
                    </a:solidFill>
                  </a:tcPr>
                </a:tc>
                <a:extLst>
                  <a:ext uri="{0D108BD9-81ED-4DB2-BD59-A6C34878D82A}">
                    <a16:rowId xmlns:a16="http://schemas.microsoft.com/office/drawing/2014/main" val="10002"/>
                  </a:ext>
                </a:extLst>
              </a:tr>
              <a:tr h="493776">
                <a:tc>
                  <a:txBody>
                    <a:bodyPr/>
                    <a:lstStyle/>
                    <a:p>
                      <a:pPr marL="0" indent="0">
                        <a:buNone/>
                      </a:pPr>
                      <a:r>
                        <a:rPr lang="en-US" sz="1050" b="1" dirty="0">
                          <a:solidFill>
                            <a:srgbClr val="000000"/>
                          </a:solidFill>
                          <a:latin typeface="Calibri" pitchFamily="34" charset="0"/>
                          <a:ea typeface="Calibri" pitchFamily="34" charset="-122"/>
                          <a:cs typeface="Calibri" pitchFamily="34" charset="-120"/>
                        </a:rPr>
                        <a:t>Reserve Requirements</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5F3FC"/>
                    </a:solidFill>
                  </a:tcPr>
                </a:tc>
                <a:tc>
                  <a:txBody>
                    <a:bodyPr/>
                    <a:lstStyle/>
                    <a:p>
                      <a:pPr marL="0" indent="0" algn="ctr">
                        <a:buNone/>
                      </a:pPr>
                      <a:r>
                        <a:rPr lang="en-US" sz="1050" dirty="0">
                          <a:solidFill>
                            <a:srgbClr val="14532D"/>
                          </a:solidFill>
                          <a:latin typeface="Calibri" pitchFamily="34" charset="0"/>
                          <a:ea typeface="Calibri" pitchFamily="34" charset="-122"/>
                          <a:cs typeface="Calibri" pitchFamily="34" charset="-120"/>
                        </a:rPr>
                        <a:t>1:1 federal mandate; cash &amp; short-term Treasuries</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0FDF4"/>
                    </a:solidFill>
                  </a:tcPr>
                </a:tc>
                <a:tc>
                  <a:txBody>
                    <a:bodyPr/>
                    <a:lstStyle/>
                    <a:p>
                      <a:pPr marL="0" indent="0" algn="ctr">
                        <a:buNone/>
                      </a:pPr>
                      <a:r>
                        <a:rPr lang="en-US" sz="1050" dirty="0">
                          <a:solidFill>
                            <a:srgbClr val="14532D"/>
                          </a:solidFill>
                          <a:latin typeface="Calibri" pitchFamily="34" charset="0"/>
                          <a:ea typeface="Calibri" pitchFamily="34" charset="-122"/>
                          <a:cs typeface="Calibri" pitchFamily="34" charset="-120"/>
                        </a:rPr>
                        <a:t>1:1 state mandate; subject to examination</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0FDF4"/>
                    </a:solidFill>
                  </a:tcPr>
                </a:tc>
                <a:tc>
                  <a:txBody>
                    <a:bodyPr/>
                    <a:lstStyle/>
                    <a:p>
                      <a:pPr marL="0" indent="0" algn="ctr">
                        <a:buNone/>
                      </a:pPr>
                      <a:r>
                        <a:rPr lang="en-US" sz="1050" dirty="0">
                          <a:solidFill>
                            <a:srgbClr val="78350F"/>
                          </a:solidFill>
                          <a:latin typeface="Calibri" pitchFamily="34" charset="0"/>
                          <a:ea typeface="Calibri" pitchFamily="34" charset="-122"/>
                          <a:cs typeface="Calibri" pitchFamily="34" charset="-120"/>
                        </a:rPr>
                        <a:t>Focused on fiat movement, not issuance</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EF9C3"/>
                    </a:solidFill>
                  </a:tcPr>
                </a:tc>
                <a:tc>
                  <a:txBody>
                    <a:bodyPr/>
                    <a:lstStyle/>
                    <a:p>
                      <a:pPr marL="0" indent="0" algn="ctr">
                        <a:buNone/>
                      </a:pPr>
                      <a:r>
                        <a:rPr lang="en-US" sz="1050" dirty="0">
                          <a:solidFill>
                            <a:srgbClr val="991B1B"/>
                          </a:solidFill>
                          <a:latin typeface="Calibri" pitchFamily="34" charset="0"/>
                          <a:ea typeface="Calibri" pitchFamily="34" charset="-122"/>
                          <a:cs typeface="Calibri" pitchFamily="34" charset="-120"/>
                        </a:rPr>
                        <a:t>Self-attested; not independently verified</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EF2F2"/>
                    </a:solidFill>
                  </a:tcPr>
                </a:tc>
                <a:extLst>
                  <a:ext uri="{0D108BD9-81ED-4DB2-BD59-A6C34878D82A}">
                    <a16:rowId xmlns:a16="http://schemas.microsoft.com/office/drawing/2014/main" val="10003"/>
                  </a:ext>
                </a:extLst>
              </a:tr>
              <a:tr h="493776">
                <a:tc>
                  <a:txBody>
                    <a:bodyPr/>
                    <a:lstStyle/>
                    <a:p>
                      <a:pPr marL="0" indent="0">
                        <a:buNone/>
                      </a:pPr>
                      <a:r>
                        <a:rPr lang="en-US" sz="1050" b="1" dirty="0">
                          <a:solidFill>
                            <a:srgbClr val="000000"/>
                          </a:solidFill>
                          <a:latin typeface="Calibri" pitchFamily="34" charset="0"/>
                          <a:ea typeface="Calibri" pitchFamily="34" charset="-122"/>
                          <a:cs typeface="Calibri" pitchFamily="34" charset="-120"/>
                        </a:rPr>
                        <a:t>Oversight Level</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5F3FC"/>
                    </a:solidFill>
                  </a:tcPr>
                </a:tc>
                <a:tc>
                  <a:txBody>
                    <a:bodyPr/>
                    <a:lstStyle/>
                    <a:p>
                      <a:pPr marL="0" indent="0" algn="ctr">
                        <a:buNone/>
                      </a:pPr>
                      <a:r>
                        <a:rPr lang="en-US" sz="1050" dirty="0">
                          <a:solidFill>
                            <a:srgbClr val="14532D"/>
                          </a:solidFill>
                          <a:latin typeface="Calibri" pitchFamily="34" charset="0"/>
                          <a:ea typeface="Calibri" pitchFamily="34" charset="-122"/>
                          <a:cs typeface="Calibri" pitchFamily="34" charset="-120"/>
                        </a:rPr>
                        <a:t>Highest — federal banking standards</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0FDF4"/>
                    </a:solidFill>
                  </a:tcPr>
                </a:tc>
                <a:tc>
                  <a:txBody>
                    <a:bodyPr/>
                    <a:lstStyle/>
                    <a:p>
                      <a:pPr marL="0" indent="0" algn="ctr">
                        <a:buNone/>
                      </a:pPr>
                      <a:r>
                        <a:rPr lang="en-US" sz="1050" dirty="0">
                          <a:solidFill>
                            <a:srgbClr val="14532D"/>
                          </a:solidFill>
                          <a:latin typeface="Calibri" pitchFamily="34" charset="0"/>
                          <a:ea typeface="Calibri" pitchFamily="34" charset="-122"/>
                          <a:cs typeface="Calibri" pitchFamily="34" charset="-120"/>
                        </a:rPr>
                        <a:t>High — safety &amp; soundness + consumer protection</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0FDF4"/>
                    </a:solidFill>
                  </a:tcPr>
                </a:tc>
                <a:tc>
                  <a:txBody>
                    <a:bodyPr/>
                    <a:lstStyle/>
                    <a:p>
                      <a:pPr marL="0" indent="0" algn="ctr">
                        <a:buNone/>
                      </a:pPr>
                      <a:r>
                        <a:rPr lang="en-US" sz="1050" dirty="0">
                          <a:solidFill>
                            <a:srgbClr val="78350F"/>
                          </a:solidFill>
                          <a:latin typeface="Calibri" pitchFamily="34" charset="0"/>
                          <a:ea typeface="Calibri" pitchFamily="34" charset="-122"/>
                          <a:cs typeface="Calibri" pitchFamily="34" charset="-120"/>
                        </a:rPr>
                        <a:t>Moderate — money transmission focus only</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EF9C3"/>
                    </a:solidFill>
                  </a:tcPr>
                </a:tc>
                <a:tc>
                  <a:txBody>
                    <a:bodyPr/>
                    <a:lstStyle/>
                    <a:p>
                      <a:pPr marL="0" indent="0" algn="ctr">
                        <a:buNone/>
                      </a:pPr>
                      <a:r>
                        <a:rPr lang="en-US" sz="1050" dirty="0">
                          <a:solidFill>
                            <a:srgbClr val="991B1B"/>
                          </a:solidFill>
                          <a:latin typeface="Calibri" pitchFamily="34" charset="0"/>
                          <a:ea typeface="Calibri" pitchFamily="34" charset="-122"/>
                          <a:cs typeface="Calibri" pitchFamily="34" charset="-120"/>
                        </a:rPr>
                        <a:t>Low to None — no U.S. accountability</a:t>
                      </a:r>
                      <a:endParaRPr lang="en-US" sz="1050" dirty="0">
                        <a:latin typeface="Calibri" charset="0"/>
                        <a:ea typeface="Calibri" charset="0"/>
                        <a:cs typeface="Calibri" charset="0"/>
                      </a:endParaRPr>
                    </a:p>
                  </a:txBody>
                  <a:tcPr>
                    <a:lnL w="6350" cap="flat" cmpd="sng" algn="ctr">
                      <a:solidFill>
                        <a:srgbClr val="E2DCF7"/>
                      </a:solidFill>
                      <a:prstDash val="solid"/>
                      <a:round/>
                      <a:headEnd type="none" w="med" len="med"/>
                      <a:tailEnd type="none" w="med" len="med"/>
                    </a:lnL>
                    <a:lnR w="6350" cap="flat" cmpd="sng" algn="ctr">
                      <a:solidFill>
                        <a:srgbClr val="E2DCF7"/>
                      </a:solidFill>
                      <a:prstDash val="solid"/>
                      <a:round/>
                      <a:headEnd type="none" w="med" len="med"/>
                      <a:tailEnd type="none" w="med" len="med"/>
                    </a:lnR>
                    <a:lnT w="6350" cap="flat" cmpd="sng" algn="ctr">
                      <a:solidFill>
                        <a:srgbClr val="E2DCF7"/>
                      </a:solidFill>
                      <a:prstDash val="solid"/>
                      <a:round/>
                      <a:headEnd type="none" w="med" len="med"/>
                      <a:tailEnd type="none" w="med" len="med"/>
                    </a:lnT>
                    <a:lnB w="6350" cap="flat" cmpd="sng" algn="ctr">
                      <a:solidFill>
                        <a:srgbClr val="E2DCF7"/>
                      </a:solidFill>
                      <a:prstDash val="solid"/>
                      <a:round/>
                      <a:headEnd type="none" w="med" len="med"/>
                      <a:tailEnd type="none" w="med" len="med"/>
                    </a:lnB>
                    <a:solidFill>
                      <a:srgbClr val="FEF2F2"/>
                    </a:solidFill>
                  </a:tcPr>
                </a:tc>
                <a:extLst>
                  <a:ext uri="{0D108BD9-81ED-4DB2-BD59-A6C34878D82A}">
                    <a16:rowId xmlns:a16="http://schemas.microsoft.com/office/drawing/2014/main" val="10004"/>
                  </a:ext>
                </a:extLst>
              </a:tr>
            </a:tbl>
          </a:graphicData>
        </a:graphic>
      </p:graphicFrame>
      <p:sp>
        <p:nvSpPr>
          <p:cNvPr id="6" name="Text 2"/>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sp>
        <p:nvSpPr>
          <p:cNvPr id="5" name="Shape 3">
            <a:extLst>
              <a:ext uri="{FF2B5EF4-FFF2-40B4-BE49-F238E27FC236}">
                <a16:creationId xmlns:a16="http://schemas.microsoft.com/office/drawing/2014/main" id="{A71ABD00-F614-8A3B-D752-363132159049}"/>
              </a:ext>
            </a:extLst>
          </p:cNvPr>
          <p:cNvSpPr/>
          <p:nvPr/>
        </p:nvSpPr>
        <p:spPr>
          <a:xfrm>
            <a:off x="436181" y="1034349"/>
            <a:ext cx="6435465" cy="45719"/>
          </a:xfrm>
          <a:prstGeom prst="rect">
            <a:avLst/>
          </a:prstGeom>
          <a:solidFill>
            <a:srgbClr val="3D2B8F"/>
          </a:solidFill>
          <a:ln w="12700">
            <a:solidFill>
              <a:srgbClr val="3D2B8F"/>
            </a:solidFill>
            <a:prstDash val="solid"/>
          </a:ln>
        </p:spPr>
        <p:txBody>
          <a:bodyPr/>
          <a:lstStyle/>
          <a:p>
            <a:endParaRPr lang="en-US"/>
          </a:p>
        </p:txBody>
      </p:sp>
      <p:pic>
        <p:nvPicPr>
          <p:cNvPr id="7" name="Picture 6">
            <a:extLst>
              <a:ext uri="{FF2B5EF4-FFF2-40B4-BE49-F238E27FC236}">
                <a16:creationId xmlns:a16="http://schemas.microsoft.com/office/drawing/2014/main" id="{9639F81E-AFF6-AB6B-A1DF-946AA16792FB}"/>
              </a:ext>
            </a:extLst>
          </p:cNvPr>
          <p:cNvPicPr>
            <a:picLocks noChangeAspect="1"/>
          </p:cNvPicPr>
          <p:nvPr/>
        </p:nvPicPr>
        <p:blipFill>
          <a:blip r:embed="rId3"/>
          <a:srcRect/>
          <a:stretch/>
        </p:blipFill>
        <p:spPr>
          <a:xfrm>
            <a:off x="8105953" y="192024"/>
            <a:ext cx="708861" cy="53949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0A2B"/>
        </a:solidFill>
        <a:effectLst/>
      </p:bgPr>
    </p:bg>
    <p:spTree>
      <p:nvGrpSpPr>
        <p:cNvPr id="1" name=""/>
        <p:cNvGrpSpPr/>
        <p:nvPr/>
      </p:nvGrpSpPr>
      <p:grpSpPr>
        <a:xfrm>
          <a:off x="0" y="0"/>
          <a:ext cx="0" cy="0"/>
          <a:chOff x="0" y="0"/>
          <a:chExt cx="0" cy="0"/>
        </a:xfrm>
      </p:grpSpPr>
      <p:sp>
        <p:nvSpPr>
          <p:cNvPr id="2" name="Shape 0"/>
          <p:cNvSpPr/>
          <p:nvPr/>
        </p:nvSpPr>
        <p:spPr>
          <a:xfrm>
            <a:off x="0" y="164592"/>
            <a:ext cx="9144000" cy="5143500"/>
          </a:xfrm>
          <a:prstGeom prst="rect">
            <a:avLst/>
          </a:prstGeom>
          <a:solidFill>
            <a:srgbClr val="3D2B8F">
              <a:alpha val="28000"/>
            </a:srgbClr>
          </a:solidFill>
          <a:ln w="12700">
            <a:solidFill>
              <a:srgbClr val="0E0A2B"/>
            </a:solidFill>
            <a:prstDash val="solid"/>
          </a:ln>
        </p:spPr>
        <p:txBody>
          <a:bodyPr/>
          <a:lstStyle/>
          <a:p>
            <a:endParaRPr lang="en-US"/>
          </a:p>
        </p:txBody>
      </p:sp>
      <p:sp>
        <p:nvSpPr>
          <p:cNvPr id="3" name="Shape 1"/>
          <p:cNvSpPr/>
          <p:nvPr/>
        </p:nvSpPr>
        <p:spPr>
          <a:xfrm>
            <a:off x="0" y="0"/>
            <a:ext cx="182880" cy="5143500"/>
          </a:xfrm>
          <a:prstGeom prst="rect">
            <a:avLst/>
          </a:prstGeom>
          <a:solidFill>
            <a:srgbClr val="F0B429"/>
          </a:solidFill>
          <a:ln w="12700">
            <a:solidFill>
              <a:srgbClr val="F0B429"/>
            </a:solidFill>
            <a:prstDash val="solid"/>
          </a:ln>
        </p:spPr>
        <p:txBody>
          <a:bodyPr/>
          <a:lstStyle/>
          <a:p>
            <a:endParaRPr lang="en-US"/>
          </a:p>
        </p:txBody>
      </p:sp>
      <p:sp>
        <p:nvSpPr>
          <p:cNvPr id="4" name="Text 2"/>
          <p:cNvSpPr/>
          <p:nvPr/>
        </p:nvSpPr>
        <p:spPr>
          <a:xfrm>
            <a:off x="402336" y="164592"/>
            <a:ext cx="8229600" cy="512064"/>
          </a:xfrm>
          <a:prstGeom prst="rect">
            <a:avLst/>
          </a:prstGeom>
          <a:noFill/>
          <a:ln/>
        </p:spPr>
        <p:txBody>
          <a:bodyPr wrap="square" rtlCol="0" anchor="ctr"/>
          <a:lstStyle/>
          <a:p>
            <a:pPr marL="0" indent="0">
              <a:buNone/>
            </a:pPr>
            <a:r>
              <a:rPr lang="en-US" sz="3000" b="1" dirty="0">
                <a:solidFill>
                  <a:srgbClr val="FFFFFF"/>
                </a:solidFill>
                <a:latin typeface="Trebuchet MS" pitchFamily="34" charset="0"/>
                <a:ea typeface="Trebuchet MS" pitchFamily="34" charset="-122"/>
                <a:cs typeface="Trebuchet MS" pitchFamily="34" charset="-120"/>
              </a:rPr>
              <a:t>Top 3 Use Cases for Community Banks</a:t>
            </a:r>
            <a:endParaRPr lang="en-US" sz="3000" dirty="0"/>
          </a:p>
        </p:txBody>
      </p:sp>
      <p:sp>
        <p:nvSpPr>
          <p:cNvPr id="5" name="Text 3"/>
          <p:cNvSpPr/>
          <p:nvPr/>
        </p:nvSpPr>
        <p:spPr>
          <a:xfrm>
            <a:off x="402336" y="658368"/>
            <a:ext cx="7315200" cy="274320"/>
          </a:xfrm>
          <a:prstGeom prst="rect">
            <a:avLst/>
          </a:prstGeom>
          <a:noFill/>
          <a:ln/>
        </p:spPr>
        <p:txBody>
          <a:bodyPr wrap="square" rtlCol="0" anchor="ctr"/>
          <a:lstStyle/>
          <a:p>
            <a:pPr marL="0" indent="0">
              <a:buNone/>
            </a:pPr>
            <a:r>
              <a:rPr lang="en-US" sz="1300" i="1" dirty="0">
                <a:solidFill>
                  <a:schemeClr val="bg1"/>
                </a:solidFill>
                <a:latin typeface="Calibri" pitchFamily="34" charset="0"/>
                <a:ea typeface="Calibri" pitchFamily="34" charset="-122"/>
                <a:cs typeface="Calibri" pitchFamily="34" charset="-120"/>
              </a:rPr>
              <a:t>Where you can move — and win — right now</a:t>
            </a:r>
            <a:endParaRPr lang="en-US" sz="1300" dirty="0">
              <a:solidFill>
                <a:schemeClr val="bg1"/>
              </a:solidFill>
            </a:endParaRPr>
          </a:p>
        </p:txBody>
      </p:sp>
      <p:sp>
        <p:nvSpPr>
          <p:cNvPr id="6" name="Shape 4"/>
          <p:cNvSpPr/>
          <p:nvPr/>
        </p:nvSpPr>
        <p:spPr>
          <a:xfrm>
            <a:off x="464810" y="1065276"/>
            <a:ext cx="2695455" cy="3689604"/>
          </a:xfrm>
          <a:prstGeom prst="rect">
            <a:avLst/>
          </a:prstGeom>
          <a:solidFill>
            <a:srgbClr val="3D2B8F">
              <a:alpha val="48000"/>
            </a:srgbClr>
          </a:solidFill>
          <a:ln w="9525">
            <a:solidFill>
              <a:srgbClr val="5E47B0"/>
            </a:solidFill>
            <a:prstDash val="solid"/>
          </a:ln>
        </p:spPr>
        <p:txBody>
          <a:bodyPr/>
          <a:lstStyle/>
          <a:p>
            <a:endParaRPr lang="en-US"/>
          </a:p>
        </p:txBody>
      </p:sp>
      <p:sp>
        <p:nvSpPr>
          <p:cNvPr id="7" name="Shape 5"/>
          <p:cNvSpPr/>
          <p:nvPr/>
        </p:nvSpPr>
        <p:spPr>
          <a:xfrm>
            <a:off x="411480" y="1065276"/>
            <a:ext cx="45719" cy="3689604"/>
          </a:xfrm>
          <a:prstGeom prst="rect">
            <a:avLst/>
          </a:prstGeom>
          <a:solidFill>
            <a:srgbClr val="F0B429"/>
          </a:solidFill>
          <a:ln w="12700">
            <a:solidFill>
              <a:srgbClr val="F0B429"/>
            </a:solidFill>
            <a:prstDash val="solid"/>
          </a:ln>
        </p:spPr>
        <p:txBody>
          <a:bodyPr/>
          <a:lstStyle/>
          <a:p>
            <a:endParaRPr lang="en-US"/>
          </a:p>
        </p:txBody>
      </p:sp>
      <p:pic>
        <p:nvPicPr>
          <p:cNvPr id="8" name="Image 0" descr="preencoded.png"/>
          <p:cNvPicPr>
            <a:picLocks noChangeAspect="1"/>
          </p:cNvPicPr>
          <p:nvPr/>
        </p:nvPicPr>
        <p:blipFill>
          <a:blip r:embed="rId3"/>
          <a:stretch>
            <a:fillRect/>
          </a:stretch>
        </p:blipFill>
        <p:spPr>
          <a:xfrm>
            <a:off x="530352" y="1152144"/>
            <a:ext cx="329184" cy="329184"/>
          </a:xfrm>
          <a:prstGeom prst="rect">
            <a:avLst/>
          </a:prstGeom>
        </p:spPr>
      </p:pic>
      <p:sp>
        <p:nvSpPr>
          <p:cNvPr id="9" name="Text 6"/>
          <p:cNvSpPr/>
          <p:nvPr/>
        </p:nvSpPr>
        <p:spPr>
          <a:xfrm>
            <a:off x="932688" y="1152144"/>
            <a:ext cx="457200" cy="329184"/>
          </a:xfrm>
          <a:prstGeom prst="rect">
            <a:avLst/>
          </a:prstGeom>
          <a:noFill/>
          <a:ln/>
        </p:spPr>
        <p:txBody>
          <a:bodyPr wrap="square" lIns="0" tIns="0" rIns="0" bIns="0" rtlCol="0" anchor="ctr"/>
          <a:lstStyle/>
          <a:p>
            <a:pPr marL="0" indent="0">
              <a:buNone/>
            </a:pPr>
            <a:r>
              <a:rPr lang="en-US" sz="1400" b="1" dirty="0">
                <a:solidFill>
                  <a:srgbClr val="F0B429"/>
                </a:solidFill>
                <a:latin typeface="Trebuchet MS" pitchFamily="34" charset="0"/>
                <a:ea typeface="Trebuchet MS" pitchFamily="34" charset="-122"/>
                <a:cs typeface="Trebuchet MS" pitchFamily="34" charset="-120"/>
              </a:rPr>
              <a:t>01</a:t>
            </a:r>
            <a:endParaRPr lang="en-US" sz="1400" dirty="0"/>
          </a:p>
        </p:txBody>
      </p:sp>
      <p:sp>
        <p:nvSpPr>
          <p:cNvPr id="10" name="Text 7"/>
          <p:cNvSpPr/>
          <p:nvPr/>
        </p:nvSpPr>
        <p:spPr>
          <a:xfrm>
            <a:off x="530352" y="1517904"/>
            <a:ext cx="2468880" cy="402336"/>
          </a:xfrm>
          <a:prstGeom prst="rect">
            <a:avLst/>
          </a:prstGeom>
          <a:noFill/>
          <a:ln/>
        </p:spPr>
        <p:txBody>
          <a:bodyPr wrap="square" rtlCol="0" anchor="ctr"/>
          <a:lstStyle/>
          <a:p>
            <a:pPr marL="0" indent="0">
              <a:buNone/>
            </a:pPr>
            <a:r>
              <a:rPr lang="en-US" sz="1600" b="1" dirty="0">
                <a:solidFill>
                  <a:srgbClr val="FFFFFF"/>
                </a:solidFill>
                <a:latin typeface="Trebuchet MS" pitchFamily="34" charset="0"/>
                <a:ea typeface="Trebuchet MS" pitchFamily="34" charset="-122"/>
                <a:cs typeface="Trebuchet MS" pitchFamily="34" charset="-120"/>
              </a:rPr>
              <a:t>Remittances</a:t>
            </a:r>
            <a:endParaRPr lang="en-US" sz="1600" dirty="0"/>
          </a:p>
        </p:txBody>
      </p:sp>
      <p:sp>
        <p:nvSpPr>
          <p:cNvPr id="11" name="Shape 8"/>
          <p:cNvSpPr/>
          <p:nvPr/>
        </p:nvSpPr>
        <p:spPr>
          <a:xfrm>
            <a:off x="530352" y="1938528"/>
            <a:ext cx="2468880" cy="237744"/>
          </a:xfrm>
          <a:prstGeom prst="rect">
            <a:avLst/>
          </a:prstGeom>
          <a:solidFill>
            <a:srgbClr val="F0B429"/>
          </a:solidFill>
          <a:ln w="12700">
            <a:solidFill>
              <a:srgbClr val="F0B429"/>
            </a:solidFill>
            <a:prstDash val="solid"/>
          </a:ln>
        </p:spPr>
        <p:txBody>
          <a:bodyPr/>
          <a:lstStyle/>
          <a:p>
            <a:endParaRPr lang="en-US"/>
          </a:p>
        </p:txBody>
      </p:sp>
      <p:sp>
        <p:nvSpPr>
          <p:cNvPr id="12" name="Text 9"/>
          <p:cNvSpPr/>
          <p:nvPr/>
        </p:nvSpPr>
        <p:spPr>
          <a:xfrm>
            <a:off x="530352" y="1938528"/>
            <a:ext cx="2468880" cy="237744"/>
          </a:xfrm>
          <a:prstGeom prst="rect">
            <a:avLst/>
          </a:prstGeom>
          <a:noFill/>
          <a:ln/>
        </p:spPr>
        <p:txBody>
          <a:bodyPr wrap="square" lIns="0" tIns="0" rIns="0" bIns="0" rtlCol="0" anchor="ctr"/>
          <a:lstStyle/>
          <a:p>
            <a:pPr marL="0" indent="0" algn="ctr">
              <a:buNone/>
            </a:pPr>
            <a:r>
              <a:rPr lang="en-US" sz="850" b="1" dirty="0">
                <a:solidFill>
                  <a:srgbClr val="0E0A2B"/>
                </a:solidFill>
                <a:latin typeface="Calibri" pitchFamily="34" charset="0"/>
                <a:ea typeface="Calibri" pitchFamily="34" charset="-122"/>
                <a:cs typeface="Calibri" pitchFamily="34" charset="-120"/>
              </a:rPr>
              <a:t>HIGHEST IMPACT — DEPLOY TODAY</a:t>
            </a:r>
            <a:endParaRPr lang="en-US" sz="850" dirty="0"/>
          </a:p>
        </p:txBody>
      </p:sp>
      <p:sp>
        <p:nvSpPr>
          <p:cNvPr id="13" name="Text 10"/>
          <p:cNvSpPr/>
          <p:nvPr/>
        </p:nvSpPr>
        <p:spPr>
          <a:xfrm>
            <a:off x="530352" y="2249424"/>
            <a:ext cx="2651760" cy="1188720"/>
          </a:xfrm>
          <a:prstGeom prst="rect">
            <a:avLst/>
          </a:prstGeom>
          <a:noFill/>
          <a:ln/>
        </p:spPr>
        <p:txBody>
          <a:bodyPr wrap="square" rtlCol="0" anchor="ctr"/>
          <a:lstStyle/>
          <a:p>
            <a:pPr marL="0" indent="0">
              <a:buNone/>
            </a:pPr>
            <a:r>
              <a:rPr lang="en-US" sz="1050" dirty="0">
                <a:solidFill>
                  <a:schemeClr val="bg1"/>
                </a:solidFill>
                <a:latin typeface="Calibri" pitchFamily="34" charset="0"/>
                <a:ea typeface="Calibri" pitchFamily="34" charset="-122"/>
                <a:cs typeface="Calibri" pitchFamily="34" charset="-120"/>
              </a:rPr>
              <a:t>The US-to-LATAM corridor charges 5–7% average fees. Stablecoin rails reduce this substantially.  A compelling, differentiated product for your consumer base that can be deployed natively today, without rebuilding core infrastructure.</a:t>
            </a:r>
            <a:endParaRPr lang="en-US" sz="1050" dirty="0">
              <a:solidFill>
                <a:schemeClr val="bg1"/>
              </a:solidFill>
            </a:endParaRPr>
          </a:p>
        </p:txBody>
      </p:sp>
      <p:sp>
        <p:nvSpPr>
          <p:cNvPr id="14" name="Text 11"/>
          <p:cNvSpPr/>
          <p:nvPr/>
        </p:nvSpPr>
        <p:spPr>
          <a:xfrm>
            <a:off x="378407" y="3519143"/>
            <a:ext cx="2724912"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Own the customer relationship end-to-end</a:t>
            </a:r>
            <a:endParaRPr lang="en-US" sz="1050" dirty="0">
              <a:solidFill>
                <a:schemeClr val="bg1"/>
              </a:solidFill>
            </a:endParaRPr>
          </a:p>
        </p:txBody>
      </p:sp>
      <p:sp>
        <p:nvSpPr>
          <p:cNvPr id="15" name="Text 12"/>
          <p:cNvSpPr/>
          <p:nvPr/>
        </p:nvSpPr>
        <p:spPr>
          <a:xfrm>
            <a:off x="376131" y="3785480"/>
            <a:ext cx="2852928"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Eliminate third-party remittance platforms</a:t>
            </a:r>
            <a:endParaRPr lang="en-US" sz="1050" dirty="0">
              <a:solidFill>
                <a:schemeClr val="bg1"/>
              </a:solidFill>
            </a:endParaRPr>
          </a:p>
        </p:txBody>
      </p:sp>
      <p:sp>
        <p:nvSpPr>
          <p:cNvPr id="16" name="Text 13"/>
          <p:cNvSpPr/>
          <p:nvPr/>
        </p:nvSpPr>
        <p:spPr>
          <a:xfrm>
            <a:off x="376131" y="4092758"/>
            <a:ext cx="2926080"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Instant settlement, 24/7/365 availability</a:t>
            </a:r>
            <a:endParaRPr lang="en-US" sz="1050" dirty="0">
              <a:solidFill>
                <a:schemeClr val="bg1"/>
              </a:solidFill>
            </a:endParaRPr>
          </a:p>
        </p:txBody>
      </p:sp>
      <p:sp>
        <p:nvSpPr>
          <p:cNvPr id="17" name="Text 14"/>
          <p:cNvSpPr/>
          <p:nvPr/>
        </p:nvSpPr>
        <p:spPr>
          <a:xfrm>
            <a:off x="378938" y="4370520"/>
            <a:ext cx="2667625"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Natively deployable with no core rebuild</a:t>
            </a:r>
            <a:endParaRPr lang="en-US" sz="1050" dirty="0">
              <a:solidFill>
                <a:schemeClr val="bg1"/>
              </a:solidFill>
            </a:endParaRPr>
          </a:p>
        </p:txBody>
      </p:sp>
      <p:sp>
        <p:nvSpPr>
          <p:cNvPr id="18" name="Shape 15"/>
          <p:cNvSpPr/>
          <p:nvPr/>
        </p:nvSpPr>
        <p:spPr>
          <a:xfrm>
            <a:off x="3295031" y="1065276"/>
            <a:ext cx="2706624" cy="3712464"/>
          </a:xfrm>
          <a:prstGeom prst="rect">
            <a:avLst/>
          </a:prstGeom>
          <a:solidFill>
            <a:srgbClr val="3D2B8F">
              <a:alpha val="48000"/>
            </a:srgbClr>
          </a:solidFill>
          <a:ln w="9525">
            <a:solidFill>
              <a:srgbClr val="5E47B0"/>
            </a:solidFill>
            <a:prstDash val="solid"/>
          </a:ln>
        </p:spPr>
        <p:txBody>
          <a:bodyPr/>
          <a:lstStyle/>
          <a:p>
            <a:endParaRPr lang="en-US"/>
          </a:p>
        </p:txBody>
      </p:sp>
      <p:sp>
        <p:nvSpPr>
          <p:cNvPr id="19" name="Shape 16"/>
          <p:cNvSpPr/>
          <p:nvPr/>
        </p:nvSpPr>
        <p:spPr>
          <a:xfrm>
            <a:off x="3229059" y="1065276"/>
            <a:ext cx="54864" cy="3712464"/>
          </a:xfrm>
          <a:prstGeom prst="rect">
            <a:avLst/>
          </a:prstGeom>
          <a:solidFill>
            <a:srgbClr val="5E47B0"/>
          </a:solidFill>
          <a:ln w="12700">
            <a:solidFill>
              <a:srgbClr val="5E47B0"/>
            </a:solidFill>
            <a:prstDash val="solid"/>
          </a:ln>
        </p:spPr>
        <p:txBody>
          <a:bodyPr/>
          <a:lstStyle/>
          <a:p>
            <a:endParaRPr lang="en-US"/>
          </a:p>
        </p:txBody>
      </p:sp>
      <p:pic>
        <p:nvPicPr>
          <p:cNvPr id="20" name="Image 1" descr="preencoded.png"/>
          <p:cNvPicPr>
            <a:picLocks noChangeAspect="1"/>
          </p:cNvPicPr>
          <p:nvPr/>
        </p:nvPicPr>
        <p:blipFill>
          <a:blip r:embed="rId4"/>
          <a:stretch>
            <a:fillRect/>
          </a:stretch>
        </p:blipFill>
        <p:spPr>
          <a:xfrm>
            <a:off x="3383280" y="1152144"/>
            <a:ext cx="329184" cy="329184"/>
          </a:xfrm>
          <a:prstGeom prst="rect">
            <a:avLst/>
          </a:prstGeom>
        </p:spPr>
      </p:pic>
      <p:sp>
        <p:nvSpPr>
          <p:cNvPr id="21" name="Text 17"/>
          <p:cNvSpPr/>
          <p:nvPr/>
        </p:nvSpPr>
        <p:spPr>
          <a:xfrm>
            <a:off x="3785616" y="1152144"/>
            <a:ext cx="457200" cy="329184"/>
          </a:xfrm>
          <a:prstGeom prst="rect">
            <a:avLst/>
          </a:prstGeom>
          <a:noFill/>
          <a:ln/>
        </p:spPr>
        <p:txBody>
          <a:bodyPr wrap="square" lIns="0" tIns="0" rIns="0" bIns="0" rtlCol="0" anchor="ctr"/>
          <a:lstStyle/>
          <a:p>
            <a:pPr marL="0" indent="0">
              <a:buNone/>
            </a:pPr>
            <a:r>
              <a:rPr lang="en-US" sz="1400" b="1" dirty="0">
                <a:solidFill>
                  <a:srgbClr val="F0B429"/>
                </a:solidFill>
                <a:latin typeface="Trebuchet MS" pitchFamily="34" charset="0"/>
                <a:ea typeface="Trebuchet MS" pitchFamily="34" charset="-122"/>
                <a:cs typeface="Trebuchet MS" pitchFamily="34" charset="-120"/>
              </a:rPr>
              <a:t>02</a:t>
            </a:r>
            <a:endParaRPr lang="en-US" sz="1400" dirty="0"/>
          </a:p>
        </p:txBody>
      </p:sp>
      <p:sp>
        <p:nvSpPr>
          <p:cNvPr id="22" name="Text 18"/>
          <p:cNvSpPr/>
          <p:nvPr/>
        </p:nvSpPr>
        <p:spPr>
          <a:xfrm>
            <a:off x="3383280" y="1517904"/>
            <a:ext cx="2468880" cy="402336"/>
          </a:xfrm>
          <a:prstGeom prst="rect">
            <a:avLst/>
          </a:prstGeom>
          <a:noFill/>
          <a:ln/>
        </p:spPr>
        <p:txBody>
          <a:bodyPr wrap="square" rtlCol="0" anchor="ctr"/>
          <a:lstStyle/>
          <a:p>
            <a:pPr marL="0" indent="0">
              <a:buNone/>
            </a:pPr>
            <a:r>
              <a:rPr lang="en-US" sz="1600" b="1" dirty="0">
                <a:solidFill>
                  <a:srgbClr val="FFFFFF"/>
                </a:solidFill>
                <a:latin typeface="Trebuchet MS" pitchFamily="34" charset="0"/>
                <a:ea typeface="Trebuchet MS" pitchFamily="34" charset="-122"/>
                <a:cs typeface="Trebuchet MS" pitchFamily="34" charset="-120"/>
              </a:rPr>
              <a:t>B2B Invoice Clearing</a:t>
            </a:r>
            <a:endParaRPr lang="en-US" sz="1600" dirty="0"/>
          </a:p>
        </p:txBody>
      </p:sp>
      <p:sp>
        <p:nvSpPr>
          <p:cNvPr id="23" name="Shape 19"/>
          <p:cNvSpPr/>
          <p:nvPr/>
        </p:nvSpPr>
        <p:spPr>
          <a:xfrm>
            <a:off x="3383280" y="1938528"/>
            <a:ext cx="2468880" cy="237744"/>
          </a:xfrm>
          <a:prstGeom prst="rect">
            <a:avLst/>
          </a:prstGeom>
          <a:solidFill>
            <a:srgbClr val="5E47B0"/>
          </a:solidFill>
          <a:ln w="12700">
            <a:solidFill>
              <a:srgbClr val="5E47B0"/>
            </a:solidFill>
            <a:prstDash val="solid"/>
          </a:ln>
        </p:spPr>
        <p:txBody>
          <a:bodyPr/>
          <a:lstStyle/>
          <a:p>
            <a:endParaRPr lang="en-US"/>
          </a:p>
        </p:txBody>
      </p:sp>
      <p:sp>
        <p:nvSpPr>
          <p:cNvPr id="24" name="Text 20"/>
          <p:cNvSpPr/>
          <p:nvPr/>
        </p:nvSpPr>
        <p:spPr>
          <a:xfrm>
            <a:off x="3383280" y="1938528"/>
            <a:ext cx="2468880" cy="237744"/>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COMMERCIAL BANKING</a:t>
            </a:r>
            <a:endParaRPr lang="en-US" sz="850" dirty="0"/>
          </a:p>
        </p:txBody>
      </p:sp>
      <p:sp>
        <p:nvSpPr>
          <p:cNvPr id="25" name="Text 21"/>
          <p:cNvSpPr/>
          <p:nvPr/>
        </p:nvSpPr>
        <p:spPr>
          <a:xfrm>
            <a:off x="3383280" y="2256023"/>
            <a:ext cx="2548845" cy="1188720"/>
          </a:xfrm>
          <a:prstGeom prst="rect">
            <a:avLst/>
          </a:prstGeom>
          <a:noFill/>
          <a:ln/>
        </p:spPr>
        <p:txBody>
          <a:bodyPr wrap="square" rtlCol="0" anchor="ctr"/>
          <a:lstStyle/>
          <a:p>
            <a:pPr marL="0" indent="0">
              <a:buNone/>
            </a:pPr>
            <a:r>
              <a:rPr lang="en-US" sz="1050" dirty="0">
                <a:solidFill>
                  <a:schemeClr val="bg1"/>
                </a:solidFill>
                <a:latin typeface="Calibri" pitchFamily="34" charset="0"/>
                <a:ea typeface="Calibri" pitchFamily="34" charset="-122"/>
                <a:cs typeface="Calibri" pitchFamily="34" charset="-120"/>
              </a:rPr>
              <a:t>Commercial clients paying international suppliers wait 3–5 business days for wire settlement. Stablecoin invoice settlement delivers same-day or T+1 finality, changing how your clients manage working capital and deepening your relationship.</a:t>
            </a:r>
            <a:endParaRPr lang="en-US" sz="1050" dirty="0">
              <a:solidFill>
                <a:schemeClr val="bg1"/>
              </a:solidFill>
            </a:endParaRPr>
          </a:p>
        </p:txBody>
      </p:sp>
      <p:sp>
        <p:nvSpPr>
          <p:cNvPr id="26" name="Text 22"/>
          <p:cNvSpPr/>
          <p:nvPr/>
        </p:nvSpPr>
        <p:spPr>
          <a:xfrm>
            <a:off x="3240167" y="3529584"/>
            <a:ext cx="2468880"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Eliminates SWIFT fees and FX markups</a:t>
            </a:r>
            <a:endParaRPr lang="en-US" sz="1050" dirty="0">
              <a:solidFill>
                <a:schemeClr val="bg1"/>
              </a:solidFill>
            </a:endParaRPr>
          </a:p>
        </p:txBody>
      </p:sp>
      <p:sp>
        <p:nvSpPr>
          <p:cNvPr id="27" name="Text 23"/>
          <p:cNvSpPr/>
          <p:nvPr/>
        </p:nvSpPr>
        <p:spPr>
          <a:xfrm>
            <a:off x="3244895" y="3799332"/>
            <a:ext cx="2615184"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On-chain payment terms programmable</a:t>
            </a:r>
            <a:endParaRPr lang="en-US" sz="1050" dirty="0">
              <a:solidFill>
                <a:schemeClr val="bg1"/>
              </a:solidFill>
            </a:endParaRPr>
          </a:p>
        </p:txBody>
      </p:sp>
      <p:sp>
        <p:nvSpPr>
          <p:cNvPr id="28" name="Text 24"/>
          <p:cNvSpPr/>
          <p:nvPr/>
        </p:nvSpPr>
        <p:spPr>
          <a:xfrm>
            <a:off x="3244095" y="4105397"/>
            <a:ext cx="2468880"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Immutable audit trail for both parties</a:t>
            </a:r>
            <a:endParaRPr lang="en-US" sz="1050" dirty="0">
              <a:solidFill>
                <a:schemeClr val="bg1"/>
              </a:solidFill>
            </a:endParaRPr>
          </a:p>
        </p:txBody>
      </p:sp>
      <p:sp>
        <p:nvSpPr>
          <p:cNvPr id="29" name="Text 25"/>
          <p:cNvSpPr/>
          <p:nvPr/>
        </p:nvSpPr>
        <p:spPr>
          <a:xfrm>
            <a:off x="3249924" y="4392591"/>
            <a:ext cx="2796837"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Faster cash cycles for commercial borrowers</a:t>
            </a:r>
            <a:endParaRPr lang="en-US" sz="1050" dirty="0">
              <a:solidFill>
                <a:schemeClr val="bg1"/>
              </a:solidFill>
            </a:endParaRPr>
          </a:p>
        </p:txBody>
      </p:sp>
      <p:sp>
        <p:nvSpPr>
          <p:cNvPr id="30" name="Shape 26"/>
          <p:cNvSpPr/>
          <p:nvPr/>
        </p:nvSpPr>
        <p:spPr>
          <a:xfrm>
            <a:off x="6108192" y="1042416"/>
            <a:ext cx="2706624" cy="3712464"/>
          </a:xfrm>
          <a:prstGeom prst="rect">
            <a:avLst/>
          </a:prstGeom>
          <a:solidFill>
            <a:srgbClr val="3D2B8F">
              <a:alpha val="48000"/>
            </a:srgbClr>
          </a:solidFill>
          <a:ln w="9525">
            <a:solidFill>
              <a:srgbClr val="5E47B0"/>
            </a:solidFill>
            <a:prstDash val="solid"/>
          </a:ln>
        </p:spPr>
        <p:txBody>
          <a:bodyPr/>
          <a:lstStyle/>
          <a:p>
            <a:endParaRPr lang="en-US"/>
          </a:p>
        </p:txBody>
      </p:sp>
      <p:sp>
        <p:nvSpPr>
          <p:cNvPr id="31" name="Shape 27"/>
          <p:cNvSpPr/>
          <p:nvPr/>
        </p:nvSpPr>
        <p:spPr>
          <a:xfrm>
            <a:off x="6108192" y="1042416"/>
            <a:ext cx="54864" cy="3712464"/>
          </a:xfrm>
          <a:prstGeom prst="rect">
            <a:avLst/>
          </a:prstGeom>
          <a:solidFill>
            <a:srgbClr val="059669"/>
          </a:solidFill>
          <a:ln w="12700">
            <a:solidFill>
              <a:srgbClr val="059669"/>
            </a:solidFill>
            <a:prstDash val="solid"/>
          </a:ln>
        </p:spPr>
        <p:txBody>
          <a:bodyPr/>
          <a:lstStyle/>
          <a:p>
            <a:endParaRPr lang="en-US"/>
          </a:p>
        </p:txBody>
      </p:sp>
      <p:pic>
        <p:nvPicPr>
          <p:cNvPr id="32" name="Image 2" descr="preencoded.png"/>
          <p:cNvPicPr>
            <a:picLocks noChangeAspect="1"/>
          </p:cNvPicPr>
          <p:nvPr/>
        </p:nvPicPr>
        <p:blipFill>
          <a:blip r:embed="rId5"/>
          <a:stretch>
            <a:fillRect/>
          </a:stretch>
        </p:blipFill>
        <p:spPr>
          <a:xfrm>
            <a:off x="6236208" y="1152144"/>
            <a:ext cx="329184" cy="329184"/>
          </a:xfrm>
          <a:prstGeom prst="rect">
            <a:avLst/>
          </a:prstGeom>
        </p:spPr>
      </p:pic>
      <p:sp>
        <p:nvSpPr>
          <p:cNvPr id="33" name="Text 28"/>
          <p:cNvSpPr/>
          <p:nvPr/>
        </p:nvSpPr>
        <p:spPr>
          <a:xfrm>
            <a:off x="6638544" y="1152144"/>
            <a:ext cx="457200" cy="329184"/>
          </a:xfrm>
          <a:prstGeom prst="rect">
            <a:avLst/>
          </a:prstGeom>
          <a:noFill/>
          <a:ln/>
        </p:spPr>
        <p:txBody>
          <a:bodyPr wrap="square" lIns="0" tIns="0" rIns="0" bIns="0" rtlCol="0" anchor="ctr"/>
          <a:lstStyle/>
          <a:p>
            <a:pPr marL="0" indent="0">
              <a:buNone/>
            </a:pPr>
            <a:r>
              <a:rPr lang="en-US" sz="1400" b="1" dirty="0">
                <a:solidFill>
                  <a:srgbClr val="F0B429"/>
                </a:solidFill>
                <a:latin typeface="Trebuchet MS" pitchFamily="34" charset="0"/>
                <a:ea typeface="Trebuchet MS" pitchFamily="34" charset="-122"/>
                <a:cs typeface="Trebuchet MS" pitchFamily="34" charset="-120"/>
              </a:rPr>
              <a:t>03</a:t>
            </a:r>
            <a:endParaRPr lang="en-US" sz="1400" dirty="0"/>
          </a:p>
        </p:txBody>
      </p:sp>
      <p:sp>
        <p:nvSpPr>
          <p:cNvPr id="34" name="Text 29"/>
          <p:cNvSpPr/>
          <p:nvPr/>
        </p:nvSpPr>
        <p:spPr>
          <a:xfrm>
            <a:off x="6236208" y="1517904"/>
            <a:ext cx="2468880" cy="402336"/>
          </a:xfrm>
          <a:prstGeom prst="rect">
            <a:avLst/>
          </a:prstGeom>
          <a:noFill/>
          <a:ln/>
        </p:spPr>
        <p:txBody>
          <a:bodyPr wrap="square" rtlCol="0" anchor="ctr"/>
          <a:lstStyle/>
          <a:p>
            <a:pPr marL="0" indent="0">
              <a:buNone/>
            </a:pPr>
            <a:r>
              <a:rPr lang="en-US" sz="1600" b="1" dirty="0">
                <a:solidFill>
                  <a:srgbClr val="FFFFFF"/>
                </a:solidFill>
                <a:latin typeface="Trebuchet MS" pitchFamily="34" charset="0"/>
                <a:ea typeface="Trebuchet MS" pitchFamily="34" charset="-122"/>
                <a:cs typeface="Trebuchet MS" pitchFamily="34" charset="-120"/>
              </a:rPr>
              <a:t>Treasury Management</a:t>
            </a:r>
            <a:endParaRPr lang="en-US" sz="1600" dirty="0"/>
          </a:p>
        </p:txBody>
      </p:sp>
      <p:sp>
        <p:nvSpPr>
          <p:cNvPr id="35" name="Shape 30"/>
          <p:cNvSpPr/>
          <p:nvPr/>
        </p:nvSpPr>
        <p:spPr>
          <a:xfrm>
            <a:off x="6236208" y="1938528"/>
            <a:ext cx="2468880" cy="237744"/>
          </a:xfrm>
          <a:prstGeom prst="rect">
            <a:avLst/>
          </a:prstGeom>
          <a:solidFill>
            <a:srgbClr val="059669"/>
          </a:solidFill>
          <a:ln w="12700">
            <a:solidFill>
              <a:srgbClr val="059669"/>
            </a:solidFill>
            <a:prstDash val="solid"/>
          </a:ln>
        </p:spPr>
        <p:txBody>
          <a:bodyPr/>
          <a:lstStyle/>
          <a:p>
            <a:endParaRPr lang="en-US"/>
          </a:p>
        </p:txBody>
      </p:sp>
      <p:sp>
        <p:nvSpPr>
          <p:cNvPr id="36" name="Text 31"/>
          <p:cNvSpPr/>
          <p:nvPr/>
        </p:nvSpPr>
        <p:spPr>
          <a:xfrm>
            <a:off x="6236208" y="1938528"/>
            <a:ext cx="2468880" cy="237744"/>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BALANCE SHEET</a:t>
            </a:r>
            <a:endParaRPr lang="en-US" sz="850" dirty="0"/>
          </a:p>
        </p:txBody>
      </p:sp>
      <p:sp>
        <p:nvSpPr>
          <p:cNvPr id="37" name="Text 32"/>
          <p:cNvSpPr/>
          <p:nvPr/>
        </p:nvSpPr>
        <p:spPr>
          <a:xfrm>
            <a:off x="6231850" y="2264030"/>
            <a:ext cx="2505456" cy="1188720"/>
          </a:xfrm>
          <a:prstGeom prst="rect">
            <a:avLst/>
          </a:prstGeom>
          <a:noFill/>
          <a:ln/>
        </p:spPr>
        <p:txBody>
          <a:bodyPr wrap="square" rtlCol="0" anchor="ctr"/>
          <a:lstStyle/>
          <a:p>
            <a:pPr marL="0" indent="0">
              <a:buNone/>
            </a:pPr>
            <a:r>
              <a:rPr lang="en-US" sz="1050" dirty="0">
                <a:solidFill>
                  <a:schemeClr val="bg1"/>
                </a:solidFill>
                <a:latin typeface="Calibri" pitchFamily="34" charset="0"/>
                <a:ea typeface="Calibri" pitchFamily="34" charset="-122"/>
                <a:cs typeface="Calibri" pitchFamily="34" charset="-120"/>
              </a:rPr>
              <a:t>Traditional correspondent accounts require pre-funded idle liquidity. Stablecoin settlement eliminates pre-funding requirements and freeing working capital and enabling intraday liquidity optimization across your balance sheet.</a:t>
            </a:r>
            <a:endParaRPr lang="en-US" sz="1050" dirty="0">
              <a:solidFill>
                <a:schemeClr val="bg1"/>
              </a:solidFill>
            </a:endParaRPr>
          </a:p>
        </p:txBody>
      </p:sp>
      <p:sp>
        <p:nvSpPr>
          <p:cNvPr id="38" name="Text 33"/>
          <p:cNvSpPr/>
          <p:nvPr/>
        </p:nvSpPr>
        <p:spPr>
          <a:xfrm>
            <a:off x="6134397" y="3464410"/>
            <a:ext cx="2468880"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 International transfers without SWIFT</a:t>
            </a:r>
            <a:endParaRPr lang="en-US" sz="1050" dirty="0">
              <a:solidFill>
                <a:schemeClr val="bg1"/>
              </a:solidFill>
            </a:endParaRPr>
          </a:p>
        </p:txBody>
      </p:sp>
      <p:sp>
        <p:nvSpPr>
          <p:cNvPr id="39" name="Text 34"/>
          <p:cNvSpPr/>
          <p:nvPr/>
        </p:nvSpPr>
        <p:spPr>
          <a:xfrm>
            <a:off x="6137587" y="3750390"/>
            <a:ext cx="2797328"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Intraday liquidity management on demand</a:t>
            </a:r>
            <a:endParaRPr lang="en-US" sz="1050" dirty="0">
              <a:solidFill>
                <a:schemeClr val="bg1"/>
              </a:solidFill>
            </a:endParaRPr>
          </a:p>
        </p:txBody>
      </p:sp>
      <p:sp>
        <p:nvSpPr>
          <p:cNvPr id="40" name="Text 35"/>
          <p:cNvSpPr/>
          <p:nvPr/>
        </p:nvSpPr>
        <p:spPr>
          <a:xfrm>
            <a:off x="6148727" y="4057650"/>
            <a:ext cx="2468880"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Overnight repo via tokenized collateral</a:t>
            </a:r>
            <a:endParaRPr lang="en-US" sz="1050" dirty="0">
              <a:solidFill>
                <a:schemeClr val="bg1"/>
              </a:solidFill>
            </a:endParaRPr>
          </a:p>
        </p:txBody>
      </p:sp>
      <p:sp>
        <p:nvSpPr>
          <p:cNvPr id="41" name="Text 36"/>
          <p:cNvSpPr/>
          <p:nvPr/>
        </p:nvSpPr>
        <p:spPr>
          <a:xfrm>
            <a:off x="6155447" y="4364910"/>
            <a:ext cx="2468880" cy="274320"/>
          </a:xfrm>
          <a:prstGeom prst="rect">
            <a:avLst/>
          </a:prstGeom>
          <a:noFill/>
          <a:ln/>
        </p:spPr>
        <p:txBody>
          <a:bodyPr wrap="square" rtlCol="0" anchor="ctr"/>
          <a:lstStyle/>
          <a:p>
            <a:pPr marL="0" indent="0">
              <a:buNone/>
            </a:pPr>
            <a:r>
              <a:rPr lang="en-US" sz="1050" dirty="0">
                <a:solidFill>
                  <a:srgbClr val="B8A8E8"/>
                </a:solidFill>
                <a:latin typeface="Calibri" pitchFamily="34" charset="0"/>
                <a:ea typeface="Calibri" pitchFamily="34" charset="-122"/>
                <a:cs typeface="Calibri" pitchFamily="34" charset="-120"/>
              </a:rPr>
              <a:t>▸  </a:t>
            </a:r>
            <a:r>
              <a:rPr lang="en-US" sz="1050" dirty="0">
                <a:solidFill>
                  <a:schemeClr val="bg1"/>
                </a:solidFill>
                <a:latin typeface="Calibri" pitchFamily="34" charset="0"/>
                <a:ea typeface="Calibri" pitchFamily="34" charset="-122"/>
                <a:cs typeface="Calibri" pitchFamily="34" charset="-120"/>
              </a:rPr>
              <a:t>Reduces idle cash drag immediately</a:t>
            </a:r>
            <a:endParaRPr lang="en-US" sz="1050" dirty="0">
              <a:solidFill>
                <a:schemeClr val="bg1"/>
              </a:solidFill>
            </a:endParaRPr>
          </a:p>
        </p:txBody>
      </p:sp>
      <p:sp>
        <p:nvSpPr>
          <p:cNvPr id="42" name="Text 37"/>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44" name="Picture 43">
            <a:extLst>
              <a:ext uri="{FF2B5EF4-FFF2-40B4-BE49-F238E27FC236}">
                <a16:creationId xmlns:a16="http://schemas.microsoft.com/office/drawing/2014/main" id="{2C28795A-1899-23B7-4B29-2EFF4F247EEE}"/>
              </a:ext>
            </a:extLst>
          </p:cNvPr>
          <p:cNvPicPr>
            <a:picLocks noChangeAspect="1"/>
          </p:cNvPicPr>
          <p:nvPr/>
        </p:nvPicPr>
        <p:blipFill>
          <a:blip r:embed="rId6"/>
          <a:stretch>
            <a:fillRect/>
          </a:stretch>
        </p:blipFill>
        <p:spPr>
          <a:xfrm>
            <a:off x="8105952" y="192024"/>
            <a:ext cx="708864" cy="53949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E0A2B"/>
        </a:solidFill>
        <a:effectLst/>
      </p:bgPr>
    </p:bg>
    <p:spTree>
      <p:nvGrpSpPr>
        <p:cNvPr id="1" name=""/>
        <p:cNvGrpSpPr/>
        <p:nvPr/>
      </p:nvGrpSpPr>
      <p:grpSpPr>
        <a:xfrm>
          <a:off x="0" y="0"/>
          <a:ext cx="0" cy="0"/>
          <a:chOff x="0" y="0"/>
          <a:chExt cx="0" cy="0"/>
        </a:xfrm>
      </p:grpSpPr>
      <p:sp>
        <p:nvSpPr>
          <p:cNvPr id="2" name="Shape 0"/>
          <p:cNvSpPr/>
          <p:nvPr/>
        </p:nvSpPr>
        <p:spPr>
          <a:xfrm>
            <a:off x="0" y="6858"/>
            <a:ext cx="9144000" cy="5143500"/>
          </a:xfrm>
          <a:prstGeom prst="rect">
            <a:avLst/>
          </a:prstGeom>
          <a:solidFill>
            <a:srgbClr val="3D2B8F">
              <a:alpha val="28000"/>
            </a:srgbClr>
          </a:solidFill>
          <a:ln w="12700">
            <a:solidFill>
              <a:srgbClr val="0E0A2B"/>
            </a:solidFill>
            <a:prstDash val="solid"/>
          </a:ln>
        </p:spPr>
        <p:txBody>
          <a:bodyPr/>
          <a:lstStyle/>
          <a:p>
            <a:endParaRPr lang="en-US"/>
          </a:p>
        </p:txBody>
      </p:sp>
      <p:sp>
        <p:nvSpPr>
          <p:cNvPr id="3" name="Shape 1"/>
          <p:cNvSpPr/>
          <p:nvPr/>
        </p:nvSpPr>
        <p:spPr>
          <a:xfrm>
            <a:off x="0" y="0"/>
            <a:ext cx="182880" cy="5143500"/>
          </a:xfrm>
          <a:prstGeom prst="rect">
            <a:avLst/>
          </a:prstGeom>
          <a:solidFill>
            <a:srgbClr val="F0B429"/>
          </a:solidFill>
          <a:ln w="12700">
            <a:solidFill>
              <a:srgbClr val="F0B429"/>
            </a:solidFill>
            <a:prstDash val="solid"/>
          </a:ln>
        </p:spPr>
        <p:txBody>
          <a:bodyPr/>
          <a:lstStyle/>
          <a:p>
            <a:endParaRPr lang="en-US"/>
          </a:p>
        </p:txBody>
      </p:sp>
      <p:sp>
        <p:nvSpPr>
          <p:cNvPr id="4" name="Text 2"/>
          <p:cNvSpPr/>
          <p:nvPr/>
        </p:nvSpPr>
        <p:spPr>
          <a:xfrm>
            <a:off x="402336" y="164592"/>
            <a:ext cx="8229600" cy="493776"/>
          </a:xfrm>
          <a:prstGeom prst="rect">
            <a:avLst/>
          </a:prstGeom>
          <a:noFill/>
          <a:ln/>
        </p:spPr>
        <p:txBody>
          <a:bodyPr wrap="square" rtlCol="0" anchor="ctr"/>
          <a:lstStyle/>
          <a:p>
            <a:pPr marL="0" indent="0">
              <a:buNone/>
            </a:pPr>
            <a:r>
              <a:rPr lang="en-US" sz="3000" b="1" dirty="0">
                <a:solidFill>
                  <a:srgbClr val="FFFFFF"/>
                </a:solidFill>
                <a:latin typeface="Trebuchet MS" pitchFamily="34" charset="0"/>
                <a:ea typeface="Trebuchet MS" pitchFamily="34" charset="-122"/>
                <a:cs typeface="Trebuchet MS" pitchFamily="34" charset="-120"/>
              </a:rPr>
              <a:t>The Economics</a:t>
            </a:r>
            <a:endParaRPr lang="en-US" sz="3000" dirty="0"/>
          </a:p>
        </p:txBody>
      </p:sp>
      <p:sp>
        <p:nvSpPr>
          <p:cNvPr id="5" name="Text 3"/>
          <p:cNvSpPr/>
          <p:nvPr/>
        </p:nvSpPr>
        <p:spPr>
          <a:xfrm>
            <a:off x="402336" y="640080"/>
            <a:ext cx="7772400" cy="274320"/>
          </a:xfrm>
          <a:prstGeom prst="rect">
            <a:avLst/>
          </a:prstGeom>
          <a:noFill/>
          <a:ln/>
        </p:spPr>
        <p:txBody>
          <a:bodyPr wrap="square" rtlCol="0" anchor="ctr"/>
          <a:lstStyle/>
          <a:p>
            <a:pPr marL="0" indent="0">
              <a:buNone/>
            </a:pPr>
            <a:r>
              <a:rPr lang="en-US" sz="1300" i="1" dirty="0">
                <a:solidFill>
                  <a:schemeClr val="bg1"/>
                </a:solidFill>
                <a:latin typeface="Calibri" pitchFamily="34" charset="0"/>
                <a:ea typeface="Calibri" pitchFamily="34" charset="-122"/>
                <a:cs typeface="Calibri" pitchFamily="34" charset="-120"/>
              </a:rPr>
              <a:t>How stablecoin settlement compresses cross-border FX costs and speeds finality</a:t>
            </a:r>
            <a:endParaRPr lang="en-US" sz="1300" dirty="0">
              <a:solidFill>
                <a:schemeClr val="bg1"/>
              </a:solidFill>
            </a:endParaRPr>
          </a:p>
        </p:txBody>
      </p:sp>
      <p:sp>
        <p:nvSpPr>
          <p:cNvPr id="6" name="Shape 4"/>
          <p:cNvSpPr/>
          <p:nvPr/>
        </p:nvSpPr>
        <p:spPr>
          <a:xfrm>
            <a:off x="480060" y="1060704"/>
            <a:ext cx="1993392" cy="1828800"/>
          </a:xfrm>
          <a:prstGeom prst="rect">
            <a:avLst/>
          </a:prstGeom>
          <a:solidFill>
            <a:srgbClr val="3D2B8F">
              <a:alpha val="48000"/>
            </a:srgbClr>
          </a:solidFill>
          <a:ln w="9525">
            <a:solidFill>
              <a:srgbClr val="5E47B0"/>
            </a:solidFill>
            <a:prstDash val="solid"/>
          </a:ln>
        </p:spPr>
        <p:txBody>
          <a:bodyPr/>
          <a:lstStyle/>
          <a:p>
            <a:endParaRPr lang="en-US" dirty="0"/>
          </a:p>
        </p:txBody>
      </p:sp>
      <p:sp>
        <p:nvSpPr>
          <p:cNvPr id="7" name="Text 5"/>
          <p:cNvSpPr/>
          <p:nvPr/>
        </p:nvSpPr>
        <p:spPr>
          <a:xfrm>
            <a:off x="402336" y="1133856"/>
            <a:ext cx="1993392" cy="713232"/>
          </a:xfrm>
          <a:prstGeom prst="rect">
            <a:avLst/>
          </a:prstGeom>
          <a:noFill/>
          <a:ln/>
        </p:spPr>
        <p:txBody>
          <a:bodyPr wrap="square" rtlCol="0" anchor="ctr"/>
          <a:lstStyle/>
          <a:p>
            <a:pPr marL="0" indent="0" algn="ctr">
              <a:buNone/>
            </a:pPr>
            <a:r>
              <a:rPr lang="en-US" sz="3000" b="1" dirty="0">
                <a:solidFill>
                  <a:srgbClr val="DC2626"/>
                </a:solidFill>
                <a:latin typeface="Trebuchet MS" pitchFamily="34" charset="0"/>
                <a:ea typeface="Trebuchet MS" pitchFamily="34" charset="-122"/>
                <a:cs typeface="Trebuchet MS" pitchFamily="34" charset="-120"/>
              </a:rPr>
              <a:t>1.0–1.5%</a:t>
            </a:r>
            <a:endParaRPr lang="en-US" sz="3000" dirty="0"/>
          </a:p>
        </p:txBody>
      </p:sp>
      <p:sp>
        <p:nvSpPr>
          <p:cNvPr id="8" name="Text 6"/>
          <p:cNvSpPr/>
          <p:nvPr/>
        </p:nvSpPr>
        <p:spPr>
          <a:xfrm>
            <a:off x="402336" y="1865376"/>
            <a:ext cx="1993392" cy="420624"/>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Traditional FX spread</a:t>
            </a:r>
            <a:endParaRPr lang="en-US" sz="1200" dirty="0"/>
          </a:p>
        </p:txBody>
      </p:sp>
      <p:sp>
        <p:nvSpPr>
          <p:cNvPr id="9" name="Text 7"/>
          <p:cNvSpPr/>
          <p:nvPr/>
        </p:nvSpPr>
        <p:spPr>
          <a:xfrm>
            <a:off x="402336" y="2286000"/>
            <a:ext cx="1993392" cy="292608"/>
          </a:xfrm>
          <a:prstGeom prst="rect">
            <a:avLst/>
          </a:prstGeom>
          <a:noFill/>
          <a:ln/>
        </p:spPr>
        <p:txBody>
          <a:bodyPr wrap="square" rtlCol="0" anchor="ctr"/>
          <a:lstStyle/>
          <a:p>
            <a:pPr marL="0" indent="0" algn="ctr">
              <a:buNone/>
            </a:pPr>
            <a:r>
              <a:rPr lang="en-US" sz="1200" i="1" dirty="0">
                <a:solidFill>
                  <a:schemeClr val="bg1"/>
                </a:solidFill>
                <a:latin typeface="Calibri" pitchFamily="34" charset="0"/>
                <a:ea typeface="Calibri" pitchFamily="34" charset="-122"/>
                <a:cs typeface="Calibri" pitchFamily="34" charset="-120"/>
              </a:rPr>
              <a:t>on cross-border payments</a:t>
            </a:r>
            <a:endParaRPr lang="en-US" sz="1200" dirty="0">
              <a:solidFill>
                <a:schemeClr val="bg1"/>
              </a:solidFill>
            </a:endParaRPr>
          </a:p>
        </p:txBody>
      </p:sp>
      <p:sp>
        <p:nvSpPr>
          <p:cNvPr id="10" name="Shape 8"/>
          <p:cNvSpPr/>
          <p:nvPr/>
        </p:nvSpPr>
        <p:spPr>
          <a:xfrm>
            <a:off x="2551176" y="1060704"/>
            <a:ext cx="1993392" cy="1828800"/>
          </a:xfrm>
          <a:prstGeom prst="rect">
            <a:avLst/>
          </a:prstGeom>
          <a:solidFill>
            <a:srgbClr val="3D2B8F">
              <a:alpha val="48000"/>
            </a:srgbClr>
          </a:solidFill>
          <a:ln w="9525">
            <a:solidFill>
              <a:srgbClr val="5E47B0"/>
            </a:solidFill>
            <a:prstDash val="solid"/>
          </a:ln>
        </p:spPr>
        <p:txBody>
          <a:bodyPr/>
          <a:lstStyle/>
          <a:p>
            <a:endParaRPr lang="en-US"/>
          </a:p>
        </p:txBody>
      </p:sp>
      <p:sp>
        <p:nvSpPr>
          <p:cNvPr id="11" name="Text 9"/>
          <p:cNvSpPr/>
          <p:nvPr/>
        </p:nvSpPr>
        <p:spPr>
          <a:xfrm>
            <a:off x="2551176" y="1133856"/>
            <a:ext cx="1993392" cy="713232"/>
          </a:xfrm>
          <a:prstGeom prst="rect">
            <a:avLst/>
          </a:prstGeom>
          <a:noFill/>
          <a:ln/>
        </p:spPr>
        <p:txBody>
          <a:bodyPr wrap="square" rtlCol="0" anchor="ctr"/>
          <a:lstStyle/>
          <a:p>
            <a:pPr marL="0" indent="0" algn="ctr">
              <a:buNone/>
            </a:pPr>
            <a:r>
              <a:rPr lang="en-US" sz="3000" b="1" dirty="0">
                <a:solidFill>
                  <a:srgbClr val="059669"/>
                </a:solidFill>
                <a:latin typeface="Trebuchet MS" pitchFamily="34" charset="0"/>
                <a:ea typeface="Trebuchet MS" pitchFamily="34" charset="-122"/>
                <a:cs typeface="Trebuchet MS" pitchFamily="34" charset="-120"/>
              </a:rPr>
              <a:t>≤ 0.5%</a:t>
            </a:r>
            <a:endParaRPr lang="en-US" sz="3000" dirty="0"/>
          </a:p>
        </p:txBody>
      </p:sp>
      <p:sp>
        <p:nvSpPr>
          <p:cNvPr id="12" name="Text 10"/>
          <p:cNvSpPr/>
          <p:nvPr/>
        </p:nvSpPr>
        <p:spPr>
          <a:xfrm>
            <a:off x="2551176" y="1865376"/>
            <a:ext cx="1993392" cy="420624"/>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Stablecoin FX cost</a:t>
            </a:r>
            <a:endParaRPr lang="en-US" sz="1200" dirty="0"/>
          </a:p>
        </p:txBody>
      </p:sp>
      <p:sp>
        <p:nvSpPr>
          <p:cNvPr id="13" name="Text 11"/>
          <p:cNvSpPr/>
          <p:nvPr/>
        </p:nvSpPr>
        <p:spPr>
          <a:xfrm>
            <a:off x="2551176" y="2286000"/>
            <a:ext cx="1993392" cy="292608"/>
          </a:xfrm>
          <a:prstGeom prst="rect">
            <a:avLst/>
          </a:prstGeom>
          <a:noFill/>
          <a:ln/>
        </p:spPr>
        <p:txBody>
          <a:bodyPr wrap="square" rtlCol="0" anchor="ctr"/>
          <a:lstStyle/>
          <a:p>
            <a:pPr marL="0" indent="0" algn="ctr">
              <a:buNone/>
            </a:pPr>
            <a:r>
              <a:rPr lang="en-US" sz="1200" i="1" dirty="0">
                <a:solidFill>
                  <a:schemeClr val="bg1"/>
                </a:solidFill>
                <a:latin typeface="Calibri" pitchFamily="34" charset="0"/>
                <a:ea typeface="Calibri" pitchFamily="34" charset="-122"/>
                <a:cs typeface="Calibri" pitchFamily="34" charset="-120"/>
              </a:rPr>
              <a:t>same corridor</a:t>
            </a:r>
            <a:endParaRPr lang="en-US" sz="1200" dirty="0">
              <a:solidFill>
                <a:schemeClr val="bg1"/>
              </a:solidFill>
            </a:endParaRPr>
          </a:p>
        </p:txBody>
      </p:sp>
      <p:sp>
        <p:nvSpPr>
          <p:cNvPr id="14" name="Shape 12"/>
          <p:cNvSpPr/>
          <p:nvPr/>
        </p:nvSpPr>
        <p:spPr>
          <a:xfrm>
            <a:off x="4700016" y="1060704"/>
            <a:ext cx="1993392" cy="1828800"/>
          </a:xfrm>
          <a:prstGeom prst="rect">
            <a:avLst/>
          </a:prstGeom>
          <a:solidFill>
            <a:srgbClr val="3D2B8F">
              <a:alpha val="48000"/>
            </a:srgbClr>
          </a:solidFill>
          <a:ln w="9525">
            <a:solidFill>
              <a:srgbClr val="5E47B0"/>
            </a:solidFill>
            <a:prstDash val="solid"/>
          </a:ln>
        </p:spPr>
        <p:txBody>
          <a:bodyPr/>
          <a:lstStyle/>
          <a:p>
            <a:endParaRPr lang="en-US"/>
          </a:p>
        </p:txBody>
      </p:sp>
      <p:sp>
        <p:nvSpPr>
          <p:cNvPr id="15" name="Text 13"/>
          <p:cNvSpPr/>
          <p:nvPr/>
        </p:nvSpPr>
        <p:spPr>
          <a:xfrm>
            <a:off x="4700016" y="1133856"/>
            <a:ext cx="1993392" cy="713232"/>
          </a:xfrm>
          <a:prstGeom prst="rect">
            <a:avLst/>
          </a:prstGeom>
          <a:noFill/>
          <a:ln/>
        </p:spPr>
        <p:txBody>
          <a:bodyPr wrap="square" rtlCol="0" anchor="ctr"/>
          <a:lstStyle/>
          <a:p>
            <a:pPr marL="0" indent="0" algn="ctr">
              <a:buNone/>
            </a:pPr>
            <a:r>
              <a:rPr lang="en-US" sz="3000" b="1" dirty="0">
                <a:solidFill>
                  <a:srgbClr val="DC2626"/>
                </a:solidFill>
                <a:latin typeface="Trebuchet MS" pitchFamily="34" charset="0"/>
                <a:ea typeface="Trebuchet MS" pitchFamily="34" charset="-122"/>
                <a:cs typeface="Trebuchet MS" pitchFamily="34" charset="-120"/>
              </a:rPr>
              <a:t>3–5 days</a:t>
            </a:r>
            <a:endParaRPr lang="en-US" sz="3000" dirty="0"/>
          </a:p>
        </p:txBody>
      </p:sp>
      <p:sp>
        <p:nvSpPr>
          <p:cNvPr id="16" name="Text 14"/>
          <p:cNvSpPr/>
          <p:nvPr/>
        </p:nvSpPr>
        <p:spPr>
          <a:xfrm>
            <a:off x="4700016" y="1865376"/>
            <a:ext cx="1993392" cy="420624"/>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SWIFT settlement time</a:t>
            </a:r>
            <a:endParaRPr lang="en-US" sz="1200" dirty="0"/>
          </a:p>
        </p:txBody>
      </p:sp>
      <p:sp>
        <p:nvSpPr>
          <p:cNvPr id="17" name="Text 15"/>
          <p:cNvSpPr/>
          <p:nvPr/>
        </p:nvSpPr>
        <p:spPr>
          <a:xfrm>
            <a:off x="4700016" y="2286000"/>
            <a:ext cx="1993392" cy="292608"/>
          </a:xfrm>
          <a:prstGeom prst="rect">
            <a:avLst/>
          </a:prstGeom>
          <a:noFill/>
          <a:ln/>
        </p:spPr>
        <p:txBody>
          <a:bodyPr wrap="square" rtlCol="0" anchor="ctr"/>
          <a:lstStyle/>
          <a:p>
            <a:pPr marL="0" indent="0" algn="ctr">
              <a:buNone/>
            </a:pPr>
            <a:r>
              <a:rPr lang="en-US" sz="1200" i="1" dirty="0">
                <a:solidFill>
                  <a:schemeClr val="bg1"/>
                </a:solidFill>
                <a:latin typeface="Calibri" pitchFamily="34" charset="0"/>
                <a:ea typeface="Calibri" pitchFamily="34" charset="-122"/>
                <a:cs typeface="Calibri" pitchFamily="34" charset="-120"/>
              </a:rPr>
              <a:t>business days</a:t>
            </a:r>
            <a:endParaRPr lang="en-US" sz="1200" dirty="0">
              <a:solidFill>
                <a:schemeClr val="bg1"/>
              </a:solidFill>
            </a:endParaRPr>
          </a:p>
        </p:txBody>
      </p:sp>
      <p:sp>
        <p:nvSpPr>
          <p:cNvPr id="18" name="Shape 16"/>
          <p:cNvSpPr/>
          <p:nvPr/>
        </p:nvSpPr>
        <p:spPr>
          <a:xfrm>
            <a:off x="6848856" y="1060704"/>
            <a:ext cx="1993392" cy="1828800"/>
          </a:xfrm>
          <a:prstGeom prst="rect">
            <a:avLst/>
          </a:prstGeom>
          <a:solidFill>
            <a:srgbClr val="3D2B8F">
              <a:alpha val="48000"/>
            </a:srgbClr>
          </a:solidFill>
          <a:ln w="9525">
            <a:solidFill>
              <a:srgbClr val="5E47B0"/>
            </a:solidFill>
            <a:prstDash val="solid"/>
          </a:ln>
        </p:spPr>
        <p:txBody>
          <a:bodyPr/>
          <a:lstStyle/>
          <a:p>
            <a:endParaRPr lang="en-US"/>
          </a:p>
        </p:txBody>
      </p:sp>
      <p:sp>
        <p:nvSpPr>
          <p:cNvPr id="19" name="Text 17"/>
          <p:cNvSpPr/>
          <p:nvPr/>
        </p:nvSpPr>
        <p:spPr>
          <a:xfrm>
            <a:off x="6848856" y="1133856"/>
            <a:ext cx="1993392" cy="713232"/>
          </a:xfrm>
          <a:prstGeom prst="rect">
            <a:avLst/>
          </a:prstGeom>
          <a:noFill/>
          <a:ln/>
        </p:spPr>
        <p:txBody>
          <a:bodyPr wrap="square" rtlCol="0" anchor="ctr"/>
          <a:lstStyle/>
          <a:p>
            <a:pPr marL="0" indent="0" algn="ctr">
              <a:buNone/>
            </a:pPr>
            <a:r>
              <a:rPr lang="en-US" sz="3000" b="1" dirty="0">
                <a:solidFill>
                  <a:srgbClr val="059669"/>
                </a:solidFill>
                <a:latin typeface="Trebuchet MS" pitchFamily="34" charset="0"/>
                <a:ea typeface="Trebuchet MS" pitchFamily="34" charset="-122"/>
                <a:cs typeface="Trebuchet MS" pitchFamily="34" charset="-120"/>
              </a:rPr>
              <a:t>T+1 or &lt;</a:t>
            </a:r>
            <a:endParaRPr lang="en-US" sz="3000" dirty="0"/>
          </a:p>
        </p:txBody>
      </p:sp>
      <p:sp>
        <p:nvSpPr>
          <p:cNvPr id="20" name="Text 18"/>
          <p:cNvSpPr/>
          <p:nvPr/>
        </p:nvSpPr>
        <p:spPr>
          <a:xfrm>
            <a:off x="6848856" y="1865376"/>
            <a:ext cx="1993392" cy="420624"/>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Stablecoin finality</a:t>
            </a:r>
            <a:endParaRPr lang="en-US" sz="1200" dirty="0"/>
          </a:p>
        </p:txBody>
      </p:sp>
      <p:sp>
        <p:nvSpPr>
          <p:cNvPr id="21" name="Text 19"/>
          <p:cNvSpPr/>
          <p:nvPr/>
        </p:nvSpPr>
        <p:spPr>
          <a:xfrm>
            <a:off x="6848856" y="2286000"/>
            <a:ext cx="1993392" cy="292608"/>
          </a:xfrm>
          <a:prstGeom prst="rect">
            <a:avLst/>
          </a:prstGeom>
          <a:noFill/>
          <a:ln/>
        </p:spPr>
        <p:txBody>
          <a:bodyPr wrap="square" rtlCol="0" anchor="ctr"/>
          <a:lstStyle/>
          <a:p>
            <a:pPr marL="0" indent="0" algn="ctr">
              <a:buNone/>
            </a:pPr>
            <a:r>
              <a:rPr lang="en-US" sz="1200" i="1" dirty="0">
                <a:solidFill>
                  <a:schemeClr val="bg1"/>
                </a:solidFill>
                <a:latin typeface="Calibri" pitchFamily="34" charset="0"/>
                <a:ea typeface="Calibri" pitchFamily="34" charset="-122"/>
                <a:cs typeface="Calibri" pitchFamily="34" charset="-120"/>
              </a:rPr>
              <a:t>24/7/365</a:t>
            </a:r>
            <a:endParaRPr lang="en-US" sz="1000" dirty="0">
              <a:solidFill>
                <a:schemeClr val="bg1"/>
              </a:solidFill>
            </a:endParaRPr>
          </a:p>
        </p:txBody>
      </p:sp>
      <p:sp>
        <p:nvSpPr>
          <p:cNvPr id="22" name="Shape 20"/>
          <p:cNvSpPr/>
          <p:nvPr/>
        </p:nvSpPr>
        <p:spPr>
          <a:xfrm>
            <a:off x="402336" y="3035808"/>
            <a:ext cx="8339328" cy="1719072"/>
          </a:xfrm>
          <a:prstGeom prst="rect">
            <a:avLst/>
          </a:prstGeom>
          <a:solidFill>
            <a:srgbClr val="3D2B8F">
              <a:alpha val="48000"/>
            </a:srgbClr>
          </a:solidFill>
          <a:ln w="9525">
            <a:solidFill>
              <a:srgbClr val="5E47B0"/>
            </a:solidFill>
            <a:prstDash val="solid"/>
          </a:ln>
        </p:spPr>
        <p:txBody>
          <a:bodyPr/>
          <a:lstStyle/>
          <a:p>
            <a:endParaRPr lang="en-US"/>
          </a:p>
        </p:txBody>
      </p:sp>
      <p:sp>
        <p:nvSpPr>
          <p:cNvPr id="23" name="Shape 21"/>
          <p:cNvSpPr/>
          <p:nvPr/>
        </p:nvSpPr>
        <p:spPr>
          <a:xfrm>
            <a:off x="402336" y="3035808"/>
            <a:ext cx="54864" cy="1719072"/>
          </a:xfrm>
          <a:prstGeom prst="rect">
            <a:avLst/>
          </a:prstGeom>
          <a:solidFill>
            <a:srgbClr val="F0B429"/>
          </a:solidFill>
          <a:ln w="12700">
            <a:solidFill>
              <a:srgbClr val="F0B429"/>
            </a:solidFill>
            <a:prstDash val="solid"/>
          </a:ln>
        </p:spPr>
        <p:txBody>
          <a:bodyPr/>
          <a:lstStyle/>
          <a:p>
            <a:endParaRPr lang="en-US"/>
          </a:p>
        </p:txBody>
      </p:sp>
      <p:sp>
        <p:nvSpPr>
          <p:cNvPr id="24" name="Text 22"/>
          <p:cNvSpPr/>
          <p:nvPr/>
        </p:nvSpPr>
        <p:spPr>
          <a:xfrm>
            <a:off x="566928" y="3145536"/>
            <a:ext cx="8046720" cy="384048"/>
          </a:xfrm>
          <a:prstGeom prst="rect">
            <a:avLst/>
          </a:prstGeom>
          <a:noFill/>
          <a:ln/>
        </p:spPr>
        <p:txBody>
          <a:bodyPr wrap="square" rtlCol="0" anchor="ctr"/>
          <a:lstStyle/>
          <a:p>
            <a:pPr marL="0" indent="0">
              <a:buNone/>
            </a:pPr>
            <a:r>
              <a:rPr lang="en-US" sz="1600" b="1" dirty="0">
                <a:solidFill>
                  <a:srgbClr val="F0B429"/>
                </a:solidFill>
                <a:latin typeface="Trebuchet MS" pitchFamily="34" charset="0"/>
                <a:ea typeface="Trebuchet MS" pitchFamily="34" charset="-122"/>
                <a:cs typeface="Trebuchet MS" pitchFamily="34" charset="-120"/>
              </a:rPr>
              <a:t>The FX Savings. Real Money on Every Transaction.</a:t>
            </a:r>
            <a:endParaRPr lang="en-US" sz="1600" dirty="0"/>
          </a:p>
        </p:txBody>
      </p:sp>
      <p:sp>
        <p:nvSpPr>
          <p:cNvPr id="25" name="Text 23"/>
          <p:cNvSpPr/>
          <p:nvPr/>
        </p:nvSpPr>
        <p:spPr>
          <a:xfrm>
            <a:off x="530352" y="3471854"/>
            <a:ext cx="8046720" cy="1097280"/>
          </a:xfrm>
          <a:prstGeom prst="rect">
            <a:avLst/>
          </a:prstGeom>
          <a:noFill/>
          <a:ln/>
        </p:spPr>
        <p:txBody>
          <a:bodyPr wrap="square" rtlCol="0" anchor="ctr"/>
          <a:lstStyle/>
          <a:p>
            <a:pPr marL="0" indent="0">
              <a:buNone/>
            </a:pPr>
            <a:r>
              <a:rPr lang="en-US" sz="1250" dirty="0">
                <a:solidFill>
                  <a:schemeClr val="bg1"/>
                </a:solidFill>
                <a:latin typeface="Calibri" pitchFamily="34" charset="0"/>
                <a:ea typeface="Calibri" pitchFamily="34" charset="-122"/>
                <a:cs typeface="Calibri" pitchFamily="34" charset="-120"/>
              </a:rPr>
              <a:t>Cross-border payments carry a </a:t>
            </a:r>
            <a:r>
              <a:rPr lang="en-US" sz="1250" b="1" dirty="0">
                <a:solidFill>
                  <a:schemeClr val="bg1"/>
                </a:solidFill>
                <a:latin typeface="Calibri" pitchFamily="34" charset="0"/>
                <a:ea typeface="Calibri" pitchFamily="34" charset="-122"/>
                <a:cs typeface="Calibri" pitchFamily="34" charset="-120"/>
              </a:rPr>
              <a:t>1.0–1.5% FX spread</a:t>
            </a:r>
            <a:r>
              <a:rPr lang="en-US" sz="1250" dirty="0">
                <a:solidFill>
                  <a:schemeClr val="bg1"/>
                </a:solidFill>
                <a:latin typeface="Calibri" pitchFamily="34" charset="0"/>
                <a:ea typeface="Calibri" pitchFamily="34" charset="-122"/>
                <a:cs typeface="Calibri" pitchFamily="34" charset="-120"/>
              </a:rPr>
              <a:t>. Stablecoin settlement compresses that to </a:t>
            </a:r>
            <a:r>
              <a:rPr lang="en-US" sz="1250" b="1" dirty="0">
                <a:solidFill>
                  <a:srgbClr val="F0B429"/>
                </a:solidFill>
                <a:latin typeface="Calibri" pitchFamily="34" charset="0"/>
                <a:ea typeface="Calibri" pitchFamily="34" charset="-122"/>
                <a:cs typeface="Calibri" pitchFamily="34" charset="-120"/>
              </a:rPr>
              <a:t>0.5% or less</a:t>
            </a:r>
            <a:r>
              <a:rPr lang="en-US" sz="1250" dirty="0">
                <a:solidFill>
                  <a:srgbClr val="9E8FCA"/>
                </a:solidFill>
                <a:latin typeface="Calibri" pitchFamily="34" charset="0"/>
                <a:ea typeface="Calibri" pitchFamily="34" charset="-122"/>
                <a:cs typeface="Calibri" pitchFamily="34" charset="-120"/>
              </a:rPr>
              <a:t> </a:t>
            </a:r>
            <a:r>
              <a:rPr lang="en-US" sz="1250" dirty="0">
                <a:solidFill>
                  <a:schemeClr val="bg1"/>
                </a:solidFill>
                <a:latin typeface="Calibri" pitchFamily="34" charset="0"/>
                <a:ea typeface="Calibri" pitchFamily="34" charset="-122"/>
                <a:cs typeface="Calibri" pitchFamily="34" charset="-120"/>
              </a:rPr>
              <a:t>by cutting FX cost by half to two-thirds on every dollar moved. A bank moving </a:t>
            </a:r>
            <a:r>
              <a:rPr lang="en-US" sz="1250" b="1" dirty="0">
                <a:solidFill>
                  <a:schemeClr val="bg1"/>
                </a:solidFill>
                <a:latin typeface="Calibri" pitchFamily="34" charset="0"/>
                <a:ea typeface="Calibri" pitchFamily="34" charset="-122"/>
                <a:cs typeface="Calibri" pitchFamily="34" charset="-120"/>
              </a:rPr>
              <a:t>$10M/month</a:t>
            </a:r>
            <a:r>
              <a:rPr lang="en-US" sz="1250" dirty="0">
                <a:solidFill>
                  <a:schemeClr val="bg1"/>
                </a:solidFill>
                <a:latin typeface="Calibri" pitchFamily="34" charset="0"/>
                <a:ea typeface="Calibri" pitchFamily="34" charset="-122"/>
                <a:cs typeface="Calibri" pitchFamily="34" charset="-120"/>
              </a:rPr>
              <a:t> in international volume saves </a:t>
            </a:r>
            <a:r>
              <a:rPr lang="en-US" sz="1250" b="1" dirty="0">
                <a:solidFill>
                  <a:srgbClr val="F0B429"/>
                </a:solidFill>
                <a:latin typeface="Calibri" pitchFamily="34" charset="0"/>
                <a:ea typeface="Calibri" pitchFamily="34" charset="-122"/>
                <a:cs typeface="Calibri" pitchFamily="34" charset="-120"/>
              </a:rPr>
              <a:t>$50,000–$100,000+ annually</a:t>
            </a:r>
            <a:r>
              <a:rPr lang="en-US" sz="1250" dirty="0">
                <a:solidFill>
                  <a:srgbClr val="9E8FCA"/>
                </a:solidFill>
                <a:latin typeface="Calibri" pitchFamily="34" charset="0"/>
                <a:ea typeface="Calibri" pitchFamily="34" charset="-122"/>
                <a:cs typeface="Calibri" pitchFamily="34" charset="-120"/>
              </a:rPr>
              <a:t> </a:t>
            </a:r>
            <a:r>
              <a:rPr lang="en-US" sz="1250" dirty="0">
                <a:solidFill>
                  <a:schemeClr val="bg1"/>
                </a:solidFill>
                <a:latin typeface="Calibri" pitchFamily="34" charset="0"/>
                <a:ea typeface="Calibri" pitchFamily="34" charset="-122"/>
                <a:cs typeface="Calibri" pitchFamily="34" charset="-120"/>
              </a:rPr>
              <a:t>in FX costs that flow to clients or become your margin.</a:t>
            </a:r>
            <a:endParaRPr lang="en-US" sz="1250" dirty="0">
              <a:solidFill>
                <a:schemeClr val="bg1"/>
              </a:solidFill>
            </a:endParaRPr>
          </a:p>
        </p:txBody>
      </p:sp>
      <p:sp>
        <p:nvSpPr>
          <p:cNvPr id="26" name="Text 24"/>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28" name="Picture 27">
            <a:extLst>
              <a:ext uri="{FF2B5EF4-FFF2-40B4-BE49-F238E27FC236}">
                <a16:creationId xmlns:a16="http://schemas.microsoft.com/office/drawing/2014/main" id="{93A154D1-DC04-F9A2-4F88-7EFB55865E36}"/>
              </a:ext>
            </a:extLst>
          </p:cNvPr>
          <p:cNvPicPr>
            <a:picLocks noChangeAspect="1"/>
          </p:cNvPicPr>
          <p:nvPr/>
        </p:nvPicPr>
        <p:blipFill>
          <a:blip r:embed="rId3"/>
          <a:stretch>
            <a:fillRect/>
          </a:stretch>
        </p:blipFill>
        <p:spPr>
          <a:xfrm>
            <a:off x="8105952" y="192024"/>
            <a:ext cx="708864" cy="53949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AFAFA"/>
        </a:solidFill>
        <a:effectLst/>
      </p:bgPr>
    </p:bg>
    <p:spTree>
      <p:nvGrpSpPr>
        <p:cNvPr id="1" name=""/>
        <p:cNvGrpSpPr/>
        <p:nvPr/>
      </p:nvGrpSpPr>
      <p:grpSpPr>
        <a:xfrm>
          <a:off x="0" y="0"/>
          <a:ext cx="0" cy="0"/>
          <a:chOff x="0" y="0"/>
          <a:chExt cx="0" cy="0"/>
        </a:xfrm>
      </p:grpSpPr>
      <p:sp>
        <p:nvSpPr>
          <p:cNvPr id="2" name="Text 0"/>
          <p:cNvSpPr/>
          <p:nvPr/>
        </p:nvSpPr>
        <p:spPr>
          <a:xfrm>
            <a:off x="457200" y="201168"/>
            <a:ext cx="7772400" cy="493776"/>
          </a:xfrm>
          <a:prstGeom prst="rect">
            <a:avLst/>
          </a:prstGeom>
          <a:noFill/>
          <a:ln/>
        </p:spPr>
        <p:txBody>
          <a:bodyPr wrap="square" rtlCol="0" anchor="ctr"/>
          <a:lstStyle/>
          <a:p>
            <a:pPr marL="0" indent="0">
              <a:buNone/>
            </a:pPr>
            <a:r>
              <a:rPr lang="en-US" sz="3000" b="1" dirty="0">
                <a:solidFill>
                  <a:srgbClr val="1C1145"/>
                </a:solidFill>
                <a:latin typeface="Trebuchet MS" pitchFamily="34" charset="0"/>
                <a:ea typeface="Trebuchet MS" pitchFamily="34" charset="-122"/>
                <a:cs typeface="Trebuchet MS" pitchFamily="34" charset="-120"/>
              </a:rPr>
              <a:t>Stablecoin Payment Example</a:t>
            </a:r>
            <a:endParaRPr lang="en-US" sz="3000" dirty="0"/>
          </a:p>
        </p:txBody>
      </p:sp>
      <p:sp>
        <p:nvSpPr>
          <p:cNvPr id="3" name="Text 1"/>
          <p:cNvSpPr/>
          <p:nvPr/>
        </p:nvSpPr>
        <p:spPr>
          <a:xfrm>
            <a:off x="457200" y="676656"/>
            <a:ext cx="8229600" cy="274320"/>
          </a:xfrm>
          <a:prstGeom prst="rect">
            <a:avLst/>
          </a:prstGeom>
          <a:noFill/>
          <a:ln/>
        </p:spPr>
        <p:txBody>
          <a:bodyPr wrap="square" rtlCol="0" anchor="ctr"/>
          <a:lstStyle/>
          <a:p>
            <a:pPr marL="0" indent="0">
              <a:buNone/>
            </a:pPr>
            <a:r>
              <a:rPr lang="en-US" sz="1300" i="1" dirty="0">
                <a:solidFill>
                  <a:srgbClr val="4A3A80"/>
                </a:solidFill>
                <a:latin typeface="Calibri" pitchFamily="34" charset="0"/>
                <a:ea typeface="Calibri" pitchFamily="34" charset="-122"/>
                <a:cs typeface="Calibri" pitchFamily="34" charset="-120"/>
              </a:rPr>
              <a:t>This is an actual transaction tied to a Stablecoin Issuer Testnet on the blockchain </a:t>
            </a:r>
            <a:endParaRPr lang="en-US" sz="1300" dirty="0"/>
          </a:p>
        </p:txBody>
      </p:sp>
      <p:sp>
        <p:nvSpPr>
          <p:cNvPr id="14" name="Shape 10"/>
          <p:cNvSpPr/>
          <p:nvPr/>
        </p:nvSpPr>
        <p:spPr>
          <a:xfrm>
            <a:off x="530352" y="1051560"/>
            <a:ext cx="8229600" cy="45719"/>
          </a:xfrm>
          <a:prstGeom prst="rect">
            <a:avLst/>
          </a:prstGeom>
          <a:solidFill>
            <a:srgbClr val="5E47B0"/>
          </a:solidFill>
          <a:ln w="12700">
            <a:solidFill>
              <a:srgbClr val="5E47B0"/>
            </a:solidFill>
            <a:prstDash val="solid"/>
          </a:ln>
        </p:spPr>
        <p:txBody>
          <a:bodyPr/>
          <a:lstStyle/>
          <a:p>
            <a:endParaRPr lang="en-US"/>
          </a:p>
        </p:txBody>
      </p:sp>
      <p:sp>
        <p:nvSpPr>
          <p:cNvPr id="37" name="Text 30"/>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38" name="Picture 37">
            <a:extLst>
              <a:ext uri="{FF2B5EF4-FFF2-40B4-BE49-F238E27FC236}">
                <a16:creationId xmlns:a16="http://schemas.microsoft.com/office/drawing/2014/main" id="{9ABFF4F4-A73D-3D6B-8208-ACAC2E16EA12}"/>
              </a:ext>
            </a:extLst>
          </p:cNvPr>
          <p:cNvPicPr>
            <a:picLocks noChangeAspect="1"/>
          </p:cNvPicPr>
          <p:nvPr/>
        </p:nvPicPr>
        <p:blipFill>
          <a:blip r:embed="rId5"/>
          <a:srcRect/>
          <a:stretch/>
        </p:blipFill>
        <p:spPr>
          <a:xfrm>
            <a:off x="8105953" y="192024"/>
            <a:ext cx="708861" cy="539496"/>
          </a:xfrm>
          <a:prstGeom prst="rect">
            <a:avLst/>
          </a:prstGeom>
        </p:spPr>
      </p:pic>
      <p:pic>
        <p:nvPicPr>
          <p:cNvPr id="4" name="Videos _ Library _ Loom - 15 June 2026.mp4">
            <a:hlinkClick r:id="" action="ppaction://media"/>
            <a:extLst>
              <a:ext uri="{FF2B5EF4-FFF2-40B4-BE49-F238E27FC236}">
                <a16:creationId xmlns:a16="http://schemas.microsoft.com/office/drawing/2014/main" id="{E21A7FB1-14B4-1614-F6FB-D7771CC537B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478774" y="1170432"/>
            <a:ext cx="5807733" cy="37216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7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 17">
    <p:bg>
      <p:bgPr>
        <a:solidFill>
          <a:srgbClr val="FAFAFA"/>
        </a:solidFill>
        <a:effectLst/>
      </p:bgPr>
    </p:bg>
    <p:spTree>
      <p:nvGrpSpPr>
        <p:cNvPr id="1" name=""/>
        <p:cNvGrpSpPr/>
        <p:nvPr/>
      </p:nvGrpSpPr>
      <p:grpSpPr>
        <a:xfrm>
          <a:off x="0" y="0"/>
          <a:ext cx="0" cy="0"/>
          <a:chOff x="0" y="0"/>
          <a:chExt cx="0" cy="0"/>
        </a:xfrm>
      </p:grpSpPr>
      <p:sp>
        <p:nvSpPr>
          <p:cNvPr id="2" name="Text 0"/>
          <p:cNvSpPr/>
          <p:nvPr/>
        </p:nvSpPr>
        <p:spPr>
          <a:xfrm>
            <a:off x="457200" y="201168"/>
            <a:ext cx="7772400" cy="493776"/>
          </a:xfrm>
          <a:prstGeom prst="rect">
            <a:avLst/>
          </a:prstGeom>
          <a:noFill/>
          <a:ln/>
        </p:spPr>
        <p:txBody>
          <a:bodyPr wrap="square" rtlCol="0" anchor="ctr"/>
          <a:lstStyle/>
          <a:p>
            <a:pPr marL="0" indent="0">
              <a:buNone/>
            </a:pPr>
            <a:r>
              <a:rPr lang="en-US" sz="3000" b="1" dirty="0">
                <a:solidFill>
                  <a:srgbClr val="1C1145"/>
                </a:solidFill>
                <a:latin typeface="Trebuchet MS" pitchFamily="34" charset="0"/>
                <a:ea typeface="Trebuchet MS" pitchFamily="34" charset="-122"/>
                <a:cs typeface="Trebuchet MS" pitchFamily="34" charset="-120"/>
              </a:rPr>
              <a:t>Built for Regulatory Examination</a:t>
            </a:r>
            <a:endParaRPr lang="en-US" sz="3000" dirty="0"/>
          </a:p>
        </p:txBody>
      </p:sp>
      <p:sp>
        <p:nvSpPr>
          <p:cNvPr id="3" name="Text 1"/>
          <p:cNvSpPr/>
          <p:nvPr/>
        </p:nvSpPr>
        <p:spPr>
          <a:xfrm>
            <a:off x="457200" y="676656"/>
            <a:ext cx="8321040" cy="274320"/>
          </a:xfrm>
          <a:prstGeom prst="rect">
            <a:avLst/>
          </a:prstGeom>
          <a:noFill/>
          <a:ln/>
        </p:spPr>
        <p:txBody>
          <a:bodyPr wrap="square" rtlCol="0" anchor="ctr"/>
          <a:lstStyle/>
          <a:p>
            <a:pPr marL="0" indent="0">
              <a:buNone/>
            </a:pPr>
            <a:r>
              <a:rPr lang="en-US" sz="1300" i="1" dirty="0">
                <a:solidFill>
                  <a:srgbClr val="4A3A80"/>
                </a:solidFill>
                <a:latin typeface="Calibri" pitchFamily="34" charset="0"/>
                <a:ea typeface="Calibri" pitchFamily="34" charset="-122"/>
                <a:cs typeface="Calibri" pitchFamily="34" charset="-120"/>
              </a:rPr>
              <a:t>Designed so examiners, auditors, and compliance teams can verify every transaction without translation</a:t>
            </a:r>
            <a:endParaRPr lang="en-US" sz="1300" dirty="0"/>
          </a:p>
        </p:txBody>
      </p:sp>
      <p:sp>
        <p:nvSpPr>
          <p:cNvPr id="5" name="Shape 2"/>
          <p:cNvSpPr/>
          <p:nvPr/>
        </p:nvSpPr>
        <p:spPr>
          <a:xfrm>
            <a:off x="347472" y="1042416"/>
            <a:ext cx="4773168" cy="3694176"/>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7" name="Text 4"/>
          <p:cNvSpPr/>
          <p:nvPr/>
        </p:nvSpPr>
        <p:spPr>
          <a:xfrm>
            <a:off x="347472" y="1042416"/>
            <a:ext cx="4773168" cy="402336"/>
          </a:xfrm>
          <a:prstGeom prst="rect">
            <a:avLst/>
          </a:prstGeom>
          <a:solidFill>
            <a:srgbClr val="3D2B8F"/>
          </a:solidFill>
          <a:ln/>
        </p:spPr>
        <p:txBody>
          <a:bodyPr wrap="square"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Examiner-Ready Architecture</a:t>
            </a:r>
            <a:endParaRPr lang="en-US" sz="1400" dirty="0"/>
          </a:p>
        </p:txBody>
      </p:sp>
      <p:sp>
        <p:nvSpPr>
          <p:cNvPr id="8" name="Text 5"/>
          <p:cNvSpPr/>
          <p:nvPr/>
        </p:nvSpPr>
        <p:spPr>
          <a:xfrm>
            <a:off x="475488" y="1536192"/>
            <a:ext cx="4535424" cy="292608"/>
          </a:xfrm>
          <a:prstGeom prst="rect">
            <a:avLst/>
          </a:prstGeom>
          <a:noFill/>
          <a:ln/>
        </p:spPr>
        <p:txBody>
          <a:bodyPr wrap="square" rtlCol="0" anchor="ctr"/>
          <a:lstStyle/>
          <a:p>
            <a:pPr marL="0" indent="0">
              <a:buNone/>
            </a:pPr>
            <a:r>
              <a:rPr lang="en-US" sz="1250" b="1" dirty="0">
                <a:solidFill>
                  <a:srgbClr val="3D2B8F"/>
                </a:solidFill>
                <a:latin typeface="Trebuchet MS" pitchFamily="34" charset="0"/>
                <a:ea typeface="Trebuchet MS" pitchFamily="34" charset="-122"/>
                <a:cs typeface="Trebuchet MS" pitchFamily="34" charset="-120"/>
              </a:rPr>
              <a:t>Full Transaction Transparency</a:t>
            </a:r>
            <a:endParaRPr lang="en-US" sz="1250" dirty="0"/>
          </a:p>
        </p:txBody>
      </p:sp>
      <p:sp>
        <p:nvSpPr>
          <p:cNvPr id="9" name="Text 6"/>
          <p:cNvSpPr/>
          <p:nvPr/>
        </p:nvSpPr>
        <p:spPr>
          <a:xfrm>
            <a:off x="475488" y="1810512"/>
            <a:ext cx="4535424" cy="402336"/>
          </a:xfrm>
          <a:prstGeom prst="rect">
            <a:avLst/>
          </a:prstGeom>
          <a:noFill/>
          <a:ln/>
        </p:spPr>
        <p:txBody>
          <a:bodyPr wrap="square" rtlCol="0" anchor="ctr"/>
          <a:lstStyle/>
          <a:p>
            <a:pPr marL="0" indent="0">
              <a:buNone/>
            </a:pPr>
            <a:r>
              <a:rPr lang="en-US" sz="1100" dirty="0">
                <a:solidFill>
                  <a:srgbClr val="4A3A80"/>
                </a:solidFill>
                <a:latin typeface="Calibri" pitchFamily="34" charset="0"/>
                <a:ea typeface="Calibri" pitchFamily="34" charset="-122"/>
                <a:cs typeface="Calibri" pitchFamily="34" charset="-120"/>
              </a:rPr>
              <a:t>Every transaction on the network is fully visible and auditable. No black-box cryptography, no zero-knowledge proofs that obscure activity from regulators.</a:t>
            </a:r>
            <a:endParaRPr lang="en-US" sz="1100" dirty="0"/>
          </a:p>
        </p:txBody>
      </p:sp>
      <p:sp>
        <p:nvSpPr>
          <p:cNvPr id="10" name="Shape 7"/>
          <p:cNvSpPr/>
          <p:nvPr/>
        </p:nvSpPr>
        <p:spPr>
          <a:xfrm>
            <a:off x="475488" y="2304288"/>
            <a:ext cx="4535424" cy="4572"/>
          </a:xfrm>
          <a:prstGeom prst="rect">
            <a:avLst/>
          </a:prstGeom>
          <a:solidFill>
            <a:srgbClr val="E2DCF7"/>
          </a:solidFill>
          <a:ln w="12700">
            <a:solidFill>
              <a:srgbClr val="E2DCF7"/>
            </a:solidFill>
            <a:prstDash val="solid"/>
          </a:ln>
        </p:spPr>
        <p:txBody>
          <a:bodyPr/>
          <a:lstStyle/>
          <a:p>
            <a:endParaRPr lang="en-US"/>
          </a:p>
        </p:txBody>
      </p:sp>
      <p:sp>
        <p:nvSpPr>
          <p:cNvPr id="11" name="Text 8"/>
          <p:cNvSpPr/>
          <p:nvPr/>
        </p:nvSpPr>
        <p:spPr>
          <a:xfrm>
            <a:off x="475488" y="2322576"/>
            <a:ext cx="4535424" cy="292608"/>
          </a:xfrm>
          <a:prstGeom prst="rect">
            <a:avLst/>
          </a:prstGeom>
          <a:noFill/>
          <a:ln/>
        </p:spPr>
        <p:txBody>
          <a:bodyPr wrap="square" rtlCol="0" anchor="ctr"/>
          <a:lstStyle/>
          <a:p>
            <a:pPr marL="0" indent="0">
              <a:buNone/>
            </a:pPr>
            <a:r>
              <a:rPr lang="en-US" sz="1250" b="1" dirty="0">
                <a:solidFill>
                  <a:srgbClr val="3D2B8F"/>
                </a:solidFill>
                <a:latin typeface="Trebuchet MS" pitchFamily="34" charset="0"/>
                <a:ea typeface="Trebuchet MS" pitchFamily="34" charset="-122"/>
                <a:cs typeface="Trebuchet MS" pitchFamily="34" charset="-120"/>
              </a:rPr>
              <a:t>Immutable Audit Trail</a:t>
            </a:r>
            <a:endParaRPr lang="en-US" sz="1250" dirty="0"/>
          </a:p>
        </p:txBody>
      </p:sp>
      <p:sp>
        <p:nvSpPr>
          <p:cNvPr id="12" name="Text 9"/>
          <p:cNvSpPr/>
          <p:nvPr/>
        </p:nvSpPr>
        <p:spPr>
          <a:xfrm>
            <a:off x="475488" y="2596896"/>
            <a:ext cx="4535424" cy="402336"/>
          </a:xfrm>
          <a:prstGeom prst="rect">
            <a:avLst/>
          </a:prstGeom>
          <a:noFill/>
          <a:ln/>
        </p:spPr>
        <p:txBody>
          <a:bodyPr wrap="square" rtlCol="0" anchor="ctr"/>
          <a:lstStyle/>
          <a:p>
            <a:pPr marL="0" indent="0">
              <a:buNone/>
            </a:pPr>
            <a:r>
              <a:rPr lang="en-US" sz="1100" dirty="0">
                <a:solidFill>
                  <a:srgbClr val="4A3A80"/>
                </a:solidFill>
                <a:latin typeface="Calibri" pitchFamily="34" charset="0"/>
                <a:ea typeface="Calibri" pitchFamily="34" charset="-122"/>
                <a:cs typeface="Calibri" pitchFamily="34" charset="-120"/>
              </a:rPr>
              <a:t>Blockchain records cannot be altered after the fact. Every transaction is timestamped, sequenced, and permanently recorded.  A BSA compliance team's dream.</a:t>
            </a:r>
            <a:endParaRPr lang="en-US" sz="1100" dirty="0"/>
          </a:p>
        </p:txBody>
      </p:sp>
      <p:sp>
        <p:nvSpPr>
          <p:cNvPr id="13" name="Shape 10"/>
          <p:cNvSpPr/>
          <p:nvPr/>
        </p:nvSpPr>
        <p:spPr>
          <a:xfrm>
            <a:off x="530352" y="3108960"/>
            <a:ext cx="4535424" cy="4572"/>
          </a:xfrm>
          <a:prstGeom prst="rect">
            <a:avLst/>
          </a:prstGeom>
          <a:solidFill>
            <a:srgbClr val="E2DCF7"/>
          </a:solidFill>
          <a:ln w="12700">
            <a:solidFill>
              <a:srgbClr val="E2DCF7"/>
            </a:solidFill>
            <a:prstDash val="solid"/>
          </a:ln>
        </p:spPr>
        <p:txBody>
          <a:bodyPr/>
          <a:lstStyle/>
          <a:p>
            <a:endParaRPr lang="en-US"/>
          </a:p>
        </p:txBody>
      </p:sp>
      <p:sp>
        <p:nvSpPr>
          <p:cNvPr id="14" name="Text 11"/>
          <p:cNvSpPr/>
          <p:nvPr/>
        </p:nvSpPr>
        <p:spPr>
          <a:xfrm>
            <a:off x="475488" y="3108960"/>
            <a:ext cx="4535424" cy="292608"/>
          </a:xfrm>
          <a:prstGeom prst="rect">
            <a:avLst/>
          </a:prstGeom>
          <a:noFill/>
          <a:ln/>
        </p:spPr>
        <p:txBody>
          <a:bodyPr wrap="square" rtlCol="0" anchor="ctr"/>
          <a:lstStyle/>
          <a:p>
            <a:pPr marL="0" indent="0">
              <a:buNone/>
            </a:pPr>
            <a:r>
              <a:rPr lang="en-US" sz="1250" b="1" dirty="0">
                <a:solidFill>
                  <a:srgbClr val="3D2B8F"/>
                </a:solidFill>
                <a:latin typeface="Trebuchet MS" pitchFamily="34" charset="0"/>
                <a:ea typeface="Trebuchet MS" pitchFamily="34" charset="-122"/>
                <a:cs typeface="Trebuchet MS" pitchFamily="34" charset="-120"/>
              </a:rPr>
              <a:t>Designed for Examiner Access</a:t>
            </a:r>
            <a:endParaRPr lang="en-US" sz="1250" dirty="0"/>
          </a:p>
        </p:txBody>
      </p:sp>
      <p:sp>
        <p:nvSpPr>
          <p:cNvPr id="15" name="Text 12"/>
          <p:cNvSpPr/>
          <p:nvPr/>
        </p:nvSpPr>
        <p:spPr>
          <a:xfrm>
            <a:off x="475488" y="3370147"/>
            <a:ext cx="4535424" cy="402336"/>
          </a:xfrm>
          <a:prstGeom prst="rect">
            <a:avLst/>
          </a:prstGeom>
          <a:noFill/>
          <a:ln/>
        </p:spPr>
        <p:txBody>
          <a:bodyPr wrap="square" rtlCol="0" anchor="ctr"/>
          <a:lstStyle/>
          <a:p>
            <a:pPr marL="0" indent="0">
              <a:buNone/>
            </a:pPr>
            <a:r>
              <a:rPr lang="en-US" sz="1100" dirty="0">
                <a:solidFill>
                  <a:srgbClr val="4A3A80"/>
                </a:solidFill>
                <a:latin typeface="Calibri" pitchFamily="34" charset="0"/>
                <a:ea typeface="Calibri" pitchFamily="34" charset="-122"/>
                <a:cs typeface="Calibri" pitchFamily="34" charset="-120"/>
              </a:rPr>
              <a:t>Internal audit teams, examiners, and regulators can verify what happened, when, and why without needing a blockchain translator or technical intermediary. Auditor viewing keys are available, even on private networks.</a:t>
            </a:r>
            <a:endParaRPr lang="en-US" sz="1100" dirty="0"/>
          </a:p>
        </p:txBody>
      </p:sp>
      <p:sp>
        <p:nvSpPr>
          <p:cNvPr id="16" name="Shape 13"/>
          <p:cNvSpPr/>
          <p:nvPr/>
        </p:nvSpPr>
        <p:spPr>
          <a:xfrm>
            <a:off x="475488" y="3872484"/>
            <a:ext cx="4535424" cy="4572"/>
          </a:xfrm>
          <a:prstGeom prst="rect">
            <a:avLst/>
          </a:prstGeom>
          <a:solidFill>
            <a:srgbClr val="E2DCF7"/>
          </a:solidFill>
          <a:ln w="12700">
            <a:solidFill>
              <a:srgbClr val="E2DCF7"/>
            </a:solidFill>
            <a:prstDash val="solid"/>
          </a:ln>
        </p:spPr>
        <p:txBody>
          <a:bodyPr/>
          <a:lstStyle/>
          <a:p>
            <a:endParaRPr lang="en-US"/>
          </a:p>
        </p:txBody>
      </p:sp>
      <p:sp>
        <p:nvSpPr>
          <p:cNvPr id="17" name="Text 14"/>
          <p:cNvSpPr/>
          <p:nvPr/>
        </p:nvSpPr>
        <p:spPr>
          <a:xfrm>
            <a:off x="475488" y="3895344"/>
            <a:ext cx="4535424" cy="292608"/>
          </a:xfrm>
          <a:prstGeom prst="rect">
            <a:avLst/>
          </a:prstGeom>
          <a:noFill/>
          <a:ln/>
        </p:spPr>
        <p:txBody>
          <a:bodyPr wrap="square" rtlCol="0" anchor="ctr"/>
          <a:lstStyle/>
          <a:p>
            <a:pPr marL="0" indent="0">
              <a:buNone/>
            </a:pPr>
            <a:r>
              <a:rPr lang="en-US" sz="1250" b="1" dirty="0">
                <a:solidFill>
                  <a:srgbClr val="3D2B8F"/>
                </a:solidFill>
                <a:latin typeface="Trebuchet MS" pitchFamily="34" charset="0"/>
                <a:ea typeface="Trebuchet MS" pitchFamily="34" charset="-122"/>
                <a:cs typeface="Trebuchet MS" pitchFamily="34" charset="-120"/>
              </a:rPr>
              <a:t>Embedded BSA/AML Workflow</a:t>
            </a:r>
            <a:endParaRPr lang="en-US" sz="1250" dirty="0"/>
          </a:p>
        </p:txBody>
      </p:sp>
      <p:sp>
        <p:nvSpPr>
          <p:cNvPr id="18" name="Text 15"/>
          <p:cNvSpPr/>
          <p:nvPr/>
        </p:nvSpPr>
        <p:spPr>
          <a:xfrm>
            <a:off x="475488" y="4169664"/>
            <a:ext cx="4535424" cy="402336"/>
          </a:xfrm>
          <a:prstGeom prst="rect">
            <a:avLst/>
          </a:prstGeom>
          <a:noFill/>
          <a:ln/>
        </p:spPr>
        <p:txBody>
          <a:bodyPr wrap="square" rtlCol="0" anchor="ctr"/>
          <a:lstStyle/>
          <a:p>
            <a:pPr marL="0" indent="0">
              <a:buNone/>
            </a:pPr>
            <a:r>
              <a:rPr lang="en-US" sz="1100" dirty="0">
                <a:solidFill>
                  <a:srgbClr val="4A3A80"/>
                </a:solidFill>
                <a:latin typeface="Calibri" pitchFamily="34" charset="0"/>
                <a:ea typeface="Calibri" pitchFamily="34" charset="-122"/>
                <a:cs typeface="Calibri" pitchFamily="34" charset="-120"/>
              </a:rPr>
              <a:t>Sanctions checks, KYC verification, and SAR triggers are built into the protocol architecture and not bolted on afterward.</a:t>
            </a:r>
            <a:endParaRPr lang="en-US" sz="1100" dirty="0"/>
          </a:p>
        </p:txBody>
      </p:sp>
      <p:sp>
        <p:nvSpPr>
          <p:cNvPr id="19" name="Shape 16"/>
          <p:cNvSpPr/>
          <p:nvPr/>
        </p:nvSpPr>
        <p:spPr>
          <a:xfrm>
            <a:off x="5340096" y="1042416"/>
            <a:ext cx="3456432" cy="3694176"/>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20" name="Shape 17"/>
          <p:cNvSpPr/>
          <p:nvPr/>
        </p:nvSpPr>
        <p:spPr>
          <a:xfrm>
            <a:off x="5340096" y="1042416"/>
            <a:ext cx="3456432" cy="54864"/>
          </a:xfrm>
          <a:prstGeom prst="rect">
            <a:avLst/>
          </a:prstGeom>
          <a:solidFill>
            <a:srgbClr val="3D2B8F"/>
          </a:solidFill>
          <a:ln w="12700">
            <a:solidFill>
              <a:srgbClr val="3D2B8F"/>
            </a:solidFill>
            <a:prstDash val="solid"/>
          </a:ln>
        </p:spPr>
        <p:txBody>
          <a:bodyPr/>
          <a:lstStyle/>
          <a:p>
            <a:endParaRPr lang="en-US"/>
          </a:p>
        </p:txBody>
      </p:sp>
      <p:sp>
        <p:nvSpPr>
          <p:cNvPr id="21" name="Text 18"/>
          <p:cNvSpPr/>
          <p:nvPr/>
        </p:nvSpPr>
        <p:spPr>
          <a:xfrm>
            <a:off x="5340096" y="1042416"/>
            <a:ext cx="3456432" cy="402336"/>
          </a:xfrm>
          <a:prstGeom prst="rect">
            <a:avLst/>
          </a:prstGeom>
          <a:noFill/>
          <a:ln/>
        </p:spPr>
        <p:txBody>
          <a:bodyPr wrap="square" rtlCol="0" anchor="ctr"/>
          <a:lstStyle/>
          <a:p>
            <a:pPr marL="0" indent="0" algn="ctr">
              <a:buNone/>
            </a:pPr>
            <a:r>
              <a:rPr lang="en-US" sz="1300" b="1" dirty="0">
                <a:solidFill>
                  <a:srgbClr val="F0B429"/>
                </a:solidFill>
                <a:latin typeface="Trebuchet MS" pitchFamily="34" charset="0"/>
                <a:ea typeface="Trebuchet MS" pitchFamily="34" charset="-122"/>
                <a:cs typeface="Trebuchet MS" pitchFamily="34" charset="-120"/>
              </a:rPr>
              <a:t>What Examiners Can Verify</a:t>
            </a:r>
            <a:endParaRPr lang="en-US" sz="1300" dirty="0"/>
          </a:p>
        </p:txBody>
      </p:sp>
      <p:sp>
        <p:nvSpPr>
          <p:cNvPr id="22" name="Text 19"/>
          <p:cNvSpPr/>
          <p:nvPr/>
        </p:nvSpPr>
        <p:spPr>
          <a:xfrm>
            <a:off x="5340096" y="1563624"/>
            <a:ext cx="3456432" cy="329184"/>
          </a:xfrm>
          <a:prstGeom prst="rect">
            <a:avLst/>
          </a:prstGeom>
          <a:noFill/>
          <a:ln/>
        </p:spPr>
        <p:txBody>
          <a:bodyPr wrap="square" rtlCol="0" anchor="ctr"/>
          <a:lstStyle/>
          <a:p>
            <a:pPr marL="0" indent="0">
              <a:buNone/>
            </a:pPr>
            <a:r>
              <a:rPr lang="en-US" sz="1300" b="1" dirty="0">
                <a:solidFill>
                  <a:srgbClr val="059669"/>
                </a:solidFill>
                <a:latin typeface="Calibri" pitchFamily="34" charset="0"/>
                <a:ea typeface="Calibri" pitchFamily="34" charset="-122"/>
                <a:cs typeface="Calibri" pitchFamily="34" charset="-120"/>
              </a:rPr>
              <a:t>  ✓  </a:t>
            </a:r>
            <a:r>
              <a:rPr lang="en-US" sz="1150" dirty="0">
                <a:solidFill>
                  <a:srgbClr val="4A3A80"/>
                </a:solidFill>
                <a:latin typeface="Calibri" pitchFamily="34" charset="0"/>
                <a:ea typeface="Calibri" pitchFamily="34" charset="-122"/>
                <a:cs typeface="Calibri" pitchFamily="34" charset="-120"/>
              </a:rPr>
              <a:t>Transaction sender &amp; recipient</a:t>
            </a:r>
            <a:endParaRPr lang="en-US" sz="1300" dirty="0"/>
          </a:p>
        </p:txBody>
      </p:sp>
      <p:sp>
        <p:nvSpPr>
          <p:cNvPr id="23" name="Shape 20"/>
          <p:cNvSpPr/>
          <p:nvPr/>
        </p:nvSpPr>
        <p:spPr>
          <a:xfrm>
            <a:off x="5468112" y="1920240"/>
            <a:ext cx="3218688" cy="4572"/>
          </a:xfrm>
          <a:prstGeom prst="rect">
            <a:avLst/>
          </a:prstGeom>
          <a:solidFill>
            <a:srgbClr val="E2DCF7"/>
          </a:solidFill>
          <a:ln w="12700">
            <a:solidFill>
              <a:srgbClr val="E2DCF7"/>
            </a:solidFill>
            <a:prstDash val="solid"/>
          </a:ln>
        </p:spPr>
        <p:txBody>
          <a:bodyPr/>
          <a:lstStyle/>
          <a:p>
            <a:endParaRPr lang="en-US"/>
          </a:p>
        </p:txBody>
      </p:sp>
      <p:sp>
        <p:nvSpPr>
          <p:cNvPr id="24" name="Text 21"/>
          <p:cNvSpPr/>
          <p:nvPr/>
        </p:nvSpPr>
        <p:spPr>
          <a:xfrm>
            <a:off x="5340096" y="1947672"/>
            <a:ext cx="3456432" cy="329184"/>
          </a:xfrm>
          <a:prstGeom prst="rect">
            <a:avLst/>
          </a:prstGeom>
          <a:noFill/>
          <a:ln/>
        </p:spPr>
        <p:txBody>
          <a:bodyPr wrap="square" rtlCol="0" anchor="ctr"/>
          <a:lstStyle/>
          <a:p>
            <a:pPr marL="0" indent="0">
              <a:buNone/>
            </a:pPr>
            <a:r>
              <a:rPr lang="en-US" sz="1300" b="1" dirty="0">
                <a:solidFill>
                  <a:srgbClr val="059669"/>
                </a:solidFill>
                <a:latin typeface="Calibri" pitchFamily="34" charset="0"/>
                <a:ea typeface="Calibri" pitchFamily="34" charset="-122"/>
                <a:cs typeface="Calibri" pitchFamily="34" charset="-120"/>
              </a:rPr>
              <a:t>  ✓  </a:t>
            </a:r>
            <a:r>
              <a:rPr lang="en-US" sz="1150" dirty="0">
                <a:solidFill>
                  <a:srgbClr val="4A3A80"/>
                </a:solidFill>
                <a:latin typeface="Calibri" pitchFamily="34" charset="0"/>
                <a:ea typeface="Calibri" pitchFamily="34" charset="-122"/>
                <a:cs typeface="Calibri" pitchFamily="34" charset="-120"/>
              </a:rPr>
              <a:t>Exact timestamp &amp; block record</a:t>
            </a:r>
            <a:endParaRPr lang="en-US" sz="1300" dirty="0"/>
          </a:p>
        </p:txBody>
      </p:sp>
      <p:sp>
        <p:nvSpPr>
          <p:cNvPr id="25" name="Shape 22"/>
          <p:cNvSpPr/>
          <p:nvPr/>
        </p:nvSpPr>
        <p:spPr>
          <a:xfrm>
            <a:off x="5468112" y="2304288"/>
            <a:ext cx="3218688" cy="4572"/>
          </a:xfrm>
          <a:prstGeom prst="rect">
            <a:avLst/>
          </a:prstGeom>
          <a:solidFill>
            <a:srgbClr val="E2DCF7"/>
          </a:solidFill>
          <a:ln w="12700">
            <a:solidFill>
              <a:srgbClr val="E2DCF7"/>
            </a:solidFill>
            <a:prstDash val="solid"/>
          </a:ln>
        </p:spPr>
        <p:txBody>
          <a:bodyPr/>
          <a:lstStyle/>
          <a:p>
            <a:endParaRPr lang="en-US"/>
          </a:p>
        </p:txBody>
      </p:sp>
      <p:sp>
        <p:nvSpPr>
          <p:cNvPr id="26" name="Text 23"/>
          <p:cNvSpPr/>
          <p:nvPr/>
        </p:nvSpPr>
        <p:spPr>
          <a:xfrm>
            <a:off x="5340096" y="2331720"/>
            <a:ext cx="3456432" cy="329184"/>
          </a:xfrm>
          <a:prstGeom prst="rect">
            <a:avLst/>
          </a:prstGeom>
          <a:noFill/>
          <a:ln/>
        </p:spPr>
        <p:txBody>
          <a:bodyPr wrap="square" rtlCol="0" anchor="ctr"/>
          <a:lstStyle/>
          <a:p>
            <a:pPr marL="0" indent="0">
              <a:buNone/>
            </a:pPr>
            <a:r>
              <a:rPr lang="en-US" sz="1300" b="1" dirty="0">
                <a:solidFill>
                  <a:srgbClr val="059669"/>
                </a:solidFill>
                <a:latin typeface="Calibri" pitchFamily="34" charset="0"/>
                <a:ea typeface="Calibri" pitchFamily="34" charset="-122"/>
                <a:cs typeface="Calibri" pitchFamily="34" charset="-120"/>
              </a:rPr>
              <a:t>  ✓  </a:t>
            </a:r>
            <a:r>
              <a:rPr lang="en-US" sz="1150" dirty="0">
                <a:solidFill>
                  <a:srgbClr val="4A3A80"/>
                </a:solidFill>
                <a:latin typeface="Calibri" pitchFamily="34" charset="0"/>
                <a:ea typeface="Calibri" pitchFamily="34" charset="-122"/>
                <a:cs typeface="Calibri" pitchFamily="34" charset="-120"/>
              </a:rPr>
              <a:t>Dollar amount &amp; currency type</a:t>
            </a:r>
            <a:endParaRPr lang="en-US" sz="1300" dirty="0"/>
          </a:p>
        </p:txBody>
      </p:sp>
      <p:sp>
        <p:nvSpPr>
          <p:cNvPr id="27" name="Shape 24"/>
          <p:cNvSpPr/>
          <p:nvPr/>
        </p:nvSpPr>
        <p:spPr>
          <a:xfrm>
            <a:off x="5468112" y="2688336"/>
            <a:ext cx="3218688" cy="4572"/>
          </a:xfrm>
          <a:prstGeom prst="rect">
            <a:avLst/>
          </a:prstGeom>
          <a:solidFill>
            <a:srgbClr val="E2DCF7"/>
          </a:solidFill>
          <a:ln w="12700">
            <a:solidFill>
              <a:srgbClr val="E2DCF7"/>
            </a:solidFill>
            <a:prstDash val="solid"/>
          </a:ln>
        </p:spPr>
        <p:txBody>
          <a:bodyPr/>
          <a:lstStyle/>
          <a:p>
            <a:endParaRPr lang="en-US"/>
          </a:p>
        </p:txBody>
      </p:sp>
      <p:sp>
        <p:nvSpPr>
          <p:cNvPr id="28" name="Text 25"/>
          <p:cNvSpPr/>
          <p:nvPr/>
        </p:nvSpPr>
        <p:spPr>
          <a:xfrm>
            <a:off x="5340096" y="2715768"/>
            <a:ext cx="3456432" cy="329184"/>
          </a:xfrm>
          <a:prstGeom prst="rect">
            <a:avLst/>
          </a:prstGeom>
          <a:noFill/>
          <a:ln/>
        </p:spPr>
        <p:txBody>
          <a:bodyPr wrap="square" rtlCol="0" anchor="ctr"/>
          <a:lstStyle/>
          <a:p>
            <a:pPr marL="0" indent="0">
              <a:buNone/>
            </a:pPr>
            <a:r>
              <a:rPr lang="en-US" sz="1300" b="1" dirty="0">
                <a:solidFill>
                  <a:srgbClr val="059669"/>
                </a:solidFill>
                <a:latin typeface="Calibri" pitchFamily="34" charset="0"/>
                <a:ea typeface="Calibri" pitchFamily="34" charset="-122"/>
                <a:cs typeface="Calibri" pitchFamily="34" charset="-120"/>
              </a:rPr>
              <a:t>  ✓  </a:t>
            </a:r>
            <a:r>
              <a:rPr lang="en-US" sz="1150" dirty="0">
                <a:solidFill>
                  <a:srgbClr val="4A3A80"/>
                </a:solidFill>
                <a:latin typeface="Calibri" pitchFamily="34" charset="0"/>
                <a:ea typeface="Calibri" pitchFamily="34" charset="-122"/>
                <a:cs typeface="Calibri" pitchFamily="34" charset="-120"/>
              </a:rPr>
              <a:t>Purpose and memo of payment</a:t>
            </a:r>
            <a:endParaRPr lang="en-US" sz="1300" dirty="0"/>
          </a:p>
        </p:txBody>
      </p:sp>
      <p:sp>
        <p:nvSpPr>
          <p:cNvPr id="29" name="Shape 26"/>
          <p:cNvSpPr/>
          <p:nvPr/>
        </p:nvSpPr>
        <p:spPr>
          <a:xfrm>
            <a:off x="5468112" y="3072384"/>
            <a:ext cx="3218688" cy="4572"/>
          </a:xfrm>
          <a:prstGeom prst="rect">
            <a:avLst/>
          </a:prstGeom>
          <a:solidFill>
            <a:srgbClr val="E2DCF7"/>
          </a:solidFill>
          <a:ln w="12700">
            <a:solidFill>
              <a:srgbClr val="E2DCF7"/>
            </a:solidFill>
            <a:prstDash val="solid"/>
          </a:ln>
        </p:spPr>
        <p:txBody>
          <a:bodyPr/>
          <a:lstStyle/>
          <a:p>
            <a:endParaRPr lang="en-US"/>
          </a:p>
        </p:txBody>
      </p:sp>
      <p:sp>
        <p:nvSpPr>
          <p:cNvPr id="30" name="Text 27"/>
          <p:cNvSpPr/>
          <p:nvPr/>
        </p:nvSpPr>
        <p:spPr>
          <a:xfrm>
            <a:off x="5340096" y="3099816"/>
            <a:ext cx="3456432" cy="329184"/>
          </a:xfrm>
          <a:prstGeom prst="rect">
            <a:avLst/>
          </a:prstGeom>
          <a:noFill/>
          <a:ln/>
        </p:spPr>
        <p:txBody>
          <a:bodyPr wrap="square" rtlCol="0" anchor="ctr"/>
          <a:lstStyle/>
          <a:p>
            <a:pPr marL="0" indent="0">
              <a:buNone/>
            </a:pPr>
            <a:r>
              <a:rPr lang="en-US" sz="1300" b="1" dirty="0">
                <a:solidFill>
                  <a:srgbClr val="059669"/>
                </a:solidFill>
                <a:latin typeface="Calibri" pitchFamily="34" charset="0"/>
                <a:ea typeface="Calibri" pitchFamily="34" charset="-122"/>
                <a:cs typeface="Calibri" pitchFamily="34" charset="-120"/>
              </a:rPr>
              <a:t>  ✓  </a:t>
            </a:r>
            <a:r>
              <a:rPr lang="en-US" sz="1150" dirty="0">
                <a:solidFill>
                  <a:srgbClr val="4A3A80"/>
                </a:solidFill>
                <a:latin typeface="Calibri" pitchFamily="34" charset="0"/>
                <a:ea typeface="Calibri" pitchFamily="34" charset="-122"/>
                <a:cs typeface="Calibri" pitchFamily="34" charset="-120"/>
              </a:rPr>
              <a:t>Sanctions screening result (OFAC)</a:t>
            </a:r>
            <a:endParaRPr lang="en-US" sz="1300" dirty="0"/>
          </a:p>
        </p:txBody>
      </p:sp>
      <p:sp>
        <p:nvSpPr>
          <p:cNvPr id="31" name="Shape 28"/>
          <p:cNvSpPr/>
          <p:nvPr/>
        </p:nvSpPr>
        <p:spPr>
          <a:xfrm>
            <a:off x="5468112" y="3456432"/>
            <a:ext cx="3218688" cy="4572"/>
          </a:xfrm>
          <a:prstGeom prst="rect">
            <a:avLst/>
          </a:prstGeom>
          <a:solidFill>
            <a:srgbClr val="E2DCF7"/>
          </a:solidFill>
          <a:ln w="12700">
            <a:solidFill>
              <a:srgbClr val="E2DCF7"/>
            </a:solidFill>
            <a:prstDash val="solid"/>
          </a:ln>
        </p:spPr>
        <p:txBody>
          <a:bodyPr/>
          <a:lstStyle/>
          <a:p>
            <a:endParaRPr lang="en-US"/>
          </a:p>
        </p:txBody>
      </p:sp>
      <p:sp>
        <p:nvSpPr>
          <p:cNvPr id="32" name="Text 29"/>
          <p:cNvSpPr/>
          <p:nvPr/>
        </p:nvSpPr>
        <p:spPr>
          <a:xfrm>
            <a:off x="5340096" y="3483864"/>
            <a:ext cx="3456432" cy="329184"/>
          </a:xfrm>
          <a:prstGeom prst="rect">
            <a:avLst/>
          </a:prstGeom>
          <a:noFill/>
          <a:ln/>
        </p:spPr>
        <p:txBody>
          <a:bodyPr wrap="square" rtlCol="0" anchor="ctr"/>
          <a:lstStyle/>
          <a:p>
            <a:pPr marL="0" indent="0">
              <a:buNone/>
            </a:pPr>
            <a:r>
              <a:rPr lang="en-US" sz="1300" b="1" dirty="0">
                <a:solidFill>
                  <a:srgbClr val="059669"/>
                </a:solidFill>
                <a:latin typeface="Calibri" pitchFamily="34" charset="0"/>
                <a:ea typeface="Calibri" pitchFamily="34" charset="-122"/>
                <a:cs typeface="Calibri" pitchFamily="34" charset="-120"/>
              </a:rPr>
              <a:t>  ✓  </a:t>
            </a:r>
            <a:r>
              <a:rPr lang="en-US" sz="1150" dirty="0">
                <a:solidFill>
                  <a:srgbClr val="4A3A80"/>
                </a:solidFill>
                <a:latin typeface="Calibri" pitchFamily="34" charset="0"/>
                <a:ea typeface="Calibri" pitchFamily="34" charset="-122"/>
                <a:cs typeface="Calibri" pitchFamily="34" charset="-120"/>
              </a:rPr>
              <a:t>KYC/CIP status of counterparty</a:t>
            </a:r>
            <a:endParaRPr lang="en-US" sz="1300" dirty="0"/>
          </a:p>
        </p:txBody>
      </p:sp>
      <p:sp>
        <p:nvSpPr>
          <p:cNvPr id="33" name="Shape 30"/>
          <p:cNvSpPr/>
          <p:nvPr/>
        </p:nvSpPr>
        <p:spPr>
          <a:xfrm>
            <a:off x="5468112" y="3840480"/>
            <a:ext cx="3218688" cy="4572"/>
          </a:xfrm>
          <a:prstGeom prst="rect">
            <a:avLst/>
          </a:prstGeom>
          <a:solidFill>
            <a:srgbClr val="E2DCF7"/>
          </a:solidFill>
          <a:ln w="12700">
            <a:solidFill>
              <a:srgbClr val="E2DCF7"/>
            </a:solidFill>
            <a:prstDash val="solid"/>
          </a:ln>
        </p:spPr>
        <p:txBody>
          <a:bodyPr/>
          <a:lstStyle/>
          <a:p>
            <a:endParaRPr lang="en-US"/>
          </a:p>
        </p:txBody>
      </p:sp>
      <p:sp>
        <p:nvSpPr>
          <p:cNvPr id="34" name="Text 31"/>
          <p:cNvSpPr/>
          <p:nvPr/>
        </p:nvSpPr>
        <p:spPr>
          <a:xfrm>
            <a:off x="5340096" y="3867912"/>
            <a:ext cx="3456432" cy="329184"/>
          </a:xfrm>
          <a:prstGeom prst="rect">
            <a:avLst/>
          </a:prstGeom>
          <a:noFill/>
          <a:ln/>
        </p:spPr>
        <p:txBody>
          <a:bodyPr wrap="square" rtlCol="0" anchor="ctr"/>
          <a:lstStyle/>
          <a:p>
            <a:pPr marL="0" indent="0">
              <a:buNone/>
            </a:pPr>
            <a:r>
              <a:rPr lang="en-US" sz="1300" b="1" dirty="0">
                <a:solidFill>
                  <a:srgbClr val="059669"/>
                </a:solidFill>
                <a:latin typeface="Calibri" pitchFamily="34" charset="0"/>
                <a:ea typeface="Calibri" pitchFamily="34" charset="-122"/>
                <a:cs typeface="Calibri" pitchFamily="34" charset="-120"/>
              </a:rPr>
              <a:t>  ✓  </a:t>
            </a:r>
            <a:r>
              <a:rPr lang="en-US" sz="1150" dirty="0">
                <a:solidFill>
                  <a:srgbClr val="4A3A80"/>
                </a:solidFill>
                <a:latin typeface="Calibri" pitchFamily="34" charset="0"/>
                <a:ea typeface="Calibri" pitchFamily="34" charset="-122"/>
                <a:cs typeface="Calibri" pitchFamily="34" charset="-120"/>
              </a:rPr>
              <a:t>Reserve backing at time of txn</a:t>
            </a:r>
            <a:endParaRPr lang="en-US" sz="1300" dirty="0"/>
          </a:p>
        </p:txBody>
      </p:sp>
      <p:sp>
        <p:nvSpPr>
          <p:cNvPr id="35" name="Shape 32"/>
          <p:cNvSpPr/>
          <p:nvPr/>
        </p:nvSpPr>
        <p:spPr>
          <a:xfrm>
            <a:off x="5468112" y="4224528"/>
            <a:ext cx="3218688" cy="4572"/>
          </a:xfrm>
          <a:prstGeom prst="rect">
            <a:avLst/>
          </a:prstGeom>
          <a:solidFill>
            <a:srgbClr val="E2DCF7"/>
          </a:solidFill>
          <a:ln w="12700">
            <a:solidFill>
              <a:srgbClr val="E2DCF7"/>
            </a:solidFill>
            <a:prstDash val="solid"/>
          </a:ln>
        </p:spPr>
        <p:txBody>
          <a:bodyPr/>
          <a:lstStyle/>
          <a:p>
            <a:endParaRPr lang="en-US"/>
          </a:p>
        </p:txBody>
      </p:sp>
      <p:sp>
        <p:nvSpPr>
          <p:cNvPr id="36" name="Text 33"/>
          <p:cNvSpPr/>
          <p:nvPr/>
        </p:nvSpPr>
        <p:spPr>
          <a:xfrm>
            <a:off x="5340096" y="4251960"/>
            <a:ext cx="3456432" cy="329184"/>
          </a:xfrm>
          <a:prstGeom prst="rect">
            <a:avLst/>
          </a:prstGeom>
          <a:noFill/>
          <a:ln/>
        </p:spPr>
        <p:txBody>
          <a:bodyPr wrap="square" rtlCol="0" anchor="ctr"/>
          <a:lstStyle/>
          <a:p>
            <a:pPr marL="0" indent="0">
              <a:buNone/>
            </a:pPr>
            <a:r>
              <a:rPr lang="en-US" sz="1300" b="1" dirty="0">
                <a:solidFill>
                  <a:srgbClr val="059669"/>
                </a:solidFill>
                <a:latin typeface="Calibri" pitchFamily="34" charset="0"/>
                <a:ea typeface="Calibri" pitchFamily="34" charset="-122"/>
                <a:cs typeface="Calibri" pitchFamily="34" charset="-120"/>
              </a:rPr>
              <a:t>  ✓  </a:t>
            </a:r>
            <a:r>
              <a:rPr lang="en-US" sz="1150" dirty="0">
                <a:solidFill>
                  <a:srgbClr val="4A3A80"/>
                </a:solidFill>
                <a:latin typeface="Calibri" pitchFamily="34" charset="0"/>
                <a:ea typeface="Calibri" pitchFamily="34" charset="-122"/>
                <a:cs typeface="Calibri" pitchFamily="34" charset="-120"/>
              </a:rPr>
              <a:t>Approval &amp; authorization chain</a:t>
            </a:r>
            <a:endParaRPr lang="en-US" sz="1300" dirty="0"/>
          </a:p>
        </p:txBody>
      </p:sp>
      <p:sp>
        <p:nvSpPr>
          <p:cNvPr id="37" name="Text 34"/>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6" name="Picture 5">
            <a:extLst>
              <a:ext uri="{FF2B5EF4-FFF2-40B4-BE49-F238E27FC236}">
                <a16:creationId xmlns:a16="http://schemas.microsoft.com/office/drawing/2014/main" id="{37B5F815-8B50-5F73-2566-49B277D65200}"/>
              </a:ext>
            </a:extLst>
          </p:cNvPr>
          <p:cNvPicPr>
            <a:picLocks noChangeAspect="1"/>
          </p:cNvPicPr>
          <p:nvPr/>
        </p:nvPicPr>
        <p:blipFill>
          <a:blip r:embed="rId3"/>
          <a:srcRect/>
          <a:stretch/>
        </p:blipFill>
        <p:spPr>
          <a:xfrm>
            <a:off x="8105953" y="192024"/>
            <a:ext cx="708861" cy="53949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a:extLst>
            <a:ext uri="{FF2B5EF4-FFF2-40B4-BE49-F238E27FC236}">
              <a16:creationId xmlns:a16="http://schemas.microsoft.com/office/drawing/2014/main" id="{AFAA21C4-C8E0-CB8E-55CE-439083D1F8A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BF5D1A1A-4A58-5AB4-F515-F1DC55104AE7}"/>
              </a:ext>
            </a:extLst>
          </p:cNvPr>
          <p:cNvSpPr/>
          <p:nvPr/>
        </p:nvSpPr>
        <p:spPr>
          <a:xfrm>
            <a:off x="457200" y="201168"/>
            <a:ext cx="7772400" cy="493776"/>
          </a:xfrm>
          <a:prstGeom prst="rect">
            <a:avLst/>
          </a:prstGeom>
          <a:noFill/>
          <a:ln/>
        </p:spPr>
        <p:txBody>
          <a:bodyPr wrap="square" rtlCol="0" anchor="ctr"/>
          <a:lstStyle/>
          <a:p>
            <a:pPr marL="0" indent="0">
              <a:buNone/>
            </a:pPr>
            <a:r>
              <a:rPr lang="en-US" sz="3000" b="1" dirty="0">
                <a:solidFill>
                  <a:srgbClr val="1C1145"/>
                </a:solidFill>
                <a:latin typeface="Trebuchet MS" pitchFamily="34" charset="0"/>
                <a:ea typeface="Trebuchet MS" pitchFamily="34" charset="-122"/>
                <a:cs typeface="Trebuchet MS" pitchFamily="34" charset="-120"/>
              </a:rPr>
              <a:t>Risk Assessment Framework</a:t>
            </a:r>
            <a:endParaRPr lang="en-US" sz="3000" dirty="0"/>
          </a:p>
        </p:txBody>
      </p:sp>
      <p:sp>
        <p:nvSpPr>
          <p:cNvPr id="3" name="Text 1">
            <a:extLst>
              <a:ext uri="{FF2B5EF4-FFF2-40B4-BE49-F238E27FC236}">
                <a16:creationId xmlns:a16="http://schemas.microsoft.com/office/drawing/2014/main" id="{A642CA3C-7C53-FDEA-44FA-9DB3D22C01D7}"/>
              </a:ext>
            </a:extLst>
          </p:cNvPr>
          <p:cNvSpPr/>
          <p:nvPr/>
        </p:nvSpPr>
        <p:spPr>
          <a:xfrm>
            <a:off x="457200" y="676656"/>
            <a:ext cx="8229600" cy="274320"/>
          </a:xfrm>
          <a:prstGeom prst="rect">
            <a:avLst/>
          </a:prstGeom>
          <a:noFill/>
          <a:ln/>
        </p:spPr>
        <p:txBody>
          <a:bodyPr wrap="square" rtlCol="0" anchor="ctr"/>
          <a:lstStyle/>
          <a:p>
            <a:pPr marL="0" indent="0">
              <a:buNone/>
            </a:pPr>
            <a:r>
              <a:rPr lang="en-US" sz="1300" i="1" dirty="0">
                <a:solidFill>
                  <a:srgbClr val="4A3A80"/>
                </a:solidFill>
                <a:latin typeface="Calibri" pitchFamily="34" charset="0"/>
                <a:ea typeface="Calibri" pitchFamily="34" charset="-122"/>
                <a:cs typeface="Calibri" pitchFamily="34" charset="-120"/>
              </a:rPr>
              <a:t>Four categories every bank should evaluate before engaging with any stablecoin solution</a:t>
            </a:r>
            <a:endParaRPr lang="en-US" sz="1300" dirty="0"/>
          </a:p>
        </p:txBody>
      </p:sp>
      <p:sp>
        <p:nvSpPr>
          <p:cNvPr id="5" name="Shape 2">
            <a:extLst>
              <a:ext uri="{FF2B5EF4-FFF2-40B4-BE49-F238E27FC236}">
                <a16:creationId xmlns:a16="http://schemas.microsoft.com/office/drawing/2014/main" id="{43442C2B-0FB1-F6CD-442D-87335D578CBB}"/>
              </a:ext>
            </a:extLst>
          </p:cNvPr>
          <p:cNvSpPr/>
          <p:nvPr/>
        </p:nvSpPr>
        <p:spPr>
          <a:xfrm>
            <a:off x="347472" y="1042416"/>
            <a:ext cx="4096512" cy="1719072"/>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6" name="Shape 3">
            <a:extLst>
              <a:ext uri="{FF2B5EF4-FFF2-40B4-BE49-F238E27FC236}">
                <a16:creationId xmlns:a16="http://schemas.microsoft.com/office/drawing/2014/main" id="{E7E62E99-4365-AC34-5F09-09132C8F2CDB}"/>
              </a:ext>
            </a:extLst>
          </p:cNvPr>
          <p:cNvSpPr/>
          <p:nvPr/>
        </p:nvSpPr>
        <p:spPr>
          <a:xfrm>
            <a:off x="347472" y="1042416"/>
            <a:ext cx="4096512" cy="54864"/>
          </a:xfrm>
          <a:prstGeom prst="rect">
            <a:avLst/>
          </a:prstGeom>
          <a:solidFill>
            <a:srgbClr val="3D2B8F"/>
          </a:solidFill>
          <a:ln w="12700">
            <a:solidFill>
              <a:srgbClr val="3D2B8F"/>
            </a:solidFill>
            <a:prstDash val="solid"/>
          </a:ln>
        </p:spPr>
        <p:txBody>
          <a:bodyPr/>
          <a:lstStyle/>
          <a:p>
            <a:endParaRPr lang="en-US"/>
          </a:p>
        </p:txBody>
      </p:sp>
      <p:pic>
        <p:nvPicPr>
          <p:cNvPr id="7" name="Image 1" descr="preencoded.png">
            <a:extLst>
              <a:ext uri="{FF2B5EF4-FFF2-40B4-BE49-F238E27FC236}">
                <a16:creationId xmlns:a16="http://schemas.microsoft.com/office/drawing/2014/main" id="{E62DE7A4-76FA-25D3-7D25-EBE7A8A735E5}"/>
              </a:ext>
            </a:extLst>
          </p:cNvPr>
          <p:cNvPicPr>
            <a:picLocks noChangeAspect="1"/>
          </p:cNvPicPr>
          <p:nvPr/>
        </p:nvPicPr>
        <p:blipFill>
          <a:blip r:embed="rId3"/>
          <a:stretch>
            <a:fillRect/>
          </a:stretch>
        </p:blipFill>
        <p:spPr>
          <a:xfrm>
            <a:off x="475488" y="1152144"/>
            <a:ext cx="256032" cy="256032"/>
          </a:xfrm>
          <a:prstGeom prst="rect">
            <a:avLst/>
          </a:prstGeom>
        </p:spPr>
      </p:pic>
      <p:sp>
        <p:nvSpPr>
          <p:cNvPr id="8" name="Text 4">
            <a:extLst>
              <a:ext uri="{FF2B5EF4-FFF2-40B4-BE49-F238E27FC236}">
                <a16:creationId xmlns:a16="http://schemas.microsoft.com/office/drawing/2014/main" id="{EB161128-AFFE-C5BE-F8E9-96123745D529}"/>
              </a:ext>
            </a:extLst>
          </p:cNvPr>
          <p:cNvSpPr/>
          <p:nvPr/>
        </p:nvSpPr>
        <p:spPr>
          <a:xfrm>
            <a:off x="822960" y="1115568"/>
            <a:ext cx="3493008" cy="329184"/>
          </a:xfrm>
          <a:prstGeom prst="rect">
            <a:avLst/>
          </a:prstGeom>
          <a:noFill/>
          <a:ln/>
        </p:spPr>
        <p:txBody>
          <a:bodyPr wrap="square" lIns="0" tIns="0" rIns="0" bIns="0" rtlCol="0" anchor="ctr"/>
          <a:lstStyle/>
          <a:p>
            <a:pPr marL="0" indent="0">
              <a:buNone/>
            </a:pPr>
            <a:r>
              <a:rPr lang="en-US" sz="1400" b="1" dirty="0">
                <a:solidFill>
                  <a:srgbClr val="1C1145"/>
                </a:solidFill>
                <a:latin typeface="Trebuchet MS" pitchFamily="34" charset="0"/>
                <a:ea typeface="Trebuchet MS" pitchFamily="34" charset="-122"/>
                <a:cs typeface="Trebuchet MS" pitchFamily="34" charset="-120"/>
              </a:rPr>
              <a:t>Technology Risk</a:t>
            </a:r>
            <a:endParaRPr lang="en-US" sz="1400" dirty="0"/>
          </a:p>
        </p:txBody>
      </p:sp>
      <p:sp>
        <p:nvSpPr>
          <p:cNvPr id="9" name="Text 5">
            <a:extLst>
              <a:ext uri="{FF2B5EF4-FFF2-40B4-BE49-F238E27FC236}">
                <a16:creationId xmlns:a16="http://schemas.microsoft.com/office/drawing/2014/main" id="{8C553FEB-78FF-CD7C-7E9B-80681474C26C}"/>
              </a:ext>
            </a:extLst>
          </p:cNvPr>
          <p:cNvSpPr/>
          <p:nvPr/>
        </p:nvSpPr>
        <p:spPr>
          <a:xfrm>
            <a:off x="475488" y="1517904"/>
            <a:ext cx="3840480" cy="274320"/>
          </a:xfrm>
          <a:prstGeom prst="rect">
            <a:avLst/>
          </a:prstGeom>
          <a:noFill/>
          <a:ln/>
        </p:spPr>
        <p:txBody>
          <a:bodyPr wrap="square" rtlCol="0" anchor="ctr"/>
          <a:lstStyle/>
          <a:p>
            <a:pPr marL="0" indent="0">
              <a:buNone/>
            </a:pPr>
            <a:r>
              <a:rPr lang="en-US" sz="1150" b="1" dirty="0">
                <a:solidFill>
                  <a:srgbClr val="3D2B8F"/>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Smart contract security audits (if applicable)</a:t>
            </a:r>
            <a:endParaRPr lang="en-US" sz="1150" dirty="0"/>
          </a:p>
        </p:txBody>
      </p:sp>
      <p:sp>
        <p:nvSpPr>
          <p:cNvPr id="10" name="Text 6">
            <a:extLst>
              <a:ext uri="{FF2B5EF4-FFF2-40B4-BE49-F238E27FC236}">
                <a16:creationId xmlns:a16="http://schemas.microsoft.com/office/drawing/2014/main" id="{B8D4E970-1BCC-65D1-794F-92D0BC26511D}"/>
              </a:ext>
            </a:extLst>
          </p:cNvPr>
          <p:cNvSpPr/>
          <p:nvPr/>
        </p:nvSpPr>
        <p:spPr>
          <a:xfrm>
            <a:off x="475488" y="1810512"/>
            <a:ext cx="3840480" cy="274320"/>
          </a:xfrm>
          <a:prstGeom prst="rect">
            <a:avLst/>
          </a:prstGeom>
          <a:noFill/>
          <a:ln/>
        </p:spPr>
        <p:txBody>
          <a:bodyPr wrap="square" rtlCol="0" anchor="ctr"/>
          <a:lstStyle/>
          <a:p>
            <a:pPr marL="0" indent="0">
              <a:buNone/>
            </a:pPr>
            <a:r>
              <a:rPr lang="en-US" sz="1150" b="1" dirty="0">
                <a:solidFill>
                  <a:srgbClr val="3D2B8F"/>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Key management, wallets &amp; self-custody controls</a:t>
            </a:r>
            <a:endParaRPr lang="en-US" sz="1150" dirty="0"/>
          </a:p>
        </p:txBody>
      </p:sp>
      <p:sp>
        <p:nvSpPr>
          <p:cNvPr id="11" name="Text 7">
            <a:extLst>
              <a:ext uri="{FF2B5EF4-FFF2-40B4-BE49-F238E27FC236}">
                <a16:creationId xmlns:a16="http://schemas.microsoft.com/office/drawing/2014/main" id="{FD29A646-28B9-470D-D990-6037CC7C7104}"/>
              </a:ext>
            </a:extLst>
          </p:cNvPr>
          <p:cNvSpPr/>
          <p:nvPr/>
        </p:nvSpPr>
        <p:spPr>
          <a:xfrm>
            <a:off x="475488" y="2103120"/>
            <a:ext cx="3840480" cy="274320"/>
          </a:xfrm>
          <a:prstGeom prst="rect">
            <a:avLst/>
          </a:prstGeom>
          <a:noFill/>
          <a:ln/>
        </p:spPr>
        <p:txBody>
          <a:bodyPr wrap="square" rtlCol="0" anchor="ctr"/>
          <a:lstStyle/>
          <a:p>
            <a:pPr marL="0" indent="0">
              <a:buNone/>
            </a:pPr>
            <a:r>
              <a:rPr lang="en-US" sz="1150" b="1" dirty="0">
                <a:solidFill>
                  <a:srgbClr val="3D2B8F"/>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Infrastructure redundancy &amp; SLA uptime</a:t>
            </a:r>
            <a:endParaRPr lang="en-US" sz="1150" dirty="0"/>
          </a:p>
        </p:txBody>
      </p:sp>
      <p:sp>
        <p:nvSpPr>
          <p:cNvPr id="12" name="Text 8">
            <a:extLst>
              <a:ext uri="{FF2B5EF4-FFF2-40B4-BE49-F238E27FC236}">
                <a16:creationId xmlns:a16="http://schemas.microsoft.com/office/drawing/2014/main" id="{A48A27C5-B1E8-B8AD-CA53-8B50D87BEE95}"/>
              </a:ext>
            </a:extLst>
          </p:cNvPr>
          <p:cNvSpPr/>
          <p:nvPr/>
        </p:nvSpPr>
        <p:spPr>
          <a:xfrm>
            <a:off x="475488" y="2395728"/>
            <a:ext cx="3840480" cy="274320"/>
          </a:xfrm>
          <a:prstGeom prst="rect">
            <a:avLst/>
          </a:prstGeom>
          <a:noFill/>
          <a:ln/>
        </p:spPr>
        <p:txBody>
          <a:bodyPr wrap="square" rtlCol="0" anchor="ctr"/>
          <a:lstStyle/>
          <a:p>
            <a:pPr marL="0" indent="0">
              <a:buNone/>
            </a:pPr>
            <a:r>
              <a:rPr lang="en-US" sz="1150" b="1" dirty="0">
                <a:solidFill>
                  <a:srgbClr val="3D2B8F"/>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Incident response procedures</a:t>
            </a:r>
            <a:endParaRPr lang="en-US" sz="1150" dirty="0"/>
          </a:p>
        </p:txBody>
      </p:sp>
      <p:sp>
        <p:nvSpPr>
          <p:cNvPr id="13" name="Shape 9">
            <a:extLst>
              <a:ext uri="{FF2B5EF4-FFF2-40B4-BE49-F238E27FC236}">
                <a16:creationId xmlns:a16="http://schemas.microsoft.com/office/drawing/2014/main" id="{1C2349C6-6085-A902-0358-3E925BB5D6A1}"/>
              </a:ext>
            </a:extLst>
          </p:cNvPr>
          <p:cNvSpPr/>
          <p:nvPr/>
        </p:nvSpPr>
        <p:spPr>
          <a:xfrm>
            <a:off x="4663440" y="1042416"/>
            <a:ext cx="4096512" cy="1719072"/>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14" name="Shape 10">
            <a:extLst>
              <a:ext uri="{FF2B5EF4-FFF2-40B4-BE49-F238E27FC236}">
                <a16:creationId xmlns:a16="http://schemas.microsoft.com/office/drawing/2014/main" id="{4CE76FCD-E3DC-A373-0826-53140A4009F6}"/>
              </a:ext>
            </a:extLst>
          </p:cNvPr>
          <p:cNvSpPr/>
          <p:nvPr/>
        </p:nvSpPr>
        <p:spPr>
          <a:xfrm>
            <a:off x="4663440" y="1042416"/>
            <a:ext cx="4096512" cy="54864"/>
          </a:xfrm>
          <a:prstGeom prst="rect">
            <a:avLst/>
          </a:prstGeom>
          <a:solidFill>
            <a:srgbClr val="5E47B0"/>
          </a:solidFill>
          <a:ln w="12700">
            <a:solidFill>
              <a:srgbClr val="5E47B0"/>
            </a:solidFill>
            <a:prstDash val="solid"/>
          </a:ln>
        </p:spPr>
        <p:txBody>
          <a:bodyPr/>
          <a:lstStyle/>
          <a:p>
            <a:endParaRPr lang="en-US"/>
          </a:p>
        </p:txBody>
      </p:sp>
      <p:pic>
        <p:nvPicPr>
          <p:cNvPr id="15" name="Image 2" descr="preencoded.png">
            <a:extLst>
              <a:ext uri="{FF2B5EF4-FFF2-40B4-BE49-F238E27FC236}">
                <a16:creationId xmlns:a16="http://schemas.microsoft.com/office/drawing/2014/main" id="{24A48FF2-3CA0-386A-AD4F-3E07D6EADDE9}"/>
              </a:ext>
            </a:extLst>
          </p:cNvPr>
          <p:cNvPicPr>
            <a:picLocks noChangeAspect="1"/>
          </p:cNvPicPr>
          <p:nvPr/>
        </p:nvPicPr>
        <p:blipFill>
          <a:blip r:embed="rId4"/>
          <a:stretch>
            <a:fillRect/>
          </a:stretch>
        </p:blipFill>
        <p:spPr>
          <a:xfrm>
            <a:off x="4791456" y="1152144"/>
            <a:ext cx="256032" cy="256032"/>
          </a:xfrm>
          <a:prstGeom prst="rect">
            <a:avLst/>
          </a:prstGeom>
        </p:spPr>
      </p:pic>
      <p:sp>
        <p:nvSpPr>
          <p:cNvPr id="16" name="Text 11">
            <a:extLst>
              <a:ext uri="{FF2B5EF4-FFF2-40B4-BE49-F238E27FC236}">
                <a16:creationId xmlns:a16="http://schemas.microsoft.com/office/drawing/2014/main" id="{92215FE4-EE5D-897C-7654-7F27AE990056}"/>
              </a:ext>
            </a:extLst>
          </p:cNvPr>
          <p:cNvSpPr/>
          <p:nvPr/>
        </p:nvSpPr>
        <p:spPr>
          <a:xfrm>
            <a:off x="5138928" y="1115568"/>
            <a:ext cx="3493008" cy="329184"/>
          </a:xfrm>
          <a:prstGeom prst="rect">
            <a:avLst/>
          </a:prstGeom>
          <a:noFill/>
          <a:ln/>
        </p:spPr>
        <p:txBody>
          <a:bodyPr wrap="square" lIns="0" tIns="0" rIns="0" bIns="0" rtlCol="0" anchor="ctr"/>
          <a:lstStyle/>
          <a:p>
            <a:pPr marL="0" indent="0">
              <a:buNone/>
            </a:pPr>
            <a:r>
              <a:rPr lang="en-US" sz="1400" b="1" dirty="0">
                <a:solidFill>
                  <a:srgbClr val="1C1145"/>
                </a:solidFill>
                <a:latin typeface="Trebuchet MS" pitchFamily="34" charset="0"/>
                <a:ea typeface="Trebuchet MS" pitchFamily="34" charset="-122"/>
                <a:cs typeface="Trebuchet MS" pitchFamily="34" charset="-120"/>
              </a:rPr>
              <a:t>Counterparty Risk</a:t>
            </a:r>
            <a:endParaRPr lang="en-US" sz="1400" dirty="0"/>
          </a:p>
        </p:txBody>
      </p:sp>
      <p:sp>
        <p:nvSpPr>
          <p:cNvPr id="17" name="Text 12">
            <a:extLst>
              <a:ext uri="{FF2B5EF4-FFF2-40B4-BE49-F238E27FC236}">
                <a16:creationId xmlns:a16="http://schemas.microsoft.com/office/drawing/2014/main" id="{962FBA40-87CB-5F6B-913B-1FFE7310BA2C}"/>
              </a:ext>
            </a:extLst>
          </p:cNvPr>
          <p:cNvSpPr/>
          <p:nvPr/>
        </p:nvSpPr>
        <p:spPr>
          <a:xfrm>
            <a:off x="4791456" y="1517904"/>
            <a:ext cx="3840480" cy="274320"/>
          </a:xfrm>
          <a:prstGeom prst="rect">
            <a:avLst/>
          </a:prstGeom>
          <a:noFill/>
          <a:ln/>
        </p:spPr>
        <p:txBody>
          <a:bodyPr wrap="square" rtlCol="0" anchor="ctr"/>
          <a:lstStyle/>
          <a:p>
            <a:pPr marL="0" indent="0">
              <a:buNone/>
            </a:pPr>
            <a:r>
              <a:rPr lang="en-US" sz="1150" b="1" dirty="0">
                <a:solidFill>
                  <a:srgbClr val="5E47B0"/>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Issuer regulatory status (licensed vs. supervised)</a:t>
            </a:r>
            <a:endParaRPr lang="en-US" sz="1150" dirty="0"/>
          </a:p>
        </p:txBody>
      </p:sp>
      <p:sp>
        <p:nvSpPr>
          <p:cNvPr id="18" name="Text 13">
            <a:extLst>
              <a:ext uri="{FF2B5EF4-FFF2-40B4-BE49-F238E27FC236}">
                <a16:creationId xmlns:a16="http://schemas.microsoft.com/office/drawing/2014/main" id="{4000E4FF-B1AD-D24E-3471-2D8067C69A4D}"/>
              </a:ext>
            </a:extLst>
          </p:cNvPr>
          <p:cNvSpPr/>
          <p:nvPr/>
        </p:nvSpPr>
        <p:spPr>
          <a:xfrm>
            <a:off x="4791456" y="1810512"/>
            <a:ext cx="3840480" cy="274320"/>
          </a:xfrm>
          <a:prstGeom prst="rect">
            <a:avLst/>
          </a:prstGeom>
          <a:noFill/>
          <a:ln/>
        </p:spPr>
        <p:txBody>
          <a:bodyPr wrap="square" rtlCol="0" anchor="ctr"/>
          <a:lstStyle/>
          <a:p>
            <a:pPr marL="0" indent="0">
              <a:buNone/>
            </a:pPr>
            <a:r>
              <a:rPr lang="en-US" sz="1150" b="1" dirty="0">
                <a:solidFill>
                  <a:srgbClr val="5E47B0"/>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Reserve quality &amp; attestation frequency</a:t>
            </a:r>
            <a:endParaRPr lang="en-US" sz="1150" dirty="0"/>
          </a:p>
        </p:txBody>
      </p:sp>
      <p:sp>
        <p:nvSpPr>
          <p:cNvPr id="19" name="Text 14">
            <a:extLst>
              <a:ext uri="{FF2B5EF4-FFF2-40B4-BE49-F238E27FC236}">
                <a16:creationId xmlns:a16="http://schemas.microsoft.com/office/drawing/2014/main" id="{08847341-BE5C-DD90-F3E5-928C9F4EC6F8}"/>
              </a:ext>
            </a:extLst>
          </p:cNvPr>
          <p:cNvSpPr/>
          <p:nvPr/>
        </p:nvSpPr>
        <p:spPr>
          <a:xfrm>
            <a:off x="4791456" y="2103120"/>
            <a:ext cx="3840480" cy="274320"/>
          </a:xfrm>
          <a:prstGeom prst="rect">
            <a:avLst/>
          </a:prstGeom>
          <a:noFill/>
          <a:ln/>
        </p:spPr>
        <p:txBody>
          <a:bodyPr wrap="square" rtlCol="0" anchor="ctr"/>
          <a:lstStyle/>
          <a:p>
            <a:pPr marL="0" indent="0">
              <a:buNone/>
            </a:pPr>
            <a:r>
              <a:rPr lang="en-US" sz="1150" b="1" dirty="0">
                <a:solidFill>
                  <a:srgbClr val="5E47B0"/>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Bankruptcy remoteness of reserve deposits</a:t>
            </a:r>
            <a:endParaRPr lang="en-US" sz="1150" dirty="0"/>
          </a:p>
        </p:txBody>
      </p:sp>
      <p:sp>
        <p:nvSpPr>
          <p:cNvPr id="20" name="Text 15">
            <a:extLst>
              <a:ext uri="{FF2B5EF4-FFF2-40B4-BE49-F238E27FC236}">
                <a16:creationId xmlns:a16="http://schemas.microsoft.com/office/drawing/2014/main" id="{796C9D52-151A-3350-6DB0-D434A457AD77}"/>
              </a:ext>
            </a:extLst>
          </p:cNvPr>
          <p:cNvSpPr/>
          <p:nvPr/>
        </p:nvSpPr>
        <p:spPr>
          <a:xfrm>
            <a:off x="4791456" y="2395728"/>
            <a:ext cx="3840480" cy="274320"/>
          </a:xfrm>
          <a:prstGeom prst="rect">
            <a:avLst/>
          </a:prstGeom>
          <a:noFill/>
          <a:ln/>
        </p:spPr>
        <p:txBody>
          <a:bodyPr wrap="square" rtlCol="0" anchor="ctr"/>
          <a:lstStyle/>
          <a:p>
            <a:pPr marL="0" indent="0">
              <a:buNone/>
            </a:pPr>
            <a:r>
              <a:rPr lang="en-US" sz="1150" b="1" dirty="0">
                <a:solidFill>
                  <a:srgbClr val="5E47B0"/>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Auditor independence &amp; reputation</a:t>
            </a:r>
            <a:endParaRPr lang="en-US" sz="1150" dirty="0"/>
          </a:p>
        </p:txBody>
      </p:sp>
      <p:sp>
        <p:nvSpPr>
          <p:cNvPr id="21" name="Shape 16">
            <a:extLst>
              <a:ext uri="{FF2B5EF4-FFF2-40B4-BE49-F238E27FC236}">
                <a16:creationId xmlns:a16="http://schemas.microsoft.com/office/drawing/2014/main" id="{6FE63E17-D7D6-5A03-46BC-6DF444C65606}"/>
              </a:ext>
            </a:extLst>
          </p:cNvPr>
          <p:cNvSpPr/>
          <p:nvPr/>
        </p:nvSpPr>
        <p:spPr>
          <a:xfrm>
            <a:off x="347472" y="2926080"/>
            <a:ext cx="4096512" cy="1719072"/>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22" name="Shape 17">
            <a:extLst>
              <a:ext uri="{FF2B5EF4-FFF2-40B4-BE49-F238E27FC236}">
                <a16:creationId xmlns:a16="http://schemas.microsoft.com/office/drawing/2014/main" id="{6660B94F-7BF5-CC7E-669B-1574CBD10485}"/>
              </a:ext>
            </a:extLst>
          </p:cNvPr>
          <p:cNvSpPr/>
          <p:nvPr/>
        </p:nvSpPr>
        <p:spPr>
          <a:xfrm>
            <a:off x="347472" y="2926080"/>
            <a:ext cx="4096512" cy="54864"/>
          </a:xfrm>
          <a:prstGeom prst="rect">
            <a:avLst/>
          </a:prstGeom>
          <a:solidFill>
            <a:srgbClr val="7B5CB8"/>
          </a:solidFill>
          <a:ln w="12700">
            <a:solidFill>
              <a:srgbClr val="7B5CB8"/>
            </a:solidFill>
            <a:prstDash val="solid"/>
          </a:ln>
        </p:spPr>
        <p:txBody>
          <a:bodyPr/>
          <a:lstStyle/>
          <a:p>
            <a:endParaRPr lang="en-US"/>
          </a:p>
        </p:txBody>
      </p:sp>
      <p:pic>
        <p:nvPicPr>
          <p:cNvPr id="23" name="Image 3" descr="preencoded.png">
            <a:extLst>
              <a:ext uri="{FF2B5EF4-FFF2-40B4-BE49-F238E27FC236}">
                <a16:creationId xmlns:a16="http://schemas.microsoft.com/office/drawing/2014/main" id="{B936AD36-8047-F7D0-5B1C-7298FEA8952C}"/>
              </a:ext>
            </a:extLst>
          </p:cNvPr>
          <p:cNvPicPr>
            <a:picLocks noChangeAspect="1"/>
          </p:cNvPicPr>
          <p:nvPr/>
        </p:nvPicPr>
        <p:blipFill>
          <a:blip r:embed="rId5"/>
          <a:stretch>
            <a:fillRect/>
          </a:stretch>
        </p:blipFill>
        <p:spPr>
          <a:xfrm>
            <a:off x="475488" y="3035808"/>
            <a:ext cx="256032" cy="256032"/>
          </a:xfrm>
          <a:prstGeom prst="rect">
            <a:avLst/>
          </a:prstGeom>
        </p:spPr>
      </p:pic>
      <p:sp>
        <p:nvSpPr>
          <p:cNvPr id="24" name="Text 18">
            <a:extLst>
              <a:ext uri="{FF2B5EF4-FFF2-40B4-BE49-F238E27FC236}">
                <a16:creationId xmlns:a16="http://schemas.microsoft.com/office/drawing/2014/main" id="{74B54D41-6A92-208D-EEE5-0637B0B2C161}"/>
              </a:ext>
            </a:extLst>
          </p:cNvPr>
          <p:cNvSpPr/>
          <p:nvPr/>
        </p:nvSpPr>
        <p:spPr>
          <a:xfrm>
            <a:off x="822960" y="2999232"/>
            <a:ext cx="3493008" cy="329184"/>
          </a:xfrm>
          <a:prstGeom prst="rect">
            <a:avLst/>
          </a:prstGeom>
          <a:noFill/>
          <a:ln/>
        </p:spPr>
        <p:txBody>
          <a:bodyPr wrap="square" lIns="0" tIns="0" rIns="0" bIns="0" rtlCol="0" anchor="ctr"/>
          <a:lstStyle/>
          <a:p>
            <a:pPr marL="0" indent="0">
              <a:buNone/>
            </a:pPr>
            <a:r>
              <a:rPr lang="en-US" sz="1400" b="1" dirty="0">
                <a:solidFill>
                  <a:srgbClr val="1C1145"/>
                </a:solidFill>
                <a:latin typeface="Trebuchet MS" pitchFamily="34" charset="0"/>
                <a:ea typeface="Trebuchet MS" pitchFamily="34" charset="-122"/>
                <a:cs typeface="Trebuchet MS" pitchFamily="34" charset="-120"/>
              </a:rPr>
              <a:t>Regulatory Risk</a:t>
            </a:r>
            <a:endParaRPr lang="en-US" sz="1400" dirty="0"/>
          </a:p>
        </p:txBody>
      </p:sp>
      <p:sp>
        <p:nvSpPr>
          <p:cNvPr id="25" name="Text 19">
            <a:extLst>
              <a:ext uri="{FF2B5EF4-FFF2-40B4-BE49-F238E27FC236}">
                <a16:creationId xmlns:a16="http://schemas.microsoft.com/office/drawing/2014/main" id="{27EA43AA-8B7C-40B6-3ED0-602819828234}"/>
              </a:ext>
            </a:extLst>
          </p:cNvPr>
          <p:cNvSpPr/>
          <p:nvPr/>
        </p:nvSpPr>
        <p:spPr>
          <a:xfrm>
            <a:off x="475488" y="3401568"/>
            <a:ext cx="3840480" cy="274320"/>
          </a:xfrm>
          <a:prstGeom prst="rect">
            <a:avLst/>
          </a:prstGeom>
          <a:noFill/>
          <a:ln/>
        </p:spPr>
        <p:txBody>
          <a:bodyPr wrap="square" rtlCol="0" anchor="ctr"/>
          <a:lstStyle/>
          <a:p>
            <a:pPr marL="0" indent="0">
              <a:buNone/>
            </a:pPr>
            <a:r>
              <a:rPr lang="en-US" sz="1150" b="1" dirty="0">
                <a:solidFill>
                  <a:srgbClr val="7B5CB8"/>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GENIUS Act compliance pathway</a:t>
            </a:r>
            <a:endParaRPr lang="en-US" sz="1150" dirty="0"/>
          </a:p>
        </p:txBody>
      </p:sp>
      <p:sp>
        <p:nvSpPr>
          <p:cNvPr id="26" name="Text 20">
            <a:extLst>
              <a:ext uri="{FF2B5EF4-FFF2-40B4-BE49-F238E27FC236}">
                <a16:creationId xmlns:a16="http://schemas.microsoft.com/office/drawing/2014/main" id="{3FD70494-EE60-8A1E-4759-E586196604C8}"/>
              </a:ext>
            </a:extLst>
          </p:cNvPr>
          <p:cNvSpPr/>
          <p:nvPr/>
        </p:nvSpPr>
        <p:spPr>
          <a:xfrm>
            <a:off x="475488" y="3694176"/>
            <a:ext cx="3840480" cy="274320"/>
          </a:xfrm>
          <a:prstGeom prst="rect">
            <a:avLst/>
          </a:prstGeom>
          <a:noFill/>
          <a:ln/>
        </p:spPr>
        <p:txBody>
          <a:bodyPr wrap="square" rtlCol="0" anchor="ctr"/>
          <a:lstStyle/>
          <a:p>
            <a:pPr marL="0" indent="0">
              <a:buNone/>
            </a:pPr>
            <a:r>
              <a:rPr lang="en-US" sz="1150" b="1" dirty="0">
                <a:solidFill>
                  <a:srgbClr val="7B5CB8"/>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State money transmission requirements</a:t>
            </a:r>
            <a:endParaRPr lang="en-US" sz="1150" dirty="0"/>
          </a:p>
        </p:txBody>
      </p:sp>
      <p:sp>
        <p:nvSpPr>
          <p:cNvPr id="27" name="Text 21">
            <a:extLst>
              <a:ext uri="{FF2B5EF4-FFF2-40B4-BE49-F238E27FC236}">
                <a16:creationId xmlns:a16="http://schemas.microsoft.com/office/drawing/2014/main" id="{F268C57C-9B3E-B337-4867-9E6346E1481F}"/>
              </a:ext>
            </a:extLst>
          </p:cNvPr>
          <p:cNvSpPr/>
          <p:nvPr/>
        </p:nvSpPr>
        <p:spPr>
          <a:xfrm>
            <a:off x="475488" y="3986784"/>
            <a:ext cx="3840480" cy="274320"/>
          </a:xfrm>
          <a:prstGeom prst="rect">
            <a:avLst/>
          </a:prstGeom>
          <a:noFill/>
          <a:ln/>
        </p:spPr>
        <p:txBody>
          <a:bodyPr wrap="square" rtlCol="0" anchor="ctr"/>
          <a:lstStyle/>
          <a:p>
            <a:pPr marL="0" indent="0">
              <a:buNone/>
            </a:pPr>
            <a:r>
              <a:rPr lang="en-US" sz="1150" b="1" dirty="0">
                <a:solidFill>
                  <a:srgbClr val="7B5CB8"/>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BSA/AML/OFAC wallet screening adequacy</a:t>
            </a:r>
            <a:endParaRPr lang="en-US" sz="1150" dirty="0"/>
          </a:p>
        </p:txBody>
      </p:sp>
      <p:sp>
        <p:nvSpPr>
          <p:cNvPr id="28" name="Text 22">
            <a:extLst>
              <a:ext uri="{FF2B5EF4-FFF2-40B4-BE49-F238E27FC236}">
                <a16:creationId xmlns:a16="http://schemas.microsoft.com/office/drawing/2014/main" id="{64C7CDB3-30EA-428F-947A-FBC4D5666E4D}"/>
              </a:ext>
            </a:extLst>
          </p:cNvPr>
          <p:cNvSpPr/>
          <p:nvPr/>
        </p:nvSpPr>
        <p:spPr>
          <a:xfrm>
            <a:off x="475488" y="4279392"/>
            <a:ext cx="3840480" cy="274320"/>
          </a:xfrm>
          <a:prstGeom prst="rect">
            <a:avLst/>
          </a:prstGeom>
          <a:noFill/>
          <a:ln/>
        </p:spPr>
        <p:txBody>
          <a:bodyPr wrap="square" rtlCol="0" anchor="ctr"/>
          <a:lstStyle/>
          <a:p>
            <a:pPr marL="0" indent="0">
              <a:buNone/>
            </a:pPr>
            <a:r>
              <a:rPr lang="en-US" sz="1150" b="1" dirty="0">
                <a:solidFill>
                  <a:srgbClr val="7B5CB8"/>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OCC examiner guidance alignment</a:t>
            </a:r>
            <a:endParaRPr lang="en-US" sz="1150" dirty="0"/>
          </a:p>
        </p:txBody>
      </p:sp>
      <p:sp>
        <p:nvSpPr>
          <p:cNvPr id="29" name="Shape 23">
            <a:extLst>
              <a:ext uri="{FF2B5EF4-FFF2-40B4-BE49-F238E27FC236}">
                <a16:creationId xmlns:a16="http://schemas.microsoft.com/office/drawing/2014/main" id="{101275D0-7B2C-C2DC-3052-1C12CC5FD3FC}"/>
              </a:ext>
            </a:extLst>
          </p:cNvPr>
          <p:cNvSpPr/>
          <p:nvPr/>
        </p:nvSpPr>
        <p:spPr>
          <a:xfrm>
            <a:off x="4663440" y="2926080"/>
            <a:ext cx="4096512" cy="1719072"/>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30" name="Shape 24">
            <a:extLst>
              <a:ext uri="{FF2B5EF4-FFF2-40B4-BE49-F238E27FC236}">
                <a16:creationId xmlns:a16="http://schemas.microsoft.com/office/drawing/2014/main" id="{CFA5BE27-843F-12A0-0782-7EF900896926}"/>
              </a:ext>
            </a:extLst>
          </p:cNvPr>
          <p:cNvSpPr/>
          <p:nvPr/>
        </p:nvSpPr>
        <p:spPr>
          <a:xfrm>
            <a:off x="4663440" y="2926080"/>
            <a:ext cx="4096512" cy="54864"/>
          </a:xfrm>
          <a:prstGeom prst="rect">
            <a:avLst/>
          </a:prstGeom>
          <a:solidFill>
            <a:srgbClr val="9880C4"/>
          </a:solidFill>
          <a:ln w="12700">
            <a:solidFill>
              <a:srgbClr val="9880C4"/>
            </a:solidFill>
            <a:prstDash val="solid"/>
          </a:ln>
        </p:spPr>
        <p:txBody>
          <a:bodyPr/>
          <a:lstStyle/>
          <a:p>
            <a:endParaRPr lang="en-US"/>
          </a:p>
        </p:txBody>
      </p:sp>
      <p:pic>
        <p:nvPicPr>
          <p:cNvPr id="31" name="Image 4" descr="preencoded.png">
            <a:extLst>
              <a:ext uri="{FF2B5EF4-FFF2-40B4-BE49-F238E27FC236}">
                <a16:creationId xmlns:a16="http://schemas.microsoft.com/office/drawing/2014/main" id="{53ACDC09-57DA-7F89-0663-773538921EC3}"/>
              </a:ext>
            </a:extLst>
          </p:cNvPr>
          <p:cNvPicPr>
            <a:picLocks noChangeAspect="1"/>
          </p:cNvPicPr>
          <p:nvPr/>
        </p:nvPicPr>
        <p:blipFill>
          <a:blip r:embed="rId6"/>
          <a:stretch>
            <a:fillRect/>
          </a:stretch>
        </p:blipFill>
        <p:spPr>
          <a:xfrm>
            <a:off x="4791456" y="3035808"/>
            <a:ext cx="256032" cy="256032"/>
          </a:xfrm>
          <a:prstGeom prst="rect">
            <a:avLst/>
          </a:prstGeom>
        </p:spPr>
      </p:pic>
      <p:sp>
        <p:nvSpPr>
          <p:cNvPr id="32" name="Text 25">
            <a:extLst>
              <a:ext uri="{FF2B5EF4-FFF2-40B4-BE49-F238E27FC236}">
                <a16:creationId xmlns:a16="http://schemas.microsoft.com/office/drawing/2014/main" id="{25B04B7B-E75A-D1FA-ADA1-DB3826D9094F}"/>
              </a:ext>
            </a:extLst>
          </p:cNvPr>
          <p:cNvSpPr/>
          <p:nvPr/>
        </p:nvSpPr>
        <p:spPr>
          <a:xfrm>
            <a:off x="5138928" y="2999232"/>
            <a:ext cx="3493008" cy="329184"/>
          </a:xfrm>
          <a:prstGeom prst="rect">
            <a:avLst/>
          </a:prstGeom>
          <a:noFill/>
          <a:ln/>
        </p:spPr>
        <p:txBody>
          <a:bodyPr wrap="square" lIns="0" tIns="0" rIns="0" bIns="0" rtlCol="0" anchor="ctr"/>
          <a:lstStyle/>
          <a:p>
            <a:pPr marL="0" indent="0">
              <a:buNone/>
            </a:pPr>
            <a:r>
              <a:rPr lang="en-US" sz="1400" b="1" dirty="0">
                <a:solidFill>
                  <a:srgbClr val="1C1145"/>
                </a:solidFill>
                <a:latin typeface="Trebuchet MS" pitchFamily="34" charset="0"/>
                <a:ea typeface="Trebuchet MS" pitchFamily="34" charset="-122"/>
                <a:cs typeface="Trebuchet MS" pitchFamily="34" charset="-120"/>
              </a:rPr>
              <a:t>Operational Risk</a:t>
            </a:r>
            <a:endParaRPr lang="en-US" sz="1400" dirty="0"/>
          </a:p>
        </p:txBody>
      </p:sp>
      <p:sp>
        <p:nvSpPr>
          <p:cNvPr id="33" name="Text 26">
            <a:extLst>
              <a:ext uri="{FF2B5EF4-FFF2-40B4-BE49-F238E27FC236}">
                <a16:creationId xmlns:a16="http://schemas.microsoft.com/office/drawing/2014/main" id="{7277B627-A8FF-037C-2A31-142FEE438974}"/>
              </a:ext>
            </a:extLst>
          </p:cNvPr>
          <p:cNvSpPr/>
          <p:nvPr/>
        </p:nvSpPr>
        <p:spPr>
          <a:xfrm>
            <a:off x="4791456" y="3401568"/>
            <a:ext cx="3840480" cy="274320"/>
          </a:xfrm>
          <a:prstGeom prst="rect">
            <a:avLst/>
          </a:prstGeom>
          <a:noFill/>
          <a:ln/>
        </p:spPr>
        <p:txBody>
          <a:bodyPr wrap="square" rtlCol="0" anchor="ctr"/>
          <a:lstStyle/>
          <a:p>
            <a:pPr marL="0" indent="0">
              <a:buNone/>
            </a:pPr>
            <a:r>
              <a:rPr lang="en-US" sz="1150" b="1" dirty="0">
                <a:solidFill>
                  <a:srgbClr val="9880C4"/>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Staff training &amp; operational change management</a:t>
            </a:r>
            <a:endParaRPr lang="en-US" sz="1150" dirty="0"/>
          </a:p>
        </p:txBody>
      </p:sp>
      <p:sp>
        <p:nvSpPr>
          <p:cNvPr id="34" name="Text 27">
            <a:extLst>
              <a:ext uri="{FF2B5EF4-FFF2-40B4-BE49-F238E27FC236}">
                <a16:creationId xmlns:a16="http://schemas.microsoft.com/office/drawing/2014/main" id="{628EFDCB-EF47-49F6-45BD-7CF095B515C1}"/>
              </a:ext>
            </a:extLst>
          </p:cNvPr>
          <p:cNvSpPr/>
          <p:nvPr/>
        </p:nvSpPr>
        <p:spPr>
          <a:xfrm>
            <a:off x="4791456" y="3694176"/>
            <a:ext cx="3840480" cy="274320"/>
          </a:xfrm>
          <a:prstGeom prst="rect">
            <a:avLst/>
          </a:prstGeom>
          <a:noFill/>
          <a:ln/>
        </p:spPr>
        <p:txBody>
          <a:bodyPr wrap="square" rtlCol="0" anchor="ctr"/>
          <a:lstStyle/>
          <a:p>
            <a:pPr marL="0" indent="0">
              <a:buNone/>
            </a:pPr>
            <a:r>
              <a:rPr lang="en-US" sz="1150" b="1" dirty="0">
                <a:solidFill>
                  <a:srgbClr val="9880C4"/>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Customer disclosure obligations</a:t>
            </a:r>
            <a:endParaRPr lang="en-US" sz="1150" dirty="0"/>
          </a:p>
        </p:txBody>
      </p:sp>
      <p:sp>
        <p:nvSpPr>
          <p:cNvPr id="35" name="Text 28">
            <a:extLst>
              <a:ext uri="{FF2B5EF4-FFF2-40B4-BE49-F238E27FC236}">
                <a16:creationId xmlns:a16="http://schemas.microsoft.com/office/drawing/2014/main" id="{9FA51E5D-2122-900F-7E64-509538963CC7}"/>
              </a:ext>
            </a:extLst>
          </p:cNvPr>
          <p:cNvSpPr/>
          <p:nvPr/>
        </p:nvSpPr>
        <p:spPr>
          <a:xfrm>
            <a:off x="4791456" y="3986784"/>
            <a:ext cx="3840480" cy="274320"/>
          </a:xfrm>
          <a:prstGeom prst="rect">
            <a:avLst/>
          </a:prstGeom>
          <a:noFill/>
          <a:ln/>
        </p:spPr>
        <p:txBody>
          <a:bodyPr wrap="square" rtlCol="0" anchor="ctr"/>
          <a:lstStyle/>
          <a:p>
            <a:pPr marL="0" indent="0">
              <a:buNone/>
            </a:pPr>
            <a:r>
              <a:rPr lang="en-US" sz="1150" b="1" dirty="0">
                <a:solidFill>
                  <a:srgbClr val="9880C4"/>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Core banking: API add-on or native integration</a:t>
            </a:r>
            <a:endParaRPr lang="en-US" sz="1150" dirty="0"/>
          </a:p>
        </p:txBody>
      </p:sp>
      <p:sp>
        <p:nvSpPr>
          <p:cNvPr id="36" name="Text 29">
            <a:extLst>
              <a:ext uri="{FF2B5EF4-FFF2-40B4-BE49-F238E27FC236}">
                <a16:creationId xmlns:a16="http://schemas.microsoft.com/office/drawing/2014/main" id="{AF00F811-E26D-216F-A114-5B9434CB16B2}"/>
              </a:ext>
            </a:extLst>
          </p:cNvPr>
          <p:cNvSpPr/>
          <p:nvPr/>
        </p:nvSpPr>
        <p:spPr>
          <a:xfrm>
            <a:off x="4791456" y="4279392"/>
            <a:ext cx="3840480" cy="274320"/>
          </a:xfrm>
          <a:prstGeom prst="rect">
            <a:avLst/>
          </a:prstGeom>
          <a:noFill/>
          <a:ln/>
        </p:spPr>
        <p:txBody>
          <a:bodyPr wrap="square" rtlCol="0" anchor="ctr"/>
          <a:lstStyle/>
          <a:p>
            <a:pPr marL="0" indent="0">
              <a:buNone/>
            </a:pPr>
            <a:r>
              <a:rPr lang="en-US" sz="1150" b="1" dirty="0">
                <a:solidFill>
                  <a:srgbClr val="9880C4"/>
                </a:solidFill>
                <a:latin typeface="Calibri" pitchFamily="34" charset="0"/>
                <a:ea typeface="Calibri" pitchFamily="34" charset="-122"/>
                <a:cs typeface="Calibri" pitchFamily="34" charset="-120"/>
              </a:rPr>
              <a:t>▸  </a:t>
            </a:r>
            <a:r>
              <a:rPr lang="en-US" sz="1150" dirty="0">
                <a:solidFill>
                  <a:srgbClr val="4A3A80"/>
                </a:solidFill>
                <a:latin typeface="Calibri" pitchFamily="34" charset="0"/>
                <a:ea typeface="Calibri" pitchFamily="34" charset="-122"/>
                <a:cs typeface="Calibri" pitchFamily="34" charset="-120"/>
              </a:rPr>
              <a:t>Vendor management vs. turnkey provider</a:t>
            </a:r>
            <a:endParaRPr lang="en-US" sz="1150" dirty="0"/>
          </a:p>
        </p:txBody>
      </p:sp>
      <p:sp>
        <p:nvSpPr>
          <p:cNvPr id="37" name="Text 30">
            <a:extLst>
              <a:ext uri="{FF2B5EF4-FFF2-40B4-BE49-F238E27FC236}">
                <a16:creationId xmlns:a16="http://schemas.microsoft.com/office/drawing/2014/main" id="{4DE3F2A1-886C-F5A7-4564-34F4E6679D63}"/>
              </a:ext>
            </a:extLst>
          </p:cNvPr>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38" name="Picture 37">
            <a:extLst>
              <a:ext uri="{FF2B5EF4-FFF2-40B4-BE49-F238E27FC236}">
                <a16:creationId xmlns:a16="http://schemas.microsoft.com/office/drawing/2014/main" id="{ABF8A1BA-B3EA-CCA8-5054-535410B785E9}"/>
              </a:ext>
            </a:extLst>
          </p:cNvPr>
          <p:cNvPicPr>
            <a:picLocks noChangeAspect="1"/>
          </p:cNvPicPr>
          <p:nvPr/>
        </p:nvPicPr>
        <p:blipFill>
          <a:blip r:embed="rId7"/>
          <a:srcRect/>
          <a:stretch/>
        </p:blipFill>
        <p:spPr>
          <a:xfrm>
            <a:off x="8105953" y="192024"/>
            <a:ext cx="708861" cy="539496"/>
          </a:xfrm>
          <a:prstGeom prst="rect">
            <a:avLst/>
          </a:prstGeom>
        </p:spPr>
      </p:pic>
    </p:spTree>
    <p:extLst>
      <p:ext uri="{BB962C8B-B14F-4D97-AF65-F5344CB8AC3E}">
        <p14:creationId xmlns:p14="http://schemas.microsoft.com/office/powerpoint/2010/main" val="1188585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3D2B8F"/>
          </a:solidFill>
          <a:ln w="12700">
            <a:solidFill>
              <a:srgbClr val="3D2B8F"/>
            </a:solidFill>
            <a:prstDash val="solid"/>
          </a:ln>
        </p:spPr>
        <p:txBody>
          <a:bodyPr/>
          <a:lstStyle/>
          <a:p>
            <a:endParaRPr lang="en-US"/>
          </a:p>
        </p:txBody>
      </p:sp>
      <p:sp>
        <p:nvSpPr>
          <p:cNvPr id="3" name="Text 1"/>
          <p:cNvSpPr/>
          <p:nvPr/>
        </p:nvSpPr>
        <p:spPr>
          <a:xfrm>
            <a:off x="365760" y="73152"/>
            <a:ext cx="7772400" cy="6858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What Enterprise-Grade Infrastructure Actually Requires</a:t>
            </a:r>
            <a:endParaRPr lang="en-US" sz="2400" dirty="0"/>
          </a:p>
        </p:txBody>
      </p:sp>
      <p:sp>
        <p:nvSpPr>
          <p:cNvPr id="4" name="Text 2"/>
          <p:cNvSpPr/>
          <p:nvPr/>
        </p:nvSpPr>
        <p:spPr>
          <a:xfrm>
            <a:off x="320040" y="1024128"/>
            <a:ext cx="8549640" cy="347472"/>
          </a:xfrm>
          <a:prstGeom prst="rect">
            <a:avLst/>
          </a:prstGeom>
          <a:noFill/>
          <a:ln/>
        </p:spPr>
        <p:txBody>
          <a:bodyPr wrap="square" lIns="0" tIns="0" rIns="0" bIns="0" rtlCol="0" anchor="ctr"/>
          <a:lstStyle/>
          <a:p>
            <a:pPr marL="0" indent="0">
              <a:buNone/>
            </a:pPr>
            <a:r>
              <a:rPr lang="en-US" sz="1100" i="1" dirty="0">
                <a:latin typeface="Calibri" pitchFamily="34" charset="0"/>
                <a:ea typeface="Calibri" pitchFamily="34" charset="-122"/>
                <a:cs typeface="Calibri" pitchFamily="34" charset="-120"/>
              </a:rPr>
              <a:t>Understanding what mature stablecoin infrastructure looks like can help your institution ask better questions before committing to any provider</a:t>
            </a:r>
            <a:endParaRPr lang="en-US" sz="1100" dirty="0"/>
          </a:p>
        </p:txBody>
      </p:sp>
      <p:sp>
        <p:nvSpPr>
          <p:cNvPr id="5" name="Shape 3"/>
          <p:cNvSpPr/>
          <p:nvPr/>
        </p:nvSpPr>
        <p:spPr>
          <a:xfrm>
            <a:off x="320040" y="1463040"/>
            <a:ext cx="4114800" cy="1600200"/>
          </a:xfrm>
          <a:prstGeom prst="roundRect">
            <a:avLst>
              <a:gd name="adj" fmla="val 4571"/>
            </a:avLst>
          </a:prstGeom>
          <a:solidFill>
            <a:srgbClr val="F4F2FC"/>
          </a:solidFill>
          <a:ln w="12700">
            <a:solidFill>
              <a:srgbClr val="E0DAF5"/>
            </a:solidFill>
            <a:prstDash val="solid"/>
          </a:ln>
          <a:effectLst>
            <a:outerShdw blurRad="101600" dist="25400" dir="2700000" algn="bl" rotWithShape="0">
              <a:srgbClr val="000000">
                <a:alpha val="8000"/>
              </a:srgbClr>
            </a:outerShdw>
          </a:effectLst>
        </p:spPr>
        <p:txBody>
          <a:bodyPr/>
          <a:lstStyle/>
          <a:p>
            <a:endParaRPr lang="en-US"/>
          </a:p>
        </p:txBody>
      </p:sp>
      <p:sp>
        <p:nvSpPr>
          <p:cNvPr id="6" name="Shape 4"/>
          <p:cNvSpPr/>
          <p:nvPr/>
        </p:nvSpPr>
        <p:spPr>
          <a:xfrm>
            <a:off x="484632" y="1591056"/>
            <a:ext cx="329184" cy="329184"/>
          </a:xfrm>
          <a:prstGeom prst="ellipse">
            <a:avLst/>
          </a:prstGeom>
          <a:solidFill>
            <a:srgbClr val="3D2B8F"/>
          </a:solidFill>
          <a:ln w="12700">
            <a:solidFill>
              <a:srgbClr val="3D2B8F"/>
            </a:solidFill>
            <a:prstDash val="solid"/>
          </a:ln>
        </p:spPr>
        <p:txBody>
          <a:bodyPr/>
          <a:lstStyle/>
          <a:p>
            <a:endParaRPr lang="en-US"/>
          </a:p>
        </p:txBody>
      </p:sp>
      <p:sp>
        <p:nvSpPr>
          <p:cNvPr id="7" name="Text 5"/>
          <p:cNvSpPr/>
          <p:nvPr/>
        </p:nvSpPr>
        <p:spPr>
          <a:xfrm>
            <a:off x="484632" y="1591056"/>
            <a:ext cx="329184" cy="32918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01</a:t>
            </a:r>
            <a:endParaRPr lang="en-US" sz="1000" dirty="0"/>
          </a:p>
        </p:txBody>
      </p:sp>
      <p:pic>
        <p:nvPicPr>
          <p:cNvPr id="8" name="Image 0" descr="preencoded.png"/>
          <p:cNvPicPr>
            <a:picLocks noChangeAspect="1"/>
          </p:cNvPicPr>
          <p:nvPr/>
        </p:nvPicPr>
        <p:blipFill>
          <a:blip r:embed="rId3"/>
          <a:stretch>
            <a:fillRect/>
          </a:stretch>
        </p:blipFill>
        <p:spPr>
          <a:xfrm>
            <a:off x="886968" y="1581912"/>
            <a:ext cx="292608" cy="292608"/>
          </a:xfrm>
          <a:prstGeom prst="rect">
            <a:avLst/>
          </a:prstGeom>
        </p:spPr>
      </p:pic>
      <p:sp>
        <p:nvSpPr>
          <p:cNvPr id="9" name="Text 6"/>
          <p:cNvSpPr/>
          <p:nvPr/>
        </p:nvSpPr>
        <p:spPr>
          <a:xfrm>
            <a:off x="484632" y="1938528"/>
            <a:ext cx="3840480" cy="329184"/>
          </a:xfrm>
          <a:prstGeom prst="rect">
            <a:avLst/>
          </a:prstGeom>
          <a:noFill/>
          <a:ln/>
        </p:spPr>
        <p:txBody>
          <a:bodyPr wrap="square" lIns="0" tIns="0" rIns="0" bIns="0" rtlCol="0" anchor="t"/>
          <a:lstStyle/>
          <a:p>
            <a:pPr marL="0" indent="0">
              <a:buNone/>
            </a:pPr>
            <a:r>
              <a:rPr lang="en-US" sz="1300" b="1" dirty="0">
                <a:solidFill>
                  <a:srgbClr val="1A1A2E"/>
                </a:solidFill>
                <a:latin typeface="Calibri" pitchFamily="34" charset="0"/>
                <a:ea typeface="Calibri" pitchFamily="34" charset="-122"/>
                <a:cs typeface="Calibri" pitchFamily="34" charset="-120"/>
              </a:rPr>
              <a:t>Wallet Infrastructure at Scale</a:t>
            </a:r>
            <a:endParaRPr lang="en-US" sz="1300" dirty="0"/>
          </a:p>
        </p:txBody>
      </p:sp>
      <p:sp>
        <p:nvSpPr>
          <p:cNvPr id="10" name="Shape 7"/>
          <p:cNvSpPr/>
          <p:nvPr/>
        </p:nvSpPr>
        <p:spPr>
          <a:xfrm>
            <a:off x="484632" y="2304288"/>
            <a:ext cx="3657600" cy="0"/>
          </a:xfrm>
          <a:prstGeom prst="line">
            <a:avLst/>
          </a:prstGeom>
          <a:noFill/>
          <a:ln w="19050">
            <a:solidFill>
              <a:srgbClr val="F0B429"/>
            </a:solidFill>
            <a:prstDash val="solid"/>
          </a:ln>
        </p:spPr>
        <p:txBody>
          <a:bodyPr/>
          <a:lstStyle/>
          <a:p>
            <a:endParaRPr lang="en-US"/>
          </a:p>
        </p:txBody>
      </p:sp>
      <p:sp>
        <p:nvSpPr>
          <p:cNvPr id="11" name="Text 8"/>
          <p:cNvSpPr/>
          <p:nvPr/>
        </p:nvSpPr>
        <p:spPr>
          <a:xfrm>
            <a:off x="484632" y="2377440"/>
            <a:ext cx="3822192" cy="621792"/>
          </a:xfrm>
          <a:prstGeom prst="rect">
            <a:avLst/>
          </a:prstGeom>
          <a:noFill/>
          <a:ln/>
        </p:spPr>
        <p:txBody>
          <a:bodyPr wrap="square" lIns="0" tIns="0" rIns="0" bIns="0" rtlCol="0" anchor="t"/>
          <a:lstStyle/>
          <a:p>
            <a:pPr marL="0" indent="0">
              <a:buNone/>
            </a:pPr>
            <a:r>
              <a:rPr lang="en-US" sz="1050" dirty="0">
                <a:solidFill>
                  <a:srgbClr val="4A4A6A"/>
                </a:solidFill>
                <a:latin typeface="Calibri" pitchFamily="34" charset="0"/>
                <a:ea typeface="Calibri" pitchFamily="34" charset="-122"/>
                <a:cs typeface="Calibri" pitchFamily="34" charset="-120"/>
              </a:rPr>
              <a:t>API and SDK driven wallet creation that supports multi-chain operations, automated provisioning, and full token standard indexing. Understanding how a provider handles wallet scale is an important early conversation to have.</a:t>
            </a:r>
            <a:endParaRPr lang="en-US" sz="1050" dirty="0"/>
          </a:p>
        </p:txBody>
      </p:sp>
      <p:sp>
        <p:nvSpPr>
          <p:cNvPr id="12" name="Shape 9"/>
          <p:cNvSpPr/>
          <p:nvPr/>
        </p:nvSpPr>
        <p:spPr>
          <a:xfrm>
            <a:off x="4709160" y="1463040"/>
            <a:ext cx="4114800" cy="1600200"/>
          </a:xfrm>
          <a:prstGeom prst="roundRect">
            <a:avLst>
              <a:gd name="adj" fmla="val 4571"/>
            </a:avLst>
          </a:prstGeom>
          <a:solidFill>
            <a:srgbClr val="F4F2FC"/>
          </a:solidFill>
          <a:ln w="12700">
            <a:solidFill>
              <a:srgbClr val="E0DAF5"/>
            </a:solidFill>
            <a:prstDash val="solid"/>
          </a:ln>
          <a:effectLst>
            <a:outerShdw blurRad="101600" dist="25400" dir="2700000" algn="bl" rotWithShape="0">
              <a:srgbClr val="000000">
                <a:alpha val="8000"/>
              </a:srgbClr>
            </a:outerShdw>
          </a:effectLst>
        </p:spPr>
        <p:txBody>
          <a:bodyPr/>
          <a:lstStyle/>
          <a:p>
            <a:endParaRPr lang="en-US"/>
          </a:p>
        </p:txBody>
      </p:sp>
      <p:sp>
        <p:nvSpPr>
          <p:cNvPr id="13" name="Shape 10"/>
          <p:cNvSpPr/>
          <p:nvPr/>
        </p:nvSpPr>
        <p:spPr>
          <a:xfrm>
            <a:off x="4873752" y="1591056"/>
            <a:ext cx="329184" cy="329184"/>
          </a:xfrm>
          <a:prstGeom prst="ellipse">
            <a:avLst/>
          </a:prstGeom>
          <a:solidFill>
            <a:srgbClr val="3D2B8F"/>
          </a:solidFill>
          <a:ln w="12700">
            <a:solidFill>
              <a:srgbClr val="3D2B8F"/>
            </a:solidFill>
            <a:prstDash val="solid"/>
          </a:ln>
        </p:spPr>
        <p:txBody>
          <a:bodyPr/>
          <a:lstStyle/>
          <a:p>
            <a:endParaRPr lang="en-US"/>
          </a:p>
        </p:txBody>
      </p:sp>
      <p:sp>
        <p:nvSpPr>
          <p:cNvPr id="14" name="Text 11"/>
          <p:cNvSpPr/>
          <p:nvPr/>
        </p:nvSpPr>
        <p:spPr>
          <a:xfrm>
            <a:off x="4873752" y="1591056"/>
            <a:ext cx="329184" cy="32918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02</a:t>
            </a:r>
            <a:endParaRPr lang="en-US" sz="1000" dirty="0"/>
          </a:p>
        </p:txBody>
      </p:sp>
      <p:pic>
        <p:nvPicPr>
          <p:cNvPr id="15" name="Image 1" descr="preencoded.png"/>
          <p:cNvPicPr>
            <a:picLocks noChangeAspect="1"/>
          </p:cNvPicPr>
          <p:nvPr/>
        </p:nvPicPr>
        <p:blipFill>
          <a:blip r:embed="rId4"/>
          <a:stretch>
            <a:fillRect/>
          </a:stretch>
        </p:blipFill>
        <p:spPr>
          <a:xfrm>
            <a:off x="5276088" y="1581912"/>
            <a:ext cx="292608" cy="292608"/>
          </a:xfrm>
          <a:prstGeom prst="rect">
            <a:avLst/>
          </a:prstGeom>
        </p:spPr>
      </p:pic>
      <p:sp>
        <p:nvSpPr>
          <p:cNvPr id="16" name="Text 12"/>
          <p:cNvSpPr/>
          <p:nvPr/>
        </p:nvSpPr>
        <p:spPr>
          <a:xfrm>
            <a:off x="4873752" y="1938528"/>
            <a:ext cx="3840480" cy="329184"/>
          </a:xfrm>
          <a:prstGeom prst="rect">
            <a:avLst/>
          </a:prstGeom>
          <a:noFill/>
          <a:ln/>
        </p:spPr>
        <p:txBody>
          <a:bodyPr wrap="square" lIns="0" tIns="0" rIns="0" bIns="0" rtlCol="0" anchor="t"/>
          <a:lstStyle/>
          <a:p>
            <a:pPr marL="0" indent="0">
              <a:buNone/>
            </a:pPr>
            <a:r>
              <a:rPr lang="en-US" sz="1300" b="1" dirty="0">
                <a:solidFill>
                  <a:srgbClr val="1A1A2E"/>
                </a:solidFill>
                <a:latin typeface="Calibri" pitchFamily="34" charset="0"/>
                <a:ea typeface="Calibri" pitchFamily="34" charset="-122"/>
                <a:cs typeface="Calibri" pitchFamily="34" charset="-120"/>
              </a:rPr>
              <a:t>Policy-Aware Transaction Execution</a:t>
            </a:r>
            <a:endParaRPr lang="en-US" sz="1300" dirty="0"/>
          </a:p>
        </p:txBody>
      </p:sp>
      <p:sp>
        <p:nvSpPr>
          <p:cNvPr id="17" name="Shape 13"/>
          <p:cNvSpPr/>
          <p:nvPr/>
        </p:nvSpPr>
        <p:spPr>
          <a:xfrm>
            <a:off x="4873752" y="2304288"/>
            <a:ext cx="3657600" cy="0"/>
          </a:xfrm>
          <a:prstGeom prst="line">
            <a:avLst/>
          </a:prstGeom>
          <a:noFill/>
          <a:ln w="19050">
            <a:solidFill>
              <a:srgbClr val="F0B429"/>
            </a:solidFill>
            <a:prstDash val="solid"/>
          </a:ln>
        </p:spPr>
        <p:txBody>
          <a:bodyPr/>
          <a:lstStyle/>
          <a:p>
            <a:endParaRPr lang="en-US"/>
          </a:p>
        </p:txBody>
      </p:sp>
      <p:sp>
        <p:nvSpPr>
          <p:cNvPr id="18" name="Text 14"/>
          <p:cNvSpPr/>
          <p:nvPr/>
        </p:nvSpPr>
        <p:spPr>
          <a:xfrm>
            <a:off x="4873752" y="2377440"/>
            <a:ext cx="3822192" cy="621792"/>
          </a:xfrm>
          <a:prstGeom prst="rect">
            <a:avLst/>
          </a:prstGeom>
          <a:noFill/>
          <a:ln/>
        </p:spPr>
        <p:txBody>
          <a:bodyPr wrap="square" lIns="0" tIns="0" rIns="0" bIns="0" rtlCol="0" anchor="t"/>
          <a:lstStyle/>
          <a:p>
            <a:pPr marL="0" indent="0">
              <a:buNone/>
            </a:pPr>
            <a:r>
              <a:rPr lang="en-US" sz="1050" dirty="0">
                <a:solidFill>
                  <a:srgbClr val="4A4A6A"/>
                </a:solidFill>
                <a:latin typeface="Calibri" pitchFamily="34" charset="0"/>
                <a:ea typeface="Calibri" pitchFamily="34" charset="-122"/>
                <a:cs typeface="Calibri" pitchFamily="34" charset="-120"/>
              </a:rPr>
              <a:t>Automated, rules-driven transaction flows with smart contract support, custom signing, and dynamic routing. Full visibility on every transaction matters for your compliance and audit teams.</a:t>
            </a:r>
            <a:endParaRPr lang="en-US" sz="1050" dirty="0"/>
          </a:p>
        </p:txBody>
      </p:sp>
      <p:sp>
        <p:nvSpPr>
          <p:cNvPr id="19" name="Shape 15"/>
          <p:cNvSpPr/>
          <p:nvPr/>
        </p:nvSpPr>
        <p:spPr>
          <a:xfrm>
            <a:off x="320040" y="3154680"/>
            <a:ext cx="4114800" cy="1600200"/>
          </a:xfrm>
          <a:prstGeom prst="roundRect">
            <a:avLst>
              <a:gd name="adj" fmla="val 4571"/>
            </a:avLst>
          </a:prstGeom>
          <a:solidFill>
            <a:srgbClr val="F4F2FC"/>
          </a:solidFill>
          <a:ln w="12700">
            <a:solidFill>
              <a:srgbClr val="E0DAF5"/>
            </a:solidFill>
            <a:prstDash val="solid"/>
          </a:ln>
          <a:effectLst>
            <a:outerShdw blurRad="101600" dist="25400" dir="2700000" algn="bl" rotWithShape="0">
              <a:srgbClr val="000000">
                <a:alpha val="8000"/>
              </a:srgbClr>
            </a:outerShdw>
          </a:effectLst>
        </p:spPr>
        <p:txBody>
          <a:bodyPr/>
          <a:lstStyle/>
          <a:p>
            <a:endParaRPr lang="en-US"/>
          </a:p>
        </p:txBody>
      </p:sp>
      <p:sp>
        <p:nvSpPr>
          <p:cNvPr id="20" name="Shape 16"/>
          <p:cNvSpPr/>
          <p:nvPr/>
        </p:nvSpPr>
        <p:spPr>
          <a:xfrm>
            <a:off x="484632" y="3282696"/>
            <a:ext cx="329184" cy="329184"/>
          </a:xfrm>
          <a:prstGeom prst="ellipse">
            <a:avLst/>
          </a:prstGeom>
          <a:solidFill>
            <a:srgbClr val="3D2B8F"/>
          </a:solidFill>
          <a:ln w="12700">
            <a:solidFill>
              <a:srgbClr val="3D2B8F"/>
            </a:solidFill>
            <a:prstDash val="solid"/>
          </a:ln>
        </p:spPr>
        <p:txBody>
          <a:bodyPr/>
          <a:lstStyle/>
          <a:p>
            <a:endParaRPr lang="en-US"/>
          </a:p>
        </p:txBody>
      </p:sp>
      <p:sp>
        <p:nvSpPr>
          <p:cNvPr id="21" name="Text 17"/>
          <p:cNvSpPr/>
          <p:nvPr/>
        </p:nvSpPr>
        <p:spPr>
          <a:xfrm>
            <a:off x="484632" y="3282696"/>
            <a:ext cx="329184" cy="32918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03</a:t>
            </a:r>
            <a:endParaRPr lang="en-US" sz="1000" dirty="0"/>
          </a:p>
        </p:txBody>
      </p:sp>
      <p:pic>
        <p:nvPicPr>
          <p:cNvPr id="22" name="Image 2" descr="preencoded.png"/>
          <p:cNvPicPr>
            <a:picLocks noChangeAspect="1"/>
          </p:cNvPicPr>
          <p:nvPr/>
        </p:nvPicPr>
        <p:blipFill>
          <a:blip r:embed="rId5"/>
          <a:stretch>
            <a:fillRect/>
          </a:stretch>
        </p:blipFill>
        <p:spPr>
          <a:xfrm>
            <a:off x="886968" y="3273552"/>
            <a:ext cx="292608" cy="292608"/>
          </a:xfrm>
          <a:prstGeom prst="rect">
            <a:avLst/>
          </a:prstGeom>
        </p:spPr>
      </p:pic>
      <p:sp>
        <p:nvSpPr>
          <p:cNvPr id="23" name="Text 18"/>
          <p:cNvSpPr/>
          <p:nvPr/>
        </p:nvSpPr>
        <p:spPr>
          <a:xfrm>
            <a:off x="484632" y="3630168"/>
            <a:ext cx="3840480" cy="329184"/>
          </a:xfrm>
          <a:prstGeom prst="rect">
            <a:avLst/>
          </a:prstGeom>
          <a:noFill/>
          <a:ln/>
        </p:spPr>
        <p:txBody>
          <a:bodyPr wrap="square" lIns="0" tIns="0" rIns="0" bIns="0" rtlCol="0" anchor="t"/>
          <a:lstStyle/>
          <a:p>
            <a:pPr marL="0" indent="0">
              <a:buNone/>
            </a:pPr>
            <a:r>
              <a:rPr lang="en-US" sz="1300" b="1" dirty="0">
                <a:solidFill>
                  <a:srgbClr val="1A1A2E"/>
                </a:solidFill>
                <a:latin typeface="Calibri" pitchFamily="34" charset="0"/>
                <a:ea typeface="Calibri" pitchFamily="34" charset="-122"/>
                <a:cs typeface="Calibri" pitchFamily="34" charset="-120"/>
              </a:rPr>
              <a:t>Governance That Mirrors Your Approval Chains</a:t>
            </a:r>
            <a:endParaRPr lang="en-US" sz="1300" dirty="0"/>
          </a:p>
        </p:txBody>
      </p:sp>
      <p:sp>
        <p:nvSpPr>
          <p:cNvPr id="24" name="Shape 19"/>
          <p:cNvSpPr/>
          <p:nvPr/>
        </p:nvSpPr>
        <p:spPr>
          <a:xfrm>
            <a:off x="484632" y="3995928"/>
            <a:ext cx="3657600" cy="0"/>
          </a:xfrm>
          <a:prstGeom prst="line">
            <a:avLst/>
          </a:prstGeom>
          <a:noFill/>
          <a:ln w="19050">
            <a:solidFill>
              <a:srgbClr val="F0B429"/>
            </a:solidFill>
            <a:prstDash val="solid"/>
          </a:ln>
        </p:spPr>
        <p:txBody>
          <a:bodyPr/>
          <a:lstStyle/>
          <a:p>
            <a:endParaRPr lang="en-US"/>
          </a:p>
        </p:txBody>
      </p:sp>
      <p:sp>
        <p:nvSpPr>
          <p:cNvPr id="25" name="Text 20"/>
          <p:cNvSpPr/>
          <p:nvPr/>
        </p:nvSpPr>
        <p:spPr>
          <a:xfrm>
            <a:off x="484632" y="4069080"/>
            <a:ext cx="3822192" cy="621792"/>
          </a:xfrm>
          <a:prstGeom prst="rect">
            <a:avLst/>
          </a:prstGeom>
          <a:noFill/>
          <a:ln/>
        </p:spPr>
        <p:txBody>
          <a:bodyPr wrap="square" lIns="0" tIns="0" rIns="0" bIns="0" rtlCol="0" anchor="t"/>
          <a:lstStyle/>
          <a:p>
            <a:pPr marL="0" indent="0">
              <a:buNone/>
            </a:pPr>
            <a:r>
              <a:rPr lang="en-US" sz="1050" dirty="0">
                <a:solidFill>
                  <a:srgbClr val="4A4A6A"/>
                </a:solidFill>
                <a:latin typeface="Calibri" pitchFamily="34" charset="0"/>
                <a:ea typeface="Calibri" pitchFamily="34" charset="-122"/>
                <a:cs typeface="Calibri" pitchFamily="34" charset="-120"/>
              </a:rPr>
              <a:t>Programmable roles, permissions, and transaction policies that can reflect your institution's internal controls. This is worth exploring early in any provider conversation, particularly as it relates to examiner expectations.</a:t>
            </a:r>
            <a:endParaRPr lang="en-US" sz="1050" dirty="0"/>
          </a:p>
        </p:txBody>
      </p:sp>
      <p:sp>
        <p:nvSpPr>
          <p:cNvPr id="26" name="Shape 21"/>
          <p:cNvSpPr/>
          <p:nvPr/>
        </p:nvSpPr>
        <p:spPr>
          <a:xfrm>
            <a:off x="4709160" y="3154680"/>
            <a:ext cx="4114800" cy="1600200"/>
          </a:xfrm>
          <a:prstGeom prst="roundRect">
            <a:avLst>
              <a:gd name="adj" fmla="val 4571"/>
            </a:avLst>
          </a:prstGeom>
          <a:solidFill>
            <a:srgbClr val="F4F2FC"/>
          </a:solidFill>
          <a:ln w="12700">
            <a:solidFill>
              <a:srgbClr val="E0DAF5"/>
            </a:solidFill>
            <a:prstDash val="solid"/>
          </a:ln>
          <a:effectLst>
            <a:outerShdw blurRad="101600" dist="25400" dir="2700000" algn="bl" rotWithShape="0">
              <a:srgbClr val="000000">
                <a:alpha val="8000"/>
              </a:srgbClr>
            </a:outerShdw>
          </a:effectLst>
        </p:spPr>
        <p:txBody>
          <a:bodyPr/>
          <a:lstStyle/>
          <a:p>
            <a:endParaRPr lang="en-US"/>
          </a:p>
        </p:txBody>
      </p:sp>
      <p:sp>
        <p:nvSpPr>
          <p:cNvPr id="27" name="Shape 22"/>
          <p:cNvSpPr/>
          <p:nvPr/>
        </p:nvSpPr>
        <p:spPr>
          <a:xfrm>
            <a:off x="4873752" y="3282696"/>
            <a:ext cx="329184" cy="329184"/>
          </a:xfrm>
          <a:prstGeom prst="ellipse">
            <a:avLst/>
          </a:prstGeom>
          <a:solidFill>
            <a:srgbClr val="3D2B8F"/>
          </a:solidFill>
          <a:ln w="12700">
            <a:solidFill>
              <a:srgbClr val="3D2B8F"/>
            </a:solidFill>
            <a:prstDash val="solid"/>
          </a:ln>
        </p:spPr>
        <p:txBody>
          <a:bodyPr/>
          <a:lstStyle/>
          <a:p>
            <a:endParaRPr lang="en-US"/>
          </a:p>
        </p:txBody>
      </p:sp>
      <p:sp>
        <p:nvSpPr>
          <p:cNvPr id="28" name="Text 23"/>
          <p:cNvSpPr/>
          <p:nvPr/>
        </p:nvSpPr>
        <p:spPr>
          <a:xfrm>
            <a:off x="4873752" y="3282696"/>
            <a:ext cx="329184" cy="329184"/>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04</a:t>
            </a:r>
            <a:endParaRPr lang="en-US" sz="1000" dirty="0"/>
          </a:p>
        </p:txBody>
      </p:sp>
      <p:pic>
        <p:nvPicPr>
          <p:cNvPr id="29" name="Image 3" descr="preencoded.png"/>
          <p:cNvPicPr>
            <a:picLocks noChangeAspect="1"/>
          </p:cNvPicPr>
          <p:nvPr/>
        </p:nvPicPr>
        <p:blipFill>
          <a:blip r:embed="rId6"/>
          <a:stretch>
            <a:fillRect/>
          </a:stretch>
        </p:blipFill>
        <p:spPr>
          <a:xfrm>
            <a:off x="5276088" y="3273552"/>
            <a:ext cx="292608" cy="292608"/>
          </a:xfrm>
          <a:prstGeom prst="rect">
            <a:avLst/>
          </a:prstGeom>
        </p:spPr>
      </p:pic>
      <p:sp>
        <p:nvSpPr>
          <p:cNvPr id="30" name="Text 24"/>
          <p:cNvSpPr/>
          <p:nvPr/>
        </p:nvSpPr>
        <p:spPr>
          <a:xfrm>
            <a:off x="4873752" y="3630168"/>
            <a:ext cx="3840480" cy="329184"/>
          </a:xfrm>
          <a:prstGeom prst="rect">
            <a:avLst/>
          </a:prstGeom>
          <a:noFill/>
          <a:ln/>
        </p:spPr>
        <p:txBody>
          <a:bodyPr wrap="square" lIns="0" tIns="0" rIns="0" bIns="0" rtlCol="0" anchor="t"/>
          <a:lstStyle/>
          <a:p>
            <a:pPr marL="0" indent="0">
              <a:buNone/>
            </a:pPr>
            <a:r>
              <a:rPr lang="en-US" sz="1300" b="1" dirty="0">
                <a:solidFill>
                  <a:srgbClr val="1A1A2E"/>
                </a:solidFill>
                <a:latin typeface="Calibri" pitchFamily="34" charset="0"/>
                <a:ea typeface="Calibri" pitchFamily="34" charset="-122"/>
                <a:cs typeface="Calibri" pitchFamily="34" charset="-120"/>
              </a:rPr>
              <a:t>Pre-Integrated Compliance Ecosystem</a:t>
            </a:r>
            <a:endParaRPr lang="en-US" sz="1300" dirty="0"/>
          </a:p>
        </p:txBody>
      </p:sp>
      <p:sp>
        <p:nvSpPr>
          <p:cNvPr id="31" name="Shape 25"/>
          <p:cNvSpPr/>
          <p:nvPr/>
        </p:nvSpPr>
        <p:spPr>
          <a:xfrm>
            <a:off x="4873752" y="3995928"/>
            <a:ext cx="3657600" cy="0"/>
          </a:xfrm>
          <a:prstGeom prst="line">
            <a:avLst/>
          </a:prstGeom>
          <a:noFill/>
          <a:ln w="19050">
            <a:solidFill>
              <a:srgbClr val="F0B429"/>
            </a:solidFill>
            <a:prstDash val="solid"/>
          </a:ln>
        </p:spPr>
        <p:txBody>
          <a:bodyPr/>
          <a:lstStyle/>
          <a:p>
            <a:endParaRPr lang="en-US"/>
          </a:p>
        </p:txBody>
      </p:sp>
      <p:sp>
        <p:nvSpPr>
          <p:cNvPr id="32" name="Text 26"/>
          <p:cNvSpPr/>
          <p:nvPr/>
        </p:nvSpPr>
        <p:spPr>
          <a:xfrm>
            <a:off x="4873752" y="4069080"/>
            <a:ext cx="3822192" cy="621792"/>
          </a:xfrm>
          <a:prstGeom prst="rect">
            <a:avLst/>
          </a:prstGeom>
          <a:noFill/>
          <a:ln/>
        </p:spPr>
        <p:txBody>
          <a:bodyPr wrap="square" lIns="0" tIns="0" rIns="0" bIns="0" rtlCol="0" anchor="t"/>
          <a:lstStyle/>
          <a:p>
            <a:pPr marL="0" indent="0">
              <a:buNone/>
            </a:pPr>
            <a:r>
              <a:rPr lang="en-US" sz="1050" dirty="0">
                <a:solidFill>
                  <a:srgbClr val="4A4A6A"/>
                </a:solidFill>
                <a:latin typeface="Calibri" pitchFamily="34" charset="0"/>
                <a:ea typeface="Calibri" pitchFamily="34" charset="-122"/>
                <a:cs typeface="Calibri" pitchFamily="34" charset="-120"/>
              </a:rPr>
              <a:t>KYC, AML and sanctions screening, and core banking connectors that are already part of the platform. Understanding what integration work falls to the bank versus the provider is an important scoping question.</a:t>
            </a:r>
            <a:endParaRPr lang="en-US" sz="1050" dirty="0"/>
          </a:p>
        </p:txBody>
      </p:sp>
      <p:sp>
        <p:nvSpPr>
          <p:cNvPr id="33" name="Shape 27"/>
          <p:cNvSpPr/>
          <p:nvPr/>
        </p:nvSpPr>
        <p:spPr>
          <a:xfrm>
            <a:off x="0" y="4892040"/>
            <a:ext cx="9144000" cy="251460"/>
          </a:xfrm>
          <a:prstGeom prst="rect">
            <a:avLst/>
          </a:prstGeom>
          <a:solidFill>
            <a:srgbClr val="3D2B8F"/>
          </a:solidFill>
          <a:ln w="12700">
            <a:solidFill>
              <a:srgbClr val="3D2B8F"/>
            </a:solidFill>
            <a:prstDash val="solid"/>
          </a:ln>
        </p:spPr>
        <p:txBody>
          <a:bodyPr/>
          <a:lstStyle/>
          <a:p>
            <a:endParaRPr lang="en-US"/>
          </a:p>
        </p:txBody>
      </p:sp>
      <p:sp>
        <p:nvSpPr>
          <p:cNvPr id="34" name="Text 28"/>
          <p:cNvSpPr/>
          <p:nvPr/>
        </p:nvSpPr>
        <p:spPr>
          <a:xfrm>
            <a:off x="274320" y="4892040"/>
            <a:ext cx="8595360" cy="251460"/>
          </a:xfrm>
          <a:prstGeom prst="rect">
            <a:avLst/>
          </a:prstGeom>
          <a:noFill/>
          <a:ln/>
        </p:spPr>
        <p:txBody>
          <a:bodyPr wrap="square" lIns="0" tIns="0" rIns="0" bIns="0" rtlCol="0" anchor="ctr"/>
          <a:lstStyle/>
          <a:p>
            <a:pPr marL="0" indent="0" algn="ctr">
              <a:buNone/>
            </a:pPr>
            <a:r>
              <a:rPr lang="en-US" sz="800" dirty="0">
                <a:solidFill>
                  <a:srgbClr val="C0B8E8"/>
                </a:solidFill>
                <a:latin typeface="Calibri" pitchFamily="34" charset="0"/>
                <a:ea typeface="Calibri" pitchFamily="34" charset="-122"/>
                <a:cs typeface="Calibri" pitchFamily="34" charset="-120"/>
              </a:rPr>
              <a:t>ClearTrust, LLC  |  2026 OBL/NCBA Annual Convention  |  Presented by: Daniel Farra, CTO</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01168"/>
            <a:ext cx="8229600" cy="530352"/>
          </a:xfrm>
          <a:prstGeom prst="rect">
            <a:avLst/>
          </a:prstGeom>
          <a:noFill/>
          <a:ln/>
        </p:spPr>
        <p:txBody>
          <a:bodyPr wrap="square" rtlCol="0" anchor="ctr"/>
          <a:lstStyle/>
          <a:p>
            <a:pPr marL="0" indent="0">
              <a:buNone/>
            </a:pPr>
            <a:r>
              <a:rPr lang="en-US" sz="3600" b="1" dirty="0">
                <a:solidFill>
                  <a:srgbClr val="1C1145"/>
                </a:solidFill>
                <a:latin typeface="Trebuchet MS" pitchFamily="34" charset="0"/>
                <a:ea typeface="Trebuchet MS" pitchFamily="34" charset="-122"/>
                <a:cs typeface="Trebuchet MS" pitchFamily="34" charset="-120"/>
              </a:rPr>
              <a:t>8 Pieces to Solve and Questions</a:t>
            </a:r>
          </a:p>
        </p:txBody>
      </p:sp>
      <p:sp>
        <p:nvSpPr>
          <p:cNvPr id="3" name="Text 1"/>
          <p:cNvSpPr/>
          <p:nvPr/>
        </p:nvSpPr>
        <p:spPr>
          <a:xfrm>
            <a:off x="457200" y="713232"/>
            <a:ext cx="8321040" cy="274320"/>
          </a:xfrm>
          <a:prstGeom prst="rect">
            <a:avLst/>
          </a:prstGeom>
          <a:noFill/>
          <a:ln/>
        </p:spPr>
        <p:txBody>
          <a:bodyPr wrap="square" rtlCol="0" anchor="ctr"/>
          <a:lstStyle/>
          <a:p>
            <a:pPr marL="0" indent="0">
              <a:buNone/>
            </a:pPr>
            <a:r>
              <a:rPr lang="en-US" sz="1500" i="1" dirty="0">
                <a:solidFill>
                  <a:srgbClr val="4A3A80"/>
                </a:solidFill>
                <a:latin typeface="Calibri" pitchFamily="34" charset="0"/>
                <a:ea typeface="Calibri" pitchFamily="34" charset="-122"/>
                <a:cs typeface="Calibri" pitchFamily="34" charset="-120"/>
              </a:rPr>
              <a:t>If you want to deploy your own stablecoin these are the eight decision checkpoints</a:t>
            </a:r>
          </a:p>
        </p:txBody>
      </p:sp>
      <p:sp>
        <p:nvSpPr>
          <p:cNvPr id="37" name="Text 34"/>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sp>
        <p:nvSpPr>
          <p:cNvPr id="4" name="tile_bg_1">
            <a:extLst>
              <a:ext uri="{FF2B5EF4-FFF2-40B4-BE49-F238E27FC236}">
                <a16:creationId xmlns:a16="http://schemas.microsoft.com/office/drawing/2014/main" id="{ACF08D14-5384-4048-947E-6C6335AB8F7C}"/>
              </a:ext>
            </a:extLst>
          </p:cNvPr>
          <p:cNvSpPr/>
          <p:nvPr/>
        </p:nvSpPr>
        <p:spPr>
          <a:xfrm>
            <a:off x="317500" y="1168400"/>
            <a:ext cx="2006600" cy="1498600"/>
          </a:xfrm>
          <a:prstGeom prst="roundRect">
            <a:avLst/>
          </a:prstGeom>
          <a:solidFill>
            <a:srgbClr val="F5F3FC"/>
          </a:solidFill>
          <a:ln w="12700" cap="flat" cmpd="sng" algn="ctr">
            <a:solidFill>
              <a:srgbClr val="E2DCF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 name="tile_bg_2">
            <a:extLst>
              <a:ext uri="{FF2B5EF4-FFF2-40B4-BE49-F238E27FC236}">
                <a16:creationId xmlns:a16="http://schemas.microsoft.com/office/drawing/2014/main" id="{E1375BB1-311B-744D-8972-FCDF586E8091}"/>
              </a:ext>
            </a:extLst>
          </p:cNvPr>
          <p:cNvSpPr/>
          <p:nvPr/>
        </p:nvSpPr>
        <p:spPr>
          <a:xfrm>
            <a:off x="2425700" y="1168400"/>
            <a:ext cx="2006600" cy="1498600"/>
          </a:xfrm>
          <a:prstGeom prst="roundRect">
            <a:avLst/>
          </a:prstGeom>
          <a:solidFill>
            <a:srgbClr val="F5F3FC"/>
          </a:solidFill>
          <a:ln w="12700" cap="flat" cmpd="sng" algn="ctr">
            <a:solidFill>
              <a:srgbClr val="E2DCF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tile_bg_3">
            <a:extLst>
              <a:ext uri="{FF2B5EF4-FFF2-40B4-BE49-F238E27FC236}">
                <a16:creationId xmlns:a16="http://schemas.microsoft.com/office/drawing/2014/main" id="{08B6B33F-5A10-674F-B2BA-9DA72E6583BB}"/>
              </a:ext>
            </a:extLst>
          </p:cNvPr>
          <p:cNvSpPr/>
          <p:nvPr/>
        </p:nvSpPr>
        <p:spPr>
          <a:xfrm>
            <a:off x="4533900" y="1168400"/>
            <a:ext cx="2006600" cy="1498600"/>
          </a:xfrm>
          <a:prstGeom prst="roundRect">
            <a:avLst/>
          </a:prstGeom>
          <a:solidFill>
            <a:srgbClr val="F5F3FC"/>
          </a:solidFill>
          <a:ln w="12700" cap="flat" cmpd="sng" algn="ctr">
            <a:solidFill>
              <a:srgbClr val="E2DCF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tile_bg_4">
            <a:extLst>
              <a:ext uri="{FF2B5EF4-FFF2-40B4-BE49-F238E27FC236}">
                <a16:creationId xmlns:a16="http://schemas.microsoft.com/office/drawing/2014/main" id="{A3CA8EA1-F817-2047-AC98-6E29BDA33D28}"/>
              </a:ext>
            </a:extLst>
          </p:cNvPr>
          <p:cNvSpPr/>
          <p:nvPr/>
        </p:nvSpPr>
        <p:spPr>
          <a:xfrm>
            <a:off x="6642100" y="1168400"/>
            <a:ext cx="2006600" cy="1498600"/>
          </a:xfrm>
          <a:prstGeom prst="roundRect">
            <a:avLst/>
          </a:prstGeom>
          <a:solidFill>
            <a:srgbClr val="F5F3FC"/>
          </a:solidFill>
          <a:ln w="12700" cap="flat" cmpd="sng" algn="ctr">
            <a:solidFill>
              <a:srgbClr val="E2DCF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8" name="tile_bg_5">
            <a:extLst>
              <a:ext uri="{FF2B5EF4-FFF2-40B4-BE49-F238E27FC236}">
                <a16:creationId xmlns:a16="http://schemas.microsoft.com/office/drawing/2014/main" id="{0F6A86B1-8242-CC41-B118-2519C124809D}"/>
              </a:ext>
            </a:extLst>
          </p:cNvPr>
          <p:cNvSpPr/>
          <p:nvPr/>
        </p:nvSpPr>
        <p:spPr>
          <a:xfrm>
            <a:off x="317500" y="2768600"/>
            <a:ext cx="2006600" cy="1498600"/>
          </a:xfrm>
          <a:prstGeom prst="roundRect">
            <a:avLst/>
          </a:prstGeom>
          <a:solidFill>
            <a:srgbClr val="F5F3FC"/>
          </a:solidFill>
          <a:ln w="12700" cap="flat" cmpd="sng" algn="ctr">
            <a:solidFill>
              <a:srgbClr val="E2DCF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9" name="tile_bg_6">
            <a:extLst>
              <a:ext uri="{FF2B5EF4-FFF2-40B4-BE49-F238E27FC236}">
                <a16:creationId xmlns:a16="http://schemas.microsoft.com/office/drawing/2014/main" id="{99BEDED7-5237-2943-A3B5-6676192C2D10}"/>
              </a:ext>
            </a:extLst>
          </p:cNvPr>
          <p:cNvSpPr/>
          <p:nvPr/>
        </p:nvSpPr>
        <p:spPr>
          <a:xfrm>
            <a:off x="2425700" y="2768600"/>
            <a:ext cx="2006600" cy="1498600"/>
          </a:xfrm>
          <a:prstGeom prst="roundRect">
            <a:avLst/>
          </a:prstGeom>
          <a:solidFill>
            <a:srgbClr val="F5F3FC"/>
          </a:solidFill>
          <a:ln w="12700" cap="flat" cmpd="sng" algn="ctr">
            <a:solidFill>
              <a:srgbClr val="E2DCF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tile_bg_7">
            <a:extLst>
              <a:ext uri="{FF2B5EF4-FFF2-40B4-BE49-F238E27FC236}">
                <a16:creationId xmlns:a16="http://schemas.microsoft.com/office/drawing/2014/main" id="{A318D4BD-622B-104D-9DD4-CC65755ECE00}"/>
              </a:ext>
            </a:extLst>
          </p:cNvPr>
          <p:cNvSpPr/>
          <p:nvPr/>
        </p:nvSpPr>
        <p:spPr>
          <a:xfrm>
            <a:off x="4533900" y="2768600"/>
            <a:ext cx="2006600" cy="1498600"/>
          </a:xfrm>
          <a:prstGeom prst="roundRect">
            <a:avLst/>
          </a:prstGeom>
          <a:solidFill>
            <a:srgbClr val="F5F3FC"/>
          </a:solidFill>
          <a:ln w="12700" cap="flat" cmpd="sng" algn="ctr">
            <a:solidFill>
              <a:srgbClr val="E2DCF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1" name="tile_bg_8">
            <a:extLst>
              <a:ext uri="{FF2B5EF4-FFF2-40B4-BE49-F238E27FC236}">
                <a16:creationId xmlns:a16="http://schemas.microsoft.com/office/drawing/2014/main" id="{8EC52CD0-C90F-2E45-AF5E-B2A1B47101A5}"/>
              </a:ext>
            </a:extLst>
          </p:cNvPr>
          <p:cNvSpPr/>
          <p:nvPr/>
        </p:nvSpPr>
        <p:spPr>
          <a:xfrm>
            <a:off x="6642100" y="2768600"/>
            <a:ext cx="2006600" cy="1498600"/>
          </a:xfrm>
          <a:prstGeom prst="roundRect">
            <a:avLst/>
          </a:prstGeom>
          <a:solidFill>
            <a:srgbClr val="F5F3FC"/>
          </a:solidFill>
          <a:ln w="12700" cap="flat" cmpd="sng" algn="ctr">
            <a:solidFill>
              <a:srgbClr val="E2DCF7"/>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2" name="badge_1">
            <a:extLst>
              <a:ext uri="{FF2B5EF4-FFF2-40B4-BE49-F238E27FC236}">
                <a16:creationId xmlns:a16="http://schemas.microsoft.com/office/drawing/2014/main" id="{F8A962EE-932A-DF4B-A642-F7799D240144}"/>
              </a:ext>
            </a:extLst>
          </p:cNvPr>
          <p:cNvSpPr/>
          <p:nvPr/>
        </p:nvSpPr>
        <p:spPr>
          <a:xfrm>
            <a:off x="495300" y="1320800"/>
            <a:ext cx="381000" cy="381000"/>
          </a:xfrm>
          <a:prstGeom prst="ellipse">
            <a:avLst/>
          </a:prstGeom>
          <a:solidFill>
            <a:srgbClr val="3D2B8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1500" b="1">
                <a:solidFill>
                  <a:srgbClr val="FFFFFF"/>
                </a:solidFill>
                <a:latin typeface="Trebuchet MS"/>
              </a:rPr>
              <a:t>1</a:t>
            </a:r>
          </a:p>
        </p:txBody>
      </p:sp>
      <p:sp>
        <p:nvSpPr>
          <p:cNvPr id="13" name="badge_2">
            <a:extLst>
              <a:ext uri="{FF2B5EF4-FFF2-40B4-BE49-F238E27FC236}">
                <a16:creationId xmlns:a16="http://schemas.microsoft.com/office/drawing/2014/main" id="{917F6691-B942-4742-9FCD-34650014B1D6}"/>
              </a:ext>
            </a:extLst>
          </p:cNvPr>
          <p:cNvSpPr/>
          <p:nvPr/>
        </p:nvSpPr>
        <p:spPr>
          <a:xfrm>
            <a:off x="2603500" y="1320800"/>
            <a:ext cx="381000" cy="381000"/>
          </a:xfrm>
          <a:prstGeom prst="ellipse">
            <a:avLst/>
          </a:prstGeom>
          <a:solidFill>
            <a:srgbClr val="3D2B8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1500" b="1">
                <a:solidFill>
                  <a:srgbClr val="FFFFFF"/>
                </a:solidFill>
                <a:latin typeface="Trebuchet MS"/>
              </a:rPr>
              <a:t>2</a:t>
            </a:r>
          </a:p>
        </p:txBody>
      </p:sp>
      <p:sp>
        <p:nvSpPr>
          <p:cNvPr id="14" name="badge_3">
            <a:extLst>
              <a:ext uri="{FF2B5EF4-FFF2-40B4-BE49-F238E27FC236}">
                <a16:creationId xmlns:a16="http://schemas.microsoft.com/office/drawing/2014/main" id="{97B11EF7-ACEE-8742-B2B7-D7A774E6AA8E}"/>
              </a:ext>
            </a:extLst>
          </p:cNvPr>
          <p:cNvSpPr/>
          <p:nvPr/>
        </p:nvSpPr>
        <p:spPr>
          <a:xfrm>
            <a:off x="4711700" y="1320800"/>
            <a:ext cx="381000" cy="381000"/>
          </a:xfrm>
          <a:prstGeom prst="ellipse">
            <a:avLst/>
          </a:prstGeom>
          <a:solidFill>
            <a:srgbClr val="3D2B8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1500" b="1">
                <a:solidFill>
                  <a:srgbClr val="FFFFFF"/>
                </a:solidFill>
                <a:latin typeface="Trebuchet MS"/>
              </a:rPr>
              <a:t>3</a:t>
            </a:r>
          </a:p>
        </p:txBody>
      </p:sp>
      <p:sp>
        <p:nvSpPr>
          <p:cNvPr id="15" name="badge_4">
            <a:extLst>
              <a:ext uri="{FF2B5EF4-FFF2-40B4-BE49-F238E27FC236}">
                <a16:creationId xmlns:a16="http://schemas.microsoft.com/office/drawing/2014/main" id="{BF8F817D-2085-6D43-8E3D-E64CB36B45EB}"/>
              </a:ext>
            </a:extLst>
          </p:cNvPr>
          <p:cNvSpPr/>
          <p:nvPr/>
        </p:nvSpPr>
        <p:spPr>
          <a:xfrm>
            <a:off x="6819900" y="1320800"/>
            <a:ext cx="381000" cy="381000"/>
          </a:xfrm>
          <a:prstGeom prst="ellipse">
            <a:avLst/>
          </a:prstGeom>
          <a:solidFill>
            <a:srgbClr val="3D2B8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1500" b="1">
                <a:solidFill>
                  <a:srgbClr val="FFFFFF"/>
                </a:solidFill>
                <a:latin typeface="Trebuchet MS"/>
              </a:rPr>
              <a:t>4</a:t>
            </a:r>
          </a:p>
        </p:txBody>
      </p:sp>
      <p:sp>
        <p:nvSpPr>
          <p:cNvPr id="16" name="badge_5">
            <a:extLst>
              <a:ext uri="{FF2B5EF4-FFF2-40B4-BE49-F238E27FC236}">
                <a16:creationId xmlns:a16="http://schemas.microsoft.com/office/drawing/2014/main" id="{E6427877-E3D0-F240-8217-A9AEDF722350}"/>
              </a:ext>
            </a:extLst>
          </p:cNvPr>
          <p:cNvSpPr/>
          <p:nvPr/>
        </p:nvSpPr>
        <p:spPr>
          <a:xfrm>
            <a:off x="495300" y="2921000"/>
            <a:ext cx="381000" cy="381000"/>
          </a:xfrm>
          <a:prstGeom prst="ellipse">
            <a:avLst/>
          </a:prstGeom>
          <a:solidFill>
            <a:srgbClr val="3D2B8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1500" b="1">
                <a:solidFill>
                  <a:srgbClr val="FFFFFF"/>
                </a:solidFill>
                <a:latin typeface="Trebuchet MS"/>
              </a:rPr>
              <a:t>5</a:t>
            </a:r>
          </a:p>
        </p:txBody>
      </p:sp>
      <p:sp>
        <p:nvSpPr>
          <p:cNvPr id="17" name="badge_6">
            <a:extLst>
              <a:ext uri="{FF2B5EF4-FFF2-40B4-BE49-F238E27FC236}">
                <a16:creationId xmlns:a16="http://schemas.microsoft.com/office/drawing/2014/main" id="{ED6CCF09-3E88-CD4C-B00D-A969235491DF}"/>
              </a:ext>
            </a:extLst>
          </p:cNvPr>
          <p:cNvSpPr/>
          <p:nvPr/>
        </p:nvSpPr>
        <p:spPr>
          <a:xfrm>
            <a:off x="2603500" y="2921000"/>
            <a:ext cx="381000" cy="381000"/>
          </a:xfrm>
          <a:prstGeom prst="ellipse">
            <a:avLst/>
          </a:prstGeom>
          <a:solidFill>
            <a:srgbClr val="3D2B8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1500" b="1">
                <a:solidFill>
                  <a:srgbClr val="FFFFFF"/>
                </a:solidFill>
                <a:latin typeface="Trebuchet MS"/>
              </a:rPr>
              <a:t>6</a:t>
            </a:r>
          </a:p>
        </p:txBody>
      </p:sp>
      <p:sp>
        <p:nvSpPr>
          <p:cNvPr id="18" name="badge_7">
            <a:extLst>
              <a:ext uri="{FF2B5EF4-FFF2-40B4-BE49-F238E27FC236}">
                <a16:creationId xmlns:a16="http://schemas.microsoft.com/office/drawing/2014/main" id="{70763704-C931-444E-85E8-587357BAE246}"/>
              </a:ext>
            </a:extLst>
          </p:cNvPr>
          <p:cNvSpPr/>
          <p:nvPr/>
        </p:nvSpPr>
        <p:spPr>
          <a:xfrm>
            <a:off x="4711700" y="2921000"/>
            <a:ext cx="381000" cy="381000"/>
          </a:xfrm>
          <a:prstGeom prst="ellipse">
            <a:avLst/>
          </a:prstGeom>
          <a:solidFill>
            <a:srgbClr val="3D2B8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1500" b="1">
                <a:solidFill>
                  <a:srgbClr val="FFFFFF"/>
                </a:solidFill>
                <a:latin typeface="Trebuchet MS"/>
              </a:rPr>
              <a:t>7</a:t>
            </a:r>
          </a:p>
        </p:txBody>
      </p:sp>
      <p:sp>
        <p:nvSpPr>
          <p:cNvPr id="19" name="badge_8">
            <a:extLst>
              <a:ext uri="{FF2B5EF4-FFF2-40B4-BE49-F238E27FC236}">
                <a16:creationId xmlns:a16="http://schemas.microsoft.com/office/drawing/2014/main" id="{CCEC8A89-833B-BD48-8B5F-BD0BDFE12D43}"/>
              </a:ext>
            </a:extLst>
          </p:cNvPr>
          <p:cNvSpPr/>
          <p:nvPr/>
        </p:nvSpPr>
        <p:spPr>
          <a:xfrm>
            <a:off x="6819900" y="2921000"/>
            <a:ext cx="381000" cy="381000"/>
          </a:xfrm>
          <a:prstGeom prst="ellipse">
            <a:avLst/>
          </a:prstGeom>
          <a:solidFill>
            <a:srgbClr val="3D2B8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1500" b="1">
                <a:solidFill>
                  <a:srgbClr val="FFFFFF"/>
                </a:solidFill>
                <a:latin typeface="Trebuchet MS"/>
              </a:rPr>
              <a:t>8</a:t>
            </a:r>
          </a:p>
        </p:txBody>
      </p:sp>
      <p:sp>
        <p:nvSpPr>
          <p:cNvPr id="20" name="tile_lbl_1">
            <a:extLst>
              <a:ext uri="{FF2B5EF4-FFF2-40B4-BE49-F238E27FC236}">
                <a16:creationId xmlns:a16="http://schemas.microsoft.com/office/drawing/2014/main" id="{CBD20B80-2FEC-B24F-951E-6EF9627596DE}"/>
              </a:ext>
            </a:extLst>
          </p:cNvPr>
          <p:cNvSpPr txBox="1"/>
          <p:nvPr/>
        </p:nvSpPr>
        <p:spPr>
          <a:xfrm>
            <a:off x="469900" y="1803400"/>
            <a:ext cx="1701800" cy="762000"/>
          </a:xfrm>
          <a:prstGeom prst="rect">
            <a:avLst/>
          </a:prstGeom>
          <a:noFill/>
        </p:spPr>
        <p:txBody>
          <a:bodyPr vertOverflow="overflow" vert="horz" wrap="square" rtlCol="0" anchor="t" anchorCtr="0">
            <a:noAutofit/>
          </a:bodyPr>
          <a:lstStyle/>
          <a:p>
            <a:pPr algn="l"/>
            <a:r>
              <a:rPr lang="en-US" sz="1300" b="1" dirty="0">
                <a:solidFill>
                  <a:srgbClr val="1C1145"/>
                </a:solidFill>
                <a:latin typeface="Calibri"/>
                <a:cs typeface="Calibri"/>
              </a:rPr>
              <a:t>Need &amp; use case  domestic or international?</a:t>
            </a:r>
          </a:p>
        </p:txBody>
      </p:sp>
      <p:sp>
        <p:nvSpPr>
          <p:cNvPr id="21" name="tile_lbl_2">
            <a:extLst>
              <a:ext uri="{FF2B5EF4-FFF2-40B4-BE49-F238E27FC236}">
                <a16:creationId xmlns:a16="http://schemas.microsoft.com/office/drawing/2014/main" id="{663249DE-FDFD-1541-B742-B5F48B8AE920}"/>
              </a:ext>
            </a:extLst>
          </p:cNvPr>
          <p:cNvSpPr txBox="1"/>
          <p:nvPr/>
        </p:nvSpPr>
        <p:spPr>
          <a:xfrm>
            <a:off x="2578100" y="1803400"/>
            <a:ext cx="1701800" cy="762000"/>
          </a:xfrm>
          <a:prstGeom prst="rect">
            <a:avLst/>
          </a:prstGeom>
          <a:noFill/>
        </p:spPr>
        <p:txBody>
          <a:bodyPr vertOverflow="overflow" vert="horz" wrap="square" rtlCol="0" anchor="t" anchorCtr="0">
            <a:noAutofit/>
          </a:bodyPr>
          <a:lstStyle/>
          <a:p>
            <a:pPr algn="l"/>
            <a:r>
              <a:rPr lang="en-US" sz="1300" b="1" dirty="0">
                <a:solidFill>
                  <a:srgbClr val="1C1145"/>
                </a:solidFill>
                <a:latin typeface="Calibri"/>
                <a:cs typeface="Calibri"/>
              </a:rPr>
              <a:t>Stablecoin issuer relationship and the economics of this</a:t>
            </a:r>
          </a:p>
        </p:txBody>
      </p:sp>
      <p:sp>
        <p:nvSpPr>
          <p:cNvPr id="22" name="tile_lbl_3">
            <a:extLst>
              <a:ext uri="{FF2B5EF4-FFF2-40B4-BE49-F238E27FC236}">
                <a16:creationId xmlns:a16="http://schemas.microsoft.com/office/drawing/2014/main" id="{45A00D07-8DC4-014D-9421-F91CAA0D2CA4}"/>
              </a:ext>
            </a:extLst>
          </p:cNvPr>
          <p:cNvSpPr txBox="1"/>
          <p:nvPr/>
        </p:nvSpPr>
        <p:spPr>
          <a:xfrm>
            <a:off x="4686300" y="1803400"/>
            <a:ext cx="1701800" cy="762000"/>
          </a:xfrm>
          <a:prstGeom prst="rect">
            <a:avLst/>
          </a:prstGeom>
          <a:noFill/>
        </p:spPr>
        <p:txBody>
          <a:bodyPr vertOverflow="overflow" vert="horz" wrap="square" rtlCol="0" anchor="t" anchorCtr="0">
            <a:noAutofit/>
          </a:bodyPr>
          <a:lstStyle/>
          <a:p>
            <a:pPr algn="l"/>
            <a:r>
              <a:rPr lang="en-US" sz="1300" b="1">
                <a:solidFill>
                  <a:srgbClr val="1C1145"/>
                </a:solidFill>
                <a:latin typeface="Calibri"/>
                <a:cs typeface="Calibri"/>
              </a:rPr>
              <a:t>Which stablecoins will you mint into?</a:t>
            </a:r>
          </a:p>
        </p:txBody>
      </p:sp>
      <p:sp>
        <p:nvSpPr>
          <p:cNvPr id="23" name="tile_lbl_4">
            <a:extLst>
              <a:ext uri="{FF2B5EF4-FFF2-40B4-BE49-F238E27FC236}">
                <a16:creationId xmlns:a16="http://schemas.microsoft.com/office/drawing/2014/main" id="{6C062363-61EF-734D-94F5-02A9D19B52B5}"/>
              </a:ext>
            </a:extLst>
          </p:cNvPr>
          <p:cNvSpPr txBox="1"/>
          <p:nvPr/>
        </p:nvSpPr>
        <p:spPr>
          <a:xfrm>
            <a:off x="6794500" y="1803400"/>
            <a:ext cx="1701800" cy="762000"/>
          </a:xfrm>
          <a:prstGeom prst="rect">
            <a:avLst/>
          </a:prstGeom>
          <a:noFill/>
        </p:spPr>
        <p:txBody>
          <a:bodyPr vertOverflow="overflow" vert="horz" wrap="square" rtlCol="0" anchor="t" anchorCtr="0">
            <a:noAutofit/>
          </a:bodyPr>
          <a:lstStyle/>
          <a:p>
            <a:pPr algn="l"/>
            <a:r>
              <a:rPr lang="en-US" sz="1300" b="1">
                <a:solidFill>
                  <a:srgbClr val="1C1145"/>
                </a:solidFill>
                <a:latin typeface="Calibri"/>
                <a:cs typeface="Calibri"/>
              </a:rPr>
              <a:t>USDC as the sending stablecoin?</a:t>
            </a:r>
          </a:p>
        </p:txBody>
      </p:sp>
      <p:sp>
        <p:nvSpPr>
          <p:cNvPr id="24" name="tile_lbl_5">
            <a:extLst>
              <a:ext uri="{FF2B5EF4-FFF2-40B4-BE49-F238E27FC236}">
                <a16:creationId xmlns:a16="http://schemas.microsoft.com/office/drawing/2014/main" id="{498D3C1C-EA5E-4048-BEF2-D0FF6664FFED}"/>
              </a:ext>
            </a:extLst>
          </p:cNvPr>
          <p:cNvSpPr txBox="1"/>
          <p:nvPr/>
        </p:nvSpPr>
        <p:spPr>
          <a:xfrm>
            <a:off x="469900" y="3403600"/>
            <a:ext cx="1701800" cy="762000"/>
          </a:xfrm>
          <a:prstGeom prst="rect">
            <a:avLst/>
          </a:prstGeom>
          <a:noFill/>
        </p:spPr>
        <p:txBody>
          <a:bodyPr vertOverflow="overflow" vert="horz" wrap="square" rtlCol="0" anchor="t" anchorCtr="0">
            <a:noAutofit/>
          </a:bodyPr>
          <a:lstStyle/>
          <a:p>
            <a:pPr algn="l"/>
            <a:r>
              <a:rPr lang="en-US" sz="1300" b="1" dirty="0">
                <a:solidFill>
                  <a:srgbClr val="1C1145"/>
                </a:solidFill>
                <a:latin typeface="Calibri"/>
                <a:cs typeface="Calibri"/>
              </a:rPr>
              <a:t>L1 blockchain selection, public vs. private</a:t>
            </a:r>
          </a:p>
        </p:txBody>
      </p:sp>
      <p:sp>
        <p:nvSpPr>
          <p:cNvPr id="25" name="tile_lbl_6">
            <a:extLst>
              <a:ext uri="{FF2B5EF4-FFF2-40B4-BE49-F238E27FC236}">
                <a16:creationId xmlns:a16="http://schemas.microsoft.com/office/drawing/2014/main" id="{744B023D-90D3-BF43-BA76-CAF10D19E808}"/>
              </a:ext>
            </a:extLst>
          </p:cNvPr>
          <p:cNvSpPr txBox="1"/>
          <p:nvPr/>
        </p:nvSpPr>
        <p:spPr>
          <a:xfrm>
            <a:off x="2578100" y="3403600"/>
            <a:ext cx="1701800" cy="762000"/>
          </a:xfrm>
          <a:prstGeom prst="rect">
            <a:avLst/>
          </a:prstGeom>
          <a:noFill/>
        </p:spPr>
        <p:txBody>
          <a:bodyPr vertOverflow="overflow" vert="horz" wrap="square" rtlCol="0" anchor="t" anchorCtr="0">
            <a:noAutofit/>
          </a:bodyPr>
          <a:lstStyle/>
          <a:p>
            <a:pPr algn="l"/>
            <a:r>
              <a:rPr lang="en-US" sz="1300" b="1" dirty="0">
                <a:solidFill>
                  <a:srgbClr val="1C1145"/>
                </a:solidFill>
                <a:latin typeface="Calibri"/>
                <a:cs typeface="Calibri"/>
              </a:rPr>
              <a:t>Custodial vs non-custodial &amp; MPC wallet structures</a:t>
            </a:r>
          </a:p>
        </p:txBody>
      </p:sp>
      <p:sp>
        <p:nvSpPr>
          <p:cNvPr id="26" name="tile_lbl_7">
            <a:extLst>
              <a:ext uri="{FF2B5EF4-FFF2-40B4-BE49-F238E27FC236}">
                <a16:creationId xmlns:a16="http://schemas.microsoft.com/office/drawing/2014/main" id="{1489F503-70BE-5944-99B8-970FF8806EB6}"/>
              </a:ext>
            </a:extLst>
          </p:cNvPr>
          <p:cNvSpPr txBox="1"/>
          <p:nvPr/>
        </p:nvSpPr>
        <p:spPr>
          <a:xfrm>
            <a:off x="4686300" y="3403600"/>
            <a:ext cx="1701800" cy="762000"/>
          </a:xfrm>
          <a:prstGeom prst="rect">
            <a:avLst/>
          </a:prstGeom>
          <a:noFill/>
        </p:spPr>
        <p:txBody>
          <a:bodyPr vertOverflow="overflow" vert="horz" wrap="square" rtlCol="0" anchor="t" anchorCtr="0">
            <a:noAutofit/>
          </a:bodyPr>
          <a:lstStyle/>
          <a:p>
            <a:pPr algn="l"/>
            <a:r>
              <a:rPr lang="en-US" sz="1300" b="1" dirty="0">
                <a:solidFill>
                  <a:srgbClr val="1C1145"/>
                </a:solidFill>
                <a:latin typeface="Calibri"/>
                <a:cs typeface="Calibri"/>
              </a:rPr>
              <a:t>Orchestration and off ramping of funds, a build or 3rd party?</a:t>
            </a:r>
          </a:p>
        </p:txBody>
      </p:sp>
      <p:sp>
        <p:nvSpPr>
          <p:cNvPr id="27" name="tile_lbl_8">
            <a:extLst>
              <a:ext uri="{FF2B5EF4-FFF2-40B4-BE49-F238E27FC236}">
                <a16:creationId xmlns:a16="http://schemas.microsoft.com/office/drawing/2014/main" id="{98994AE7-13A6-534B-87CB-2DEBA34F6227}"/>
              </a:ext>
            </a:extLst>
          </p:cNvPr>
          <p:cNvSpPr txBox="1"/>
          <p:nvPr/>
        </p:nvSpPr>
        <p:spPr>
          <a:xfrm>
            <a:off x="6794500" y="3403600"/>
            <a:ext cx="1701800" cy="762000"/>
          </a:xfrm>
          <a:prstGeom prst="rect">
            <a:avLst/>
          </a:prstGeom>
          <a:noFill/>
        </p:spPr>
        <p:txBody>
          <a:bodyPr vertOverflow="overflow" vert="horz" wrap="square" rtlCol="0" anchor="t" anchorCtr="0">
            <a:noAutofit/>
          </a:bodyPr>
          <a:lstStyle/>
          <a:p>
            <a:pPr algn="l"/>
            <a:r>
              <a:rPr lang="en-US" sz="1300" b="1">
                <a:solidFill>
                  <a:srgbClr val="1C1145"/>
                </a:solidFill>
                <a:latin typeface="Calibri"/>
                <a:cs typeface="Calibri"/>
              </a:rPr>
              <a:t>Auditor-friendly reporting</a:t>
            </a:r>
          </a:p>
        </p:txBody>
      </p:sp>
      <p:pic>
        <p:nvPicPr>
          <p:cNvPr id="38" name="Graphic 38" descr="Use case icon"/>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39900" y="1333500"/>
            <a:ext cx="330200" cy="330200"/>
          </a:xfrm>
          <a:prstGeom prst="rect">
            <a:avLst/>
          </a:prstGeom>
        </p:spPr>
      </p:pic>
      <p:pic>
        <p:nvPicPr>
          <p:cNvPr id="39" name="Graphic 39" descr="Relationship icon"/>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48100" y="1333500"/>
            <a:ext cx="330200" cy="330200"/>
          </a:xfrm>
          <a:prstGeom prst="rect">
            <a:avLst/>
          </a:prstGeom>
        </p:spPr>
      </p:pic>
      <p:pic>
        <p:nvPicPr>
          <p:cNvPr id="40" name="Graphic 40" descr="Stablecoins icon"/>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56300" y="1333500"/>
            <a:ext cx="330200" cy="330200"/>
          </a:xfrm>
          <a:prstGeom prst="rect">
            <a:avLst/>
          </a:prstGeom>
        </p:spPr>
      </p:pic>
      <p:pic>
        <p:nvPicPr>
          <p:cNvPr id="41" name="Graphic 41" descr="Sending stablecoin icon"/>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064500" y="1333500"/>
            <a:ext cx="330200" cy="330200"/>
          </a:xfrm>
          <a:prstGeom prst="rect">
            <a:avLst/>
          </a:prstGeom>
        </p:spPr>
      </p:pic>
      <p:pic>
        <p:nvPicPr>
          <p:cNvPr id="42" name="Graphic 42" descr="Blockchain icon"/>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739900" y="2933700"/>
            <a:ext cx="330200" cy="330200"/>
          </a:xfrm>
          <a:prstGeom prst="rect">
            <a:avLst/>
          </a:prstGeom>
        </p:spPr>
      </p:pic>
      <p:pic>
        <p:nvPicPr>
          <p:cNvPr id="43" name="Graphic 43" descr="Wallet icon"/>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848100" y="2933700"/>
            <a:ext cx="330200" cy="330200"/>
          </a:xfrm>
          <a:prstGeom prst="rect">
            <a:avLst/>
          </a:prstGeom>
        </p:spPr>
      </p:pic>
      <p:pic>
        <p:nvPicPr>
          <p:cNvPr id="44" name="Graphic 44" descr="Orchestration icon"/>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956300" y="2933700"/>
            <a:ext cx="330200" cy="330200"/>
          </a:xfrm>
          <a:prstGeom prst="rect">
            <a:avLst/>
          </a:prstGeom>
        </p:spPr>
      </p:pic>
      <p:pic>
        <p:nvPicPr>
          <p:cNvPr id="45" name="Graphic 45" descr="Reporting icon"/>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064500" y="2933700"/>
            <a:ext cx="330200" cy="330200"/>
          </a:xfrm>
          <a:prstGeom prst="rect">
            <a:avLst/>
          </a:prstGeom>
        </p:spPr>
      </p:pic>
      <p:sp>
        <p:nvSpPr>
          <p:cNvPr id="28" name="punchline_bar">
            <a:extLst>
              <a:ext uri="{FF2B5EF4-FFF2-40B4-BE49-F238E27FC236}">
                <a16:creationId xmlns:a16="http://schemas.microsoft.com/office/drawing/2014/main" id="{D61209D8-16C5-2442-A8CE-926AD22E32F8}"/>
              </a:ext>
            </a:extLst>
          </p:cNvPr>
          <p:cNvSpPr/>
          <p:nvPr/>
        </p:nvSpPr>
        <p:spPr>
          <a:xfrm>
            <a:off x="147251" y="4406900"/>
            <a:ext cx="8509000" cy="383540"/>
          </a:xfrm>
          <a:prstGeom prst="roundRect">
            <a:avLst/>
          </a:prstGeom>
          <a:solidFill>
            <a:srgbClr val="3D2B8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n-US" sz="1100" b="1" dirty="0">
                <a:solidFill>
                  <a:schemeClr val="bg1"/>
                </a:solidFill>
                <a:latin typeface="Trebuchet MS"/>
              </a:rPr>
              <a:t>These pieces can all be extracted away with the right 3rd party vendors, however each point matters and must be solved</a:t>
            </a:r>
          </a:p>
        </p:txBody>
      </p:sp>
      <p:pic>
        <p:nvPicPr>
          <p:cNvPr id="29" name="Picture 28">
            <a:extLst>
              <a:ext uri="{FF2B5EF4-FFF2-40B4-BE49-F238E27FC236}">
                <a16:creationId xmlns:a16="http://schemas.microsoft.com/office/drawing/2014/main" id="{83D1A4E9-DDF1-AF95-C295-A1F75C0AB516}"/>
              </a:ext>
            </a:extLst>
          </p:cNvPr>
          <p:cNvPicPr>
            <a:picLocks noChangeAspect="1"/>
          </p:cNvPicPr>
          <p:nvPr/>
        </p:nvPicPr>
        <p:blipFill>
          <a:blip r:embed="rId11"/>
          <a:srcRect/>
          <a:stretch/>
        </p:blipFill>
        <p:spPr>
          <a:xfrm>
            <a:off x="8105953" y="192024"/>
            <a:ext cx="708861" cy="539496"/>
          </a:xfrm>
          <a:prstGeom prst="rect">
            <a:avLst/>
          </a:prstGeom>
        </p:spPr>
      </p:pic>
    </p:spTree>
    <p:extLst>
      <p:ext uri="{BB962C8B-B14F-4D97-AF65-F5344CB8AC3E}">
        <p14:creationId xmlns:p14="http://schemas.microsoft.com/office/powerpoint/2010/main" val="4037231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6">
    <p:bg>
      <p:bgPr>
        <a:solidFill>
          <a:srgbClr val="0E0A2B"/>
        </a:solidFill>
        <a:effectLst/>
      </p:bgPr>
    </p:bg>
    <p:spTree>
      <p:nvGrpSpPr>
        <p:cNvPr id="1" name=""/>
        <p:cNvGrpSpPr/>
        <p:nvPr/>
      </p:nvGrpSpPr>
      <p:grpSpPr>
        <a:xfrm>
          <a:off x="0" y="0"/>
          <a:ext cx="0" cy="0"/>
          <a:chOff x="0" y="0"/>
          <a:chExt cx="0" cy="0"/>
        </a:xfrm>
      </p:grpSpPr>
      <p:sp>
        <p:nvSpPr>
          <p:cNvPr id="29" name="Rectangle 0"/>
          <p:cNvSpPr/>
          <p:nvPr/>
        </p:nvSpPr>
        <p:spPr>
          <a:xfrm>
            <a:off x="0" y="0"/>
            <a:ext cx="9144000" cy="5143500"/>
          </a:xfrm>
          <a:prstGeom prst="rect">
            <a:avLst/>
          </a:prstGeom>
          <a:solidFill>
            <a:srgbClr val="3D2B8F">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extBox 1"/>
          <p:cNvSpPr txBox="1"/>
          <p:nvPr/>
        </p:nvSpPr>
        <p:spPr>
          <a:xfrm>
            <a:off x="402336" y="164592"/>
            <a:ext cx="8229600" cy="523220"/>
          </a:xfrm>
          <a:prstGeom prst="rect">
            <a:avLst/>
          </a:prstGeom>
          <a:noFill/>
        </p:spPr>
        <p:txBody>
          <a:bodyPr wrap="square">
            <a:spAutoFit/>
          </a:bodyPr>
          <a:lstStyle/>
          <a:p>
            <a:pPr algn="l"/>
            <a:r>
              <a:rPr lang="en-US" sz="2800" b="1" i="0" dirty="0">
                <a:solidFill>
                  <a:srgbClr val="FFFFFF"/>
                </a:solidFill>
                <a:latin typeface="Arial"/>
              </a:rPr>
              <a:t>Due Diligence</a:t>
            </a:r>
            <a:r>
              <a:rPr sz="2800" b="1" i="0" dirty="0">
                <a:solidFill>
                  <a:srgbClr val="FFFFFF"/>
                </a:solidFill>
                <a:latin typeface="Arial"/>
              </a:rPr>
              <a:t> Questions to Ask Any Provider</a:t>
            </a:r>
          </a:p>
        </p:txBody>
      </p:sp>
      <p:sp>
        <p:nvSpPr>
          <p:cNvPr id="3" name="TextBox 2"/>
          <p:cNvSpPr txBox="1"/>
          <p:nvPr/>
        </p:nvSpPr>
        <p:spPr>
          <a:xfrm>
            <a:off x="402336" y="585216"/>
            <a:ext cx="8229600" cy="256032"/>
          </a:xfrm>
          <a:prstGeom prst="rect">
            <a:avLst/>
          </a:prstGeom>
          <a:noFill/>
        </p:spPr>
        <p:txBody>
          <a:bodyPr wrap="square">
            <a:spAutoFit/>
          </a:bodyPr>
          <a:lstStyle/>
          <a:p>
            <a:pPr algn="l"/>
            <a:r>
              <a:rPr sz="1150" b="0" i="1" dirty="0">
                <a:solidFill>
                  <a:srgbClr val="9E8FCA"/>
                </a:solidFill>
                <a:latin typeface="Calibri"/>
              </a:rPr>
              <a:t>Before you commit to any stablecoin infrastructure — regardless of where the solution comes from</a:t>
            </a:r>
          </a:p>
        </p:txBody>
      </p:sp>
      <p:sp>
        <p:nvSpPr>
          <p:cNvPr id="4" name="Rectangle 3"/>
          <p:cNvSpPr/>
          <p:nvPr/>
        </p:nvSpPr>
        <p:spPr>
          <a:xfrm>
            <a:off x="402336" y="950976"/>
            <a:ext cx="4041648" cy="1185380"/>
          </a:xfrm>
          <a:prstGeom prst="rect">
            <a:avLst/>
          </a:prstGeom>
          <a:solidFill>
            <a:srgbClr val="3D2B8F">
              <a:alpha val="60000"/>
            </a:srgbClr>
          </a:solidFill>
          <a:ln w="9525">
            <a:solidFill>
              <a:srgbClr val="5E47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12064" y="1024128"/>
            <a:ext cx="411480" cy="274320"/>
          </a:xfrm>
          <a:prstGeom prst="rect">
            <a:avLst/>
          </a:prstGeom>
          <a:noFill/>
        </p:spPr>
        <p:txBody>
          <a:bodyPr wrap="square">
            <a:spAutoFit/>
          </a:bodyPr>
          <a:lstStyle/>
          <a:p>
            <a:pPr algn="l"/>
            <a:r>
              <a:rPr sz="1500" b="1" i="0">
                <a:solidFill>
                  <a:srgbClr val="F0B429"/>
                </a:solidFill>
                <a:latin typeface="Arial"/>
              </a:rPr>
              <a:t>01</a:t>
            </a:r>
          </a:p>
        </p:txBody>
      </p:sp>
      <p:sp>
        <p:nvSpPr>
          <p:cNvPr id="6" name="TextBox 5"/>
          <p:cNvSpPr txBox="1"/>
          <p:nvPr/>
        </p:nvSpPr>
        <p:spPr>
          <a:xfrm>
            <a:off x="969264" y="1024128"/>
            <a:ext cx="3346704" cy="274320"/>
          </a:xfrm>
          <a:prstGeom prst="rect">
            <a:avLst/>
          </a:prstGeom>
          <a:noFill/>
        </p:spPr>
        <p:txBody>
          <a:bodyPr wrap="square">
            <a:spAutoFit/>
          </a:bodyPr>
          <a:lstStyle/>
          <a:p>
            <a:pPr algn="l"/>
            <a:r>
              <a:rPr sz="1300" b="1" i="0">
                <a:solidFill>
                  <a:srgbClr val="FFFFFF"/>
                </a:solidFill>
                <a:latin typeface="Arial"/>
              </a:rPr>
              <a:t>Path to Ownership</a:t>
            </a:r>
          </a:p>
        </p:txBody>
      </p:sp>
      <p:sp>
        <p:nvSpPr>
          <p:cNvPr id="7" name="TextBox 6"/>
          <p:cNvSpPr txBox="1"/>
          <p:nvPr/>
        </p:nvSpPr>
        <p:spPr>
          <a:xfrm>
            <a:off x="512064" y="1353312"/>
            <a:ext cx="3822191" cy="600164"/>
          </a:xfrm>
          <a:prstGeom prst="rect">
            <a:avLst/>
          </a:prstGeom>
          <a:noFill/>
        </p:spPr>
        <p:txBody>
          <a:bodyPr wrap="square">
            <a:spAutoFit/>
          </a:bodyPr>
          <a:lstStyle/>
          <a:p>
            <a:pPr algn="l"/>
            <a:r>
              <a:rPr sz="1100" b="0" i="0" dirty="0">
                <a:solidFill>
                  <a:schemeClr val="bg1"/>
                </a:solidFill>
                <a:latin typeface="Calibri"/>
              </a:rPr>
              <a:t>Does this give your bank a structured path to owning the infrastructure over time or </a:t>
            </a:r>
            <a:r>
              <a:rPr lang="en-US" sz="1100" b="0" i="0" dirty="0">
                <a:solidFill>
                  <a:schemeClr val="bg1"/>
                </a:solidFill>
                <a:latin typeface="Calibri"/>
              </a:rPr>
              <a:t>is a </a:t>
            </a:r>
            <a:r>
              <a:rPr sz="1100" b="0" i="0" dirty="0">
                <a:solidFill>
                  <a:schemeClr val="bg1"/>
                </a:solidFill>
                <a:latin typeface="Calibri"/>
              </a:rPr>
              <a:t>permanent dependency with no exit?</a:t>
            </a:r>
          </a:p>
        </p:txBody>
      </p:sp>
      <p:sp>
        <p:nvSpPr>
          <p:cNvPr id="8" name="Rectangle 7"/>
          <p:cNvSpPr/>
          <p:nvPr/>
        </p:nvSpPr>
        <p:spPr>
          <a:xfrm>
            <a:off x="4590288" y="950976"/>
            <a:ext cx="4041648" cy="1185380"/>
          </a:xfrm>
          <a:prstGeom prst="rect">
            <a:avLst/>
          </a:prstGeom>
          <a:solidFill>
            <a:srgbClr val="3D2B8F">
              <a:alpha val="60000"/>
            </a:srgbClr>
          </a:solidFill>
          <a:ln w="9525">
            <a:solidFill>
              <a:srgbClr val="5E47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700016" y="1024128"/>
            <a:ext cx="411480" cy="274320"/>
          </a:xfrm>
          <a:prstGeom prst="rect">
            <a:avLst/>
          </a:prstGeom>
          <a:noFill/>
        </p:spPr>
        <p:txBody>
          <a:bodyPr wrap="square">
            <a:spAutoFit/>
          </a:bodyPr>
          <a:lstStyle/>
          <a:p>
            <a:pPr algn="l"/>
            <a:r>
              <a:rPr sz="1500" b="1" i="0">
                <a:solidFill>
                  <a:srgbClr val="F0B429"/>
                </a:solidFill>
                <a:latin typeface="Arial"/>
              </a:rPr>
              <a:t>02</a:t>
            </a:r>
          </a:p>
        </p:txBody>
      </p:sp>
      <p:sp>
        <p:nvSpPr>
          <p:cNvPr id="10" name="TextBox 9"/>
          <p:cNvSpPr txBox="1"/>
          <p:nvPr/>
        </p:nvSpPr>
        <p:spPr>
          <a:xfrm>
            <a:off x="5157216" y="1024128"/>
            <a:ext cx="3346704" cy="292388"/>
          </a:xfrm>
          <a:prstGeom prst="rect">
            <a:avLst/>
          </a:prstGeom>
          <a:noFill/>
        </p:spPr>
        <p:txBody>
          <a:bodyPr wrap="square">
            <a:spAutoFit/>
          </a:bodyPr>
          <a:lstStyle/>
          <a:p>
            <a:pPr algn="l"/>
            <a:r>
              <a:rPr sz="1300" b="1" i="0" dirty="0">
                <a:solidFill>
                  <a:srgbClr val="FFFFFF"/>
                </a:solidFill>
                <a:latin typeface="Arial"/>
              </a:rPr>
              <a:t>Who Owns the Customer</a:t>
            </a:r>
            <a:r>
              <a:rPr lang="en-US" sz="1300" b="1" i="0" dirty="0">
                <a:solidFill>
                  <a:srgbClr val="FFFFFF"/>
                </a:solidFill>
                <a:latin typeface="Arial"/>
              </a:rPr>
              <a:t> Relationship</a:t>
            </a:r>
            <a:endParaRPr sz="1300" b="1" i="0" dirty="0">
              <a:solidFill>
                <a:srgbClr val="FFFFFF"/>
              </a:solidFill>
              <a:latin typeface="Arial"/>
            </a:endParaRPr>
          </a:p>
        </p:txBody>
      </p:sp>
      <p:sp>
        <p:nvSpPr>
          <p:cNvPr id="11" name="TextBox 10"/>
          <p:cNvSpPr txBox="1"/>
          <p:nvPr/>
        </p:nvSpPr>
        <p:spPr>
          <a:xfrm>
            <a:off x="4700016" y="1353312"/>
            <a:ext cx="3822191" cy="600164"/>
          </a:xfrm>
          <a:prstGeom prst="rect">
            <a:avLst/>
          </a:prstGeom>
          <a:noFill/>
        </p:spPr>
        <p:txBody>
          <a:bodyPr wrap="square">
            <a:spAutoFit/>
          </a:bodyPr>
          <a:lstStyle/>
          <a:p>
            <a:pPr algn="l"/>
            <a:r>
              <a:rPr sz="1100" b="0" i="0" dirty="0">
                <a:solidFill>
                  <a:schemeClr val="bg1"/>
                </a:solidFill>
                <a:latin typeface="Calibri"/>
              </a:rPr>
              <a:t>In this model, who owns the customer relationship your bank, or your provider? Who does the customer contact when something goes wrong?</a:t>
            </a:r>
          </a:p>
        </p:txBody>
      </p:sp>
      <p:sp>
        <p:nvSpPr>
          <p:cNvPr id="12" name="Rectangle 11"/>
          <p:cNvSpPr/>
          <p:nvPr/>
        </p:nvSpPr>
        <p:spPr>
          <a:xfrm>
            <a:off x="402336" y="2377440"/>
            <a:ext cx="4041648" cy="1171777"/>
          </a:xfrm>
          <a:prstGeom prst="rect">
            <a:avLst/>
          </a:prstGeom>
          <a:solidFill>
            <a:srgbClr val="3D2B8F">
              <a:alpha val="60000"/>
            </a:srgbClr>
          </a:solidFill>
          <a:ln w="9525">
            <a:solidFill>
              <a:srgbClr val="5E47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12064" y="2450592"/>
            <a:ext cx="411480" cy="274320"/>
          </a:xfrm>
          <a:prstGeom prst="rect">
            <a:avLst/>
          </a:prstGeom>
          <a:noFill/>
        </p:spPr>
        <p:txBody>
          <a:bodyPr wrap="square">
            <a:spAutoFit/>
          </a:bodyPr>
          <a:lstStyle/>
          <a:p>
            <a:pPr algn="l"/>
            <a:r>
              <a:rPr sz="1500" b="1" i="0">
                <a:solidFill>
                  <a:srgbClr val="F0B429"/>
                </a:solidFill>
                <a:latin typeface="Arial"/>
              </a:rPr>
              <a:t>03</a:t>
            </a:r>
          </a:p>
        </p:txBody>
      </p:sp>
      <p:sp>
        <p:nvSpPr>
          <p:cNvPr id="14" name="TextBox 13"/>
          <p:cNvSpPr txBox="1"/>
          <p:nvPr/>
        </p:nvSpPr>
        <p:spPr>
          <a:xfrm>
            <a:off x="969264" y="2450592"/>
            <a:ext cx="3346704" cy="274320"/>
          </a:xfrm>
          <a:prstGeom prst="rect">
            <a:avLst/>
          </a:prstGeom>
          <a:noFill/>
        </p:spPr>
        <p:txBody>
          <a:bodyPr wrap="square">
            <a:spAutoFit/>
          </a:bodyPr>
          <a:lstStyle/>
          <a:p>
            <a:pPr algn="l"/>
            <a:r>
              <a:rPr sz="1300" b="1" i="0">
                <a:solidFill>
                  <a:srgbClr val="FFFFFF"/>
                </a:solidFill>
                <a:latin typeface="Arial"/>
              </a:rPr>
              <a:t>Third-Party Access</a:t>
            </a:r>
          </a:p>
        </p:txBody>
      </p:sp>
      <p:sp>
        <p:nvSpPr>
          <p:cNvPr id="15" name="TextBox 14"/>
          <p:cNvSpPr txBox="1"/>
          <p:nvPr/>
        </p:nvSpPr>
        <p:spPr>
          <a:xfrm>
            <a:off x="512064" y="2779776"/>
            <a:ext cx="3822191" cy="600164"/>
          </a:xfrm>
          <a:prstGeom prst="rect">
            <a:avLst/>
          </a:prstGeom>
          <a:noFill/>
        </p:spPr>
        <p:txBody>
          <a:bodyPr wrap="square">
            <a:spAutoFit/>
          </a:bodyPr>
          <a:lstStyle/>
          <a:p>
            <a:pPr algn="l"/>
            <a:r>
              <a:rPr sz="1100" b="0" i="0" dirty="0">
                <a:solidFill>
                  <a:schemeClr val="bg1"/>
                </a:solidFill>
                <a:latin typeface="Calibri"/>
              </a:rPr>
              <a:t>Which third parties are embedded in </a:t>
            </a:r>
            <a:r>
              <a:rPr lang="en-US" sz="1100" b="0" i="0" dirty="0">
                <a:solidFill>
                  <a:schemeClr val="bg1"/>
                </a:solidFill>
                <a:latin typeface="Calibri"/>
              </a:rPr>
              <a:t>core provider</a:t>
            </a:r>
            <a:r>
              <a:rPr sz="1100" b="0" i="0" dirty="0">
                <a:solidFill>
                  <a:schemeClr val="bg1"/>
                </a:solidFill>
                <a:latin typeface="Calibri"/>
              </a:rPr>
              <a:t> solution</a:t>
            </a:r>
            <a:r>
              <a:rPr lang="en-US" sz="1100" b="0" i="0" dirty="0">
                <a:solidFill>
                  <a:schemeClr val="bg1"/>
                </a:solidFill>
                <a:latin typeface="Calibri"/>
              </a:rPr>
              <a:t>s here</a:t>
            </a:r>
            <a:r>
              <a:rPr sz="1100" b="0" i="0" dirty="0">
                <a:solidFill>
                  <a:schemeClr val="bg1"/>
                </a:solidFill>
                <a:latin typeface="Calibri"/>
              </a:rPr>
              <a:t> and </a:t>
            </a:r>
            <a:r>
              <a:rPr lang="en-US" sz="1100" b="0" i="0" dirty="0">
                <a:solidFill>
                  <a:schemeClr val="bg1"/>
                </a:solidFill>
                <a:latin typeface="Calibri"/>
              </a:rPr>
              <a:t>will they </a:t>
            </a:r>
            <a:r>
              <a:rPr sz="1100" b="0" i="0" dirty="0">
                <a:solidFill>
                  <a:schemeClr val="bg1"/>
                </a:solidFill>
                <a:latin typeface="Calibri"/>
              </a:rPr>
              <a:t>have access to your customer data and transaction flows?</a:t>
            </a:r>
          </a:p>
        </p:txBody>
      </p:sp>
      <p:sp>
        <p:nvSpPr>
          <p:cNvPr id="16" name="Rectangle 15"/>
          <p:cNvSpPr/>
          <p:nvPr/>
        </p:nvSpPr>
        <p:spPr>
          <a:xfrm>
            <a:off x="4590288" y="2377440"/>
            <a:ext cx="4041648" cy="1171777"/>
          </a:xfrm>
          <a:prstGeom prst="rect">
            <a:avLst/>
          </a:prstGeom>
          <a:solidFill>
            <a:srgbClr val="3D2B8F">
              <a:alpha val="60000"/>
            </a:srgbClr>
          </a:solidFill>
          <a:ln w="9525">
            <a:solidFill>
              <a:srgbClr val="5E47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4700016" y="2450592"/>
            <a:ext cx="411480" cy="274320"/>
          </a:xfrm>
          <a:prstGeom prst="rect">
            <a:avLst/>
          </a:prstGeom>
          <a:noFill/>
        </p:spPr>
        <p:txBody>
          <a:bodyPr wrap="square">
            <a:spAutoFit/>
          </a:bodyPr>
          <a:lstStyle/>
          <a:p>
            <a:pPr algn="l"/>
            <a:r>
              <a:rPr sz="1500" b="1" i="0">
                <a:solidFill>
                  <a:srgbClr val="F0B429"/>
                </a:solidFill>
                <a:latin typeface="Arial"/>
              </a:rPr>
              <a:t>04</a:t>
            </a:r>
          </a:p>
        </p:txBody>
      </p:sp>
      <p:sp>
        <p:nvSpPr>
          <p:cNvPr id="18" name="TextBox 17"/>
          <p:cNvSpPr txBox="1"/>
          <p:nvPr/>
        </p:nvSpPr>
        <p:spPr>
          <a:xfrm>
            <a:off x="5157216" y="2450592"/>
            <a:ext cx="3346704" cy="274320"/>
          </a:xfrm>
          <a:prstGeom prst="rect">
            <a:avLst/>
          </a:prstGeom>
          <a:noFill/>
        </p:spPr>
        <p:txBody>
          <a:bodyPr wrap="square">
            <a:spAutoFit/>
          </a:bodyPr>
          <a:lstStyle/>
          <a:p>
            <a:pPr algn="l"/>
            <a:r>
              <a:rPr sz="1300" b="1" i="0">
                <a:solidFill>
                  <a:srgbClr val="FFFFFF"/>
                </a:solidFill>
                <a:latin typeface="Arial"/>
              </a:rPr>
              <a:t>Portability</a:t>
            </a:r>
          </a:p>
        </p:txBody>
      </p:sp>
      <p:sp>
        <p:nvSpPr>
          <p:cNvPr id="19" name="TextBox 18"/>
          <p:cNvSpPr txBox="1"/>
          <p:nvPr/>
        </p:nvSpPr>
        <p:spPr>
          <a:xfrm>
            <a:off x="4700016" y="2779776"/>
            <a:ext cx="3822191" cy="769441"/>
          </a:xfrm>
          <a:prstGeom prst="rect">
            <a:avLst/>
          </a:prstGeom>
          <a:noFill/>
        </p:spPr>
        <p:txBody>
          <a:bodyPr wrap="square">
            <a:spAutoFit/>
          </a:bodyPr>
          <a:lstStyle/>
          <a:p>
            <a:pPr algn="l"/>
            <a:r>
              <a:rPr sz="1100" b="0" i="0" dirty="0">
                <a:solidFill>
                  <a:schemeClr val="bg1"/>
                </a:solidFill>
                <a:latin typeface="Calibri"/>
              </a:rPr>
              <a:t>Can you take this infrastructure with you if your core provider relationship changes</a:t>
            </a:r>
            <a:r>
              <a:rPr lang="en-US" sz="1100" b="0" i="0" dirty="0">
                <a:solidFill>
                  <a:schemeClr val="bg1"/>
                </a:solidFill>
                <a:latin typeface="Calibri"/>
              </a:rPr>
              <a:t>,</a:t>
            </a:r>
            <a:r>
              <a:rPr sz="1100" b="0" i="0" dirty="0">
                <a:solidFill>
                  <a:schemeClr val="bg1"/>
                </a:solidFill>
                <a:latin typeface="Calibri"/>
              </a:rPr>
              <a:t> or does changing your core mean starting over?</a:t>
            </a:r>
            <a:r>
              <a:rPr lang="en-US" sz="1100" b="0" i="0" dirty="0">
                <a:solidFill>
                  <a:schemeClr val="bg1"/>
                </a:solidFill>
                <a:latin typeface="Calibri"/>
              </a:rPr>
              <a:t>  How does this work with clients with digital assets secured here now?</a:t>
            </a:r>
            <a:endParaRPr sz="1100" b="0" i="0" dirty="0">
              <a:solidFill>
                <a:schemeClr val="bg1"/>
              </a:solidFill>
              <a:latin typeface="Calibri"/>
            </a:endParaRPr>
          </a:p>
        </p:txBody>
      </p:sp>
      <p:sp>
        <p:nvSpPr>
          <p:cNvPr id="20" name="Rectangle 19"/>
          <p:cNvSpPr/>
          <p:nvPr/>
        </p:nvSpPr>
        <p:spPr>
          <a:xfrm>
            <a:off x="402336" y="3803904"/>
            <a:ext cx="4041648" cy="1002500"/>
          </a:xfrm>
          <a:prstGeom prst="rect">
            <a:avLst/>
          </a:prstGeom>
          <a:solidFill>
            <a:srgbClr val="3D2B8F">
              <a:alpha val="60000"/>
            </a:srgbClr>
          </a:solidFill>
          <a:ln w="9525">
            <a:solidFill>
              <a:srgbClr val="5E47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512064" y="3877056"/>
            <a:ext cx="411480" cy="274320"/>
          </a:xfrm>
          <a:prstGeom prst="rect">
            <a:avLst/>
          </a:prstGeom>
          <a:noFill/>
        </p:spPr>
        <p:txBody>
          <a:bodyPr wrap="square">
            <a:spAutoFit/>
          </a:bodyPr>
          <a:lstStyle/>
          <a:p>
            <a:pPr algn="l"/>
            <a:r>
              <a:rPr sz="1500" b="1" i="0">
                <a:solidFill>
                  <a:srgbClr val="F0B429"/>
                </a:solidFill>
                <a:latin typeface="Arial"/>
              </a:rPr>
              <a:t>05</a:t>
            </a:r>
          </a:p>
        </p:txBody>
      </p:sp>
      <p:sp>
        <p:nvSpPr>
          <p:cNvPr id="22" name="TextBox 21"/>
          <p:cNvSpPr txBox="1"/>
          <p:nvPr/>
        </p:nvSpPr>
        <p:spPr>
          <a:xfrm>
            <a:off x="969264" y="3877056"/>
            <a:ext cx="3346704" cy="274320"/>
          </a:xfrm>
          <a:prstGeom prst="rect">
            <a:avLst/>
          </a:prstGeom>
          <a:noFill/>
        </p:spPr>
        <p:txBody>
          <a:bodyPr wrap="square">
            <a:spAutoFit/>
          </a:bodyPr>
          <a:lstStyle/>
          <a:p>
            <a:pPr algn="l"/>
            <a:r>
              <a:rPr sz="1300" b="1" i="0">
                <a:solidFill>
                  <a:srgbClr val="FFFFFF"/>
                </a:solidFill>
                <a:latin typeface="Arial"/>
              </a:rPr>
              <a:t>Regulatory Standing</a:t>
            </a:r>
          </a:p>
        </p:txBody>
      </p:sp>
      <p:sp>
        <p:nvSpPr>
          <p:cNvPr id="23" name="TextBox 22"/>
          <p:cNvSpPr txBox="1"/>
          <p:nvPr/>
        </p:nvSpPr>
        <p:spPr>
          <a:xfrm>
            <a:off x="512064" y="4206240"/>
            <a:ext cx="3822191" cy="600164"/>
          </a:xfrm>
          <a:prstGeom prst="rect">
            <a:avLst/>
          </a:prstGeom>
          <a:noFill/>
        </p:spPr>
        <p:txBody>
          <a:bodyPr wrap="square">
            <a:spAutoFit/>
          </a:bodyPr>
          <a:lstStyle/>
          <a:p>
            <a:pPr algn="l"/>
            <a:r>
              <a:rPr sz="1100" b="0" i="0" dirty="0">
                <a:solidFill>
                  <a:schemeClr val="bg1"/>
                </a:solidFill>
                <a:latin typeface="Calibri"/>
              </a:rPr>
              <a:t>Has this solution been examined by a federal banking regulator or is it operating under guidance that hasn't been fully tested yet?</a:t>
            </a:r>
          </a:p>
        </p:txBody>
      </p:sp>
      <p:sp>
        <p:nvSpPr>
          <p:cNvPr id="24" name="Rectangle 23"/>
          <p:cNvSpPr/>
          <p:nvPr/>
        </p:nvSpPr>
        <p:spPr>
          <a:xfrm>
            <a:off x="4590288" y="3803904"/>
            <a:ext cx="4041648" cy="1002500"/>
          </a:xfrm>
          <a:prstGeom prst="rect">
            <a:avLst/>
          </a:prstGeom>
          <a:solidFill>
            <a:srgbClr val="3D2B8F">
              <a:alpha val="60000"/>
            </a:srgbClr>
          </a:solidFill>
          <a:ln w="9525">
            <a:solidFill>
              <a:srgbClr val="5E47B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4700016" y="3877056"/>
            <a:ext cx="411480" cy="274320"/>
          </a:xfrm>
          <a:prstGeom prst="rect">
            <a:avLst/>
          </a:prstGeom>
          <a:noFill/>
        </p:spPr>
        <p:txBody>
          <a:bodyPr wrap="square">
            <a:spAutoFit/>
          </a:bodyPr>
          <a:lstStyle/>
          <a:p>
            <a:pPr algn="l"/>
            <a:r>
              <a:rPr sz="1500" b="1" i="0">
                <a:solidFill>
                  <a:srgbClr val="F0B429"/>
                </a:solidFill>
                <a:latin typeface="Arial"/>
              </a:rPr>
              <a:t>06</a:t>
            </a:r>
          </a:p>
        </p:txBody>
      </p:sp>
      <p:sp>
        <p:nvSpPr>
          <p:cNvPr id="26" name="TextBox 25"/>
          <p:cNvSpPr txBox="1"/>
          <p:nvPr/>
        </p:nvSpPr>
        <p:spPr>
          <a:xfrm>
            <a:off x="5157216" y="3877056"/>
            <a:ext cx="3346704" cy="274320"/>
          </a:xfrm>
          <a:prstGeom prst="rect">
            <a:avLst/>
          </a:prstGeom>
          <a:noFill/>
        </p:spPr>
        <p:txBody>
          <a:bodyPr wrap="square">
            <a:spAutoFit/>
          </a:bodyPr>
          <a:lstStyle/>
          <a:p>
            <a:pPr algn="l"/>
            <a:r>
              <a:rPr sz="1300" b="1" i="0">
                <a:solidFill>
                  <a:srgbClr val="FFFFFF"/>
                </a:solidFill>
                <a:latin typeface="Arial"/>
              </a:rPr>
              <a:t>Proven at Scale</a:t>
            </a:r>
          </a:p>
        </p:txBody>
      </p:sp>
      <p:sp>
        <p:nvSpPr>
          <p:cNvPr id="27" name="TextBox 26"/>
          <p:cNvSpPr txBox="1"/>
          <p:nvPr/>
        </p:nvSpPr>
        <p:spPr>
          <a:xfrm>
            <a:off x="4700016" y="4206240"/>
            <a:ext cx="3822191" cy="600164"/>
          </a:xfrm>
          <a:prstGeom prst="rect">
            <a:avLst/>
          </a:prstGeom>
          <a:noFill/>
        </p:spPr>
        <p:txBody>
          <a:bodyPr wrap="square">
            <a:spAutoFit/>
          </a:bodyPr>
          <a:lstStyle/>
          <a:p>
            <a:pPr algn="l"/>
            <a:r>
              <a:rPr sz="1100" b="0" i="0" dirty="0">
                <a:solidFill>
                  <a:schemeClr val="bg1"/>
                </a:solidFill>
                <a:latin typeface="Calibri"/>
              </a:rPr>
              <a:t>Is the underlying security and custody infrastructure already running at institutional scale in banks like yours or are you an early adopter?</a:t>
            </a:r>
          </a:p>
        </p:txBody>
      </p:sp>
      <p:sp>
        <p:nvSpPr>
          <p:cNvPr id="28" name="TextBox 27"/>
          <p:cNvSpPr txBox="1"/>
          <p:nvPr/>
        </p:nvSpPr>
        <p:spPr>
          <a:xfrm>
            <a:off x="0" y="4892040"/>
            <a:ext cx="9144000" cy="246888"/>
          </a:xfrm>
          <a:prstGeom prst="rect">
            <a:avLst/>
          </a:prstGeom>
          <a:noFill/>
        </p:spPr>
        <p:txBody>
          <a:bodyPr wrap="square">
            <a:spAutoFit/>
          </a:bodyPr>
          <a:lstStyle/>
          <a:p>
            <a:pPr algn="ctr"/>
            <a:r>
              <a:rPr sz="850" b="0" i="0" dirty="0">
                <a:solidFill>
                  <a:srgbClr val="6B5DAA"/>
                </a:solidFill>
                <a:latin typeface="Calibri"/>
              </a:rPr>
              <a:t>ClearTrust , LLC  |  2026 OBL/NCBA Annual Convention  |  Presented by: Daniel Farra, CTO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841248"/>
          </a:xfrm>
          <a:prstGeom prst="rect">
            <a:avLst/>
          </a:prstGeom>
          <a:solidFill>
            <a:srgbClr val="3D2B8F"/>
          </a:solidFill>
          <a:ln w="12700">
            <a:solidFill>
              <a:srgbClr val="3D2B8F"/>
            </a:solidFill>
            <a:prstDash val="solid"/>
          </a:ln>
        </p:spPr>
        <p:txBody>
          <a:bodyPr/>
          <a:lstStyle/>
          <a:p>
            <a:endParaRPr lang="en-US"/>
          </a:p>
        </p:txBody>
      </p:sp>
      <p:sp>
        <p:nvSpPr>
          <p:cNvPr id="3" name="Text 1"/>
          <p:cNvSpPr/>
          <p:nvPr/>
        </p:nvSpPr>
        <p:spPr>
          <a:xfrm>
            <a:off x="365760" y="73152"/>
            <a:ext cx="8229600" cy="68580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How Banks Are Thinking About Stablecoin Value Creation</a:t>
            </a:r>
            <a:endParaRPr lang="en-US" sz="2400" dirty="0"/>
          </a:p>
        </p:txBody>
      </p:sp>
      <p:sp>
        <p:nvSpPr>
          <p:cNvPr id="4" name="Text 2"/>
          <p:cNvSpPr/>
          <p:nvPr/>
        </p:nvSpPr>
        <p:spPr>
          <a:xfrm>
            <a:off x="365760" y="969264"/>
            <a:ext cx="8412480" cy="347472"/>
          </a:xfrm>
          <a:prstGeom prst="rect">
            <a:avLst/>
          </a:prstGeom>
          <a:noFill/>
          <a:ln/>
        </p:spPr>
        <p:txBody>
          <a:bodyPr wrap="square" lIns="0" tIns="0" rIns="0" bIns="0" rtlCol="0" anchor="ctr"/>
          <a:lstStyle/>
          <a:p>
            <a:pPr marL="0" indent="0">
              <a:buNone/>
            </a:pPr>
            <a:r>
              <a:rPr lang="en-US" sz="1250" i="1" dirty="0">
                <a:latin typeface="Calibri" pitchFamily="34" charset="0"/>
                <a:ea typeface="Calibri" pitchFamily="34" charset="-122"/>
                <a:cs typeface="Calibri" pitchFamily="34" charset="-120"/>
              </a:rPr>
              <a:t>Most institutions find that stablecoin capabilities unlock value in stages. </a:t>
            </a:r>
          </a:p>
          <a:p>
            <a:pPr marL="0" indent="0">
              <a:buNone/>
            </a:pPr>
            <a:r>
              <a:rPr lang="en-US" sz="1250" i="1" dirty="0">
                <a:latin typeface="Calibri" pitchFamily="34" charset="0"/>
                <a:ea typeface="Calibri" pitchFamily="34" charset="-122"/>
                <a:cs typeface="Calibri" pitchFamily="34" charset="-120"/>
              </a:rPr>
              <a:t>Understanding this progression helps inform how and where to begin the conversation internally.</a:t>
            </a:r>
            <a:endParaRPr lang="en-US" sz="1250" dirty="0"/>
          </a:p>
        </p:txBody>
      </p:sp>
      <p:sp>
        <p:nvSpPr>
          <p:cNvPr id="6" name="Shape 4"/>
          <p:cNvSpPr/>
          <p:nvPr/>
        </p:nvSpPr>
        <p:spPr>
          <a:xfrm>
            <a:off x="7516368" y="2761488"/>
            <a:ext cx="109728" cy="109728"/>
          </a:xfrm>
          <a:prstGeom prst="rect">
            <a:avLst/>
          </a:prstGeom>
          <a:solidFill>
            <a:srgbClr val="F0B429"/>
          </a:solidFill>
          <a:ln w="12700">
            <a:solidFill>
              <a:srgbClr val="F0B429"/>
            </a:solidFill>
            <a:prstDash val="solid"/>
          </a:ln>
        </p:spPr>
        <p:txBody>
          <a:bodyPr/>
          <a:lstStyle/>
          <a:p>
            <a:endParaRPr lang="en-US"/>
          </a:p>
        </p:txBody>
      </p:sp>
      <p:sp>
        <p:nvSpPr>
          <p:cNvPr id="7" name="Shape 5"/>
          <p:cNvSpPr/>
          <p:nvPr/>
        </p:nvSpPr>
        <p:spPr>
          <a:xfrm>
            <a:off x="274320" y="1463040"/>
            <a:ext cx="2788920" cy="3246120"/>
          </a:xfrm>
          <a:prstGeom prst="roundRect">
            <a:avLst>
              <a:gd name="adj" fmla="val 2623"/>
            </a:avLst>
          </a:prstGeom>
          <a:solidFill>
            <a:srgbClr val="F4F2FC"/>
          </a:solidFill>
          <a:ln w="12700">
            <a:solidFill>
              <a:srgbClr val="D8D0F0"/>
            </a:solidFill>
            <a:prstDash val="solid"/>
          </a:ln>
          <a:effectLst>
            <a:outerShdw blurRad="101600" dist="25400" dir="2700000" algn="bl" rotWithShape="0">
              <a:srgbClr val="000000">
                <a:alpha val="9000"/>
              </a:srgbClr>
            </a:outerShdw>
          </a:effectLst>
        </p:spPr>
        <p:txBody>
          <a:bodyPr/>
          <a:lstStyle/>
          <a:p>
            <a:endParaRPr lang="en-US"/>
          </a:p>
        </p:txBody>
      </p:sp>
      <p:sp>
        <p:nvSpPr>
          <p:cNvPr id="8" name="Shape 6"/>
          <p:cNvSpPr/>
          <p:nvPr/>
        </p:nvSpPr>
        <p:spPr>
          <a:xfrm>
            <a:off x="411480" y="1591056"/>
            <a:ext cx="777240" cy="256032"/>
          </a:xfrm>
          <a:prstGeom prst="roundRect">
            <a:avLst>
              <a:gd name="adj" fmla="val 14286"/>
            </a:avLst>
          </a:prstGeom>
          <a:solidFill>
            <a:srgbClr val="3D2B8F"/>
          </a:solidFill>
          <a:ln w="12700">
            <a:solidFill>
              <a:srgbClr val="3D2B8F"/>
            </a:solidFill>
            <a:prstDash val="solid"/>
          </a:ln>
        </p:spPr>
        <p:txBody>
          <a:bodyPr/>
          <a:lstStyle/>
          <a:p>
            <a:endParaRPr lang="en-US"/>
          </a:p>
        </p:txBody>
      </p:sp>
      <p:sp>
        <p:nvSpPr>
          <p:cNvPr id="9" name="Text 7"/>
          <p:cNvSpPr/>
          <p:nvPr/>
        </p:nvSpPr>
        <p:spPr>
          <a:xfrm>
            <a:off x="411480" y="1591056"/>
            <a:ext cx="777240" cy="256032"/>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LAYER 1</a:t>
            </a:r>
            <a:endParaRPr lang="en-US" sz="800" dirty="0"/>
          </a:p>
        </p:txBody>
      </p:sp>
      <p:sp>
        <p:nvSpPr>
          <p:cNvPr id="10" name="Text 8"/>
          <p:cNvSpPr/>
          <p:nvPr/>
        </p:nvSpPr>
        <p:spPr>
          <a:xfrm>
            <a:off x="1280160" y="1609344"/>
            <a:ext cx="1600200" cy="219456"/>
          </a:xfrm>
          <a:prstGeom prst="rect">
            <a:avLst/>
          </a:prstGeom>
          <a:noFill/>
          <a:ln/>
        </p:spPr>
        <p:txBody>
          <a:bodyPr wrap="square" lIns="0" tIns="0" rIns="0" bIns="0" rtlCol="0" anchor="ctr"/>
          <a:lstStyle/>
          <a:p>
            <a:pPr marL="0" indent="0">
              <a:buNone/>
            </a:pPr>
            <a:r>
              <a:rPr lang="en-US" sz="1050" b="1" i="1" dirty="0">
                <a:latin typeface="Calibri" pitchFamily="34" charset="0"/>
                <a:ea typeface="Calibri" pitchFamily="34" charset="-122"/>
                <a:cs typeface="Calibri" pitchFamily="34" charset="-120"/>
              </a:rPr>
              <a:t>Near Term</a:t>
            </a:r>
            <a:endParaRPr lang="en-US" sz="1050" b="1" dirty="0"/>
          </a:p>
        </p:txBody>
      </p:sp>
      <p:pic>
        <p:nvPicPr>
          <p:cNvPr id="11" name="Image 0" descr="preencoded.png"/>
          <p:cNvPicPr>
            <a:picLocks noChangeAspect="1"/>
          </p:cNvPicPr>
          <p:nvPr/>
        </p:nvPicPr>
        <p:blipFill>
          <a:blip r:embed="rId3"/>
          <a:stretch>
            <a:fillRect/>
          </a:stretch>
        </p:blipFill>
        <p:spPr>
          <a:xfrm>
            <a:off x="411480" y="1938528"/>
            <a:ext cx="347472" cy="347472"/>
          </a:xfrm>
          <a:prstGeom prst="rect">
            <a:avLst/>
          </a:prstGeom>
        </p:spPr>
      </p:pic>
      <p:sp>
        <p:nvSpPr>
          <p:cNvPr id="12" name="Text 9"/>
          <p:cNvSpPr/>
          <p:nvPr/>
        </p:nvSpPr>
        <p:spPr>
          <a:xfrm>
            <a:off x="411480" y="2359152"/>
            <a:ext cx="2560320" cy="365760"/>
          </a:xfrm>
          <a:prstGeom prst="rect">
            <a:avLst/>
          </a:prstGeom>
          <a:noFill/>
          <a:ln/>
        </p:spPr>
        <p:txBody>
          <a:bodyPr wrap="square" lIns="0" tIns="0" rIns="0" bIns="0" rtlCol="0" anchor="t"/>
          <a:lstStyle/>
          <a:p>
            <a:pPr marL="0" indent="0">
              <a:buNone/>
            </a:pPr>
            <a:r>
              <a:rPr lang="en-US" sz="1300" b="1" dirty="0">
                <a:solidFill>
                  <a:srgbClr val="1A1A2E"/>
                </a:solidFill>
                <a:latin typeface="Calibri" pitchFamily="34" charset="0"/>
                <a:ea typeface="Calibri" pitchFamily="34" charset="-122"/>
                <a:cs typeface="Calibri" pitchFamily="34" charset="-120"/>
              </a:rPr>
              <a:t>Payments and Settlement</a:t>
            </a:r>
            <a:endParaRPr lang="en-US" sz="1300" dirty="0"/>
          </a:p>
        </p:txBody>
      </p:sp>
      <p:sp>
        <p:nvSpPr>
          <p:cNvPr id="13" name="Shape 10"/>
          <p:cNvSpPr/>
          <p:nvPr/>
        </p:nvSpPr>
        <p:spPr>
          <a:xfrm>
            <a:off x="411480" y="2761488"/>
            <a:ext cx="2468880" cy="0"/>
          </a:xfrm>
          <a:prstGeom prst="line">
            <a:avLst/>
          </a:prstGeom>
          <a:noFill/>
          <a:ln w="19050">
            <a:solidFill>
              <a:srgbClr val="F0B429"/>
            </a:solidFill>
            <a:prstDash val="solid"/>
          </a:ln>
        </p:spPr>
        <p:txBody>
          <a:bodyPr/>
          <a:lstStyle/>
          <a:p>
            <a:endParaRPr lang="en-US"/>
          </a:p>
        </p:txBody>
      </p:sp>
      <p:sp>
        <p:nvSpPr>
          <p:cNvPr id="14" name="Text 11"/>
          <p:cNvSpPr/>
          <p:nvPr/>
        </p:nvSpPr>
        <p:spPr>
          <a:xfrm>
            <a:off x="411480" y="2852928"/>
            <a:ext cx="2560320" cy="1737360"/>
          </a:xfrm>
          <a:prstGeom prst="rect">
            <a:avLst/>
          </a:prstGeom>
          <a:noFill/>
          <a:ln/>
        </p:spPr>
        <p:txBody>
          <a:bodyPr wrap="square" lIns="0" tIns="0" rIns="0" bIns="0" rtlCol="0" anchor="t"/>
          <a:lstStyle/>
          <a:p>
            <a:pPr marL="342900" indent="-342900">
              <a:spcAft>
                <a:spcPts val="400"/>
              </a:spcAft>
              <a:buSzPct val="100000"/>
              <a:buChar char="•"/>
            </a:pPr>
            <a:r>
              <a:rPr lang="en-US" sz="1000" dirty="0">
                <a:latin typeface="Calibri" pitchFamily="34" charset="0"/>
                <a:ea typeface="Calibri" pitchFamily="34" charset="-122"/>
                <a:cs typeface="Calibri" pitchFamily="34" charset="-120"/>
              </a:rPr>
              <a:t>Cross border payments on stablecoin rails</a:t>
            </a:r>
            <a:endParaRPr lang="en-US" sz="1000" dirty="0"/>
          </a:p>
          <a:p>
            <a:pPr marL="342900" indent="-342900">
              <a:spcAft>
                <a:spcPts val="400"/>
              </a:spcAft>
              <a:buSzPct val="100000"/>
              <a:buChar char="•"/>
            </a:pPr>
            <a:r>
              <a:rPr lang="en-US" sz="1000" dirty="0">
                <a:latin typeface="Calibri" pitchFamily="34" charset="0"/>
                <a:ea typeface="Calibri" pitchFamily="34" charset="-122"/>
                <a:cs typeface="Calibri" pitchFamily="34" charset="-120"/>
              </a:rPr>
              <a:t>Real time settlement vs. SWIFT correspondent delays</a:t>
            </a:r>
            <a:endParaRPr lang="en-US" sz="1000" dirty="0"/>
          </a:p>
          <a:p>
            <a:pPr marL="342900" indent="-342900">
              <a:spcAft>
                <a:spcPts val="400"/>
              </a:spcAft>
              <a:buSzPct val="100000"/>
              <a:buChar char="•"/>
            </a:pPr>
            <a:r>
              <a:rPr lang="en-US" sz="1000" dirty="0">
                <a:latin typeface="Calibri" pitchFamily="34" charset="0"/>
                <a:ea typeface="Calibri" pitchFamily="34" charset="-122"/>
                <a:cs typeface="Calibri" pitchFamily="34" charset="-120"/>
              </a:rPr>
              <a:t>Meaningful fee reduction for commercial clients sending to LATAM, Canada, and Europe</a:t>
            </a:r>
            <a:endParaRPr lang="en-US" sz="1000" dirty="0"/>
          </a:p>
          <a:p>
            <a:pPr marL="342900" indent="-342900">
              <a:spcAft>
                <a:spcPts val="400"/>
              </a:spcAft>
              <a:buSzPct val="100000"/>
              <a:buChar char="•"/>
            </a:pPr>
            <a:r>
              <a:rPr lang="en-US" sz="1000" dirty="0">
                <a:latin typeface="Calibri" pitchFamily="34" charset="0"/>
                <a:ea typeface="Calibri" pitchFamily="34" charset="-122"/>
                <a:cs typeface="Calibri" pitchFamily="34" charset="-120"/>
              </a:rPr>
              <a:t>Visible ROI your treasury and commercial teams will recognize immediately</a:t>
            </a:r>
            <a:endParaRPr lang="en-US" sz="1000" dirty="0"/>
          </a:p>
        </p:txBody>
      </p:sp>
      <p:sp>
        <p:nvSpPr>
          <p:cNvPr id="15" name="Shape 12"/>
          <p:cNvSpPr/>
          <p:nvPr/>
        </p:nvSpPr>
        <p:spPr>
          <a:xfrm>
            <a:off x="3246120" y="1463040"/>
            <a:ext cx="2788920" cy="3246120"/>
          </a:xfrm>
          <a:prstGeom prst="roundRect">
            <a:avLst>
              <a:gd name="adj" fmla="val 2623"/>
            </a:avLst>
          </a:prstGeom>
          <a:solidFill>
            <a:srgbClr val="EDE8F8"/>
          </a:solidFill>
          <a:ln w="12700">
            <a:solidFill>
              <a:srgbClr val="D8D0F0"/>
            </a:solidFill>
            <a:prstDash val="solid"/>
          </a:ln>
          <a:effectLst>
            <a:outerShdw blurRad="101600" dist="25400" dir="2700000" algn="bl" rotWithShape="0">
              <a:srgbClr val="000000">
                <a:alpha val="9000"/>
              </a:srgbClr>
            </a:outerShdw>
          </a:effectLst>
        </p:spPr>
        <p:txBody>
          <a:bodyPr/>
          <a:lstStyle/>
          <a:p>
            <a:endParaRPr lang="en-US"/>
          </a:p>
        </p:txBody>
      </p:sp>
      <p:sp>
        <p:nvSpPr>
          <p:cNvPr id="16" name="Shape 13"/>
          <p:cNvSpPr/>
          <p:nvPr/>
        </p:nvSpPr>
        <p:spPr>
          <a:xfrm>
            <a:off x="3383280" y="1591056"/>
            <a:ext cx="777240" cy="256032"/>
          </a:xfrm>
          <a:prstGeom prst="roundRect">
            <a:avLst>
              <a:gd name="adj" fmla="val 14286"/>
            </a:avLst>
          </a:prstGeom>
          <a:solidFill>
            <a:srgbClr val="3D2B8F"/>
          </a:solidFill>
          <a:ln w="12700">
            <a:solidFill>
              <a:srgbClr val="3D2B8F"/>
            </a:solidFill>
            <a:prstDash val="solid"/>
          </a:ln>
        </p:spPr>
        <p:txBody>
          <a:bodyPr/>
          <a:lstStyle/>
          <a:p>
            <a:endParaRPr lang="en-US"/>
          </a:p>
        </p:txBody>
      </p:sp>
      <p:sp>
        <p:nvSpPr>
          <p:cNvPr id="17" name="Text 14"/>
          <p:cNvSpPr/>
          <p:nvPr/>
        </p:nvSpPr>
        <p:spPr>
          <a:xfrm>
            <a:off x="3383280" y="1591056"/>
            <a:ext cx="777240" cy="256032"/>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LAYER 2</a:t>
            </a:r>
            <a:endParaRPr lang="en-US" sz="800" dirty="0"/>
          </a:p>
        </p:txBody>
      </p:sp>
      <p:sp>
        <p:nvSpPr>
          <p:cNvPr id="18" name="Text 15"/>
          <p:cNvSpPr/>
          <p:nvPr/>
        </p:nvSpPr>
        <p:spPr>
          <a:xfrm>
            <a:off x="4251960" y="1609344"/>
            <a:ext cx="1645920" cy="219456"/>
          </a:xfrm>
          <a:prstGeom prst="rect">
            <a:avLst/>
          </a:prstGeom>
          <a:noFill/>
          <a:ln/>
        </p:spPr>
        <p:txBody>
          <a:bodyPr wrap="square" lIns="0" tIns="0" rIns="0" bIns="0" rtlCol="0" anchor="ctr"/>
          <a:lstStyle/>
          <a:p>
            <a:pPr marL="0" indent="0">
              <a:buNone/>
            </a:pPr>
            <a:r>
              <a:rPr lang="en-US" sz="1050" b="1" i="1" dirty="0">
                <a:latin typeface="Calibri" pitchFamily="34" charset="0"/>
                <a:ea typeface="Calibri" pitchFamily="34" charset="-122"/>
                <a:cs typeface="Calibri" pitchFamily="34" charset="-120"/>
              </a:rPr>
              <a:t>Mid Term</a:t>
            </a:r>
            <a:endParaRPr lang="en-US" sz="1050" b="1" dirty="0"/>
          </a:p>
        </p:txBody>
      </p:sp>
      <p:pic>
        <p:nvPicPr>
          <p:cNvPr id="19" name="Image 1" descr="preencoded.png"/>
          <p:cNvPicPr>
            <a:picLocks noChangeAspect="1"/>
          </p:cNvPicPr>
          <p:nvPr/>
        </p:nvPicPr>
        <p:blipFill>
          <a:blip r:embed="rId4"/>
          <a:stretch>
            <a:fillRect/>
          </a:stretch>
        </p:blipFill>
        <p:spPr>
          <a:xfrm>
            <a:off x="3383280" y="1938528"/>
            <a:ext cx="347472" cy="347472"/>
          </a:xfrm>
          <a:prstGeom prst="rect">
            <a:avLst/>
          </a:prstGeom>
        </p:spPr>
      </p:pic>
      <p:sp>
        <p:nvSpPr>
          <p:cNvPr id="20" name="Text 16"/>
          <p:cNvSpPr/>
          <p:nvPr/>
        </p:nvSpPr>
        <p:spPr>
          <a:xfrm>
            <a:off x="3383280" y="2359152"/>
            <a:ext cx="2560320" cy="365760"/>
          </a:xfrm>
          <a:prstGeom prst="rect">
            <a:avLst/>
          </a:prstGeom>
          <a:noFill/>
          <a:ln/>
        </p:spPr>
        <p:txBody>
          <a:bodyPr wrap="square" lIns="0" tIns="0" rIns="0" bIns="0" rtlCol="0" anchor="t"/>
          <a:lstStyle/>
          <a:p>
            <a:pPr marL="0" indent="0">
              <a:buNone/>
            </a:pPr>
            <a:r>
              <a:rPr lang="en-US" sz="1300" b="1" dirty="0">
                <a:solidFill>
                  <a:srgbClr val="1A1A2E"/>
                </a:solidFill>
                <a:latin typeface="Calibri" pitchFamily="34" charset="0"/>
                <a:ea typeface="Calibri" pitchFamily="34" charset="-122"/>
                <a:cs typeface="Calibri" pitchFamily="34" charset="-120"/>
              </a:rPr>
              <a:t>Working Capital and Efficiency</a:t>
            </a:r>
            <a:endParaRPr lang="en-US" sz="1300" dirty="0"/>
          </a:p>
        </p:txBody>
      </p:sp>
      <p:sp>
        <p:nvSpPr>
          <p:cNvPr id="21" name="Shape 17"/>
          <p:cNvSpPr/>
          <p:nvPr/>
        </p:nvSpPr>
        <p:spPr>
          <a:xfrm>
            <a:off x="3383280" y="2761488"/>
            <a:ext cx="2468880" cy="0"/>
          </a:xfrm>
          <a:prstGeom prst="line">
            <a:avLst/>
          </a:prstGeom>
          <a:noFill/>
          <a:ln w="19050">
            <a:solidFill>
              <a:srgbClr val="F0B429"/>
            </a:solidFill>
            <a:prstDash val="solid"/>
          </a:ln>
        </p:spPr>
        <p:txBody>
          <a:bodyPr/>
          <a:lstStyle/>
          <a:p>
            <a:endParaRPr lang="en-US"/>
          </a:p>
        </p:txBody>
      </p:sp>
      <p:sp>
        <p:nvSpPr>
          <p:cNvPr id="22" name="Text 18"/>
          <p:cNvSpPr/>
          <p:nvPr/>
        </p:nvSpPr>
        <p:spPr>
          <a:xfrm>
            <a:off x="3383280" y="2852928"/>
            <a:ext cx="2560320" cy="1737360"/>
          </a:xfrm>
          <a:prstGeom prst="rect">
            <a:avLst/>
          </a:prstGeom>
          <a:noFill/>
          <a:ln/>
        </p:spPr>
        <p:txBody>
          <a:bodyPr wrap="square" lIns="0" tIns="0" rIns="0" bIns="0" rtlCol="0" anchor="t"/>
          <a:lstStyle/>
          <a:p>
            <a:pPr marL="342900" indent="-342900">
              <a:spcAft>
                <a:spcPts val="400"/>
              </a:spcAft>
              <a:buSzPct val="100000"/>
              <a:buChar char="•"/>
            </a:pPr>
            <a:r>
              <a:rPr lang="en-US" sz="1000" dirty="0">
                <a:latin typeface="Calibri" pitchFamily="34" charset="0"/>
                <a:ea typeface="Calibri" pitchFamily="34" charset="-122"/>
                <a:cs typeface="Calibri" pitchFamily="34" charset="-120"/>
              </a:rPr>
              <a:t>Multilateral netting reduces interbank settlement friction</a:t>
            </a:r>
            <a:endParaRPr lang="en-US" sz="1000" dirty="0"/>
          </a:p>
          <a:p>
            <a:pPr marL="342900" indent="-342900">
              <a:spcAft>
                <a:spcPts val="400"/>
              </a:spcAft>
              <a:buSzPct val="100000"/>
              <a:buChar char="•"/>
            </a:pPr>
            <a:r>
              <a:rPr lang="en-US" sz="1000" dirty="0">
                <a:latin typeface="Calibri" pitchFamily="34" charset="0"/>
                <a:ea typeface="Calibri" pitchFamily="34" charset="-122"/>
                <a:cs typeface="Calibri" pitchFamily="34" charset="-120"/>
              </a:rPr>
              <a:t>Tokenized deposits free up intraday liquidity</a:t>
            </a:r>
            <a:endParaRPr lang="en-US" sz="1000" dirty="0"/>
          </a:p>
          <a:p>
            <a:pPr marL="342900" indent="-342900">
              <a:spcAft>
                <a:spcPts val="400"/>
              </a:spcAft>
              <a:buSzPct val="100000"/>
              <a:buChar char="•"/>
            </a:pPr>
            <a:r>
              <a:rPr lang="en-US" sz="1000" dirty="0">
                <a:latin typeface="Calibri" pitchFamily="34" charset="0"/>
                <a:ea typeface="Calibri" pitchFamily="34" charset="-122"/>
                <a:cs typeface="Calibri" pitchFamily="34" charset="-120"/>
              </a:rPr>
              <a:t>Treasury operations gain real time visibility across positions</a:t>
            </a:r>
            <a:endParaRPr lang="en-US" sz="1000" dirty="0"/>
          </a:p>
          <a:p>
            <a:pPr marL="342900" indent="-342900">
              <a:spcAft>
                <a:spcPts val="400"/>
              </a:spcAft>
              <a:buSzPct val="100000"/>
              <a:buChar char="•"/>
            </a:pPr>
            <a:r>
              <a:rPr lang="en-US" sz="1000" dirty="0">
                <a:latin typeface="Calibri" pitchFamily="34" charset="0"/>
                <a:ea typeface="Calibri" pitchFamily="34" charset="-122"/>
                <a:cs typeface="Calibri" pitchFamily="34" charset="-120"/>
              </a:rPr>
              <a:t>Clients with complex payable cycles see direct working capital benefit</a:t>
            </a:r>
            <a:endParaRPr lang="en-US" sz="1000" dirty="0"/>
          </a:p>
        </p:txBody>
      </p:sp>
      <p:sp>
        <p:nvSpPr>
          <p:cNvPr id="23" name="Shape 19"/>
          <p:cNvSpPr/>
          <p:nvPr/>
        </p:nvSpPr>
        <p:spPr>
          <a:xfrm>
            <a:off x="6217920" y="1463040"/>
            <a:ext cx="2788920" cy="3246120"/>
          </a:xfrm>
          <a:prstGeom prst="roundRect">
            <a:avLst>
              <a:gd name="adj" fmla="val 2623"/>
            </a:avLst>
          </a:prstGeom>
          <a:solidFill>
            <a:srgbClr val="E3DCF4"/>
          </a:solidFill>
          <a:ln w="12700">
            <a:solidFill>
              <a:srgbClr val="D8D0F0"/>
            </a:solidFill>
            <a:prstDash val="solid"/>
          </a:ln>
          <a:effectLst>
            <a:outerShdw blurRad="101600" dist="25400" dir="2700000" algn="bl" rotWithShape="0">
              <a:srgbClr val="000000">
                <a:alpha val="9000"/>
              </a:srgbClr>
            </a:outerShdw>
          </a:effectLst>
        </p:spPr>
        <p:txBody>
          <a:bodyPr/>
          <a:lstStyle/>
          <a:p>
            <a:endParaRPr lang="en-US"/>
          </a:p>
        </p:txBody>
      </p:sp>
      <p:sp>
        <p:nvSpPr>
          <p:cNvPr id="24" name="Shape 20"/>
          <p:cNvSpPr/>
          <p:nvPr/>
        </p:nvSpPr>
        <p:spPr>
          <a:xfrm>
            <a:off x="6355080" y="1591056"/>
            <a:ext cx="777240" cy="256032"/>
          </a:xfrm>
          <a:prstGeom prst="roundRect">
            <a:avLst>
              <a:gd name="adj" fmla="val 14286"/>
            </a:avLst>
          </a:prstGeom>
          <a:solidFill>
            <a:srgbClr val="3D2B8F"/>
          </a:solidFill>
          <a:ln w="12700">
            <a:solidFill>
              <a:srgbClr val="3D2B8F"/>
            </a:solidFill>
            <a:prstDash val="solid"/>
          </a:ln>
        </p:spPr>
        <p:txBody>
          <a:bodyPr/>
          <a:lstStyle/>
          <a:p>
            <a:endParaRPr lang="en-US"/>
          </a:p>
        </p:txBody>
      </p:sp>
      <p:sp>
        <p:nvSpPr>
          <p:cNvPr id="25" name="Text 21"/>
          <p:cNvSpPr/>
          <p:nvPr/>
        </p:nvSpPr>
        <p:spPr>
          <a:xfrm>
            <a:off x="6355080" y="1591056"/>
            <a:ext cx="777240" cy="256032"/>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LAYER 3</a:t>
            </a:r>
            <a:endParaRPr lang="en-US" sz="800" dirty="0"/>
          </a:p>
        </p:txBody>
      </p:sp>
      <p:sp>
        <p:nvSpPr>
          <p:cNvPr id="26" name="Text 22"/>
          <p:cNvSpPr/>
          <p:nvPr/>
        </p:nvSpPr>
        <p:spPr>
          <a:xfrm>
            <a:off x="7223760" y="1609344"/>
            <a:ext cx="1645920" cy="219456"/>
          </a:xfrm>
          <a:prstGeom prst="rect">
            <a:avLst/>
          </a:prstGeom>
          <a:noFill/>
          <a:ln/>
        </p:spPr>
        <p:txBody>
          <a:bodyPr wrap="square" lIns="0" tIns="0" rIns="0" bIns="0" rtlCol="0" anchor="ctr"/>
          <a:lstStyle/>
          <a:p>
            <a:pPr marL="0" indent="0">
              <a:buNone/>
            </a:pPr>
            <a:r>
              <a:rPr lang="en-US" sz="1050" b="1" i="1" dirty="0">
                <a:latin typeface="Calibri" pitchFamily="34" charset="0"/>
                <a:ea typeface="Calibri" pitchFamily="34" charset="-122"/>
                <a:cs typeface="Calibri" pitchFamily="34" charset="-120"/>
              </a:rPr>
              <a:t>Longer Term</a:t>
            </a:r>
            <a:endParaRPr lang="en-US" sz="1050" b="1" dirty="0"/>
          </a:p>
        </p:txBody>
      </p:sp>
      <p:pic>
        <p:nvPicPr>
          <p:cNvPr id="27" name="Image 2" descr="preencoded.png"/>
          <p:cNvPicPr>
            <a:picLocks noChangeAspect="1"/>
          </p:cNvPicPr>
          <p:nvPr/>
        </p:nvPicPr>
        <p:blipFill>
          <a:blip r:embed="rId5"/>
          <a:stretch>
            <a:fillRect/>
          </a:stretch>
        </p:blipFill>
        <p:spPr>
          <a:xfrm>
            <a:off x="6355080" y="1938528"/>
            <a:ext cx="347472" cy="347472"/>
          </a:xfrm>
          <a:prstGeom prst="rect">
            <a:avLst/>
          </a:prstGeom>
        </p:spPr>
      </p:pic>
      <p:sp>
        <p:nvSpPr>
          <p:cNvPr id="28" name="Text 23"/>
          <p:cNvSpPr/>
          <p:nvPr/>
        </p:nvSpPr>
        <p:spPr>
          <a:xfrm>
            <a:off x="6355080" y="2359152"/>
            <a:ext cx="2560320" cy="365760"/>
          </a:xfrm>
          <a:prstGeom prst="rect">
            <a:avLst/>
          </a:prstGeom>
          <a:noFill/>
          <a:ln/>
        </p:spPr>
        <p:txBody>
          <a:bodyPr wrap="square" lIns="0" tIns="0" rIns="0" bIns="0" rtlCol="0" anchor="t"/>
          <a:lstStyle/>
          <a:p>
            <a:pPr marL="0" indent="0">
              <a:buNone/>
            </a:pPr>
            <a:r>
              <a:rPr lang="en-US" sz="1300" b="1" dirty="0">
                <a:solidFill>
                  <a:srgbClr val="1A1A2E"/>
                </a:solidFill>
                <a:latin typeface="Calibri" pitchFamily="34" charset="0"/>
                <a:ea typeface="Calibri" pitchFamily="34" charset="-122"/>
                <a:cs typeface="Calibri" pitchFamily="34" charset="-120"/>
              </a:rPr>
              <a:t>Institutional Markets Access</a:t>
            </a:r>
            <a:endParaRPr lang="en-US" sz="1300" dirty="0"/>
          </a:p>
        </p:txBody>
      </p:sp>
      <p:sp>
        <p:nvSpPr>
          <p:cNvPr id="29" name="Shape 24"/>
          <p:cNvSpPr/>
          <p:nvPr/>
        </p:nvSpPr>
        <p:spPr>
          <a:xfrm>
            <a:off x="6355080" y="2761488"/>
            <a:ext cx="2468880" cy="0"/>
          </a:xfrm>
          <a:prstGeom prst="line">
            <a:avLst/>
          </a:prstGeom>
          <a:noFill/>
          <a:ln w="19050">
            <a:solidFill>
              <a:srgbClr val="F0B429"/>
            </a:solidFill>
            <a:prstDash val="solid"/>
          </a:ln>
        </p:spPr>
        <p:txBody>
          <a:bodyPr/>
          <a:lstStyle/>
          <a:p>
            <a:endParaRPr lang="en-US"/>
          </a:p>
        </p:txBody>
      </p:sp>
      <p:sp>
        <p:nvSpPr>
          <p:cNvPr id="30" name="Text 25"/>
          <p:cNvSpPr/>
          <p:nvPr/>
        </p:nvSpPr>
        <p:spPr>
          <a:xfrm>
            <a:off x="6355080" y="2852928"/>
            <a:ext cx="2560320" cy="1737360"/>
          </a:xfrm>
          <a:prstGeom prst="rect">
            <a:avLst/>
          </a:prstGeom>
          <a:noFill/>
          <a:ln/>
        </p:spPr>
        <p:txBody>
          <a:bodyPr wrap="square" lIns="0" tIns="0" rIns="0" bIns="0" rtlCol="0" anchor="t"/>
          <a:lstStyle/>
          <a:p>
            <a:pPr marL="342900" indent="-342900">
              <a:spcAft>
                <a:spcPts val="400"/>
              </a:spcAft>
              <a:buSzPct val="100000"/>
              <a:buChar char="•"/>
            </a:pPr>
            <a:r>
              <a:rPr lang="en-US" sz="1000" dirty="0">
                <a:latin typeface="Calibri" pitchFamily="34" charset="0"/>
                <a:ea typeface="Calibri" pitchFamily="34" charset="-122"/>
                <a:cs typeface="Calibri" pitchFamily="34" charset="-120"/>
              </a:rPr>
              <a:t>Participation in loan syndications on tokenized infrastructure across banks</a:t>
            </a:r>
            <a:endParaRPr lang="en-US" sz="1000" dirty="0"/>
          </a:p>
          <a:p>
            <a:pPr marL="342900" indent="-342900">
              <a:spcAft>
                <a:spcPts val="400"/>
              </a:spcAft>
              <a:buSzPct val="100000"/>
              <a:buChar char="•"/>
            </a:pPr>
            <a:r>
              <a:rPr lang="en-US" sz="1000" dirty="0">
                <a:latin typeface="Calibri" pitchFamily="34" charset="0"/>
                <a:ea typeface="Calibri" pitchFamily="34" charset="-122"/>
                <a:cs typeface="Calibri" pitchFamily="34" charset="-120"/>
              </a:rPr>
              <a:t>Overnight repo using tokenized collateral</a:t>
            </a:r>
            <a:endParaRPr lang="en-US" sz="1000" dirty="0"/>
          </a:p>
          <a:p>
            <a:pPr marL="342900" indent="-342900">
              <a:spcAft>
                <a:spcPts val="400"/>
              </a:spcAft>
              <a:buSzPct val="100000"/>
              <a:buChar char="•"/>
            </a:pPr>
            <a:r>
              <a:rPr lang="en-US" sz="1000" dirty="0">
                <a:latin typeface="Calibri" pitchFamily="34" charset="0"/>
                <a:ea typeface="Calibri" pitchFamily="34" charset="-122"/>
                <a:cs typeface="Calibri" pitchFamily="34" charset="-120"/>
              </a:rPr>
              <a:t>Intra-network payments settle on net basis rather than gross, freeing up working capital in correspondent accounts</a:t>
            </a:r>
            <a:endParaRPr lang="en-US" sz="1000" dirty="0"/>
          </a:p>
          <a:p>
            <a:pPr marL="342900" indent="-342900">
              <a:spcAft>
                <a:spcPts val="400"/>
              </a:spcAft>
              <a:buSzPct val="100000"/>
              <a:buChar char="•"/>
            </a:pPr>
            <a:r>
              <a:rPr lang="en-US" sz="1000" dirty="0">
                <a:latin typeface="Calibri" pitchFamily="34" charset="0"/>
                <a:ea typeface="Calibri" pitchFamily="34" charset="-122"/>
                <a:cs typeface="Calibri" pitchFamily="34" charset="-120"/>
              </a:rPr>
              <a:t>Capabilities previously available only to money center banks</a:t>
            </a:r>
            <a:endParaRPr lang="en-US" sz="1000" dirty="0"/>
          </a:p>
        </p:txBody>
      </p:sp>
      <p:sp>
        <p:nvSpPr>
          <p:cNvPr id="31" name="Shape 26"/>
          <p:cNvSpPr/>
          <p:nvPr/>
        </p:nvSpPr>
        <p:spPr>
          <a:xfrm>
            <a:off x="0" y="4892040"/>
            <a:ext cx="9144000" cy="251460"/>
          </a:xfrm>
          <a:prstGeom prst="rect">
            <a:avLst/>
          </a:prstGeom>
          <a:solidFill>
            <a:srgbClr val="3D2B8F"/>
          </a:solidFill>
          <a:ln w="12700">
            <a:solidFill>
              <a:srgbClr val="3D2B8F"/>
            </a:solidFill>
            <a:prstDash val="solid"/>
          </a:ln>
        </p:spPr>
        <p:txBody>
          <a:bodyPr/>
          <a:lstStyle/>
          <a:p>
            <a:endParaRPr lang="en-US"/>
          </a:p>
        </p:txBody>
      </p:sp>
      <p:sp>
        <p:nvSpPr>
          <p:cNvPr id="32" name="Text 27"/>
          <p:cNvSpPr/>
          <p:nvPr/>
        </p:nvSpPr>
        <p:spPr>
          <a:xfrm>
            <a:off x="274320" y="4892040"/>
            <a:ext cx="8595360" cy="251460"/>
          </a:xfrm>
          <a:prstGeom prst="rect">
            <a:avLst/>
          </a:prstGeom>
          <a:noFill/>
          <a:ln/>
        </p:spPr>
        <p:txBody>
          <a:bodyPr wrap="square" lIns="0" tIns="0" rIns="0" bIns="0" rtlCol="0" anchor="ctr"/>
          <a:lstStyle/>
          <a:p>
            <a:pPr marL="0" indent="0" algn="ctr">
              <a:buNone/>
            </a:pPr>
            <a:r>
              <a:rPr lang="en-US" sz="800" dirty="0">
                <a:solidFill>
                  <a:srgbClr val="C0B8E8"/>
                </a:solidFill>
                <a:latin typeface="Calibri" pitchFamily="34" charset="0"/>
                <a:ea typeface="Calibri" pitchFamily="34" charset="-122"/>
                <a:cs typeface="Calibri" pitchFamily="34" charset="-120"/>
              </a:rPr>
              <a:t>ClearTrust, LLC  |  2026 OBL/NCBA Annual Convention  |  Presented by: Daniel Farra, CTO</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AFA"/>
        </a:solidFill>
        <a:effectLst/>
      </p:bgPr>
    </p:bg>
    <p:spTree>
      <p:nvGrpSpPr>
        <p:cNvPr id="1" name=""/>
        <p:cNvGrpSpPr/>
        <p:nvPr/>
      </p:nvGrpSpPr>
      <p:grpSpPr>
        <a:xfrm>
          <a:off x="0" y="0"/>
          <a:ext cx="0" cy="0"/>
          <a:chOff x="0" y="0"/>
          <a:chExt cx="0" cy="0"/>
        </a:xfrm>
      </p:grpSpPr>
      <p:sp>
        <p:nvSpPr>
          <p:cNvPr id="2" name="Text 0"/>
          <p:cNvSpPr/>
          <p:nvPr/>
        </p:nvSpPr>
        <p:spPr>
          <a:xfrm>
            <a:off x="457200" y="228600"/>
            <a:ext cx="7772400" cy="530352"/>
          </a:xfrm>
          <a:prstGeom prst="rect">
            <a:avLst/>
          </a:prstGeom>
          <a:noFill/>
          <a:ln/>
        </p:spPr>
        <p:txBody>
          <a:bodyPr wrap="square" rtlCol="0" anchor="ctr"/>
          <a:lstStyle/>
          <a:p>
            <a:pPr marL="0" indent="0">
              <a:buNone/>
            </a:pPr>
            <a:r>
              <a:rPr lang="en-US" sz="3200" b="1" dirty="0">
                <a:solidFill>
                  <a:srgbClr val="1C1145"/>
                </a:solidFill>
                <a:latin typeface="Trebuchet MS" pitchFamily="34" charset="0"/>
                <a:ea typeface="Trebuchet MS" pitchFamily="34" charset="-122"/>
                <a:cs typeface="Trebuchet MS" pitchFamily="34" charset="-120"/>
              </a:rPr>
              <a:t>What We'll Cover Today</a:t>
            </a:r>
            <a:endParaRPr lang="en-US" sz="3200" dirty="0"/>
          </a:p>
        </p:txBody>
      </p:sp>
      <p:sp>
        <p:nvSpPr>
          <p:cNvPr id="4" name="Shape 1"/>
          <p:cNvSpPr/>
          <p:nvPr/>
        </p:nvSpPr>
        <p:spPr>
          <a:xfrm>
            <a:off x="347472" y="960120"/>
            <a:ext cx="1965960" cy="1609344"/>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5" name="Shape 2"/>
          <p:cNvSpPr/>
          <p:nvPr/>
        </p:nvSpPr>
        <p:spPr>
          <a:xfrm>
            <a:off x="347472" y="960120"/>
            <a:ext cx="1965960" cy="54864"/>
          </a:xfrm>
          <a:prstGeom prst="rect">
            <a:avLst/>
          </a:prstGeom>
          <a:solidFill>
            <a:srgbClr val="3D2B8F"/>
          </a:solidFill>
          <a:ln w="12700">
            <a:solidFill>
              <a:srgbClr val="3D2B8F"/>
            </a:solidFill>
            <a:prstDash val="solid"/>
          </a:ln>
        </p:spPr>
        <p:txBody>
          <a:bodyPr/>
          <a:lstStyle/>
          <a:p>
            <a:endParaRPr lang="en-US"/>
          </a:p>
        </p:txBody>
      </p:sp>
      <p:sp>
        <p:nvSpPr>
          <p:cNvPr id="6" name="Text 3"/>
          <p:cNvSpPr/>
          <p:nvPr/>
        </p:nvSpPr>
        <p:spPr>
          <a:xfrm>
            <a:off x="457200" y="1088136"/>
            <a:ext cx="548640" cy="292608"/>
          </a:xfrm>
          <a:prstGeom prst="rect">
            <a:avLst/>
          </a:prstGeom>
          <a:noFill/>
          <a:ln/>
        </p:spPr>
        <p:txBody>
          <a:bodyPr wrap="square" lIns="0" tIns="0" rIns="0" bIns="0" rtlCol="0" anchor="ctr"/>
          <a:lstStyle/>
          <a:p>
            <a:pPr marL="0" indent="0">
              <a:buNone/>
            </a:pPr>
            <a:r>
              <a:rPr lang="en-US" sz="1500" b="1" dirty="0">
                <a:solidFill>
                  <a:srgbClr val="F0B429"/>
                </a:solidFill>
                <a:latin typeface="Trebuchet MS" pitchFamily="34" charset="0"/>
                <a:ea typeface="Trebuchet MS" pitchFamily="34" charset="-122"/>
                <a:cs typeface="Trebuchet MS" pitchFamily="34" charset="-120"/>
              </a:rPr>
              <a:t>01</a:t>
            </a:r>
            <a:endParaRPr lang="en-US" sz="1500" dirty="0"/>
          </a:p>
        </p:txBody>
      </p:sp>
      <p:sp>
        <p:nvSpPr>
          <p:cNvPr id="7" name="Text 4"/>
          <p:cNvSpPr/>
          <p:nvPr/>
        </p:nvSpPr>
        <p:spPr>
          <a:xfrm>
            <a:off x="457200" y="1417320"/>
            <a:ext cx="1737360" cy="475488"/>
          </a:xfrm>
          <a:prstGeom prst="rect">
            <a:avLst/>
          </a:prstGeom>
          <a:noFill/>
          <a:ln/>
        </p:spPr>
        <p:txBody>
          <a:bodyPr wrap="square" rtlCol="0" anchor="ctr"/>
          <a:lstStyle/>
          <a:p>
            <a:pPr marL="0" indent="0">
              <a:buNone/>
            </a:pPr>
            <a:r>
              <a:rPr lang="en-US" sz="1300" b="1" dirty="0">
                <a:solidFill>
                  <a:srgbClr val="1C1145"/>
                </a:solidFill>
                <a:latin typeface="Trebuchet MS" pitchFamily="34" charset="0"/>
                <a:ea typeface="Trebuchet MS" pitchFamily="34" charset="-122"/>
                <a:cs typeface="Trebuchet MS" pitchFamily="34" charset="-120"/>
              </a:rPr>
              <a:t>The Competitive Threat</a:t>
            </a:r>
            <a:endParaRPr lang="en-US" sz="1300" dirty="0"/>
          </a:p>
        </p:txBody>
      </p:sp>
      <p:sp>
        <p:nvSpPr>
          <p:cNvPr id="8" name="Text 5"/>
          <p:cNvSpPr/>
          <p:nvPr/>
        </p:nvSpPr>
        <p:spPr>
          <a:xfrm>
            <a:off x="457200" y="1911096"/>
            <a:ext cx="1737360" cy="530352"/>
          </a:xfrm>
          <a:prstGeom prst="rect">
            <a:avLst/>
          </a:prstGeom>
          <a:noFill/>
          <a:ln/>
        </p:spPr>
        <p:txBody>
          <a:bodyPr wrap="square" rtlCol="0" anchor="ctr"/>
          <a:lstStyle/>
          <a:p>
            <a:pPr marL="0" indent="0">
              <a:buNone/>
            </a:pPr>
            <a:r>
              <a:rPr lang="en-US" sz="1050" dirty="0">
                <a:solidFill>
                  <a:srgbClr val="4A3A80"/>
                </a:solidFill>
                <a:latin typeface="Calibri" pitchFamily="34" charset="0"/>
                <a:ea typeface="Calibri" pitchFamily="34" charset="-122"/>
                <a:cs typeface="Calibri" pitchFamily="34" charset="-120"/>
              </a:rPr>
              <a:t>Why the window to act is closing fast</a:t>
            </a:r>
            <a:endParaRPr lang="en-US" sz="1050" dirty="0"/>
          </a:p>
        </p:txBody>
      </p:sp>
      <p:sp>
        <p:nvSpPr>
          <p:cNvPr id="9" name="Shape 6"/>
          <p:cNvSpPr/>
          <p:nvPr/>
        </p:nvSpPr>
        <p:spPr>
          <a:xfrm>
            <a:off x="2478024" y="960120"/>
            <a:ext cx="1965960" cy="1609344"/>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10" name="Shape 7"/>
          <p:cNvSpPr/>
          <p:nvPr/>
        </p:nvSpPr>
        <p:spPr>
          <a:xfrm>
            <a:off x="2478024" y="960120"/>
            <a:ext cx="1965960" cy="54864"/>
          </a:xfrm>
          <a:prstGeom prst="rect">
            <a:avLst/>
          </a:prstGeom>
          <a:solidFill>
            <a:srgbClr val="3D2B8F"/>
          </a:solidFill>
          <a:ln w="12700">
            <a:solidFill>
              <a:srgbClr val="3D2B8F"/>
            </a:solidFill>
            <a:prstDash val="solid"/>
          </a:ln>
        </p:spPr>
        <p:txBody>
          <a:bodyPr/>
          <a:lstStyle/>
          <a:p>
            <a:endParaRPr lang="en-US"/>
          </a:p>
        </p:txBody>
      </p:sp>
      <p:sp>
        <p:nvSpPr>
          <p:cNvPr id="11" name="Text 8"/>
          <p:cNvSpPr/>
          <p:nvPr/>
        </p:nvSpPr>
        <p:spPr>
          <a:xfrm>
            <a:off x="2587752" y="1088136"/>
            <a:ext cx="548640" cy="292608"/>
          </a:xfrm>
          <a:prstGeom prst="rect">
            <a:avLst/>
          </a:prstGeom>
          <a:noFill/>
          <a:ln/>
        </p:spPr>
        <p:txBody>
          <a:bodyPr wrap="square" lIns="0" tIns="0" rIns="0" bIns="0" rtlCol="0" anchor="ctr"/>
          <a:lstStyle/>
          <a:p>
            <a:pPr marL="0" indent="0">
              <a:buNone/>
            </a:pPr>
            <a:r>
              <a:rPr lang="en-US" sz="1500" b="1" dirty="0">
                <a:solidFill>
                  <a:srgbClr val="F0B429"/>
                </a:solidFill>
                <a:latin typeface="Trebuchet MS" pitchFamily="34" charset="0"/>
                <a:ea typeface="Trebuchet MS" pitchFamily="34" charset="-122"/>
                <a:cs typeface="Trebuchet MS" pitchFamily="34" charset="-120"/>
              </a:rPr>
              <a:t>02</a:t>
            </a:r>
            <a:endParaRPr lang="en-US" sz="1500" dirty="0"/>
          </a:p>
        </p:txBody>
      </p:sp>
      <p:sp>
        <p:nvSpPr>
          <p:cNvPr id="12" name="Text 9"/>
          <p:cNvSpPr/>
          <p:nvPr/>
        </p:nvSpPr>
        <p:spPr>
          <a:xfrm>
            <a:off x="2587752" y="1417320"/>
            <a:ext cx="1737360" cy="475488"/>
          </a:xfrm>
          <a:prstGeom prst="rect">
            <a:avLst/>
          </a:prstGeom>
          <a:noFill/>
          <a:ln/>
        </p:spPr>
        <p:txBody>
          <a:bodyPr wrap="square" rtlCol="0" anchor="ctr"/>
          <a:lstStyle/>
          <a:p>
            <a:pPr marL="0" indent="0">
              <a:buNone/>
            </a:pPr>
            <a:r>
              <a:rPr lang="en-US" sz="1300" b="1" dirty="0">
                <a:solidFill>
                  <a:srgbClr val="1C1145"/>
                </a:solidFill>
                <a:latin typeface="Trebuchet MS" pitchFamily="34" charset="0"/>
                <a:ea typeface="Trebuchet MS" pitchFamily="34" charset="-122"/>
                <a:cs typeface="Trebuchet MS" pitchFamily="34" charset="-120"/>
              </a:rPr>
              <a:t>The Stablecoin Reality</a:t>
            </a:r>
            <a:endParaRPr lang="en-US" sz="1300" dirty="0"/>
          </a:p>
        </p:txBody>
      </p:sp>
      <p:sp>
        <p:nvSpPr>
          <p:cNvPr id="13" name="Text 10"/>
          <p:cNvSpPr/>
          <p:nvPr/>
        </p:nvSpPr>
        <p:spPr>
          <a:xfrm>
            <a:off x="2587752" y="1911096"/>
            <a:ext cx="1737360" cy="530352"/>
          </a:xfrm>
          <a:prstGeom prst="rect">
            <a:avLst/>
          </a:prstGeom>
          <a:noFill/>
          <a:ln/>
        </p:spPr>
        <p:txBody>
          <a:bodyPr wrap="square" rtlCol="0" anchor="ctr"/>
          <a:lstStyle/>
          <a:p>
            <a:pPr marL="0" indent="0">
              <a:buNone/>
            </a:pPr>
            <a:r>
              <a:rPr lang="en-US" sz="1050" dirty="0">
                <a:solidFill>
                  <a:srgbClr val="4A3A80"/>
                </a:solidFill>
                <a:latin typeface="Calibri" pitchFamily="34" charset="0"/>
                <a:ea typeface="Calibri" pitchFamily="34" charset="-122"/>
                <a:cs typeface="Calibri" pitchFamily="34" charset="-120"/>
              </a:rPr>
              <a:t>Where the market actually stands today</a:t>
            </a:r>
            <a:endParaRPr lang="en-US" sz="1050" dirty="0"/>
          </a:p>
        </p:txBody>
      </p:sp>
      <p:sp>
        <p:nvSpPr>
          <p:cNvPr id="14" name="Shape 11"/>
          <p:cNvSpPr/>
          <p:nvPr/>
        </p:nvSpPr>
        <p:spPr>
          <a:xfrm>
            <a:off x="4608576" y="960120"/>
            <a:ext cx="1965960" cy="1609344"/>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15" name="Shape 12"/>
          <p:cNvSpPr/>
          <p:nvPr/>
        </p:nvSpPr>
        <p:spPr>
          <a:xfrm>
            <a:off x="4608576" y="960120"/>
            <a:ext cx="1965960" cy="54864"/>
          </a:xfrm>
          <a:prstGeom prst="rect">
            <a:avLst/>
          </a:prstGeom>
          <a:solidFill>
            <a:srgbClr val="3D2B8F"/>
          </a:solidFill>
          <a:ln w="12700">
            <a:solidFill>
              <a:srgbClr val="3D2B8F"/>
            </a:solidFill>
            <a:prstDash val="solid"/>
          </a:ln>
        </p:spPr>
        <p:txBody>
          <a:bodyPr/>
          <a:lstStyle/>
          <a:p>
            <a:endParaRPr lang="en-US"/>
          </a:p>
        </p:txBody>
      </p:sp>
      <p:sp>
        <p:nvSpPr>
          <p:cNvPr id="16" name="Text 13"/>
          <p:cNvSpPr/>
          <p:nvPr/>
        </p:nvSpPr>
        <p:spPr>
          <a:xfrm>
            <a:off x="4718304" y="1088136"/>
            <a:ext cx="548640" cy="292608"/>
          </a:xfrm>
          <a:prstGeom prst="rect">
            <a:avLst/>
          </a:prstGeom>
          <a:noFill/>
          <a:ln/>
        </p:spPr>
        <p:txBody>
          <a:bodyPr wrap="square" lIns="0" tIns="0" rIns="0" bIns="0" rtlCol="0" anchor="ctr"/>
          <a:lstStyle/>
          <a:p>
            <a:pPr marL="0" indent="0">
              <a:buNone/>
            </a:pPr>
            <a:r>
              <a:rPr lang="en-US" sz="1500" b="1" dirty="0">
                <a:solidFill>
                  <a:srgbClr val="F0B429"/>
                </a:solidFill>
                <a:latin typeface="Trebuchet MS" pitchFamily="34" charset="0"/>
                <a:ea typeface="Trebuchet MS" pitchFamily="34" charset="-122"/>
                <a:cs typeface="Trebuchet MS" pitchFamily="34" charset="-120"/>
              </a:rPr>
              <a:t>03</a:t>
            </a:r>
            <a:endParaRPr lang="en-US" sz="1500" dirty="0"/>
          </a:p>
        </p:txBody>
      </p:sp>
      <p:sp>
        <p:nvSpPr>
          <p:cNvPr id="17" name="Text 14"/>
          <p:cNvSpPr/>
          <p:nvPr/>
        </p:nvSpPr>
        <p:spPr>
          <a:xfrm>
            <a:off x="4718304" y="1417320"/>
            <a:ext cx="1737360" cy="475488"/>
          </a:xfrm>
          <a:prstGeom prst="rect">
            <a:avLst/>
          </a:prstGeom>
          <a:noFill/>
          <a:ln/>
        </p:spPr>
        <p:txBody>
          <a:bodyPr wrap="square" rtlCol="0" anchor="ctr"/>
          <a:lstStyle/>
          <a:p>
            <a:pPr marL="0" indent="0">
              <a:buNone/>
            </a:pPr>
            <a:r>
              <a:rPr lang="en-US" sz="1300" b="1" dirty="0">
                <a:solidFill>
                  <a:srgbClr val="1C1145"/>
                </a:solidFill>
                <a:latin typeface="Trebuchet MS" pitchFamily="34" charset="0"/>
                <a:ea typeface="Trebuchet MS" pitchFamily="34" charset="-122"/>
                <a:cs typeface="Trebuchet MS" pitchFamily="34" charset="-120"/>
              </a:rPr>
              <a:t>Your Clients Are Already There</a:t>
            </a:r>
            <a:endParaRPr lang="en-US" sz="1300" dirty="0"/>
          </a:p>
        </p:txBody>
      </p:sp>
      <p:sp>
        <p:nvSpPr>
          <p:cNvPr id="18" name="Text 15"/>
          <p:cNvSpPr/>
          <p:nvPr/>
        </p:nvSpPr>
        <p:spPr>
          <a:xfrm>
            <a:off x="4718304" y="1911096"/>
            <a:ext cx="1737360" cy="530352"/>
          </a:xfrm>
          <a:prstGeom prst="rect">
            <a:avLst/>
          </a:prstGeom>
          <a:noFill/>
          <a:ln/>
        </p:spPr>
        <p:txBody>
          <a:bodyPr wrap="square" rtlCol="0" anchor="ctr"/>
          <a:lstStyle/>
          <a:p>
            <a:pPr marL="0" indent="0">
              <a:buNone/>
            </a:pPr>
            <a:r>
              <a:rPr lang="en-US" sz="1050" dirty="0">
                <a:solidFill>
                  <a:srgbClr val="4A3A80"/>
                </a:solidFill>
                <a:latin typeface="Calibri" pitchFamily="34" charset="0"/>
                <a:ea typeface="Calibri" pitchFamily="34" charset="-122"/>
                <a:cs typeface="Calibri" pitchFamily="34" charset="-120"/>
              </a:rPr>
              <a:t>The generational shift banks can't ignore</a:t>
            </a:r>
            <a:endParaRPr lang="en-US" sz="1050" dirty="0"/>
          </a:p>
        </p:txBody>
      </p:sp>
      <p:sp>
        <p:nvSpPr>
          <p:cNvPr id="19" name="Shape 16"/>
          <p:cNvSpPr/>
          <p:nvPr/>
        </p:nvSpPr>
        <p:spPr>
          <a:xfrm>
            <a:off x="6739128" y="960120"/>
            <a:ext cx="1965960" cy="1609344"/>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20" name="Shape 17"/>
          <p:cNvSpPr/>
          <p:nvPr/>
        </p:nvSpPr>
        <p:spPr>
          <a:xfrm>
            <a:off x="6739128" y="960120"/>
            <a:ext cx="1965960" cy="54864"/>
          </a:xfrm>
          <a:prstGeom prst="rect">
            <a:avLst/>
          </a:prstGeom>
          <a:solidFill>
            <a:srgbClr val="3D2B8F"/>
          </a:solidFill>
          <a:ln w="12700">
            <a:solidFill>
              <a:srgbClr val="3D2B8F"/>
            </a:solidFill>
            <a:prstDash val="solid"/>
          </a:ln>
        </p:spPr>
        <p:txBody>
          <a:bodyPr/>
          <a:lstStyle/>
          <a:p>
            <a:endParaRPr lang="en-US"/>
          </a:p>
        </p:txBody>
      </p:sp>
      <p:sp>
        <p:nvSpPr>
          <p:cNvPr id="21" name="Text 18"/>
          <p:cNvSpPr/>
          <p:nvPr/>
        </p:nvSpPr>
        <p:spPr>
          <a:xfrm>
            <a:off x="6848856" y="1088136"/>
            <a:ext cx="548640" cy="292608"/>
          </a:xfrm>
          <a:prstGeom prst="rect">
            <a:avLst/>
          </a:prstGeom>
          <a:noFill/>
          <a:ln/>
        </p:spPr>
        <p:txBody>
          <a:bodyPr wrap="square" lIns="0" tIns="0" rIns="0" bIns="0" rtlCol="0" anchor="ctr"/>
          <a:lstStyle/>
          <a:p>
            <a:pPr marL="0" indent="0">
              <a:buNone/>
            </a:pPr>
            <a:r>
              <a:rPr lang="en-US" sz="1500" b="1" dirty="0">
                <a:solidFill>
                  <a:srgbClr val="F0B429"/>
                </a:solidFill>
                <a:latin typeface="Trebuchet MS" pitchFamily="34" charset="0"/>
                <a:ea typeface="Trebuchet MS" pitchFamily="34" charset="-122"/>
                <a:cs typeface="Trebuchet MS" pitchFamily="34" charset="-120"/>
              </a:rPr>
              <a:t>04</a:t>
            </a:r>
            <a:endParaRPr lang="en-US" sz="1500" dirty="0"/>
          </a:p>
        </p:txBody>
      </p:sp>
      <p:sp>
        <p:nvSpPr>
          <p:cNvPr id="22" name="Text 19"/>
          <p:cNvSpPr/>
          <p:nvPr/>
        </p:nvSpPr>
        <p:spPr>
          <a:xfrm>
            <a:off x="6848856" y="1417320"/>
            <a:ext cx="1737360" cy="475488"/>
          </a:xfrm>
          <a:prstGeom prst="rect">
            <a:avLst/>
          </a:prstGeom>
          <a:noFill/>
          <a:ln/>
        </p:spPr>
        <p:txBody>
          <a:bodyPr wrap="square" rtlCol="0" anchor="ctr"/>
          <a:lstStyle/>
          <a:p>
            <a:pPr marL="0" indent="0">
              <a:buNone/>
            </a:pPr>
            <a:r>
              <a:rPr lang="en-US" sz="1300" b="1" dirty="0">
                <a:solidFill>
                  <a:srgbClr val="1C1145"/>
                </a:solidFill>
                <a:latin typeface="Trebuchet MS" pitchFamily="34" charset="0"/>
                <a:ea typeface="Trebuchet MS" pitchFamily="34" charset="-122"/>
                <a:cs typeface="Trebuchet MS" pitchFamily="34" charset="-120"/>
              </a:rPr>
              <a:t>What Stablecoins Actually Are</a:t>
            </a:r>
            <a:endParaRPr lang="en-US" sz="1300" dirty="0"/>
          </a:p>
        </p:txBody>
      </p:sp>
      <p:sp>
        <p:nvSpPr>
          <p:cNvPr id="23" name="Text 20"/>
          <p:cNvSpPr/>
          <p:nvPr/>
        </p:nvSpPr>
        <p:spPr>
          <a:xfrm>
            <a:off x="6848856" y="1911096"/>
            <a:ext cx="1737360" cy="530352"/>
          </a:xfrm>
          <a:prstGeom prst="rect">
            <a:avLst/>
          </a:prstGeom>
          <a:noFill/>
          <a:ln/>
        </p:spPr>
        <p:txBody>
          <a:bodyPr wrap="square" rtlCol="0" anchor="ctr"/>
          <a:lstStyle/>
          <a:p>
            <a:pPr marL="0" indent="0">
              <a:buNone/>
            </a:pPr>
            <a:r>
              <a:rPr lang="en-US" sz="1050" dirty="0">
                <a:solidFill>
                  <a:srgbClr val="4A3A80"/>
                </a:solidFill>
                <a:latin typeface="Calibri" pitchFamily="34" charset="0"/>
                <a:ea typeface="Calibri" pitchFamily="34" charset="-122"/>
                <a:cs typeface="Calibri" pitchFamily="34" charset="-120"/>
              </a:rPr>
              <a:t>Plain-English mechanics, no hype</a:t>
            </a:r>
            <a:endParaRPr lang="en-US" sz="1050" dirty="0"/>
          </a:p>
        </p:txBody>
      </p:sp>
      <p:sp>
        <p:nvSpPr>
          <p:cNvPr id="24" name="Shape 21"/>
          <p:cNvSpPr/>
          <p:nvPr/>
        </p:nvSpPr>
        <p:spPr>
          <a:xfrm>
            <a:off x="347472" y="2788920"/>
            <a:ext cx="1965960" cy="1609344"/>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25" name="Shape 22"/>
          <p:cNvSpPr/>
          <p:nvPr/>
        </p:nvSpPr>
        <p:spPr>
          <a:xfrm>
            <a:off x="347472" y="2788920"/>
            <a:ext cx="1965960" cy="54864"/>
          </a:xfrm>
          <a:prstGeom prst="rect">
            <a:avLst/>
          </a:prstGeom>
          <a:solidFill>
            <a:srgbClr val="3D2B8F"/>
          </a:solidFill>
          <a:ln w="12700">
            <a:solidFill>
              <a:srgbClr val="3D2B8F"/>
            </a:solidFill>
            <a:prstDash val="solid"/>
          </a:ln>
        </p:spPr>
        <p:txBody>
          <a:bodyPr/>
          <a:lstStyle/>
          <a:p>
            <a:endParaRPr lang="en-US"/>
          </a:p>
        </p:txBody>
      </p:sp>
      <p:sp>
        <p:nvSpPr>
          <p:cNvPr id="26" name="Text 23"/>
          <p:cNvSpPr/>
          <p:nvPr/>
        </p:nvSpPr>
        <p:spPr>
          <a:xfrm>
            <a:off x="457200" y="2916936"/>
            <a:ext cx="548640" cy="292608"/>
          </a:xfrm>
          <a:prstGeom prst="rect">
            <a:avLst/>
          </a:prstGeom>
          <a:noFill/>
          <a:ln/>
        </p:spPr>
        <p:txBody>
          <a:bodyPr wrap="square" lIns="0" tIns="0" rIns="0" bIns="0" rtlCol="0" anchor="ctr"/>
          <a:lstStyle/>
          <a:p>
            <a:pPr marL="0" indent="0">
              <a:buNone/>
            </a:pPr>
            <a:r>
              <a:rPr lang="en-US" sz="1500" b="1" dirty="0">
                <a:solidFill>
                  <a:srgbClr val="F0B429"/>
                </a:solidFill>
                <a:latin typeface="Trebuchet MS" pitchFamily="34" charset="0"/>
                <a:ea typeface="Trebuchet MS" pitchFamily="34" charset="-122"/>
                <a:cs typeface="Trebuchet MS" pitchFamily="34" charset="-120"/>
              </a:rPr>
              <a:t>05</a:t>
            </a:r>
            <a:endParaRPr lang="en-US" sz="1500" dirty="0"/>
          </a:p>
        </p:txBody>
      </p:sp>
      <p:sp>
        <p:nvSpPr>
          <p:cNvPr id="27" name="Text 24"/>
          <p:cNvSpPr/>
          <p:nvPr/>
        </p:nvSpPr>
        <p:spPr>
          <a:xfrm>
            <a:off x="457200" y="3246120"/>
            <a:ext cx="1737360" cy="475488"/>
          </a:xfrm>
          <a:prstGeom prst="rect">
            <a:avLst/>
          </a:prstGeom>
          <a:noFill/>
          <a:ln/>
        </p:spPr>
        <p:txBody>
          <a:bodyPr wrap="square" rtlCol="0" anchor="ctr"/>
          <a:lstStyle/>
          <a:p>
            <a:pPr marL="0" indent="0">
              <a:buNone/>
            </a:pPr>
            <a:r>
              <a:rPr lang="en-US" sz="1300" b="1" dirty="0">
                <a:solidFill>
                  <a:srgbClr val="1C1145"/>
                </a:solidFill>
                <a:latin typeface="Trebuchet MS" pitchFamily="34" charset="0"/>
                <a:ea typeface="Trebuchet MS" pitchFamily="34" charset="-122"/>
                <a:cs typeface="Trebuchet MS" pitchFamily="34" charset="-120"/>
              </a:rPr>
              <a:t>The GENIUS Act</a:t>
            </a:r>
            <a:endParaRPr lang="en-US" sz="1300" dirty="0"/>
          </a:p>
        </p:txBody>
      </p:sp>
      <p:sp>
        <p:nvSpPr>
          <p:cNvPr id="28" name="Text 25"/>
          <p:cNvSpPr/>
          <p:nvPr/>
        </p:nvSpPr>
        <p:spPr>
          <a:xfrm>
            <a:off x="457200" y="3739896"/>
            <a:ext cx="1737360" cy="530352"/>
          </a:xfrm>
          <a:prstGeom prst="rect">
            <a:avLst/>
          </a:prstGeom>
          <a:noFill/>
          <a:ln/>
        </p:spPr>
        <p:txBody>
          <a:bodyPr wrap="square" rtlCol="0" anchor="ctr"/>
          <a:lstStyle/>
          <a:p>
            <a:pPr marL="0" indent="0">
              <a:buNone/>
            </a:pPr>
            <a:r>
              <a:rPr lang="en-US" sz="1050" dirty="0">
                <a:solidFill>
                  <a:srgbClr val="4A3A80"/>
                </a:solidFill>
                <a:latin typeface="Calibri" pitchFamily="34" charset="0"/>
                <a:ea typeface="Calibri" pitchFamily="34" charset="-122"/>
                <a:cs typeface="Calibri" pitchFamily="34" charset="-120"/>
              </a:rPr>
              <a:t>What the legislation actually says</a:t>
            </a:r>
            <a:endParaRPr lang="en-US" sz="1050" dirty="0"/>
          </a:p>
        </p:txBody>
      </p:sp>
      <p:sp>
        <p:nvSpPr>
          <p:cNvPr id="29" name="Shape 26"/>
          <p:cNvSpPr/>
          <p:nvPr/>
        </p:nvSpPr>
        <p:spPr>
          <a:xfrm>
            <a:off x="2478024" y="2788920"/>
            <a:ext cx="1965960" cy="1609344"/>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30" name="Shape 27"/>
          <p:cNvSpPr/>
          <p:nvPr/>
        </p:nvSpPr>
        <p:spPr>
          <a:xfrm>
            <a:off x="2478024" y="2788920"/>
            <a:ext cx="1965960" cy="54864"/>
          </a:xfrm>
          <a:prstGeom prst="rect">
            <a:avLst/>
          </a:prstGeom>
          <a:solidFill>
            <a:srgbClr val="3D2B8F"/>
          </a:solidFill>
          <a:ln w="12700">
            <a:solidFill>
              <a:srgbClr val="3D2B8F"/>
            </a:solidFill>
            <a:prstDash val="solid"/>
          </a:ln>
        </p:spPr>
        <p:txBody>
          <a:bodyPr/>
          <a:lstStyle/>
          <a:p>
            <a:endParaRPr lang="en-US"/>
          </a:p>
        </p:txBody>
      </p:sp>
      <p:sp>
        <p:nvSpPr>
          <p:cNvPr id="31" name="Text 28"/>
          <p:cNvSpPr/>
          <p:nvPr/>
        </p:nvSpPr>
        <p:spPr>
          <a:xfrm>
            <a:off x="2587752" y="2916936"/>
            <a:ext cx="548640" cy="292608"/>
          </a:xfrm>
          <a:prstGeom prst="rect">
            <a:avLst/>
          </a:prstGeom>
          <a:noFill/>
          <a:ln/>
        </p:spPr>
        <p:txBody>
          <a:bodyPr wrap="square" lIns="0" tIns="0" rIns="0" bIns="0" rtlCol="0" anchor="ctr"/>
          <a:lstStyle/>
          <a:p>
            <a:pPr marL="0" indent="0">
              <a:buNone/>
            </a:pPr>
            <a:r>
              <a:rPr lang="en-US" sz="1500" b="1" dirty="0">
                <a:solidFill>
                  <a:srgbClr val="F0B429"/>
                </a:solidFill>
                <a:latin typeface="Trebuchet MS" pitchFamily="34" charset="0"/>
                <a:ea typeface="Trebuchet MS" pitchFamily="34" charset="-122"/>
                <a:cs typeface="Trebuchet MS" pitchFamily="34" charset="-120"/>
              </a:rPr>
              <a:t>06</a:t>
            </a:r>
            <a:endParaRPr lang="en-US" sz="1500" dirty="0"/>
          </a:p>
        </p:txBody>
      </p:sp>
      <p:sp>
        <p:nvSpPr>
          <p:cNvPr id="32" name="Text 29"/>
          <p:cNvSpPr/>
          <p:nvPr/>
        </p:nvSpPr>
        <p:spPr>
          <a:xfrm>
            <a:off x="2587752" y="3246120"/>
            <a:ext cx="1737360" cy="475488"/>
          </a:xfrm>
          <a:prstGeom prst="rect">
            <a:avLst/>
          </a:prstGeom>
          <a:noFill/>
          <a:ln/>
        </p:spPr>
        <p:txBody>
          <a:bodyPr wrap="square" rtlCol="0" anchor="ctr"/>
          <a:lstStyle/>
          <a:p>
            <a:pPr marL="0" indent="0">
              <a:buNone/>
            </a:pPr>
            <a:r>
              <a:rPr lang="en-US" sz="1300" b="1" dirty="0">
                <a:solidFill>
                  <a:srgbClr val="1C1145"/>
                </a:solidFill>
                <a:latin typeface="Trebuchet MS" pitchFamily="34" charset="0"/>
                <a:ea typeface="Trebuchet MS" pitchFamily="34" charset="-122"/>
                <a:cs typeface="Trebuchet MS" pitchFamily="34" charset="-120"/>
              </a:rPr>
              <a:t>Risk, Economics &amp; Use Cases</a:t>
            </a:r>
            <a:endParaRPr lang="en-US" sz="1300" dirty="0"/>
          </a:p>
        </p:txBody>
      </p:sp>
      <p:sp>
        <p:nvSpPr>
          <p:cNvPr id="33" name="Text 30"/>
          <p:cNvSpPr/>
          <p:nvPr/>
        </p:nvSpPr>
        <p:spPr>
          <a:xfrm>
            <a:off x="2587752" y="3739896"/>
            <a:ext cx="1737360" cy="530352"/>
          </a:xfrm>
          <a:prstGeom prst="rect">
            <a:avLst/>
          </a:prstGeom>
          <a:noFill/>
          <a:ln/>
        </p:spPr>
        <p:txBody>
          <a:bodyPr wrap="square" rtlCol="0" anchor="ctr"/>
          <a:lstStyle/>
          <a:p>
            <a:pPr marL="0" indent="0">
              <a:buNone/>
            </a:pPr>
            <a:r>
              <a:rPr lang="en-US" sz="1050" dirty="0">
                <a:solidFill>
                  <a:srgbClr val="4A3A80"/>
                </a:solidFill>
                <a:latin typeface="Calibri" pitchFamily="34" charset="0"/>
                <a:ea typeface="Calibri" pitchFamily="34" charset="-122"/>
                <a:cs typeface="Calibri" pitchFamily="34" charset="-120"/>
              </a:rPr>
              <a:t>Where community banks win right now</a:t>
            </a:r>
            <a:endParaRPr lang="en-US" sz="1050" dirty="0"/>
          </a:p>
        </p:txBody>
      </p:sp>
      <p:sp>
        <p:nvSpPr>
          <p:cNvPr id="34" name="Shape 31"/>
          <p:cNvSpPr/>
          <p:nvPr/>
        </p:nvSpPr>
        <p:spPr>
          <a:xfrm>
            <a:off x="4608576" y="2788920"/>
            <a:ext cx="1965960" cy="1609344"/>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35" name="Shape 32"/>
          <p:cNvSpPr/>
          <p:nvPr/>
        </p:nvSpPr>
        <p:spPr>
          <a:xfrm>
            <a:off x="4608576" y="2788920"/>
            <a:ext cx="1965960" cy="54864"/>
          </a:xfrm>
          <a:prstGeom prst="rect">
            <a:avLst/>
          </a:prstGeom>
          <a:solidFill>
            <a:srgbClr val="3D2B8F"/>
          </a:solidFill>
          <a:ln w="12700">
            <a:solidFill>
              <a:srgbClr val="3D2B8F"/>
            </a:solidFill>
            <a:prstDash val="solid"/>
          </a:ln>
        </p:spPr>
        <p:txBody>
          <a:bodyPr/>
          <a:lstStyle/>
          <a:p>
            <a:endParaRPr lang="en-US"/>
          </a:p>
        </p:txBody>
      </p:sp>
      <p:sp>
        <p:nvSpPr>
          <p:cNvPr id="36" name="Text 33"/>
          <p:cNvSpPr/>
          <p:nvPr/>
        </p:nvSpPr>
        <p:spPr>
          <a:xfrm>
            <a:off x="4718304" y="2916936"/>
            <a:ext cx="548640" cy="292608"/>
          </a:xfrm>
          <a:prstGeom prst="rect">
            <a:avLst/>
          </a:prstGeom>
          <a:noFill/>
          <a:ln/>
        </p:spPr>
        <p:txBody>
          <a:bodyPr wrap="square" lIns="0" tIns="0" rIns="0" bIns="0" rtlCol="0" anchor="ctr"/>
          <a:lstStyle/>
          <a:p>
            <a:pPr marL="0" indent="0">
              <a:buNone/>
            </a:pPr>
            <a:r>
              <a:rPr lang="en-US" sz="1500" b="1" dirty="0">
                <a:solidFill>
                  <a:srgbClr val="F0B429"/>
                </a:solidFill>
                <a:latin typeface="Trebuchet MS" pitchFamily="34" charset="0"/>
                <a:ea typeface="Trebuchet MS" pitchFamily="34" charset="-122"/>
                <a:cs typeface="Trebuchet MS" pitchFamily="34" charset="-120"/>
              </a:rPr>
              <a:t>07</a:t>
            </a:r>
            <a:endParaRPr lang="en-US" sz="1500" dirty="0"/>
          </a:p>
        </p:txBody>
      </p:sp>
      <p:sp>
        <p:nvSpPr>
          <p:cNvPr id="37" name="Text 34"/>
          <p:cNvSpPr/>
          <p:nvPr/>
        </p:nvSpPr>
        <p:spPr>
          <a:xfrm>
            <a:off x="4718304" y="3246120"/>
            <a:ext cx="1737360" cy="475488"/>
          </a:xfrm>
          <a:prstGeom prst="rect">
            <a:avLst/>
          </a:prstGeom>
          <a:noFill/>
          <a:ln/>
        </p:spPr>
        <p:txBody>
          <a:bodyPr wrap="square" rtlCol="0" anchor="ctr"/>
          <a:lstStyle/>
          <a:p>
            <a:pPr marL="0" indent="0">
              <a:buNone/>
            </a:pPr>
            <a:r>
              <a:rPr lang="en-US" sz="1300" b="1" dirty="0">
                <a:solidFill>
                  <a:srgbClr val="1C1145"/>
                </a:solidFill>
                <a:latin typeface="Trebuchet MS" pitchFamily="34" charset="0"/>
                <a:ea typeface="Trebuchet MS" pitchFamily="34" charset="-122"/>
                <a:cs typeface="Trebuchet MS" pitchFamily="34" charset="-120"/>
              </a:rPr>
              <a:t>Beyond Just Payments</a:t>
            </a:r>
            <a:endParaRPr lang="en-US" sz="1300" dirty="0"/>
          </a:p>
        </p:txBody>
      </p:sp>
      <p:sp>
        <p:nvSpPr>
          <p:cNvPr id="38" name="Text 35"/>
          <p:cNvSpPr/>
          <p:nvPr/>
        </p:nvSpPr>
        <p:spPr>
          <a:xfrm>
            <a:off x="4718304" y="3739896"/>
            <a:ext cx="1737360" cy="530352"/>
          </a:xfrm>
          <a:prstGeom prst="rect">
            <a:avLst/>
          </a:prstGeom>
          <a:noFill/>
          <a:ln/>
        </p:spPr>
        <p:txBody>
          <a:bodyPr wrap="square" rtlCol="0" anchor="ctr"/>
          <a:lstStyle/>
          <a:p>
            <a:pPr marL="0" indent="0">
              <a:buNone/>
            </a:pPr>
            <a:r>
              <a:rPr lang="en-US" sz="1050" dirty="0">
                <a:solidFill>
                  <a:srgbClr val="4A3A80"/>
                </a:solidFill>
                <a:latin typeface="Calibri" pitchFamily="34" charset="0"/>
                <a:ea typeface="Calibri" pitchFamily="34" charset="-122"/>
                <a:cs typeface="Calibri" pitchFamily="34" charset="-120"/>
              </a:rPr>
              <a:t>Tokenization and digital asset custody</a:t>
            </a:r>
            <a:endParaRPr lang="en-US" sz="1050" dirty="0"/>
          </a:p>
        </p:txBody>
      </p:sp>
      <p:sp>
        <p:nvSpPr>
          <p:cNvPr id="39" name="Shape 36"/>
          <p:cNvSpPr/>
          <p:nvPr/>
        </p:nvSpPr>
        <p:spPr>
          <a:xfrm>
            <a:off x="6739128" y="2788920"/>
            <a:ext cx="1965960" cy="1609344"/>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40" name="Shape 37"/>
          <p:cNvSpPr/>
          <p:nvPr/>
        </p:nvSpPr>
        <p:spPr>
          <a:xfrm>
            <a:off x="6739128" y="2788920"/>
            <a:ext cx="1965960" cy="54864"/>
          </a:xfrm>
          <a:prstGeom prst="rect">
            <a:avLst/>
          </a:prstGeom>
          <a:solidFill>
            <a:srgbClr val="3D2B8F"/>
          </a:solidFill>
          <a:ln w="12700">
            <a:solidFill>
              <a:srgbClr val="3D2B8F"/>
            </a:solidFill>
            <a:prstDash val="solid"/>
          </a:ln>
        </p:spPr>
        <p:txBody>
          <a:bodyPr/>
          <a:lstStyle/>
          <a:p>
            <a:endParaRPr lang="en-US"/>
          </a:p>
        </p:txBody>
      </p:sp>
      <p:sp>
        <p:nvSpPr>
          <p:cNvPr id="41" name="Text 38"/>
          <p:cNvSpPr/>
          <p:nvPr/>
        </p:nvSpPr>
        <p:spPr>
          <a:xfrm>
            <a:off x="6848856" y="2916936"/>
            <a:ext cx="548640" cy="292608"/>
          </a:xfrm>
          <a:prstGeom prst="rect">
            <a:avLst/>
          </a:prstGeom>
          <a:noFill/>
          <a:ln/>
        </p:spPr>
        <p:txBody>
          <a:bodyPr wrap="square" lIns="0" tIns="0" rIns="0" bIns="0" rtlCol="0" anchor="ctr"/>
          <a:lstStyle/>
          <a:p>
            <a:pPr marL="0" indent="0">
              <a:buNone/>
            </a:pPr>
            <a:r>
              <a:rPr lang="en-US" sz="1500" b="1" dirty="0">
                <a:solidFill>
                  <a:srgbClr val="F0B429"/>
                </a:solidFill>
                <a:latin typeface="Trebuchet MS" pitchFamily="34" charset="0"/>
                <a:ea typeface="Trebuchet MS" pitchFamily="34" charset="-122"/>
                <a:cs typeface="Trebuchet MS" pitchFamily="34" charset="-120"/>
              </a:rPr>
              <a:t>08</a:t>
            </a:r>
            <a:endParaRPr lang="en-US" sz="1500" dirty="0"/>
          </a:p>
        </p:txBody>
      </p:sp>
      <p:sp>
        <p:nvSpPr>
          <p:cNvPr id="42" name="Text 39"/>
          <p:cNvSpPr/>
          <p:nvPr/>
        </p:nvSpPr>
        <p:spPr>
          <a:xfrm>
            <a:off x="6709487" y="3246120"/>
            <a:ext cx="2082254" cy="475488"/>
          </a:xfrm>
          <a:prstGeom prst="rect">
            <a:avLst/>
          </a:prstGeom>
          <a:noFill/>
          <a:ln/>
        </p:spPr>
        <p:txBody>
          <a:bodyPr wrap="square" rtlCol="0" anchor="ctr"/>
          <a:lstStyle/>
          <a:p>
            <a:pPr marL="0" indent="0">
              <a:buNone/>
            </a:pPr>
            <a:r>
              <a:rPr lang="en-US" sz="1300" b="1" dirty="0">
                <a:solidFill>
                  <a:srgbClr val="1C1145"/>
                </a:solidFill>
                <a:latin typeface="Trebuchet MS" pitchFamily="34" charset="0"/>
                <a:ea typeface="Trebuchet MS" pitchFamily="34" charset="-122"/>
                <a:cs typeface="Trebuchet MS" pitchFamily="34" charset="-120"/>
              </a:rPr>
              <a:t>Due Diligence Questions</a:t>
            </a:r>
            <a:endParaRPr lang="en-US" sz="1300" dirty="0"/>
          </a:p>
        </p:txBody>
      </p:sp>
      <p:sp>
        <p:nvSpPr>
          <p:cNvPr id="43" name="Text 40"/>
          <p:cNvSpPr/>
          <p:nvPr/>
        </p:nvSpPr>
        <p:spPr>
          <a:xfrm>
            <a:off x="6848856" y="3739896"/>
            <a:ext cx="1737360" cy="530352"/>
          </a:xfrm>
          <a:prstGeom prst="rect">
            <a:avLst/>
          </a:prstGeom>
          <a:noFill/>
          <a:ln/>
        </p:spPr>
        <p:txBody>
          <a:bodyPr wrap="square" rtlCol="0" anchor="ctr"/>
          <a:lstStyle/>
          <a:p>
            <a:pPr marL="0" indent="0">
              <a:buNone/>
            </a:pPr>
            <a:r>
              <a:rPr lang="en-US" sz="1050" dirty="0">
                <a:solidFill>
                  <a:srgbClr val="4A3A80"/>
                </a:solidFill>
                <a:latin typeface="Calibri" pitchFamily="34" charset="0"/>
                <a:ea typeface="Calibri" pitchFamily="34" charset="-122"/>
                <a:cs typeface="Calibri" pitchFamily="34" charset="-120"/>
              </a:rPr>
              <a:t>What to ask any provider before you commit</a:t>
            </a:r>
            <a:endParaRPr lang="en-US" sz="1050" dirty="0"/>
          </a:p>
        </p:txBody>
      </p:sp>
      <p:sp>
        <p:nvSpPr>
          <p:cNvPr id="44" name="Text 41"/>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45" name="Picture 44">
            <a:extLst>
              <a:ext uri="{FF2B5EF4-FFF2-40B4-BE49-F238E27FC236}">
                <a16:creationId xmlns:a16="http://schemas.microsoft.com/office/drawing/2014/main" id="{07590593-EE67-184B-D989-248D88FAE641}"/>
              </a:ext>
            </a:extLst>
          </p:cNvPr>
          <p:cNvPicPr>
            <a:picLocks noChangeAspect="1"/>
          </p:cNvPicPr>
          <p:nvPr/>
        </p:nvPicPr>
        <p:blipFill>
          <a:blip r:embed="rId3"/>
          <a:srcRect/>
          <a:stretch/>
        </p:blipFill>
        <p:spPr>
          <a:xfrm>
            <a:off x="8105953" y="192024"/>
            <a:ext cx="708861" cy="53949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8">
    <p:bg>
      <p:bgPr>
        <a:solidFill>
          <a:srgbClr val="0E0A2B"/>
        </a:solidFill>
        <a:effectLst/>
      </p:bgPr>
    </p:bg>
    <p:spTree>
      <p:nvGrpSpPr>
        <p:cNvPr id="1" name=""/>
        <p:cNvGrpSpPr/>
        <p:nvPr/>
      </p:nvGrpSpPr>
      <p:grpSpPr>
        <a:xfrm>
          <a:off x="0" y="0"/>
          <a:ext cx="0" cy="0"/>
          <a:chOff x="0" y="0"/>
          <a:chExt cx="0" cy="0"/>
        </a:xfrm>
      </p:grpSpPr>
      <p:sp>
        <p:nvSpPr>
          <p:cNvPr id="2" name="Shape 0"/>
          <p:cNvSpPr/>
          <p:nvPr/>
        </p:nvSpPr>
        <p:spPr>
          <a:xfrm>
            <a:off x="0" y="189738"/>
            <a:ext cx="9144000" cy="5143500"/>
          </a:xfrm>
          <a:prstGeom prst="rect">
            <a:avLst/>
          </a:prstGeom>
          <a:solidFill>
            <a:srgbClr val="3D2B8F">
              <a:alpha val="28000"/>
            </a:srgbClr>
          </a:solidFill>
          <a:ln w="12700">
            <a:solidFill>
              <a:srgbClr val="0E0A2B"/>
            </a:solidFill>
            <a:prstDash val="solid"/>
          </a:ln>
        </p:spPr>
        <p:txBody>
          <a:bodyPr/>
          <a:lstStyle/>
          <a:p>
            <a:endParaRPr lang="en-US"/>
          </a:p>
        </p:txBody>
      </p:sp>
      <p:sp>
        <p:nvSpPr>
          <p:cNvPr id="3" name="Shape 1"/>
          <p:cNvSpPr/>
          <p:nvPr/>
        </p:nvSpPr>
        <p:spPr>
          <a:xfrm>
            <a:off x="0" y="0"/>
            <a:ext cx="182880" cy="5143500"/>
          </a:xfrm>
          <a:prstGeom prst="rect">
            <a:avLst/>
          </a:prstGeom>
          <a:solidFill>
            <a:srgbClr val="F0B429"/>
          </a:solidFill>
          <a:ln w="12700">
            <a:solidFill>
              <a:srgbClr val="F0B429"/>
            </a:solidFill>
            <a:prstDash val="solid"/>
          </a:ln>
        </p:spPr>
        <p:txBody>
          <a:bodyPr/>
          <a:lstStyle/>
          <a:p>
            <a:endParaRPr lang="en-US"/>
          </a:p>
        </p:txBody>
      </p:sp>
      <p:sp>
        <p:nvSpPr>
          <p:cNvPr id="4" name="Text 2"/>
          <p:cNvSpPr/>
          <p:nvPr/>
        </p:nvSpPr>
        <p:spPr>
          <a:xfrm>
            <a:off x="402336" y="365760"/>
            <a:ext cx="5029200" cy="1298448"/>
          </a:xfrm>
          <a:prstGeom prst="rect">
            <a:avLst/>
          </a:prstGeom>
          <a:noFill/>
          <a:ln/>
        </p:spPr>
        <p:txBody>
          <a:bodyPr wrap="square" rtlCol="0" anchor="ctr"/>
          <a:lstStyle/>
          <a:p>
            <a:pPr marL="0" indent="0">
              <a:buNone/>
            </a:pPr>
            <a:r>
              <a:rPr lang="en-US" sz="3400" b="1" dirty="0">
                <a:solidFill>
                  <a:srgbClr val="FFFFFF"/>
                </a:solidFill>
                <a:latin typeface="Trebuchet MS" pitchFamily="34" charset="0"/>
                <a:ea typeface="Trebuchet MS" pitchFamily="34" charset="-122"/>
                <a:cs typeface="Trebuchet MS" pitchFamily="34" charset="-120"/>
              </a:rPr>
              <a:t>The conversation</a:t>
            </a:r>
            <a:endParaRPr lang="en-US" sz="3400" dirty="0"/>
          </a:p>
          <a:p>
            <a:pPr marL="0" indent="0">
              <a:buNone/>
            </a:pPr>
            <a:r>
              <a:rPr lang="en-US" sz="3400" b="1" dirty="0">
                <a:solidFill>
                  <a:srgbClr val="FFFFFF"/>
                </a:solidFill>
                <a:latin typeface="Trebuchet MS" pitchFamily="34" charset="0"/>
                <a:ea typeface="Trebuchet MS" pitchFamily="34" charset="-122"/>
                <a:cs typeface="Trebuchet MS" pitchFamily="34" charset="-120"/>
              </a:rPr>
              <a:t>starts here.</a:t>
            </a:r>
            <a:endParaRPr lang="en-US" sz="3400" dirty="0"/>
          </a:p>
        </p:txBody>
      </p:sp>
      <p:sp>
        <p:nvSpPr>
          <p:cNvPr id="5" name="Text 3"/>
          <p:cNvSpPr/>
          <p:nvPr/>
        </p:nvSpPr>
        <p:spPr>
          <a:xfrm>
            <a:off x="402336" y="1737360"/>
            <a:ext cx="4846320" cy="1024128"/>
          </a:xfrm>
          <a:prstGeom prst="rect">
            <a:avLst/>
          </a:prstGeom>
          <a:noFill/>
          <a:ln/>
        </p:spPr>
        <p:txBody>
          <a:bodyPr wrap="square" rtlCol="0" anchor="ctr"/>
          <a:lstStyle/>
          <a:p>
            <a:pPr marL="0" indent="0">
              <a:buNone/>
            </a:pPr>
            <a:r>
              <a:rPr lang="en-US" sz="1250" dirty="0">
                <a:solidFill>
                  <a:schemeClr val="bg1"/>
                </a:solidFill>
                <a:latin typeface="Calibri" pitchFamily="34" charset="0"/>
                <a:ea typeface="Calibri" pitchFamily="34" charset="-122"/>
                <a:cs typeface="Calibri" pitchFamily="34" charset="-120"/>
              </a:rPr>
              <a:t>The GENIUS Act has opened a real door for community banks. The institutions that move thoughtfully with the right architecture and the right partners will own the payment relationships of the next decade.</a:t>
            </a:r>
            <a:endParaRPr lang="en-US" sz="1250" dirty="0">
              <a:solidFill>
                <a:schemeClr val="bg1"/>
              </a:solidFill>
            </a:endParaRPr>
          </a:p>
        </p:txBody>
      </p:sp>
      <p:sp>
        <p:nvSpPr>
          <p:cNvPr id="6" name="Text 4"/>
          <p:cNvSpPr/>
          <p:nvPr/>
        </p:nvSpPr>
        <p:spPr>
          <a:xfrm>
            <a:off x="402336" y="2834640"/>
            <a:ext cx="4846320" cy="384048"/>
          </a:xfrm>
          <a:prstGeom prst="rect">
            <a:avLst/>
          </a:prstGeom>
          <a:noFill/>
          <a:ln/>
        </p:spPr>
        <p:txBody>
          <a:bodyPr wrap="square" rtlCol="0" anchor="ctr"/>
          <a:lstStyle/>
          <a:p>
            <a:pPr marL="0" indent="0">
              <a:buNone/>
            </a:pPr>
            <a:r>
              <a:rPr lang="en-US" sz="1500" b="1" dirty="0">
                <a:solidFill>
                  <a:srgbClr val="F0B429"/>
                </a:solidFill>
                <a:latin typeface="Trebuchet MS" pitchFamily="34" charset="0"/>
                <a:ea typeface="Trebuchet MS" pitchFamily="34" charset="-122"/>
                <a:cs typeface="Trebuchet MS" pitchFamily="34" charset="-120"/>
              </a:rPr>
              <a:t>MARK YOUR CALENDAR: Webinar July 23 at 2 PM ET</a:t>
            </a:r>
            <a:endParaRPr lang="en-US" sz="1500" dirty="0"/>
          </a:p>
        </p:txBody>
      </p:sp>
      <p:sp>
        <p:nvSpPr>
          <p:cNvPr id="7" name="Text 5"/>
          <p:cNvSpPr/>
          <p:nvPr/>
        </p:nvSpPr>
        <p:spPr>
          <a:xfrm>
            <a:off x="402336" y="3273552"/>
            <a:ext cx="5065776" cy="365760"/>
          </a:xfrm>
          <a:prstGeom prst="rect">
            <a:avLst/>
          </a:prstGeom>
          <a:noFill/>
          <a:ln/>
        </p:spPr>
        <p:txBody>
          <a:bodyPr wrap="square" rtlCol="0" anchor="ctr"/>
          <a:lstStyle/>
          <a:p>
            <a:endParaRPr lang="en-US" sz="1400" b="1" dirty="0">
              <a:solidFill>
                <a:srgbClr val="F0B429"/>
              </a:solidFill>
              <a:latin typeface="Calibri" pitchFamily="34" charset="0"/>
              <a:ea typeface="Calibri" pitchFamily="34" charset="-122"/>
              <a:cs typeface="Calibri" pitchFamily="34" charset="-120"/>
            </a:endParaRPr>
          </a:p>
          <a:p>
            <a:pPr algn="ctr"/>
            <a:r>
              <a:rPr lang="en-US" sz="1600" b="1" i="1" dirty="0">
                <a:solidFill>
                  <a:srgbClr val="FFFFFF"/>
                </a:solidFill>
                <a:latin typeface="Calibri" pitchFamily="34" charset="0"/>
                <a:ea typeface="Calibri" pitchFamily="34" charset="-122"/>
                <a:cs typeface="Calibri" pitchFamily="34" charset="-120"/>
              </a:rPr>
              <a:t>Stablecoins &amp; Digital Asset Strategy </a:t>
            </a:r>
          </a:p>
          <a:p>
            <a:pPr algn="ctr"/>
            <a:r>
              <a:rPr lang="en-US" sz="1600" b="1" i="1" dirty="0">
                <a:solidFill>
                  <a:srgbClr val="FFFFFF"/>
                </a:solidFill>
                <a:latin typeface="Calibri" pitchFamily="34" charset="0"/>
                <a:ea typeface="Calibri" pitchFamily="34" charset="-122"/>
                <a:cs typeface="Calibri" pitchFamily="34" charset="-120"/>
              </a:rPr>
              <a:t>for Community Banking</a:t>
            </a:r>
            <a:endParaRPr lang="en-US" sz="1600" b="1" i="1" dirty="0"/>
          </a:p>
          <a:p>
            <a:pPr marL="0" indent="0">
              <a:buNone/>
            </a:pPr>
            <a:endParaRPr lang="en-US" sz="1400" dirty="0"/>
          </a:p>
        </p:txBody>
      </p:sp>
      <p:sp>
        <p:nvSpPr>
          <p:cNvPr id="8" name="Text 6"/>
          <p:cNvSpPr/>
          <p:nvPr/>
        </p:nvSpPr>
        <p:spPr>
          <a:xfrm>
            <a:off x="402336" y="3598164"/>
            <a:ext cx="4846320" cy="365760"/>
          </a:xfrm>
          <a:prstGeom prst="rect">
            <a:avLst/>
          </a:prstGeom>
          <a:noFill/>
          <a:ln/>
        </p:spPr>
        <p:txBody>
          <a:bodyPr wrap="square" rtlCol="0" anchor="ctr"/>
          <a:lstStyle/>
          <a:p>
            <a:endParaRPr lang="en-US" sz="1400" dirty="0"/>
          </a:p>
        </p:txBody>
      </p:sp>
      <p:sp>
        <p:nvSpPr>
          <p:cNvPr id="9" name="Text 7"/>
          <p:cNvSpPr/>
          <p:nvPr/>
        </p:nvSpPr>
        <p:spPr>
          <a:xfrm>
            <a:off x="402336" y="3909981"/>
            <a:ext cx="4846320" cy="365760"/>
          </a:xfrm>
          <a:prstGeom prst="rect">
            <a:avLst/>
          </a:prstGeom>
          <a:noFill/>
          <a:ln/>
        </p:spPr>
        <p:txBody>
          <a:bodyPr wrap="square" rtlCol="0" anchor="ctr"/>
          <a:lstStyle/>
          <a:p>
            <a:pPr marL="0" indent="0">
              <a:buNone/>
            </a:pPr>
            <a:endParaRPr lang="en-US" sz="1400" dirty="0"/>
          </a:p>
        </p:txBody>
      </p:sp>
      <p:sp>
        <p:nvSpPr>
          <p:cNvPr id="10" name="Text 8"/>
          <p:cNvSpPr/>
          <p:nvPr/>
        </p:nvSpPr>
        <p:spPr>
          <a:xfrm>
            <a:off x="-1116221" y="4051713"/>
            <a:ext cx="5029200" cy="365760"/>
          </a:xfrm>
          <a:prstGeom prst="rect">
            <a:avLst/>
          </a:prstGeom>
          <a:noFill/>
          <a:ln/>
        </p:spPr>
        <p:txBody>
          <a:bodyPr wrap="square" rtlCol="0" anchor="ctr"/>
          <a:lstStyle/>
          <a:p>
            <a:pPr marL="0" indent="0" algn="ctr">
              <a:buNone/>
            </a:pPr>
            <a:r>
              <a:rPr lang="en-US" sz="1200" dirty="0">
                <a:solidFill>
                  <a:srgbClr val="FFFFFF"/>
                </a:solidFill>
                <a:latin typeface="Calibri" pitchFamily="34" charset="0"/>
                <a:ea typeface="Calibri" pitchFamily="34" charset="-122"/>
                <a:cs typeface="Calibri" pitchFamily="34" charset="-120"/>
              </a:rPr>
              <a:t>Scan to register</a:t>
            </a:r>
            <a:endParaRPr lang="en-US" sz="1400" dirty="0"/>
          </a:p>
        </p:txBody>
      </p:sp>
      <p:sp>
        <p:nvSpPr>
          <p:cNvPr id="11" name="Shape 9"/>
          <p:cNvSpPr/>
          <p:nvPr/>
        </p:nvSpPr>
        <p:spPr>
          <a:xfrm>
            <a:off x="5522976" y="292608"/>
            <a:ext cx="3310128" cy="4405122"/>
          </a:xfrm>
          <a:prstGeom prst="rect">
            <a:avLst/>
          </a:prstGeom>
          <a:solidFill>
            <a:srgbClr val="3D2B8F">
              <a:alpha val="48000"/>
            </a:srgbClr>
          </a:solidFill>
          <a:ln w="9525">
            <a:solidFill>
              <a:srgbClr val="5E47B0"/>
            </a:solidFill>
            <a:prstDash val="solid"/>
          </a:ln>
        </p:spPr>
        <p:txBody>
          <a:bodyPr/>
          <a:lstStyle/>
          <a:p>
            <a:endParaRPr lang="en-US"/>
          </a:p>
        </p:txBody>
      </p:sp>
      <p:sp>
        <p:nvSpPr>
          <p:cNvPr id="12" name="Text 10"/>
          <p:cNvSpPr/>
          <p:nvPr/>
        </p:nvSpPr>
        <p:spPr>
          <a:xfrm>
            <a:off x="5522976" y="420624"/>
            <a:ext cx="3310128" cy="822960"/>
          </a:xfrm>
          <a:prstGeom prst="rect">
            <a:avLst/>
          </a:prstGeom>
          <a:noFill/>
          <a:ln/>
        </p:spPr>
        <p:txBody>
          <a:bodyPr wrap="square" rtlCol="0" anchor="ctr"/>
          <a:lstStyle/>
          <a:p>
            <a:pPr marL="0" indent="0" algn="ctr">
              <a:buNone/>
            </a:pPr>
            <a:r>
              <a:rPr lang="en-US" sz="5200" b="1" dirty="0">
                <a:solidFill>
                  <a:srgbClr val="F0B429"/>
                </a:solidFill>
                <a:latin typeface="Trebuchet MS" pitchFamily="34" charset="0"/>
                <a:ea typeface="Trebuchet MS" pitchFamily="34" charset="-122"/>
                <a:cs typeface="Trebuchet MS" pitchFamily="34" charset="-120"/>
              </a:rPr>
              <a:t>Q&amp;A</a:t>
            </a:r>
            <a:endParaRPr lang="en-US" sz="5200" dirty="0"/>
          </a:p>
        </p:txBody>
      </p:sp>
      <p:pic>
        <p:nvPicPr>
          <p:cNvPr id="13" name="Image 0"/>
          <p:cNvPicPr>
            <a:picLocks noChangeAspect="1"/>
          </p:cNvPicPr>
          <p:nvPr/>
        </p:nvPicPr>
        <p:blipFill>
          <a:blip r:embed="rId3"/>
          <a:srcRect/>
          <a:stretch/>
        </p:blipFill>
        <p:spPr>
          <a:xfrm>
            <a:off x="5980176" y="1457038"/>
            <a:ext cx="2322576" cy="1767651"/>
          </a:xfrm>
          <a:prstGeom prst="rect">
            <a:avLst/>
          </a:prstGeom>
        </p:spPr>
      </p:pic>
      <p:sp>
        <p:nvSpPr>
          <p:cNvPr id="14" name="Shape 11"/>
          <p:cNvSpPr/>
          <p:nvPr/>
        </p:nvSpPr>
        <p:spPr>
          <a:xfrm>
            <a:off x="5852160" y="3383280"/>
            <a:ext cx="2651760" cy="27432"/>
          </a:xfrm>
          <a:prstGeom prst="rect">
            <a:avLst/>
          </a:prstGeom>
          <a:solidFill>
            <a:srgbClr val="9E8FCA">
              <a:alpha val="45000"/>
            </a:srgbClr>
          </a:solidFill>
          <a:ln w="12700">
            <a:solidFill>
              <a:srgbClr val="9E8FCA"/>
            </a:solidFill>
            <a:prstDash val="solid"/>
          </a:ln>
        </p:spPr>
        <p:txBody>
          <a:bodyPr/>
          <a:lstStyle/>
          <a:p>
            <a:endParaRPr lang="en-US"/>
          </a:p>
        </p:txBody>
      </p:sp>
      <p:sp>
        <p:nvSpPr>
          <p:cNvPr id="15" name="Text 12"/>
          <p:cNvSpPr/>
          <p:nvPr/>
        </p:nvSpPr>
        <p:spPr>
          <a:xfrm>
            <a:off x="5522976" y="3474720"/>
            <a:ext cx="3310128" cy="384048"/>
          </a:xfrm>
          <a:prstGeom prst="rect">
            <a:avLst/>
          </a:prstGeom>
          <a:noFill/>
          <a:ln/>
        </p:spPr>
        <p:txBody>
          <a:bodyPr wrap="square" rtlCol="0" anchor="ctr"/>
          <a:lstStyle/>
          <a:p>
            <a:pPr marL="0" indent="0" algn="ctr">
              <a:buNone/>
            </a:pPr>
            <a:r>
              <a:rPr lang="en-US" sz="1400" b="1" dirty="0">
                <a:solidFill>
                  <a:srgbClr val="9E8FCA"/>
                </a:solidFill>
                <a:latin typeface="Calibri" pitchFamily="34" charset="0"/>
                <a:ea typeface="Calibri" pitchFamily="34" charset="-122"/>
                <a:cs typeface="Calibri" pitchFamily="34" charset="-120"/>
              </a:rPr>
              <a:t>Daniel</a:t>
            </a:r>
            <a:r>
              <a:rPr lang="en-US" b="1" dirty="0"/>
              <a:t> </a:t>
            </a:r>
            <a:r>
              <a:rPr lang="en-US" sz="1400" b="1" dirty="0">
                <a:solidFill>
                  <a:srgbClr val="9E8FCA"/>
                </a:solidFill>
                <a:latin typeface="Calibri" pitchFamily="34" charset="0"/>
                <a:ea typeface="Calibri" pitchFamily="34" charset="-122"/>
                <a:cs typeface="Calibri" pitchFamily="34" charset="-120"/>
              </a:rPr>
              <a:t>Farra</a:t>
            </a:r>
          </a:p>
        </p:txBody>
      </p:sp>
      <p:sp>
        <p:nvSpPr>
          <p:cNvPr id="16" name="Text 13"/>
          <p:cNvSpPr/>
          <p:nvPr/>
        </p:nvSpPr>
        <p:spPr>
          <a:xfrm>
            <a:off x="5522976" y="3840480"/>
            <a:ext cx="3310128" cy="310896"/>
          </a:xfrm>
          <a:prstGeom prst="rect">
            <a:avLst/>
          </a:prstGeom>
          <a:noFill/>
          <a:ln/>
        </p:spPr>
        <p:txBody>
          <a:bodyPr wrap="square" rtlCol="0" anchor="ctr"/>
          <a:lstStyle/>
          <a:p>
            <a:pPr marL="0" indent="0" algn="ctr">
              <a:buNone/>
            </a:pPr>
            <a:r>
              <a:rPr lang="en-US" sz="1250" dirty="0">
                <a:solidFill>
                  <a:srgbClr val="9E8FCA"/>
                </a:solidFill>
                <a:latin typeface="Calibri" pitchFamily="34" charset="0"/>
                <a:ea typeface="Calibri" pitchFamily="34" charset="-122"/>
                <a:cs typeface="Calibri" pitchFamily="34" charset="-120"/>
              </a:rPr>
              <a:t>Chief Technology Officer</a:t>
            </a:r>
            <a:endParaRPr lang="en-US" sz="1250" dirty="0"/>
          </a:p>
        </p:txBody>
      </p:sp>
      <p:sp>
        <p:nvSpPr>
          <p:cNvPr id="17" name="Text 14"/>
          <p:cNvSpPr/>
          <p:nvPr/>
        </p:nvSpPr>
        <p:spPr>
          <a:xfrm>
            <a:off x="5522976" y="4151376"/>
            <a:ext cx="3310128" cy="546354"/>
          </a:xfrm>
          <a:prstGeom prst="rect">
            <a:avLst/>
          </a:prstGeom>
          <a:noFill/>
          <a:ln/>
        </p:spPr>
        <p:txBody>
          <a:bodyPr wrap="square" rtlCol="0" anchor="ctr"/>
          <a:lstStyle/>
          <a:p>
            <a:pPr marL="0" indent="0" algn="ctr">
              <a:buNone/>
            </a:pPr>
            <a:r>
              <a:rPr lang="en-US" sz="1100" dirty="0">
                <a:solidFill>
                  <a:schemeClr val="bg1"/>
                </a:solidFill>
                <a:latin typeface="Calibri" pitchFamily="34" charset="0"/>
                <a:ea typeface="Calibri" pitchFamily="34" charset="-122"/>
                <a:cs typeface="Calibri" pitchFamily="34" charset="-120"/>
              </a:rPr>
              <a:t>Let’s </a:t>
            </a:r>
            <a:r>
              <a:rPr lang="en-US" sz="1100">
                <a:solidFill>
                  <a:schemeClr val="bg1"/>
                </a:solidFill>
                <a:latin typeface="Calibri" pitchFamily="34" charset="0"/>
                <a:ea typeface="Calibri" pitchFamily="34" charset="-122"/>
                <a:cs typeface="Calibri" pitchFamily="34" charset="-120"/>
              </a:rPr>
              <a:t>talk solutions! </a:t>
            </a:r>
            <a:endParaRPr lang="en-US" sz="1100" dirty="0">
              <a:solidFill>
                <a:schemeClr val="bg1"/>
              </a:solidFill>
              <a:latin typeface="Calibri" pitchFamily="34" charset="0"/>
              <a:ea typeface="Calibri" pitchFamily="34" charset="-122"/>
              <a:cs typeface="Calibri" pitchFamily="34" charset="-120"/>
            </a:endParaRPr>
          </a:p>
          <a:p>
            <a:pPr marL="0" indent="0" algn="ctr">
              <a:buNone/>
            </a:pPr>
            <a:r>
              <a:rPr lang="en-US" sz="1100" dirty="0">
                <a:solidFill>
                  <a:schemeClr val="bg1"/>
                </a:solidFill>
                <a:latin typeface="Calibri" pitchFamily="34" charset="0"/>
                <a:ea typeface="Calibri" pitchFamily="34" charset="-122"/>
                <a:cs typeface="Calibri" pitchFamily="34" charset="-120"/>
              </a:rPr>
              <a:t>Email </a:t>
            </a:r>
            <a:r>
              <a:rPr lang="en-US" sz="1100" b="1" dirty="0">
                <a:solidFill>
                  <a:schemeClr val="bg1"/>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tammy@cleartrusttransfer.com</a:t>
            </a:r>
            <a:r>
              <a:rPr lang="en-US" sz="1100" b="1" dirty="0">
                <a:solidFill>
                  <a:schemeClr val="bg1"/>
                </a:solidFill>
                <a:latin typeface="Calibri" pitchFamily="34" charset="0"/>
                <a:ea typeface="Calibri" pitchFamily="34" charset="-122"/>
                <a:cs typeface="Calibri" pitchFamily="34" charset="-120"/>
              </a:rPr>
              <a:t> </a:t>
            </a:r>
            <a:r>
              <a:rPr lang="en-US" sz="1100" dirty="0">
                <a:solidFill>
                  <a:schemeClr val="bg1"/>
                </a:solidFill>
                <a:latin typeface="Calibri" pitchFamily="34" charset="0"/>
                <a:ea typeface="Calibri" pitchFamily="34" charset="-122"/>
                <a:cs typeface="Calibri" pitchFamily="34" charset="-120"/>
              </a:rPr>
              <a:t>for meetings with Daniel &amp; Kara</a:t>
            </a:r>
            <a:endParaRPr lang="en-US" sz="1100" dirty="0">
              <a:solidFill>
                <a:schemeClr val="bg1"/>
              </a:solidFill>
            </a:endParaRPr>
          </a:p>
        </p:txBody>
      </p:sp>
      <p:sp>
        <p:nvSpPr>
          <p:cNvPr id="19" name="Text 16"/>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18" name="Picture 17">
            <a:extLst>
              <a:ext uri="{FF2B5EF4-FFF2-40B4-BE49-F238E27FC236}">
                <a16:creationId xmlns:a16="http://schemas.microsoft.com/office/drawing/2014/main" id="{4B000EEE-C193-2B7B-A94C-A7B69413DCE5}"/>
              </a:ext>
            </a:extLst>
          </p:cNvPr>
          <p:cNvPicPr>
            <a:picLocks noChangeAspect="1"/>
          </p:cNvPicPr>
          <p:nvPr/>
        </p:nvPicPr>
        <p:blipFill>
          <a:blip r:embed="rId5"/>
          <a:stretch>
            <a:fillRect/>
          </a:stretch>
        </p:blipFill>
        <p:spPr>
          <a:xfrm>
            <a:off x="2368296" y="3840480"/>
            <a:ext cx="914400" cy="914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E0A2B"/>
        </a:solidFill>
        <a:effectLst/>
      </p:bgPr>
    </p:bg>
    <p:spTree>
      <p:nvGrpSpPr>
        <p:cNvPr id="1" name=""/>
        <p:cNvGrpSpPr/>
        <p:nvPr/>
      </p:nvGrpSpPr>
      <p:grpSpPr>
        <a:xfrm>
          <a:off x="0" y="0"/>
          <a:ext cx="0" cy="0"/>
          <a:chOff x="0" y="0"/>
          <a:chExt cx="0" cy="0"/>
        </a:xfrm>
      </p:grpSpPr>
      <p:sp>
        <p:nvSpPr>
          <p:cNvPr id="2" name="Shape 0"/>
          <p:cNvSpPr/>
          <p:nvPr/>
        </p:nvSpPr>
        <p:spPr>
          <a:xfrm>
            <a:off x="0" y="164592"/>
            <a:ext cx="9144000" cy="5143500"/>
          </a:xfrm>
          <a:prstGeom prst="rect">
            <a:avLst/>
          </a:prstGeom>
          <a:solidFill>
            <a:srgbClr val="3D2B8F">
              <a:alpha val="28000"/>
            </a:srgbClr>
          </a:solidFill>
          <a:ln w="12700">
            <a:solidFill>
              <a:srgbClr val="0E0A2B"/>
            </a:solidFill>
            <a:prstDash val="solid"/>
          </a:ln>
        </p:spPr>
        <p:txBody>
          <a:bodyPr/>
          <a:lstStyle/>
          <a:p>
            <a:endParaRPr lang="en-US"/>
          </a:p>
        </p:txBody>
      </p:sp>
      <p:sp>
        <p:nvSpPr>
          <p:cNvPr id="3" name="Shape 1"/>
          <p:cNvSpPr/>
          <p:nvPr/>
        </p:nvSpPr>
        <p:spPr>
          <a:xfrm>
            <a:off x="0" y="0"/>
            <a:ext cx="182880" cy="5143500"/>
          </a:xfrm>
          <a:prstGeom prst="rect">
            <a:avLst/>
          </a:prstGeom>
          <a:solidFill>
            <a:srgbClr val="DC2626"/>
          </a:solidFill>
          <a:ln w="12700">
            <a:solidFill>
              <a:srgbClr val="DC2626"/>
            </a:solidFill>
            <a:prstDash val="solid"/>
          </a:ln>
        </p:spPr>
        <p:txBody>
          <a:bodyPr/>
          <a:lstStyle/>
          <a:p>
            <a:endParaRPr lang="en-US"/>
          </a:p>
        </p:txBody>
      </p:sp>
      <p:sp>
        <p:nvSpPr>
          <p:cNvPr id="4" name="Text 2"/>
          <p:cNvSpPr/>
          <p:nvPr/>
        </p:nvSpPr>
        <p:spPr>
          <a:xfrm>
            <a:off x="402336" y="164592"/>
            <a:ext cx="8412480" cy="530352"/>
          </a:xfrm>
          <a:prstGeom prst="rect">
            <a:avLst/>
          </a:prstGeom>
          <a:noFill/>
          <a:ln/>
        </p:spPr>
        <p:txBody>
          <a:bodyPr wrap="square" rtlCol="0" anchor="ctr"/>
          <a:lstStyle/>
          <a:p>
            <a:pPr marL="0" indent="0">
              <a:buNone/>
            </a:pPr>
            <a:r>
              <a:rPr lang="en-US" sz="3000" b="1" dirty="0">
                <a:solidFill>
                  <a:srgbClr val="FFFFFF"/>
                </a:solidFill>
                <a:latin typeface="Trebuchet MS" pitchFamily="34" charset="0"/>
                <a:ea typeface="Trebuchet MS" pitchFamily="34" charset="-122"/>
                <a:cs typeface="Trebuchet MS" pitchFamily="34" charset="-120"/>
              </a:rPr>
              <a:t>The Threat You Haven't Priced In</a:t>
            </a:r>
            <a:endParaRPr lang="en-US" sz="3000" dirty="0"/>
          </a:p>
        </p:txBody>
      </p:sp>
      <p:sp>
        <p:nvSpPr>
          <p:cNvPr id="5" name="Text 3"/>
          <p:cNvSpPr/>
          <p:nvPr/>
        </p:nvSpPr>
        <p:spPr>
          <a:xfrm>
            <a:off x="402336" y="676656"/>
            <a:ext cx="8229600" cy="292608"/>
          </a:xfrm>
          <a:prstGeom prst="rect">
            <a:avLst/>
          </a:prstGeom>
          <a:noFill/>
          <a:ln/>
        </p:spPr>
        <p:txBody>
          <a:bodyPr wrap="square" rtlCol="0" anchor="ctr"/>
          <a:lstStyle/>
          <a:p>
            <a:pPr marL="0" indent="0">
              <a:buNone/>
            </a:pPr>
            <a:r>
              <a:rPr lang="en-US" sz="1300" i="1" dirty="0">
                <a:solidFill>
                  <a:schemeClr val="bg1"/>
                </a:solidFill>
                <a:latin typeface="Calibri" pitchFamily="34" charset="0"/>
                <a:ea typeface="Calibri" pitchFamily="34" charset="-122"/>
                <a:cs typeface="Calibri" pitchFamily="34" charset="-120"/>
              </a:rPr>
              <a:t>Fintech companies are actively pursuing Fed master accounts. If granted, they work OT to take your customers.</a:t>
            </a:r>
            <a:endParaRPr lang="en-US" sz="1300" dirty="0">
              <a:solidFill>
                <a:schemeClr val="bg1"/>
              </a:solidFill>
            </a:endParaRPr>
          </a:p>
        </p:txBody>
      </p:sp>
      <p:sp>
        <p:nvSpPr>
          <p:cNvPr id="6" name="Shape 4"/>
          <p:cNvSpPr/>
          <p:nvPr/>
        </p:nvSpPr>
        <p:spPr>
          <a:xfrm>
            <a:off x="402336" y="1051559"/>
            <a:ext cx="4160520" cy="3164499"/>
          </a:xfrm>
          <a:prstGeom prst="rect">
            <a:avLst/>
          </a:prstGeom>
          <a:solidFill>
            <a:srgbClr val="1A0A0A"/>
          </a:solidFill>
          <a:ln w="19050">
            <a:solidFill>
              <a:srgbClr val="DC2626"/>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585216" y="1170432"/>
            <a:ext cx="384048" cy="384048"/>
          </a:xfrm>
          <a:prstGeom prst="rect">
            <a:avLst/>
          </a:prstGeom>
        </p:spPr>
      </p:pic>
      <p:sp>
        <p:nvSpPr>
          <p:cNvPr id="8" name="Text 5"/>
          <p:cNvSpPr/>
          <p:nvPr/>
        </p:nvSpPr>
        <p:spPr>
          <a:xfrm>
            <a:off x="1042416" y="1170432"/>
            <a:ext cx="3401568" cy="384048"/>
          </a:xfrm>
          <a:prstGeom prst="rect">
            <a:avLst/>
          </a:prstGeom>
          <a:noFill/>
          <a:ln/>
        </p:spPr>
        <p:txBody>
          <a:bodyPr wrap="square" lIns="0" tIns="0" rIns="0" bIns="0" rtlCol="0" anchor="ctr"/>
          <a:lstStyle/>
          <a:p>
            <a:pPr marL="0" indent="0">
              <a:buNone/>
            </a:pPr>
            <a:r>
              <a:rPr lang="en-US" sz="1400" b="1" dirty="0">
                <a:solidFill>
                  <a:srgbClr val="F0B429"/>
                </a:solidFill>
                <a:latin typeface="Trebuchet MS" pitchFamily="34" charset="0"/>
                <a:ea typeface="Trebuchet MS" pitchFamily="34" charset="-122"/>
                <a:cs typeface="Trebuchet MS" pitchFamily="34" charset="-120"/>
              </a:rPr>
              <a:t>What's Happening Right Now</a:t>
            </a:r>
            <a:endParaRPr lang="en-US" sz="1400" dirty="0"/>
          </a:p>
        </p:txBody>
      </p:sp>
      <p:sp>
        <p:nvSpPr>
          <p:cNvPr id="9" name="Shape 6"/>
          <p:cNvSpPr/>
          <p:nvPr/>
        </p:nvSpPr>
        <p:spPr>
          <a:xfrm>
            <a:off x="521208" y="1643105"/>
            <a:ext cx="3931920" cy="585997"/>
          </a:xfrm>
          <a:prstGeom prst="rect">
            <a:avLst/>
          </a:prstGeom>
          <a:solidFill>
            <a:srgbClr val="2A0808"/>
          </a:solidFill>
          <a:ln w="6350">
            <a:solidFill>
              <a:srgbClr val="5A1010"/>
            </a:solidFill>
            <a:prstDash val="solid"/>
          </a:ln>
        </p:spPr>
        <p:txBody>
          <a:bodyPr/>
          <a:lstStyle/>
          <a:p>
            <a:endParaRPr lang="en-US"/>
          </a:p>
        </p:txBody>
      </p:sp>
      <p:sp>
        <p:nvSpPr>
          <p:cNvPr id="10" name="Text 7"/>
          <p:cNvSpPr/>
          <p:nvPr/>
        </p:nvSpPr>
        <p:spPr>
          <a:xfrm>
            <a:off x="640080" y="1741642"/>
            <a:ext cx="3749040" cy="384048"/>
          </a:xfrm>
          <a:prstGeom prst="rect">
            <a:avLst/>
          </a:prstGeom>
          <a:noFill/>
          <a:ln/>
        </p:spPr>
        <p:txBody>
          <a:bodyPr wrap="square" rtlCol="0" anchor="ctr"/>
          <a:lstStyle/>
          <a:p>
            <a:pPr marL="0" indent="0">
              <a:buNone/>
            </a:pPr>
            <a:r>
              <a:rPr lang="en-US" sz="1100" b="1" dirty="0">
                <a:solidFill>
                  <a:srgbClr val="FCA5A5"/>
                </a:solidFill>
                <a:latin typeface="Calibri" pitchFamily="34" charset="0"/>
                <a:ea typeface="Calibri" pitchFamily="34" charset="-122"/>
                <a:cs typeface="Calibri" pitchFamily="34" charset="-120"/>
              </a:rPr>
              <a:t>Fed Gov. Waller announced skinny master accounts</a:t>
            </a:r>
            <a:r>
              <a:rPr lang="en-US" sz="1100" dirty="0">
                <a:solidFill>
                  <a:srgbClr val="9E8FCA"/>
                </a:solidFill>
                <a:latin typeface="Calibri" pitchFamily="34" charset="0"/>
                <a:ea typeface="Calibri" pitchFamily="34" charset="-122"/>
                <a:cs typeface="Calibri" pitchFamily="34" charset="-120"/>
              </a:rPr>
              <a:t> </a:t>
            </a:r>
            <a:r>
              <a:rPr lang="en-US" sz="1100" dirty="0">
                <a:solidFill>
                  <a:schemeClr val="bg1"/>
                </a:solidFill>
                <a:latin typeface="Calibri" pitchFamily="34" charset="0"/>
                <a:ea typeface="Calibri" pitchFamily="34" charset="-122"/>
                <a:cs typeface="Calibri" pitchFamily="34" charset="-120"/>
              </a:rPr>
              <a:t>in Oct 2025 direct Fed rail access for fintechs and stablecoin companies, bypassing the need for a bank partner.</a:t>
            </a:r>
            <a:endParaRPr lang="en-US" sz="1100" dirty="0">
              <a:solidFill>
                <a:schemeClr val="bg1"/>
              </a:solidFill>
            </a:endParaRPr>
          </a:p>
        </p:txBody>
      </p:sp>
      <p:sp>
        <p:nvSpPr>
          <p:cNvPr id="11" name="Shape 8"/>
          <p:cNvSpPr/>
          <p:nvPr/>
        </p:nvSpPr>
        <p:spPr>
          <a:xfrm>
            <a:off x="512064" y="2319087"/>
            <a:ext cx="3950208" cy="457200"/>
          </a:xfrm>
          <a:prstGeom prst="rect">
            <a:avLst/>
          </a:prstGeom>
          <a:solidFill>
            <a:srgbClr val="2A0808"/>
          </a:solidFill>
          <a:ln w="6350">
            <a:solidFill>
              <a:srgbClr val="5A1010"/>
            </a:solidFill>
            <a:prstDash val="solid"/>
          </a:ln>
        </p:spPr>
        <p:txBody>
          <a:bodyPr/>
          <a:lstStyle/>
          <a:p>
            <a:endParaRPr lang="en-US"/>
          </a:p>
        </p:txBody>
      </p:sp>
      <p:sp>
        <p:nvSpPr>
          <p:cNvPr id="12" name="Text 9"/>
          <p:cNvSpPr/>
          <p:nvPr/>
        </p:nvSpPr>
        <p:spPr>
          <a:xfrm>
            <a:off x="640080" y="2417624"/>
            <a:ext cx="3749040" cy="201168"/>
          </a:xfrm>
          <a:prstGeom prst="rect">
            <a:avLst/>
          </a:prstGeom>
          <a:noFill/>
          <a:ln/>
        </p:spPr>
        <p:txBody>
          <a:bodyPr wrap="square" rtlCol="0" anchor="ctr"/>
          <a:lstStyle/>
          <a:p>
            <a:pPr marL="0" indent="0">
              <a:buNone/>
            </a:pPr>
            <a:r>
              <a:rPr lang="en-US" sz="1100" b="1" dirty="0">
                <a:solidFill>
                  <a:srgbClr val="FCA5A5"/>
                </a:solidFill>
                <a:latin typeface="Calibri" pitchFamily="34" charset="0"/>
                <a:ea typeface="Calibri" pitchFamily="34" charset="-122"/>
                <a:cs typeface="Calibri" pitchFamily="34" charset="-120"/>
              </a:rPr>
              <a:t>Fed is targeting Q4 2026</a:t>
            </a:r>
            <a:r>
              <a:rPr lang="en-US" sz="1100" dirty="0">
                <a:solidFill>
                  <a:srgbClr val="9E8FCA"/>
                </a:solidFill>
                <a:latin typeface="Calibri" pitchFamily="34" charset="0"/>
                <a:ea typeface="Calibri" pitchFamily="34" charset="-122"/>
                <a:cs typeface="Calibri" pitchFamily="34" charset="-120"/>
              </a:rPr>
              <a:t> </a:t>
            </a:r>
            <a:r>
              <a:rPr lang="en-US" sz="1100" dirty="0">
                <a:solidFill>
                  <a:schemeClr val="bg1"/>
                </a:solidFill>
                <a:latin typeface="Calibri" pitchFamily="34" charset="0"/>
                <a:ea typeface="Calibri" pitchFamily="34" charset="-122"/>
                <a:cs typeface="Calibri" pitchFamily="34" charset="-120"/>
              </a:rPr>
              <a:t>for operational rollout. Circle (USDC), Stripe, and others are already filing or have chartered.</a:t>
            </a:r>
            <a:endParaRPr lang="en-US" sz="1100" dirty="0">
              <a:solidFill>
                <a:schemeClr val="bg1"/>
              </a:solidFill>
            </a:endParaRPr>
          </a:p>
        </p:txBody>
      </p:sp>
      <p:sp>
        <p:nvSpPr>
          <p:cNvPr id="13" name="Shape 10"/>
          <p:cNvSpPr/>
          <p:nvPr/>
        </p:nvSpPr>
        <p:spPr>
          <a:xfrm>
            <a:off x="512473" y="2852901"/>
            <a:ext cx="3931920" cy="457200"/>
          </a:xfrm>
          <a:prstGeom prst="rect">
            <a:avLst/>
          </a:prstGeom>
          <a:solidFill>
            <a:srgbClr val="2A0808"/>
          </a:solidFill>
          <a:ln w="6350">
            <a:solidFill>
              <a:srgbClr val="5A1010"/>
            </a:solidFill>
            <a:prstDash val="solid"/>
          </a:ln>
        </p:spPr>
        <p:txBody>
          <a:bodyPr/>
          <a:lstStyle/>
          <a:p>
            <a:endParaRPr lang="en-US"/>
          </a:p>
        </p:txBody>
      </p:sp>
      <p:sp>
        <p:nvSpPr>
          <p:cNvPr id="14" name="Text 11"/>
          <p:cNvSpPr/>
          <p:nvPr/>
        </p:nvSpPr>
        <p:spPr>
          <a:xfrm>
            <a:off x="612648" y="2862777"/>
            <a:ext cx="3749040" cy="384048"/>
          </a:xfrm>
          <a:prstGeom prst="rect">
            <a:avLst/>
          </a:prstGeom>
          <a:noFill/>
          <a:ln/>
        </p:spPr>
        <p:txBody>
          <a:bodyPr wrap="square" rtlCol="0" anchor="ctr"/>
          <a:lstStyle/>
          <a:p>
            <a:pPr marL="0" indent="0">
              <a:buNone/>
            </a:pPr>
            <a:r>
              <a:rPr lang="en-US" sz="1100" b="1" dirty="0">
                <a:solidFill>
                  <a:srgbClr val="FCA5A5"/>
                </a:solidFill>
                <a:latin typeface="Calibri" pitchFamily="34" charset="0"/>
                <a:ea typeface="Calibri" pitchFamily="34" charset="-122"/>
                <a:cs typeface="Calibri" pitchFamily="34" charset="-120"/>
              </a:rPr>
              <a:t>11+ companies are actively racing</a:t>
            </a:r>
            <a:r>
              <a:rPr lang="en-US" sz="1100" dirty="0">
                <a:solidFill>
                  <a:srgbClr val="9E8FCA"/>
                </a:solidFill>
                <a:latin typeface="Calibri" pitchFamily="34" charset="0"/>
                <a:ea typeface="Calibri" pitchFamily="34" charset="-122"/>
                <a:cs typeface="Calibri" pitchFamily="34" charset="-120"/>
              </a:rPr>
              <a:t> </a:t>
            </a:r>
            <a:r>
              <a:rPr lang="en-US" sz="1100" dirty="0">
                <a:solidFill>
                  <a:schemeClr val="bg1"/>
                </a:solidFill>
                <a:latin typeface="Calibri" pitchFamily="34" charset="0"/>
                <a:ea typeface="Calibri" pitchFamily="34" charset="-122"/>
                <a:cs typeface="Calibri" pitchFamily="34" charset="-120"/>
              </a:rPr>
              <a:t>for federal OCC national banking licenses right now. (FinTech Weekly, March 2026)</a:t>
            </a:r>
            <a:endParaRPr lang="en-US" sz="1100" dirty="0">
              <a:solidFill>
                <a:schemeClr val="bg1"/>
              </a:solidFill>
            </a:endParaRPr>
          </a:p>
        </p:txBody>
      </p:sp>
      <p:sp>
        <p:nvSpPr>
          <p:cNvPr id="15" name="Shape 12"/>
          <p:cNvSpPr/>
          <p:nvPr/>
        </p:nvSpPr>
        <p:spPr>
          <a:xfrm>
            <a:off x="512064" y="3412122"/>
            <a:ext cx="3931920" cy="592213"/>
          </a:xfrm>
          <a:prstGeom prst="rect">
            <a:avLst/>
          </a:prstGeom>
          <a:solidFill>
            <a:srgbClr val="2A0808"/>
          </a:solidFill>
          <a:ln w="6350">
            <a:solidFill>
              <a:srgbClr val="5A1010"/>
            </a:solidFill>
            <a:prstDash val="solid"/>
          </a:ln>
        </p:spPr>
        <p:txBody>
          <a:bodyPr/>
          <a:lstStyle/>
          <a:p>
            <a:endParaRPr lang="en-US"/>
          </a:p>
        </p:txBody>
      </p:sp>
      <p:sp>
        <p:nvSpPr>
          <p:cNvPr id="16" name="Text 13"/>
          <p:cNvSpPr/>
          <p:nvPr/>
        </p:nvSpPr>
        <p:spPr>
          <a:xfrm>
            <a:off x="640080" y="3465576"/>
            <a:ext cx="3749040" cy="457200"/>
          </a:xfrm>
          <a:prstGeom prst="rect">
            <a:avLst/>
          </a:prstGeom>
          <a:noFill/>
          <a:ln/>
        </p:spPr>
        <p:txBody>
          <a:bodyPr wrap="square" rtlCol="0" anchor="ctr"/>
          <a:lstStyle/>
          <a:p>
            <a:pPr marL="0" indent="0">
              <a:buNone/>
            </a:pPr>
            <a:r>
              <a:rPr lang="en-US" sz="1100" b="1" dirty="0">
                <a:solidFill>
                  <a:srgbClr val="FCA5A5"/>
                </a:solidFill>
                <a:latin typeface="Calibri" pitchFamily="34" charset="0"/>
                <a:ea typeface="Calibri" pitchFamily="34" charset="-122"/>
                <a:cs typeface="Calibri" pitchFamily="34" charset="-120"/>
              </a:rPr>
              <a:t>Stripe acquired Bridge </a:t>
            </a:r>
            <a:r>
              <a:rPr lang="en-US" sz="1100" dirty="0">
                <a:solidFill>
                  <a:schemeClr val="bg1"/>
                </a:solidFill>
                <a:latin typeface="Calibri" pitchFamily="34" charset="0"/>
                <a:ea typeface="Calibri" pitchFamily="34" charset="-122"/>
                <a:cs typeface="Calibri" pitchFamily="34" charset="-120"/>
              </a:rPr>
              <a:t>and launched the Tempo L1 blockchain (March 2026). Visa, Mastercard, PayPal, and major payment networks have announced integrated stablecoin rails coming.</a:t>
            </a:r>
            <a:endParaRPr lang="en-US" sz="1100" dirty="0">
              <a:solidFill>
                <a:schemeClr val="bg1"/>
              </a:solidFill>
            </a:endParaRPr>
          </a:p>
        </p:txBody>
      </p:sp>
      <p:sp>
        <p:nvSpPr>
          <p:cNvPr id="17" name="Shape 14"/>
          <p:cNvSpPr/>
          <p:nvPr/>
        </p:nvSpPr>
        <p:spPr>
          <a:xfrm>
            <a:off x="4791456" y="1051560"/>
            <a:ext cx="4023360" cy="841248"/>
          </a:xfrm>
          <a:prstGeom prst="rect">
            <a:avLst/>
          </a:prstGeom>
          <a:solidFill>
            <a:srgbClr val="3D2B8F">
              <a:alpha val="48000"/>
            </a:srgbClr>
          </a:solidFill>
          <a:ln w="9525">
            <a:solidFill>
              <a:srgbClr val="5E47B0"/>
            </a:solidFill>
            <a:prstDash val="solid"/>
          </a:ln>
        </p:spPr>
        <p:txBody>
          <a:bodyPr/>
          <a:lstStyle/>
          <a:p>
            <a:endParaRPr lang="en-US"/>
          </a:p>
        </p:txBody>
      </p:sp>
      <p:sp>
        <p:nvSpPr>
          <p:cNvPr id="18" name="Shape 15"/>
          <p:cNvSpPr/>
          <p:nvPr/>
        </p:nvSpPr>
        <p:spPr>
          <a:xfrm>
            <a:off x="4791456" y="1051560"/>
            <a:ext cx="54864" cy="841248"/>
          </a:xfrm>
          <a:prstGeom prst="rect">
            <a:avLst/>
          </a:prstGeom>
          <a:solidFill>
            <a:srgbClr val="DC2626"/>
          </a:solidFill>
          <a:ln w="12700">
            <a:solidFill>
              <a:srgbClr val="DC2626"/>
            </a:solidFill>
            <a:prstDash val="solid"/>
          </a:ln>
        </p:spPr>
        <p:txBody>
          <a:bodyPr/>
          <a:lstStyle/>
          <a:p>
            <a:endParaRPr lang="en-US"/>
          </a:p>
        </p:txBody>
      </p:sp>
      <p:sp>
        <p:nvSpPr>
          <p:cNvPr id="19" name="Text 16"/>
          <p:cNvSpPr/>
          <p:nvPr/>
        </p:nvSpPr>
        <p:spPr>
          <a:xfrm>
            <a:off x="4919472" y="1124712"/>
            <a:ext cx="3767328" cy="329184"/>
          </a:xfrm>
          <a:prstGeom prst="rect">
            <a:avLst/>
          </a:prstGeom>
          <a:noFill/>
          <a:ln/>
        </p:spPr>
        <p:txBody>
          <a:bodyPr wrap="square"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Payment Revenue Cannibalized</a:t>
            </a:r>
            <a:endParaRPr lang="en-US" sz="1300" dirty="0"/>
          </a:p>
        </p:txBody>
      </p:sp>
      <p:sp>
        <p:nvSpPr>
          <p:cNvPr id="20" name="Text 17"/>
          <p:cNvSpPr/>
          <p:nvPr/>
        </p:nvSpPr>
        <p:spPr>
          <a:xfrm>
            <a:off x="4919472" y="1440180"/>
            <a:ext cx="3767328" cy="347472"/>
          </a:xfrm>
          <a:prstGeom prst="rect">
            <a:avLst/>
          </a:prstGeom>
          <a:noFill/>
          <a:ln/>
        </p:spPr>
        <p:txBody>
          <a:bodyPr wrap="square" rtlCol="0" anchor="ctr"/>
          <a:lstStyle/>
          <a:p>
            <a:pPr marL="0" indent="0">
              <a:buNone/>
            </a:pPr>
            <a:r>
              <a:rPr lang="en-US" sz="1050" dirty="0">
                <a:solidFill>
                  <a:schemeClr val="bg1"/>
                </a:solidFill>
                <a:latin typeface="Calibri" pitchFamily="34" charset="0"/>
                <a:ea typeface="Calibri" pitchFamily="34" charset="-122"/>
                <a:cs typeface="Calibri" pitchFamily="34" charset="-120"/>
              </a:rPr>
              <a:t>Remittances, ACH wires, FX fees.  Core community bank revenue are the first targets. Faster, cheaper, 24/7.</a:t>
            </a:r>
            <a:endParaRPr lang="en-US" sz="1050" dirty="0">
              <a:solidFill>
                <a:schemeClr val="bg1"/>
              </a:solidFill>
            </a:endParaRPr>
          </a:p>
        </p:txBody>
      </p:sp>
      <p:sp>
        <p:nvSpPr>
          <p:cNvPr id="21" name="Shape 18"/>
          <p:cNvSpPr/>
          <p:nvPr/>
        </p:nvSpPr>
        <p:spPr>
          <a:xfrm>
            <a:off x="4791456" y="2023402"/>
            <a:ext cx="4023360" cy="841248"/>
          </a:xfrm>
          <a:prstGeom prst="rect">
            <a:avLst/>
          </a:prstGeom>
          <a:solidFill>
            <a:srgbClr val="3D2B8F">
              <a:alpha val="48000"/>
            </a:srgbClr>
          </a:solidFill>
          <a:ln w="9525">
            <a:solidFill>
              <a:srgbClr val="5E47B0"/>
            </a:solidFill>
            <a:prstDash val="solid"/>
          </a:ln>
        </p:spPr>
        <p:txBody>
          <a:bodyPr/>
          <a:lstStyle/>
          <a:p>
            <a:endParaRPr lang="en-US"/>
          </a:p>
        </p:txBody>
      </p:sp>
      <p:sp>
        <p:nvSpPr>
          <p:cNvPr id="22" name="Shape 19"/>
          <p:cNvSpPr/>
          <p:nvPr/>
        </p:nvSpPr>
        <p:spPr>
          <a:xfrm>
            <a:off x="4791456" y="2011680"/>
            <a:ext cx="54864" cy="841248"/>
          </a:xfrm>
          <a:prstGeom prst="rect">
            <a:avLst/>
          </a:prstGeom>
          <a:solidFill>
            <a:srgbClr val="DC2626"/>
          </a:solidFill>
          <a:ln w="12700">
            <a:solidFill>
              <a:srgbClr val="DC2626"/>
            </a:solidFill>
            <a:prstDash val="solid"/>
          </a:ln>
        </p:spPr>
        <p:txBody>
          <a:bodyPr/>
          <a:lstStyle/>
          <a:p>
            <a:endParaRPr lang="en-US"/>
          </a:p>
        </p:txBody>
      </p:sp>
      <p:sp>
        <p:nvSpPr>
          <p:cNvPr id="23" name="Text 20"/>
          <p:cNvSpPr/>
          <p:nvPr/>
        </p:nvSpPr>
        <p:spPr>
          <a:xfrm>
            <a:off x="4919472" y="2084832"/>
            <a:ext cx="3767328" cy="329184"/>
          </a:xfrm>
          <a:prstGeom prst="rect">
            <a:avLst/>
          </a:prstGeom>
          <a:noFill/>
          <a:ln/>
        </p:spPr>
        <p:txBody>
          <a:bodyPr wrap="square"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Deposit Relationships At Risk</a:t>
            </a:r>
            <a:endParaRPr lang="en-US" sz="1300" dirty="0"/>
          </a:p>
        </p:txBody>
      </p:sp>
      <p:sp>
        <p:nvSpPr>
          <p:cNvPr id="24" name="Text 21"/>
          <p:cNvSpPr/>
          <p:nvPr/>
        </p:nvSpPr>
        <p:spPr>
          <a:xfrm>
            <a:off x="4919472" y="2450592"/>
            <a:ext cx="3767328" cy="347472"/>
          </a:xfrm>
          <a:prstGeom prst="rect">
            <a:avLst/>
          </a:prstGeom>
          <a:noFill/>
          <a:ln/>
        </p:spPr>
        <p:txBody>
          <a:bodyPr wrap="square" rtlCol="0" anchor="ctr"/>
          <a:lstStyle/>
          <a:p>
            <a:pPr marL="0" indent="0">
              <a:buNone/>
            </a:pPr>
            <a:r>
              <a:rPr lang="en-US" sz="1050" dirty="0">
                <a:solidFill>
                  <a:schemeClr val="bg1"/>
                </a:solidFill>
                <a:latin typeface="Calibri" pitchFamily="34" charset="0"/>
                <a:ea typeface="Calibri" pitchFamily="34" charset="-122"/>
                <a:cs typeface="Calibri" pitchFamily="34" charset="-120"/>
              </a:rPr>
              <a:t>If clients move payment flows to a fintech stablecoin wallet, operating account relationships follow. Deposits leave with them.</a:t>
            </a:r>
            <a:endParaRPr lang="en-US" sz="1050" dirty="0">
              <a:solidFill>
                <a:schemeClr val="bg1"/>
              </a:solidFill>
            </a:endParaRPr>
          </a:p>
        </p:txBody>
      </p:sp>
      <p:sp>
        <p:nvSpPr>
          <p:cNvPr id="25" name="Shape 22"/>
          <p:cNvSpPr/>
          <p:nvPr/>
        </p:nvSpPr>
        <p:spPr>
          <a:xfrm>
            <a:off x="4791456" y="2971800"/>
            <a:ext cx="4023360" cy="841248"/>
          </a:xfrm>
          <a:prstGeom prst="rect">
            <a:avLst/>
          </a:prstGeom>
          <a:solidFill>
            <a:srgbClr val="3D2B8F">
              <a:alpha val="48000"/>
            </a:srgbClr>
          </a:solidFill>
          <a:ln w="9525">
            <a:solidFill>
              <a:srgbClr val="5E47B0"/>
            </a:solidFill>
            <a:prstDash val="solid"/>
          </a:ln>
        </p:spPr>
        <p:txBody>
          <a:bodyPr/>
          <a:lstStyle/>
          <a:p>
            <a:endParaRPr lang="en-US"/>
          </a:p>
        </p:txBody>
      </p:sp>
      <p:sp>
        <p:nvSpPr>
          <p:cNvPr id="26" name="Shape 23"/>
          <p:cNvSpPr/>
          <p:nvPr/>
        </p:nvSpPr>
        <p:spPr>
          <a:xfrm>
            <a:off x="4791456" y="2971800"/>
            <a:ext cx="54864" cy="841248"/>
          </a:xfrm>
          <a:prstGeom prst="rect">
            <a:avLst/>
          </a:prstGeom>
          <a:solidFill>
            <a:srgbClr val="DC2626"/>
          </a:solidFill>
          <a:ln w="12700">
            <a:solidFill>
              <a:srgbClr val="DC2626"/>
            </a:solidFill>
            <a:prstDash val="solid"/>
          </a:ln>
        </p:spPr>
        <p:txBody>
          <a:bodyPr/>
          <a:lstStyle/>
          <a:p>
            <a:endParaRPr lang="en-US"/>
          </a:p>
        </p:txBody>
      </p:sp>
      <p:sp>
        <p:nvSpPr>
          <p:cNvPr id="27" name="Text 24"/>
          <p:cNvSpPr/>
          <p:nvPr/>
        </p:nvSpPr>
        <p:spPr>
          <a:xfrm>
            <a:off x="4919472" y="3008376"/>
            <a:ext cx="3767328" cy="329184"/>
          </a:xfrm>
          <a:prstGeom prst="rect">
            <a:avLst/>
          </a:prstGeom>
          <a:noFill/>
          <a:ln/>
        </p:spPr>
        <p:txBody>
          <a:bodyPr wrap="square"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Business Clients Are Next</a:t>
            </a:r>
            <a:endParaRPr lang="en-US" sz="1300" dirty="0"/>
          </a:p>
        </p:txBody>
      </p:sp>
      <p:sp>
        <p:nvSpPr>
          <p:cNvPr id="28" name="Text 25"/>
          <p:cNvSpPr/>
          <p:nvPr/>
        </p:nvSpPr>
        <p:spPr>
          <a:xfrm>
            <a:off x="4919472" y="3346704"/>
            <a:ext cx="3767328" cy="347472"/>
          </a:xfrm>
          <a:prstGeom prst="rect">
            <a:avLst/>
          </a:prstGeom>
          <a:noFill/>
          <a:ln/>
        </p:spPr>
        <p:txBody>
          <a:bodyPr wrap="square" rtlCol="0" anchor="ctr"/>
          <a:lstStyle/>
          <a:p>
            <a:pPr marL="0" indent="0">
              <a:buNone/>
            </a:pPr>
            <a:r>
              <a:rPr lang="en-US" sz="1050" dirty="0">
                <a:solidFill>
                  <a:schemeClr val="bg1"/>
                </a:solidFill>
                <a:latin typeface="Calibri" pitchFamily="34" charset="0"/>
                <a:ea typeface="Calibri" pitchFamily="34" charset="-122"/>
                <a:cs typeface="Calibri" pitchFamily="34" charset="-120"/>
              </a:rPr>
              <a:t>B2B invoice settlement and treasury management are already in fintech crosshairs. Without stablecoin capability, you become a passthrough custodian.</a:t>
            </a:r>
            <a:endParaRPr lang="en-US" sz="1050" dirty="0">
              <a:solidFill>
                <a:schemeClr val="bg1"/>
              </a:solidFill>
            </a:endParaRPr>
          </a:p>
        </p:txBody>
      </p:sp>
      <p:sp>
        <p:nvSpPr>
          <p:cNvPr id="29" name="Shape 26"/>
          <p:cNvSpPr/>
          <p:nvPr/>
        </p:nvSpPr>
        <p:spPr>
          <a:xfrm>
            <a:off x="4791456" y="3931920"/>
            <a:ext cx="4023360" cy="640080"/>
          </a:xfrm>
          <a:prstGeom prst="rect">
            <a:avLst/>
          </a:prstGeom>
          <a:solidFill>
            <a:srgbClr val="F0B429">
              <a:alpha val="15000"/>
            </a:srgbClr>
          </a:solidFill>
          <a:ln w="12700">
            <a:solidFill>
              <a:srgbClr val="F0B429"/>
            </a:solidFill>
            <a:prstDash val="solid"/>
          </a:ln>
        </p:spPr>
        <p:txBody>
          <a:bodyPr/>
          <a:lstStyle/>
          <a:p>
            <a:endParaRPr lang="en-US"/>
          </a:p>
        </p:txBody>
      </p:sp>
      <p:sp>
        <p:nvSpPr>
          <p:cNvPr id="30" name="Text 27"/>
          <p:cNvSpPr/>
          <p:nvPr/>
        </p:nvSpPr>
        <p:spPr>
          <a:xfrm>
            <a:off x="4791456" y="3931920"/>
            <a:ext cx="4023360" cy="640080"/>
          </a:xfrm>
          <a:prstGeom prst="rect">
            <a:avLst/>
          </a:prstGeom>
          <a:noFill/>
          <a:ln/>
        </p:spPr>
        <p:txBody>
          <a:bodyPr wrap="square" rtlCol="0" anchor="ctr"/>
          <a:lstStyle/>
          <a:p>
            <a:pPr marL="0" indent="0" algn="ctr">
              <a:buNone/>
            </a:pPr>
            <a:r>
              <a:rPr lang="en-US" sz="1150" b="1" dirty="0">
                <a:solidFill>
                  <a:srgbClr val="F0B429"/>
                </a:solidFill>
                <a:latin typeface="Calibri" pitchFamily="34" charset="0"/>
                <a:ea typeface="Calibri" pitchFamily="34" charset="-122"/>
                <a:cs typeface="Calibri" pitchFamily="34" charset="-120"/>
              </a:rPr>
              <a:t>The question is no longer whether to engage with stablecoins.</a:t>
            </a:r>
            <a:endParaRPr lang="en-US" sz="1150" dirty="0"/>
          </a:p>
          <a:p>
            <a:pPr marL="0" indent="0" algn="ctr">
              <a:buNone/>
            </a:pPr>
            <a:r>
              <a:rPr lang="en-US" sz="1150" b="1" dirty="0">
                <a:solidFill>
                  <a:srgbClr val="F0B429"/>
                </a:solidFill>
                <a:latin typeface="Calibri" pitchFamily="34" charset="0"/>
                <a:ea typeface="Calibri" pitchFamily="34" charset="-122"/>
                <a:cs typeface="Calibri" pitchFamily="34" charset="-120"/>
              </a:rPr>
              <a:t>It's whether you engage on your terms or on theirs.</a:t>
            </a:r>
            <a:endParaRPr lang="en-US" sz="1150" dirty="0"/>
          </a:p>
        </p:txBody>
      </p:sp>
      <p:sp>
        <p:nvSpPr>
          <p:cNvPr id="31" name="Text 28"/>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32" name="Picture 31">
            <a:extLst>
              <a:ext uri="{FF2B5EF4-FFF2-40B4-BE49-F238E27FC236}">
                <a16:creationId xmlns:a16="http://schemas.microsoft.com/office/drawing/2014/main" id="{823A9534-0264-7B75-443F-D6B18745FBC3}"/>
              </a:ext>
            </a:extLst>
          </p:cNvPr>
          <p:cNvPicPr>
            <a:picLocks noChangeAspect="1"/>
          </p:cNvPicPr>
          <p:nvPr/>
        </p:nvPicPr>
        <p:blipFill>
          <a:blip r:embed="rId4"/>
          <a:stretch>
            <a:fillRect/>
          </a:stretch>
        </p:blipFill>
        <p:spPr>
          <a:xfrm>
            <a:off x="8105952" y="192024"/>
            <a:ext cx="708864" cy="53949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E0A2B"/>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3D2B8F">
              <a:alpha val="28000"/>
            </a:srgbClr>
          </a:solidFill>
          <a:ln w="12700">
            <a:solidFill>
              <a:srgbClr val="0E0A2B"/>
            </a:solidFill>
            <a:prstDash val="solid"/>
          </a:ln>
        </p:spPr>
        <p:txBody>
          <a:bodyPr/>
          <a:lstStyle/>
          <a:p>
            <a:endParaRPr lang="en-US"/>
          </a:p>
        </p:txBody>
      </p:sp>
      <p:sp>
        <p:nvSpPr>
          <p:cNvPr id="3" name="Shape 1"/>
          <p:cNvSpPr/>
          <p:nvPr/>
        </p:nvSpPr>
        <p:spPr>
          <a:xfrm>
            <a:off x="0" y="0"/>
            <a:ext cx="182880" cy="5143500"/>
          </a:xfrm>
          <a:prstGeom prst="rect">
            <a:avLst/>
          </a:prstGeom>
          <a:solidFill>
            <a:srgbClr val="F0B429"/>
          </a:solidFill>
          <a:ln w="12700">
            <a:solidFill>
              <a:srgbClr val="F0B429"/>
            </a:solidFill>
            <a:prstDash val="solid"/>
          </a:ln>
        </p:spPr>
        <p:txBody>
          <a:bodyPr/>
          <a:lstStyle/>
          <a:p>
            <a:endParaRPr lang="en-US"/>
          </a:p>
        </p:txBody>
      </p:sp>
      <p:sp>
        <p:nvSpPr>
          <p:cNvPr id="4" name="Text 2"/>
          <p:cNvSpPr/>
          <p:nvPr/>
        </p:nvSpPr>
        <p:spPr>
          <a:xfrm>
            <a:off x="402336" y="164592"/>
            <a:ext cx="8229600" cy="512064"/>
          </a:xfrm>
          <a:prstGeom prst="rect">
            <a:avLst/>
          </a:prstGeom>
          <a:noFill/>
          <a:ln/>
        </p:spPr>
        <p:txBody>
          <a:bodyPr wrap="square" rtlCol="0" anchor="ctr"/>
          <a:lstStyle/>
          <a:p>
            <a:pPr marL="0" indent="0">
              <a:buNone/>
            </a:pPr>
            <a:r>
              <a:rPr lang="en-US" sz="3000" b="1" dirty="0">
                <a:solidFill>
                  <a:srgbClr val="FFFFFF"/>
                </a:solidFill>
                <a:latin typeface="Trebuchet MS" pitchFamily="34" charset="0"/>
                <a:ea typeface="Trebuchet MS" pitchFamily="34" charset="-122"/>
                <a:cs typeface="Trebuchet MS" pitchFamily="34" charset="-120"/>
              </a:rPr>
              <a:t>The Moment We're In</a:t>
            </a:r>
            <a:endParaRPr lang="en-US" sz="3000" dirty="0"/>
          </a:p>
        </p:txBody>
      </p:sp>
      <p:sp>
        <p:nvSpPr>
          <p:cNvPr id="5" name="Shape 3"/>
          <p:cNvSpPr/>
          <p:nvPr/>
        </p:nvSpPr>
        <p:spPr>
          <a:xfrm>
            <a:off x="438912" y="841248"/>
            <a:ext cx="3749040" cy="3931920"/>
          </a:xfrm>
          <a:prstGeom prst="rect">
            <a:avLst/>
          </a:prstGeom>
          <a:solidFill>
            <a:srgbClr val="3D2B8F">
              <a:alpha val="48000"/>
            </a:srgbClr>
          </a:solidFill>
          <a:ln w="9525">
            <a:solidFill>
              <a:srgbClr val="5E47B0"/>
            </a:solidFill>
            <a:prstDash val="solid"/>
          </a:ln>
        </p:spPr>
        <p:txBody>
          <a:bodyPr/>
          <a:lstStyle/>
          <a:p>
            <a:endParaRPr lang="en-US"/>
          </a:p>
        </p:txBody>
      </p:sp>
      <p:sp>
        <p:nvSpPr>
          <p:cNvPr id="6" name="Text 4"/>
          <p:cNvSpPr/>
          <p:nvPr/>
        </p:nvSpPr>
        <p:spPr>
          <a:xfrm>
            <a:off x="402336" y="914400"/>
            <a:ext cx="3749040" cy="1261872"/>
          </a:xfrm>
          <a:prstGeom prst="rect">
            <a:avLst/>
          </a:prstGeom>
          <a:noFill/>
          <a:ln/>
        </p:spPr>
        <p:txBody>
          <a:bodyPr wrap="square" rtlCol="0" anchor="ctr"/>
          <a:lstStyle/>
          <a:p>
            <a:pPr marL="0" indent="0" algn="ctr">
              <a:buNone/>
            </a:pPr>
            <a:r>
              <a:rPr lang="en-US" sz="10000" b="1" dirty="0">
                <a:solidFill>
                  <a:srgbClr val="F0B429"/>
                </a:solidFill>
                <a:latin typeface="Trebuchet MS" pitchFamily="34" charset="0"/>
                <a:ea typeface="Trebuchet MS" pitchFamily="34" charset="-122"/>
                <a:cs typeface="Trebuchet MS" pitchFamily="34" charset="-120"/>
              </a:rPr>
              <a:t>$1</a:t>
            </a:r>
            <a:endParaRPr lang="en-US" sz="10000" dirty="0"/>
          </a:p>
        </p:txBody>
      </p:sp>
      <p:sp>
        <p:nvSpPr>
          <p:cNvPr id="7" name="Text 5"/>
          <p:cNvSpPr/>
          <p:nvPr/>
        </p:nvSpPr>
        <p:spPr>
          <a:xfrm>
            <a:off x="402336" y="2176272"/>
            <a:ext cx="3749040" cy="457200"/>
          </a:xfrm>
          <a:prstGeom prst="rect">
            <a:avLst/>
          </a:prstGeom>
          <a:noFill/>
          <a:ln/>
        </p:spPr>
        <p:txBody>
          <a:bodyPr wrap="square" rtlCol="0" anchor="ctr"/>
          <a:lstStyle/>
          <a:p>
            <a:pPr marL="0" indent="0" algn="ctr">
              <a:buNone/>
            </a:pPr>
            <a:r>
              <a:rPr lang="en-US" sz="2200" b="1" dirty="0">
                <a:solidFill>
                  <a:srgbClr val="FFFFFF"/>
                </a:solidFill>
                <a:latin typeface="Trebuchet MS" pitchFamily="34" charset="0"/>
                <a:ea typeface="Trebuchet MS" pitchFamily="34" charset="-122"/>
                <a:cs typeface="Trebuchet MS" pitchFamily="34" charset="-120"/>
              </a:rPr>
              <a:t>for every $10</a:t>
            </a:r>
            <a:endParaRPr lang="en-US" sz="2200" dirty="0"/>
          </a:p>
        </p:txBody>
      </p:sp>
      <p:sp>
        <p:nvSpPr>
          <p:cNvPr id="8" name="Text 6"/>
          <p:cNvSpPr/>
          <p:nvPr/>
        </p:nvSpPr>
        <p:spPr>
          <a:xfrm>
            <a:off x="402336" y="2633472"/>
            <a:ext cx="3749040" cy="548640"/>
          </a:xfrm>
          <a:prstGeom prst="rect">
            <a:avLst/>
          </a:prstGeom>
          <a:noFill/>
          <a:ln/>
        </p:spPr>
        <p:txBody>
          <a:bodyPr wrap="square" rtlCol="0" anchor="ctr"/>
          <a:lstStyle/>
          <a:p>
            <a:pPr marL="0" indent="0" algn="ctr">
              <a:buNone/>
            </a:pPr>
            <a:r>
              <a:rPr lang="en-US" sz="1250" dirty="0">
                <a:solidFill>
                  <a:schemeClr val="bg1"/>
                </a:solidFill>
                <a:latin typeface="Calibri" pitchFamily="34" charset="0"/>
                <a:ea typeface="Calibri" pitchFamily="34" charset="-122"/>
                <a:cs typeface="Calibri" pitchFamily="34" charset="-120"/>
              </a:rPr>
              <a:t>in physical dollars now has a digital stablecoin counterpart and growing fast</a:t>
            </a:r>
            <a:endParaRPr lang="en-US" sz="1250" dirty="0">
              <a:solidFill>
                <a:schemeClr val="bg1"/>
              </a:solidFill>
            </a:endParaRPr>
          </a:p>
        </p:txBody>
      </p:sp>
      <p:sp>
        <p:nvSpPr>
          <p:cNvPr id="9" name="Text 7"/>
          <p:cNvSpPr/>
          <p:nvPr/>
        </p:nvSpPr>
        <p:spPr>
          <a:xfrm>
            <a:off x="402336" y="3255264"/>
            <a:ext cx="3749040" cy="256032"/>
          </a:xfrm>
          <a:prstGeom prst="rect">
            <a:avLst/>
          </a:prstGeom>
          <a:noFill/>
          <a:ln/>
        </p:spPr>
        <p:txBody>
          <a:bodyPr wrap="square" rtlCol="0" anchor="ctr"/>
          <a:lstStyle/>
          <a:p>
            <a:pPr marL="0" indent="0" algn="ctr">
              <a:buNone/>
            </a:pPr>
            <a:r>
              <a:rPr lang="en-US" sz="900" dirty="0">
                <a:solidFill>
                  <a:schemeClr val="bg1"/>
                </a:solidFill>
                <a:latin typeface="Calibri" pitchFamily="34" charset="0"/>
                <a:ea typeface="Calibri" pitchFamily="34" charset="-122"/>
                <a:cs typeface="Calibri" pitchFamily="34" charset="-120"/>
              </a:rPr>
              <a:t>Source: CoinMarketCap &amp; Federal Reserve, Q3 2025</a:t>
            </a:r>
            <a:endParaRPr lang="en-US" sz="900" dirty="0">
              <a:solidFill>
                <a:schemeClr val="bg1"/>
              </a:solidFill>
            </a:endParaRPr>
          </a:p>
        </p:txBody>
      </p:sp>
      <p:sp>
        <p:nvSpPr>
          <p:cNvPr id="10" name="Text 8"/>
          <p:cNvSpPr/>
          <p:nvPr/>
        </p:nvSpPr>
        <p:spPr>
          <a:xfrm>
            <a:off x="402336" y="3566160"/>
            <a:ext cx="3749040" cy="594360"/>
          </a:xfrm>
          <a:prstGeom prst="rect">
            <a:avLst/>
          </a:prstGeom>
          <a:noFill/>
          <a:ln/>
        </p:spPr>
        <p:txBody>
          <a:bodyPr wrap="square" rtlCol="0" anchor="ctr"/>
          <a:lstStyle/>
          <a:p>
            <a:pPr marL="0" indent="0" algn="ctr">
              <a:buNone/>
            </a:pPr>
            <a:r>
              <a:rPr lang="en-US" sz="1050" i="1" dirty="0">
                <a:solidFill>
                  <a:schemeClr val="bg1"/>
                </a:solidFill>
                <a:latin typeface="Calibri" pitchFamily="34" charset="0"/>
                <a:ea typeface="Calibri" pitchFamily="34" charset="-122"/>
                <a:cs typeface="Calibri" pitchFamily="34" charset="-120"/>
              </a:rPr>
              <a:t>$150B+ in U.S. Treasuries held by stablecoin issuers more than Germany, Saudi Arabia, or Singapore hold in U.S. debt</a:t>
            </a:r>
            <a:endParaRPr lang="en-US" sz="1050" dirty="0">
              <a:solidFill>
                <a:schemeClr val="bg1"/>
              </a:solidFill>
            </a:endParaRPr>
          </a:p>
        </p:txBody>
      </p:sp>
      <p:sp>
        <p:nvSpPr>
          <p:cNvPr id="11" name="Shape 9"/>
          <p:cNvSpPr/>
          <p:nvPr/>
        </p:nvSpPr>
        <p:spPr>
          <a:xfrm>
            <a:off x="4352543" y="822960"/>
            <a:ext cx="4537881" cy="1152144"/>
          </a:xfrm>
          <a:prstGeom prst="rect">
            <a:avLst/>
          </a:prstGeom>
          <a:solidFill>
            <a:srgbClr val="3D2B8F">
              <a:alpha val="48000"/>
            </a:srgbClr>
          </a:solidFill>
          <a:ln w="9525">
            <a:solidFill>
              <a:srgbClr val="5E47B0"/>
            </a:solidFill>
            <a:prstDash val="solid"/>
          </a:ln>
        </p:spPr>
        <p:txBody>
          <a:bodyPr/>
          <a:lstStyle/>
          <a:p>
            <a:endParaRPr lang="en-US"/>
          </a:p>
        </p:txBody>
      </p:sp>
      <p:sp>
        <p:nvSpPr>
          <p:cNvPr id="12" name="Shape 10"/>
          <p:cNvSpPr/>
          <p:nvPr/>
        </p:nvSpPr>
        <p:spPr>
          <a:xfrm>
            <a:off x="4352544" y="822960"/>
            <a:ext cx="54864" cy="1152144"/>
          </a:xfrm>
          <a:prstGeom prst="rect">
            <a:avLst/>
          </a:prstGeom>
          <a:solidFill>
            <a:srgbClr val="F0B429"/>
          </a:solidFill>
          <a:ln w="12700">
            <a:solidFill>
              <a:srgbClr val="F0B429"/>
            </a:solidFill>
            <a:prstDash val="solid"/>
          </a:ln>
        </p:spPr>
        <p:txBody>
          <a:bodyPr/>
          <a:lstStyle/>
          <a:p>
            <a:endParaRPr lang="en-US"/>
          </a:p>
        </p:txBody>
      </p:sp>
      <p:pic>
        <p:nvPicPr>
          <p:cNvPr id="13" name="Image 0" descr="preencoded.png"/>
          <p:cNvPicPr>
            <a:picLocks noChangeAspect="1"/>
          </p:cNvPicPr>
          <p:nvPr/>
        </p:nvPicPr>
        <p:blipFill>
          <a:blip r:embed="rId3"/>
          <a:stretch>
            <a:fillRect/>
          </a:stretch>
        </p:blipFill>
        <p:spPr>
          <a:xfrm>
            <a:off x="4498848" y="1207008"/>
            <a:ext cx="347472" cy="347472"/>
          </a:xfrm>
          <a:prstGeom prst="rect">
            <a:avLst/>
          </a:prstGeom>
        </p:spPr>
      </p:pic>
      <p:sp>
        <p:nvSpPr>
          <p:cNvPr id="14" name="Text 11"/>
          <p:cNvSpPr/>
          <p:nvPr/>
        </p:nvSpPr>
        <p:spPr>
          <a:xfrm>
            <a:off x="5010912" y="969196"/>
            <a:ext cx="3749040" cy="347472"/>
          </a:xfrm>
          <a:prstGeom prst="rect">
            <a:avLst/>
          </a:prstGeom>
          <a:noFill/>
          <a:ln/>
        </p:spPr>
        <p:txBody>
          <a:bodyPr wrap="square" lIns="0" tIns="0" rIns="0" bIns="0" rtlCol="0" anchor="ctr"/>
          <a:lstStyle/>
          <a:p>
            <a:pPr marL="0" indent="0">
              <a:buNone/>
            </a:pPr>
            <a:r>
              <a:rPr lang="en-US" sz="1400" b="1" dirty="0">
                <a:solidFill>
                  <a:srgbClr val="FFFFFF"/>
                </a:solidFill>
                <a:latin typeface="Trebuchet MS" pitchFamily="34" charset="0"/>
                <a:ea typeface="Trebuchet MS" pitchFamily="34" charset="-122"/>
                <a:cs typeface="Trebuchet MS" pitchFamily="34" charset="-120"/>
              </a:rPr>
              <a:t>$50B+ settled daily</a:t>
            </a:r>
            <a:endParaRPr lang="en-US" sz="1400" dirty="0"/>
          </a:p>
        </p:txBody>
      </p:sp>
      <p:sp>
        <p:nvSpPr>
          <p:cNvPr id="15" name="Text 12"/>
          <p:cNvSpPr/>
          <p:nvPr/>
        </p:nvSpPr>
        <p:spPr>
          <a:xfrm>
            <a:off x="4956048" y="1280160"/>
            <a:ext cx="3749040" cy="621792"/>
          </a:xfrm>
          <a:prstGeom prst="rect">
            <a:avLst/>
          </a:prstGeom>
          <a:noFill/>
          <a:ln/>
        </p:spPr>
        <p:txBody>
          <a:bodyPr wrap="square" rtlCol="0" anchor="ctr"/>
          <a:lstStyle/>
          <a:p>
            <a:pPr marL="0" indent="0">
              <a:buNone/>
            </a:pPr>
            <a:r>
              <a:rPr lang="en-US" sz="1100" dirty="0">
                <a:solidFill>
                  <a:schemeClr val="bg1"/>
                </a:solidFill>
                <a:latin typeface="Calibri" pitchFamily="34" charset="0"/>
                <a:ea typeface="Calibri" pitchFamily="34" charset="-122"/>
                <a:cs typeface="Calibri" pitchFamily="34" charset="-120"/>
              </a:rPr>
              <a:t>Stablecoins already settle tens of billions in daily transaction volume. Live infrastructure, not a pilot.</a:t>
            </a:r>
            <a:endParaRPr lang="en-US" sz="1100" dirty="0">
              <a:solidFill>
                <a:schemeClr val="bg1"/>
              </a:solidFill>
            </a:endParaRPr>
          </a:p>
        </p:txBody>
      </p:sp>
      <p:sp>
        <p:nvSpPr>
          <p:cNvPr id="16" name="Shape 13"/>
          <p:cNvSpPr/>
          <p:nvPr/>
        </p:nvSpPr>
        <p:spPr>
          <a:xfrm>
            <a:off x="4409865" y="2130552"/>
            <a:ext cx="4480560" cy="1152144"/>
          </a:xfrm>
          <a:prstGeom prst="rect">
            <a:avLst/>
          </a:prstGeom>
          <a:solidFill>
            <a:srgbClr val="3D2B8F">
              <a:alpha val="48000"/>
            </a:srgbClr>
          </a:solidFill>
          <a:ln w="9525">
            <a:solidFill>
              <a:srgbClr val="5E47B0"/>
            </a:solidFill>
            <a:prstDash val="solid"/>
          </a:ln>
        </p:spPr>
        <p:txBody>
          <a:bodyPr/>
          <a:lstStyle/>
          <a:p>
            <a:endParaRPr lang="en-US"/>
          </a:p>
        </p:txBody>
      </p:sp>
      <p:sp>
        <p:nvSpPr>
          <p:cNvPr id="17" name="Shape 14"/>
          <p:cNvSpPr/>
          <p:nvPr/>
        </p:nvSpPr>
        <p:spPr>
          <a:xfrm>
            <a:off x="4352544" y="2139696"/>
            <a:ext cx="54864" cy="1152144"/>
          </a:xfrm>
          <a:prstGeom prst="rect">
            <a:avLst/>
          </a:prstGeom>
          <a:solidFill>
            <a:srgbClr val="F0B429"/>
          </a:solidFill>
          <a:ln w="12700">
            <a:solidFill>
              <a:srgbClr val="F0B429"/>
            </a:solidFill>
            <a:prstDash val="solid"/>
          </a:ln>
        </p:spPr>
        <p:txBody>
          <a:bodyPr/>
          <a:lstStyle/>
          <a:p>
            <a:endParaRPr lang="en-US"/>
          </a:p>
        </p:txBody>
      </p:sp>
      <p:pic>
        <p:nvPicPr>
          <p:cNvPr id="18" name="Image 1" descr="preencoded.png"/>
          <p:cNvPicPr>
            <a:picLocks noChangeAspect="1"/>
          </p:cNvPicPr>
          <p:nvPr/>
        </p:nvPicPr>
        <p:blipFill>
          <a:blip r:embed="rId4"/>
          <a:stretch>
            <a:fillRect/>
          </a:stretch>
        </p:blipFill>
        <p:spPr>
          <a:xfrm>
            <a:off x="4498848" y="2523744"/>
            <a:ext cx="347472" cy="347472"/>
          </a:xfrm>
          <a:prstGeom prst="rect">
            <a:avLst/>
          </a:prstGeom>
        </p:spPr>
      </p:pic>
      <p:sp>
        <p:nvSpPr>
          <p:cNvPr id="19" name="Text 15"/>
          <p:cNvSpPr/>
          <p:nvPr/>
        </p:nvSpPr>
        <p:spPr>
          <a:xfrm>
            <a:off x="5065776" y="2240280"/>
            <a:ext cx="3749040" cy="347472"/>
          </a:xfrm>
          <a:prstGeom prst="rect">
            <a:avLst/>
          </a:prstGeom>
          <a:noFill/>
          <a:ln/>
        </p:spPr>
        <p:txBody>
          <a:bodyPr wrap="square" lIns="0" tIns="0" rIns="0" bIns="0" rtlCol="0" anchor="ctr"/>
          <a:lstStyle/>
          <a:p>
            <a:pPr marL="0" indent="0">
              <a:buNone/>
            </a:pPr>
            <a:r>
              <a:rPr lang="en-US" sz="1400" b="1" dirty="0">
                <a:solidFill>
                  <a:srgbClr val="FFFFFF"/>
                </a:solidFill>
                <a:latin typeface="Trebuchet MS" pitchFamily="34" charset="0"/>
                <a:ea typeface="Trebuchet MS" pitchFamily="34" charset="-122"/>
                <a:cs typeface="Trebuchet MS" pitchFamily="34" charset="-120"/>
              </a:rPr>
              <a:t>Major platforms are in</a:t>
            </a:r>
            <a:endParaRPr lang="en-US" sz="1400" dirty="0"/>
          </a:p>
        </p:txBody>
      </p:sp>
      <p:sp>
        <p:nvSpPr>
          <p:cNvPr id="20" name="Text 16"/>
          <p:cNvSpPr/>
          <p:nvPr/>
        </p:nvSpPr>
        <p:spPr>
          <a:xfrm>
            <a:off x="4956048" y="2596896"/>
            <a:ext cx="3749040" cy="621792"/>
          </a:xfrm>
          <a:prstGeom prst="rect">
            <a:avLst/>
          </a:prstGeom>
          <a:noFill/>
          <a:ln/>
        </p:spPr>
        <p:txBody>
          <a:bodyPr wrap="square" rtlCol="0" anchor="ctr"/>
          <a:lstStyle/>
          <a:p>
            <a:pPr marL="0" indent="0">
              <a:buNone/>
            </a:pPr>
            <a:r>
              <a:rPr lang="en-US" sz="1100" dirty="0">
                <a:solidFill>
                  <a:schemeClr val="bg1"/>
                </a:solidFill>
                <a:latin typeface="Calibri" pitchFamily="34" charset="0"/>
                <a:ea typeface="Calibri" pitchFamily="34" charset="-122"/>
                <a:cs typeface="Calibri" pitchFamily="34" charset="-120"/>
              </a:rPr>
              <a:t>Visa, Mastercard, Stripe, PayPal, Fiserv, and Zelle have integrated stablecoin rails. The institutional migration is underway.</a:t>
            </a:r>
            <a:endParaRPr lang="en-US" sz="1100" dirty="0">
              <a:solidFill>
                <a:schemeClr val="bg1"/>
              </a:solidFill>
            </a:endParaRPr>
          </a:p>
        </p:txBody>
      </p:sp>
      <p:sp>
        <p:nvSpPr>
          <p:cNvPr id="21" name="Shape 17"/>
          <p:cNvSpPr/>
          <p:nvPr/>
        </p:nvSpPr>
        <p:spPr>
          <a:xfrm>
            <a:off x="4400038" y="3447288"/>
            <a:ext cx="4480560" cy="1152144"/>
          </a:xfrm>
          <a:prstGeom prst="rect">
            <a:avLst/>
          </a:prstGeom>
          <a:solidFill>
            <a:srgbClr val="3D2B8F">
              <a:alpha val="48000"/>
            </a:srgbClr>
          </a:solidFill>
          <a:ln w="9525">
            <a:solidFill>
              <a:srgbClr val="5E47B0"/>
            </a:solidFill>
            <a:prstDash val="solid"/>
          </a:ln>
        </p:spPr>
        <p:txBody>
          <a:bodyPr/>
          <a:lstStyle/>
          <a:p>
            <a:endParaRPr lang="en-US"/>
          </a:p>
        </p:txBody>
      </p:sp>
      <p:sp>
        <p:nvSpPr>
          <p:cNvPr id="22" name="Shape 18"/>
          <p:cNvSpPr/>
          <p:nvPr/>
        </p:nvSpPr>
        <p:spPr>
          <a:xfrm>
            <a:off x="4352544" y="3456432"/>
            <a:ext cx="54864" cy="1152144"/>
          </a:xfrm>
          <a:prstGeom prst="rect">
            <a:avLst/>
          </a:prstGeom>
          <a:solidFill>
            <a:srgbClr val="F0B429"/>
          </a:solidFill>
          <a:ln w="12700">
            <a:solidFill>
              <a:srgbClr val="F0B429"/>
            </a:solidFill>
            <a:prstDash val="solid"/>
          </a:ln>
        </p:spPr>
        <p:txBody>
          <a:bodyPr/>
          <a:lstStyle/>
          <a:p>
            <a:endParaRPr lang="en-US"/>
          </a:p>
        </p:txBody>
      </p:sp>
      <p:pic>
        <p:nvPicPr>
          <p:cNvPr id="23" name="Image 2" descr="preencoded.png"/>
          <p:cNvPicPr>
            <a:picLocks noChangeAspect="1"/>
          </p:cNvPicPr>
          <p:nvPr/>
        </p:nvPicPr>
        <p:blipFill>
          <a:blip r:embed="rId5"/>
          <a:stretch>
            <a:fillRect/>
          </a:stretch>
        </p:blipFill>
        <p:spPr>
          <a:xfrm>
            <a:off x="4498848" y="3840480"/>
            <a:ext cx="347472" cy="347472"/>
          </a:xfrm>
          <a:prstGeom prst="rect">
            <a:avLst/>
          </a:prstGeom>
        </p:spPr>
      </p:pic>
      <p:sp>
        <p:nvSpPr>
          <p:cNvPr id="24" name="Text 19"/>
          <p:cNvSpPr/>
          <p:nvPr/>
        </p:nvSpPr>
        <p:spPr>
          <a:xfrm>
            <a:off x="5047488" y="3566160"/>
            <a:ext cx="3749040" cy="347472"/>
          </a:xfrm>
          <a:prstGeom prst="rect">
            <a:avLst/>
          </a:prstGeom>
          <a:noFill/>
          <a:ln/>
        </p:spPr>
        <p:txBody>
          <a:bodyPr wrap="square" lIns="0" tIns="0" rIns="0" bIns="0" rtlCol="0" anchor="ctr"/>
          <a:lstStyle/>
          <a:p>
            <a:pPr marL="0" indent="0">
              <a:buNone/>
            </a:pPr>
            <a:r>
              <a:rPr lang="en-US" sz="1400" b="1" dirty="0">
                <a:solidFill>
                  <a:srgbClr val="FFFFFF"/>
                </a:solidFill>
                <a:latin typeface="Trebuchet MS" pitchFamily="34" charset="0"/>
                <a:ea typeface="Trebuchet MS" pitchFamily="34" charset="-122"/>
                <a:cs typeface="Trebuchet MS" pitchFamily="34" charset="-120"/>
              </a:rPr>
              <a:t>Regulation has arrived</a:t>
            </a:r>
            <a:endParaRPr lang="en-US" sz="1400" dirty="0"/>
          </a:p>
        </p:txBody>
      </p:sp>
      <p:sp>
        <p:nvSpPr>
          <p:cNvPr id="25" name="Text 20"/>
          <p:cNvSpPr/>
          <p:nvPr/>
        </p:nvSpPr>
        <p:spPr>
          <a:xfrm>
            <a:off x="4956048" y="3913632"/>
            <a:ext cx="3749040" cy="621792"/>
          </a:xfrm>
          <a:prstGeom prst="rect">
            <a:avLst/>
          </a:prstGeom>
          <a:noFill/>
          <a:ln/>
        </p:spPr>
        <p:txBody>
          <a:bodyPr wrap="square" rtlCol="0" anchor="ctr"/>
          <a:lstStyle/>
          <a:p>
            <a:pPr marL="0" indent="0">
              <a:buNone/>
            </a:pPr>
            <a:r>
              <a:rPr lang="en-US" sz="1100" dirty="0">
                <a:solidFill>
                  <a:schemeClr val="bg1"/>
                </a:solidFill>
                <a:latin typeface="Calibri" pitchFamily="34" charset="0"/>
                <a:ea typeface="Calibri" pitchFamily="34" charset="-122"/>
                <a:cs typeface="Calibri" pitchFamily="34" charset="-120"/>
              </a:rPr>
              <a:t>The GENIUS Act establishes a federal framework. Final rules and examiner guidance expected July 2026.</a:t>
            </a:r>
            <a:endParaRPr lang="en-US" sz="1100" dirty="0">
              <a:solidFill>
                <a:schemeClr val="bg1"/>
              </a:solidFill>
            </a:endParaRPr>
          </a:p>
        </p:txBody>
      </p:sp>
      <p:sp>
        <p:nvSpPr>
          <p:cNvPr id="26" name="Text 21"/>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28" name="Picture 27">
            <a:extLst>
              <a:ext uri="{FF2B5EF4-FFF2-40B4-BE49-F238E27FC236}">
                <a16:creationId xmlns:a16="http://schemas.microsoft.com/office/drawing/2014/main" id="{F478C183-3955-D0BE-82C7-F7459CFE0F75}"/>
              </a:ext>
            </a:extLst>
          </p:cNvPr>
          <p:cNvPicPr>
            <a:picLocks noChangeAspect="1"/>
          </p:cNvPicPr>
          <p:nvPr/>
        </p:nvPicPr>
        <p:blipFill>
          <a:blip r:embed="rId6"/>
          <a:stretch>
            <a:fillRect/>
          </a:stretch>
        </p:blipFill>
        <p:spPr>
          <a:xfrm>
            <a:off x="8105952" y="192024"/>
            <a:ext cx="708864" cy="53949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164592"/>
            <a:ext cx="7132320" cy="457200"/>
          </a:xfrm>
          <a:prstGeom prst="rect">
            <a:avLst/>
          </a:prstGeom>
          <a:noFill/>
          <a:ln/>
        </p:spPr>
        <p:txBody>
          <a:bodyPr wrap="square" rtlCol="0" anchor="ctr"/>
          <a:lstStyle/>
          <a:p>
            <a:pPr marL="0" indent="0">
              <a:buNone/>
            </a:pPr>
            <a:r>
              <a:rPr lang="en-US" sz="1800" b="1" dirty="0">
                <a:solidFill>
                  <a:srgbClr val="1C1145"/>
                </a:solidFill>
                <a:latin typeface="Trebuchet MS" pitchFamily="34" charset="0"/>
                <a:ea typeface="Trebuchet MS" pitchFamily="34" charset="-122"/>
                <a:cs typeface="Trebuchet MS" pitchFamily="34" charset="-120"/>
              </a:rPr>
              <a:t>The Venmo Generation Is Now </a:t>
            </a:r>
            <a:r>
              <a:rPr lang="en-US" b="1" dirty="0">
                <a:solidFill>
                  <a:srgbClr val="1C1145"/>
                </a:solidFill>
                <a:latin typeface="Trebuchet MS" pitchFamily="34" charset="0"/>
                <a:ea typeface="Trebuchet MS" pitchFamily="34" charset="-122"/>
                <a:cs typeface="Trebuchet MS" pitchFamily="34" charset="-120"/>
              </a:rPr>
              <a:t>Becoming </a:t>
            </a:r>
            <a:r>
              <a:rPr lang="en-US" sz="1800" b="1" dirty="0">
                <a:solidFill>
                  <a:srgbClr val="1C1145"/>
                </a:solidFill>
                <a:latin typeface="Trebuchet MS" pitchFamily="34" charset="0"/>
                <a:ea typeface="Trebuchet MS" pitchFamily="34" charset="-122"/>
                <a:cs typeface="Trebuchet MS" pitchFamily="34" charset="-120"/>
              </a:rPr>
              <a:t>Your Commercial Client</a:t>
            </a:r>
            <a:endParaRPr lang="en-US" sz="1800" dirty="0"/>
          </a:p>
        </p:txBody>
      </p:sp>
      <p:sp>
        <p:nvSpPr>
          <p:cNvPr id="3" name="Text 1"/>
          <p:cNvSpPr/>
          <p:nvPr/>
        </p:nvSpPr>
        <p:spPr>
          <a:xfrm>
            <a:off x="411480" y="621792"/>
            <a:ext cx="7498080" cy="256032"/>
          </a:xfrm>
          <a:prstGeom prst="rect">
            <a:avLst/>
          </a:prstGeom>
          <a:noFill/>
          <a:ln/>
        </p:spPr>
        <p:txBody>
          <a:bodyPr wrap="square" rtlCol="0" anchor="ctr"/>
          <a:lstStyle/>
          <a:p>
            <a:pPr marL="0" indent="0">
              <a:buNone/>
            </a:pPr>
            <a:r>
              <a:rPr lang="en-US" sz="1150" i="1" dirty="0">
                <a:solidFill>
                  <a:srgbClr val="4A3A80"/>
                </a:solidFill>
                <a:latin typeface="Calibri" pitchFamily="34" charset="0"/>
                <a:ea typeface="Calibri" pitchFamily="34" charset="-122"/>
                <a:cs typeface="Calibri" pitchFamily="34" charset="-120"/>
              </a:rPr>
              <a:t>They grew up with instant, free, 24/7 payments and now expect the same from B2B wires and international banking</a:t>
            </a:r>
            <a:endParaRPr lang="en-US" sz="1150" dirty="0"/>
          </a:p>
        </p:txBody>
      </p:sp>
      <p:sp>
        <p:nvSpPr>
          <p:cNvPr id="5" name="Shape 2"/>
          <p:cNvSpPr/>
          <p:nvPr/>
        </p:nvSpPr>
        <p:spPr>
          <a:xfrm>
            <a:off x="384048" y="950976"/>
            <a:ext cx="3310128" cy="1792224"/>
          </a:xfrm>
          <a:prstGeom prst="rect">
            <a:avLst/>
          </a:prstGeom>
          <a:solidFill>
            <a:srgbClr val="FFFFFF"/>
          </a:solidFill>
          <a:ln w="9525">
            <a:solidFill>
              <a:srgbClr val="E2DCF7"/>
            </a:solidFill>
            <a:prstDash val="solid"/>
          </a:ln>
          <a:effectLst>
            <a:outerShdw blurRad="63500" dist="25400" dir="8100000" algn="bl" rotWithShape="0">
              <a:srgbClr val="000000">
                <a:alpha val="8000"/>
              </a:srgbClr>
            </a:outerShdw>
          </a:effectLst>
        </p:spPr>
        <p:txBody>
          <a:bodyPr/>
          <a:lstStyle/>
          <a:p>
            <a:endParaRPr lang="en-US"/>
          </a:p>
        </p:txBody>
      </p:sp>
      <p:sp>
        <p:nvSpPr>
          <p:cNvPr id="6" name="Shape 3"/>
          <p:cNvSpPr/>
          <p:nvPr/>
        </p:nvSpPr>
        <p:spPr>
          <a:xfrm>
            <a:off x="384048" y="950976"/>
            <a:ext cx="3310128" cy="50292"/>
          </a:xfrm>
          <a:prstGeom prst="rect">
            <a:avLst/>
          </a:prstGeom>
          <a:solidFill>
            <a:srgbClr val="3D2B8F"/>
          </a:solidFill>
          <a:ln w="12700">
            <a:solidFill>
              <a:srgbClr val="3D2B8F"/>
            </a:solidFill>
            <a:prstDash val="solid"/>
          </a:ln>
        </p:spPr>
        <p:txBody>
          <a:bodyPr/>
          <a:lstStyle/>
          <a:p>
            <a:endParaRPr lang="en-US"/>
          </a:p>
        </p:txBody>
      </p:sp>
      <p:sp>
        <p:nvSpPr>
          <p:cNvPr id="7" name="Text 4"/>
          <p:cNvSpPr/>
          <p:nvPr/>
        </p:nvSpPr>
        <p:spPr>
          <a:xfrm>
            <a:off x="475488" y="1024128"/>
            <a:ext cx="3127248" cy="877824"/>
          </a:xfrm>
          <a:prstGeom prst="rect">
            <a:avLst/>
          </a:prstGeom>
          <a:noFill/>
          <a:ln/>
        </p:spPr>
        <p:txBody>
          <a:bodyPr wrap="square" rtlCol="0" anchor="ctr"/>
          <a:lstStyle/>
          <a:p>
            <a:pPr marL="0" indent="0" algn="ctr">
              <a:buNone/>
            </a:pPr>
            <a:r>
              <a:rPr lang="en-US" sz="6200" b="1" dirty="0">
                <a:solidFill>
                  <a:srgbClr val="3D2B8F"/>
                </a:solidFill>
                <a:latin typeface="Trebuchet MS" pitchFamily="34" charset="0"/>
                <a:ea typeface="Trebuchet MS" pitchFamily="34" charset="-122"/>
                <a:cs typeface="Trebuchet MS" pitchFamily="34" charset="-120"/>
              </a:rPr>
              <a:t>51%</a:t>
            </a:r>
            <a:endParaRPr lang="en-US" sz="6200" dirty="0"/>
          </a:p>
        </p:txBody>
      </p:sp>
      <p:sp>
        <p:nvSpPr>
          <p:cNvPr id="8" name="Text 5"/>
          <p:cNvSpPr/>
          <p:nvPr/>
        </p:nvSpPr>
        <p:spPr>
          <a:xfrm>
            <a:off x="475488" y="1901952"/>
            <a:ext cx="3127248" cy="493776"/>
          </a:xfrm>
          <a:prstGeom prst="rect">
            <a:avLst/>
          </a:prstGeom>
          <a:noFill/>
          <a:ln/>
        </p:spPr>
        <p:txBody>
          <a:bodyPr wrap="square" rtlCol="0" anchor="ctr"/>
          <a:lstStyle/>
          <a:p>
            <a:pPr marL="0" indent="0" algn="ctr">
              <a:buNone/>
            </a:pPr>
            <a:r>
              <a:rPr lang="en-US" sz="1300" dirty="0">
                <a:solidFill>
                  <a:srgbClr val="1C1145"/>
                </a:solidFill>
                <a:latin typeface="Calibri" pitchFamily="34" charset="0"/>
                <a:ea typeface="Calibri" pitchFamily="34" charset="-122"/>
                <a:cs typeface="Calibri" pitchFamily="34" charset="-120"/>
              </a:rPr>
              <a:t>of Gen Z adults own or</a:t>
            </a:r>
            <a:endParaRPr lang="en-US" sz="1300" dirty="0"/>
          </a:p>
          <a:p>
            <a:pPr marL="0" indent="0" algn="ctr">
              <a:buNone/>
            </a:pPr>
            <a:r>
              <a:rPr lang="en-US" sz="1300" dirty="0">
                <a:solidFill>
                  <a:srgbClr val="1C1145"/>
                </a:solidFill>
                <a:latin typeface="Calibri" pitchFamily="34" charset="0"/>
                <a:ea typeface="Calibri" pitchFamily="34" charset="-122"/>
                <a:cs typeface="Calibri" pitchFamily="34" charset="-120"/>
              </a:rPr>
              <a:t>have owned crypto</a:t>
            </a:r>
            <a:endParaRPr lang="en-US" sz="1300" dirty="0"/>
          </a:p>
        </p:txBody>
      </p:sp>
      <p:sp>
        <p:nvSpPr>
          <p:cNvPr id="9" name="Text 6"/>
          <p:cNvSpPr/>
          <p:nvPr/>
        </p:nvSpPr>
        <p:spPr>
          <a:xfrm>
            <a:off x="475488" y="2414016"/>
            <a:ext cx="3127248" cy="237744"/>
          </a:xfrm>
          <a:prstGeom prst="rect">
            <a:avLst/>
          </a:prstGeom>
          <a:noFill/>
          <a:ln/>
        </p:spPr>
        <p:txBody>
          <a:bodyPr wrap="square" rtlCol="0" anchor="ctr"/>
          <a:lstStyle/>
          <a:p>
            <a:pPr marL="0" indent="0" algn="ctr">
              <a:buNone/>
            </a:pPr>
            <a:r>
              <a:rPr lang="en-US" sz="900" i="1" dirty="0">
                <a:solidFill>
                  <a:srgbClr val="9E8FCA"/>
                </a:solidFill>
                <a:latin typeface="Calibri" pitchFamily="34" charset="0"/>
                <a:ea typeface="Calibri" pitchFamily="34" charset="-122"/>
                <a:cs typeface="Calibri" pitchFamily="34" charset="-120"/>
              </a:rPr>
              <a:t>Gemini State of Crypto, 2024</a:t>
            </a:r>
            <a:endParaRPr lang="en-US" sz="900" dirty="0"/>
          </a:p>
        </p:txBody>
      </p:sp>
      <p:sp>
        <p:nvSpPr>
          <p:cNvPr id="10" name="Shape 7"/>
          <p:cNvSpPr/>
          <p:nvPr/>
        </p:nvSpPr>
        <p:spPr>
          <a:xfrm>
            <a:off x="384048" y="2999232"/>
            <a:ext cx="3310128" cy="1792224"/>
          </a:xfrm>
          <a:prstGeom prst="rect">
            <a:avLst/>
          </a:prstGeom>
          <a:solidFill>
            <a:srgbClr val="FFFFFF"/>
          </a:solidFill>
          <a:ln w="9525">
            <a:solidFill>
              <a:srgbClr val="E2DCF7"/>
            </a:solidFill>
            <a:prstDash val="solid"/>
          </a:ln>
          <a:effectLst>
            <a:outerShdw blurRad="63500" dist="25400" dir="8100000" algn="bl" rotWithShape="0">
              <a:srgbClr val="000000">
                <a:alpha val="8000"/>
              </a:srgbClr>
            </a:outerShdw>
          </a:effectLst>
        </p:spPr>
        <p:txBody>
          <a:bodyPr/>
          <a:lstStyle/>
          <a:p>
            <a:endParaRPr lang="en-US"/>
          </a:p>
        </p:txBody>
      </p:sp>
      <p:sp>
        <p:nvSpPr>
          <p:cNvPr id="11" name="Shape 8"/>
          <p:cNvSpPr/>
          <p:nvPr/>
        </p:nvSpPr>
        <p:spPr>
          <a:xfrm>
            <a:off x="384048" y="2889504"/>
            <a:ext cx="3310128" cy="50292"/>
          </a:xfrm>
          <a:prstGeom prst="rect">
            <a:avLst/>
          </a:prstGeom>
          <a:solidFill>
            <a:srgbClr val="5E47B0"/>
          </a:solidFill>
          <a:ln w="12700">
            <a:solidFill>
              <a:srgbClr val="5E47B0"/>
            </a:solidFill>
            <a:prstDash val="solid"/>
          </a:ln>
        </p:spPr>
        <p:txBody>
          <a:bodyPr/>
          <a:lstStyle/>
          <a:p>
            <a:endParaRPr lang="en-US"/>
          </a:p>
        </p:txBody>
      </p:sp>
      <p:sp>
        <p:nvSpPr>
          <p:cNvPr id="12" name="Text 9"/>
          <p:cNvSpPr/>
          <p:nvPr/>
        </p:nvSpPr>
        <p:spPr>
          <a:xfrm>
            <a:off x="475488" y="2962656"/>
            <a:ext cx="3127248" cy="877824"/>
          </a:xfrm>
          <a:prstGeom prst="rect">
            <a:avLst/>
          </a:prstGeom>
          <a:noFill/>
          <a:ln/>
        </p:spPr>
        <p:txBody>
          <a:bodyPr wrap="square" rtlCol="0" anchor="ctr"/>
          <a:lstStyle/>
          <a:p>
            <a:pPr marL="0" indent="0" algn="ctr">
              <a:buNone/>
            </a:pPr>
            <a:r>
              <a:rPr lang="en-US" sz="6200" b="1" dirty="0">
                <a:solidFill>
                  <a:srgbClr val="5E47B0"/>
                </a:solidFill>
                <a:latin typeface="Trebuchet MS" pitchFamily="34" charset="0"/>
                <a:ea typeface="Trebuchet MS" pitchFamily="34" charset="-122"/>
                <a:cs typeface="Trebuchet MS" pitchFamily="34" charset="-120"/>
              </a:rPr>
              <a:t>49%</a:t>
            </a:r>
            <a:endParaRPr lang="en-US" sz="6200" dirty="0"/>
          </a:p>
        </p:txBody>
      </p:sp>
      <p:sp>
        <p:nvSpPr>
          <p:cNvPr id="13" name="Text 10"/>
          <p:cNvSpPr/>
          <p:nvPr/>
        </p:nvSpPr>
        <p:spPr>
          <a:xfrm>
            <a:off x="475488" y="3840480"/>
            <a:ext cx="3127248" cy="493776"/>
          </a:xfrm>
          <a:prstGeom prst="rect">
            <a:avLst/>
          </a:prstGeom>
          <a:noFill/>
          <a:ln/>
        </p:spPr>
        <p:txBody>
          <a:bodyPr wrap="square" rtlCol="0" anchor="ctr"/>
          <a:lstStyle/>
          <a:p>
            <a:pPr marL="0" indent="0" algn="ctr">
              <a:buNone/>
            </a:pPr>
            <a:r>
              <a:rPr lang="en-US" sz="1300" dirty="0">
                <a:solidFill>
                  <a:srgbClr val="1C1145"/>
                </a:solidFill>
                <a:latin typeface="Calibri" pitchFamily="34" charset="0"/>
                <a:ea typeface="Calibri" pitchFamily="34" charset="-122"/>
                <a:cs typeface="Calibri" pitchFamily="34" charset="-120"/>
              </a:rPr>
              <a:t>of Millennials own or</a:t>
            </a:r>
            <a:endParaRPr lang="en-US" sz="1300" dirty="0"/>
          </a:p>
          <a:p>
            <a:pPr marL="0" indent="0" algn="ctr">
              <a:buNone/>
            </a:pPr>
            <a:r>
              <a:rPr lang="en-US" sz="1300" dirty="0">
                <a:solidFill>
                  <a:srgbClr val="1C1145"/>
                </a:solidFill>
                <a:latin typeface="Calibri" pitchFamily="34" charset="0"/>
                <a:ea typeface="Calibri" pitchFamily="34" charset="-122"/>
                <a:cs typeface="Calibri" pitchFamily="34" charset="-120"/>
              </a:rPr>
              <a:t>have owned crypto</a:t>
            </a:r>
            <a:endParaRPr lang="en-US" sz="1300" dirty="0"/>
          </a:p>
        </p:txBody>
      </p:sp>
      <p:sp>
        <p:nvSpPr>
          <p:cNvPr id="14" name="Text 11"/>
          <p:cNvSpPr/>
          <p:nvPr/>
        </p:nvSpPr>
        <p:spPr>
          <a:xfrm>
            <a:off x="475488" y="4352544"/>
            <a:ext cx="3127248" cy="237744"/>
          </a:xfrm>
          <a:prstGeom prst="rect">
            <a:avLst/>
          </a:prstGeom>
          <a:noFill/>
          <a:ln/>
        </p:spPr>
        <p:txBody>
          <a:bodyPr wrap="square" rtlCol="0" anchor="ctr"/>
          <a:lstStyle/>
          <a:p>
            <a:pPr marL="0" indent="0" algn="ctr">
              <a:buNone/>
            </a:pPr>
            <a:r>
              <a:rPr lang="en-US" sz="900" i="1" dirty="0">
                <a:solidFill>
                  <a:srgbClr val="9E8FCA"/>
                </a:solidFill>
                <a:latin typeface="Calibri" pitchFamily="34" charset="0"/>
                <a:ea typeface="Calibri" pitchFamily="34" charset="-122"/>
                <a:cs typeface="Calibri" pitchFamily="34" charset="-120"/>
              </a:rPr>
              <a:t>Gemini State of Crypto, 2024</a:t>
            </a:r>
            <a:endParaRPr lang="en-US" sz="900" dirty="0"/>
          </a:p>
        </p:txBody>
      </p:sp>
      <p:sp>
        <p:nvSpPr>
          <p:cNvPr id="16" name="Shape 13"/>
          <p:cNvSpPr/>
          <p:nvPr/>
        </p:nvSpPr>
        <p:spPr>
          <a:xfrm>
            <a:off x="3927348" y="950976"/>
            <a:ext cx="4956048" cy="2395728"/>
          </a:xfrm>
          <a:prstGeom prst="rect">
            <a:avLst/>
          </a:prstGeom>
          <a:solidFill>
            <a:srgbClr val="3D2B8F">
              <a:alpha val="50000"/>
            </a:srgbClr>
          </a:solidFill>
          <a:ln w="9525">
            <a:solidFill>
              <a:srgbClr val="5E47B0"/>
            </a:solidFill>
            <a:prstDash val="solid"/>
          </a:ln>
        </p:spPr>
        <p:txBody>
          <a:bodyPr/>
          <a:lstStyle/>
          <a:p>
            <a:endParaRPr lang="en-US"/>
          </a:p>
        </p:txBody>
      </p:sp>
      <p:sp>
        <p:nvSpPr>
          <p:cNvPr id="17" name="Shape 14"/>
          <p:cNvSpPr/>
          <p:nvPr/>
        </p:nvSpPr>
        <p:spPr>
          <a:xfrm>
            <a:off x="3877056" y="950976"/>
            <a:ext cx="50292" cy="2395728"/>
          </a:xfrm>
          <a:prstGeom prst="rect">
            <a:avLst/>
          </a:prstGeom>
          <a:solidFill>
            <a:srgbClr val="F0B429"/>
          </a:solidFill>
          <a:ln w="12700">
            <a:solidFill>
              <a:srgbClr val="F0B429"/>
            </a:solidFill>
            <a:prstDash val="solid"/>
          </a:ln>
        </p:spPr>
        <p:txBody>
          <a:bodyPr/>
          <a:lstStyle/>
          <a:p>
            <a:endParaRPr lang="en-US"/>
          </a:p>
        </p:txBody>
      </p:sp>
      <p:sp>
        <p:nvSpPr>
          <p:cNvPr id="18" name="Text 15"/>
          <p:cNvSpPr/>
          <p:nvPr/>
        </p:nvSpPr>
        <p:spPr>
          <a:xfrm>
            <a:off x="4005072" y="1163574"/>
            <a:ext cx="4718304" cy="438912"/>
          </a:xfrm>
          <a:prstGeom prst="rect">
            <a:avLst/>
          </a:prstGeom>
          <a:noFill/>
          <a:ln/>
        </p:spPr>
        <p:txBody>
          <a:bodyPr wrap="square" rtlCol="0" anchor="ctr"/>
          <a:lstStyle/>
          <a:p>
            <a:pPr marL="0" indent="0">
              <a:buNone/>
            </a:pPr>
            <a:r>
              <a:rPr lang="en-US" sz="1350" b="1" dirty="0">
                <a:solidFill>
                  <a:srgbClr val="FFFFFF"/>
                </a:solidFill>
                <a:latin typeface="Trebuchet MS" pitchFamily="34" charset="0"/>
                <a:ea typeface="Trebuchet MS" pitchFamily="34" charset="-122"/>
                <a:cs typeface="Trebuchet MS" pitchFamily="34" charset="-120"/>
              </a:rPr>
              <a:t>Growing up, splitting a bill or paying rent was instant, free, and 24/7.</a:t>
            </a:r>
            <a:endParaRPr lang="en-US" sz="1350" dirty="0"/>
          </a:p>
        </p:txBody>
      </p:sp>
      <p:sp>
        <p:nvSpPr>
          <p:cNvPr id="19" name="Text 16"/>
          <p:cNvSpPr/>
          <p:nvPr/>
        </p:nvSpPr>
        <p:spPr>
          <a:xfrm>
            <a:off x="4005072" y="1812798"/>
            <a:ext cx="4718304" cy="457200"/>
          </a:xfrm>
          <a:prstGeom prst="rect">
            <a:avLst/>
          </a:prstGeom>
          <a:noFill/>
          <a:ln/>
        </p:spPr>
        <p:txBody>
          <a:bodyPr wrap="square" rtlCol="0" anchor="ctr"/>
          <a:lstStyle/>
          <a:p>
            <a:pPr marL="0" indent="0">
              <a:buNone/>
            </a:pPr>
            <a:r>
              <a:rPr lang="en-US" sz="1200" dirty="0">
                <a:solidFill>
                  <a:schemeClr val="bg1"/>
                </a:solidFill>
                <a:latin typeface="Calibri" pitchFamily="34" charset="0"/>
                <a:ea typeface="Calibri" pitchFamily="34" charset="-122"/>
                <a:cs typeface="Calibri" pitchFamily="34" charset="-120"/>
              </a:rPr>
              <a:t>That's not a feature to them. That's their baseline expectation for what money movement looks like.</a:t>
            </a:r>
            <a:endParaRPr lang="en-US" sz="1200" dirty="0">
              <a:solidFill>
                <a:schemeClr val="bg1"/>
              </a:solidFill>
            </a:endParaRPr>
          </a:p>
        </p:txBody>
      </p:sp>
      <p:sp>
        <p:nvSpPr>
          <p:cNvPr id="20" name="Text 17"/>
          <p:cNvSpPr/>
          <p:nvPr/>
        </p:nvSpPr>
        <p:spPr>
          <a:xfrm>
            <a:off x="4041648" y="2468880"/>
            <a:ext cx="4718304" cy="548640"/>
          </a:xfrm>
          <a:prstGeom prst="rect">
            <a:avLst/>
          </a:prstGeom>
          <a:noFill/>
          <a:ln/>
        </p:spPr>
        <p:txBody>
          <a:bodyPr wrap="square" rtlCol="0" anchor="ctr"/>
          <a:lstStyle/>
          <a:p>
            <a:pPr marL="0" indent="0">
              <a:buNone/>
            </a:pPr>
            <a:r>
              <a:rPr lang="en-US" sz="1200" dirty="0">
                <a:solidFill>
                  <a:schemeClr val="bg1"/>
                </a:solidFill>
                <a:latin typeface="Calibri" pitchFamily="34" charset="0"/>
                <a:ea typeface="Calibri" pitchFamily="34" charset="-122"/>
                <a:cs typeface="Calibri" pitchFamily="34" charset="-120"/>
              </a:rPr>
              <a:t>Now they are your business owners, CFOs, and commercial borrowers and they cannot or even want to understand why a business wire to Mexico takes 4 days and costs $45.</a:t>
            </a:r>
            <a:endParaRPr lang="en-US" sz="1200" dirty="0">
              <a:solidFill>
                <a:schemeClr val="bg1"/>
              </a:solidFill>
            </a:endParaRPr>
          </a:p>
        </p:txBody>
      </p:sp>
      <p:sp>
        <p:nvSpPr>
          <p:cNvPr id="21" name="Shape 18"/>
          <p:cNvSpPr/>
          <p:nvPr/>
        </p:nvSpPr>
        <p:spPr>
          <a:xfrm>
            <a:off x="3877056" y="3474720"/>
            <a:ext cx="4956048" cy="1316736"/>
          </a:xfrm>
          <a:prstGeom prst="rect">
            <a:avLst/>
          </a:prstGeom>
          <a:solidFill>
            <a:srgbClr val="FFFBEB"/>
          </a:solidFill>
          <a:ln w="12700">
            <a:solidFill>
              <a:srgbClr val="F0B429"/>
            </a:solidFill>
            <a:prstDash val="solid"/>
          </a:ln>
          <a:effectLst>
            <a:outerShdw blurRad="63500" dist="25400" dir="8100000" algn="bl" rotWithShape="0">
              <a:srgbClr val="000000">
                <a:alpha val="7000"/>
              </a:srgbClr>
            </a:outerShdw>
          </a:effectLst>
        </p:spPr>
        <p:txBody>
          <a:bodyPr/>
          <a:lstStyle/>
          <a:p>
            <a:endParaRPr lang="en-US"/>
          </a:p>
        </p:txBody>
      </p:sp>
      <p:sp>
        <p:nvSpPr>
          <p:cNvPr id="22" name="Shape 19"/>
          <p:cNvSpPr/>
          <p:nvPr/>
        </p:nvSpPr>
        <p:spPr>
          <a:xfrm>
            <a:off x="3877056" y="3474720"/>
            <a:ext cx="50292" cy="1316736"/>
          </a:xfrm>
          <a:prstGeom prst="rect">
            <a:avLst/>
          </a:prstGeom>
          <a:solidFill>
            <a:srgbClr val="F0B429"/>
          </a:solidFill>
          <a:ln w="12700">
            <a:solidFill>
              <a:srgbClr val="F0B429"/>
            </a:solidFill>
            <a:prstDash val="solid"/>
          </a:ln>
        </p:spPr>
        <p:txBody>
          <a:bodyPr/>
          <a:lstStyle/>
          <a:p>
            <a:endParaRPr lang="en-US"/>
          </a:p>
        </p:txBody>
      </p:sp>
      <p:sp>
        <p:nvSpPr>
          <p:cNvPr id="23" name="Text 20"/>
          <p:cNvSpPr/>
          <p:nvPr/>
        </p:nvSpPr>
        <p:spPr>
          <a:xfrm>
            <a:off x="4005072" y="3547872"/>
            <a:ext cx="4700016" cy="256032"/>
          </a:xfrm>
          <a:prstGeom prst="rect">
            <a:avLst/>
          </a:prstGeom>
          <a:noFill/>
          <a:ln/>
        </p:spPr>
        <p:txBody>
          <a:bodyPr wrap="square" rtlCol="0" anchor="ctr"/>
          <a:lstStyle/>
          <a:p>
            <a:pPr marL="0" indent="0">
              <a:buNone/>
            </a:pPr>
            <a:r>
              <a:rPr lang="en-US" sz="1150" b="1" dirty="0">
                <a:solidFill>
                  <a:srgbClr val="92400E"/>
                </a:solidFill>
                <a:latin typeface="Trebuchet MS" pitchFamily="34" charset="0"/>
                <a:ea typeface="Trebuchet MS" pitchFamily="34" charset="-122"/>
                <a:cs typeface="Trebuchet MS" pitchFamily="34" charset="-120"/>
              </a:rPr>
              <a:t>The kicker:</a:t>
            </a:r>
            <a:endParaRPr lang="en-US" sz="1150" dirty="0"/>
          </a:p>
        </p:txBody>
      </p:sp>
      <p:sp>
        <p:nvSpPr>
          <p:cNvPr id="24" name="Text 21"/>
          <p:cNvSpPr/>
          <p:nvPr/>
        </p:nvSpPr>
        <p:spPr>
          <a:xfrm>
            <a:off x="4005072" y="3822192"/>
            <a:ext cx="4700016" cy="841248"/>
          </a:xfrm>
          <a:prstGeom prst="rect">
            <a:avLst/>
          </a:prstGeom>
          <a:noFill/>
          <a:ln/>
        </p:spPr>
        <p:txBody>
          <a:bodyPr wrap="square" rtlCol="0" anchor="ctr"/>
          <a:lstStyle/>
          <a:p>
            <a:pPr marL="0" indent="0">
              <a:buNone/>
            </a:pPr>
            <a:r>
              <a:rPr lang="en-US" sz="1150" dirty="0">
                <a:solidFill>
                  <a:srgbClr val="78350F"/>
                </a:solidFill>
                <a:latin typeface="Calibri" pitchFamily="34" charset="0"/>
                <a:ea typeface="Calibri" pitchFamily="34" charset="-122"/>
                <a:cs typeface="Calibri" pitchFamily="34" charset="-120"/>
              </a:rPr>
              <a:t>PayPal [which owns Venmo] launched PYUSD, their own stablecoin, in 2023 and is rolling it out inside Venmo itself. The generation that grew up with Venmo is already using stablecoin infrastructure. They just don't know it yet.</a:t>
            </a:r>
            <a:endParaRPr lang="en-US" sz="1150" dirty="0"/>
          </a:p>
        </p:txBody>
      </p:sp>
      <p:sp>
        <p:nvSpPr>
          <p:cNvPr id="25" name="Text 22"/>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15" name="Picture 14">
            <a:extLst>
              <a:ext uri="{FF2B5EF4-FFF2-40B4-BE49-F238E27FC236}">
                <a16:creationId xmlns:a16="http://schemas.microsoft.com/office/drawing/2014/main" id="{37CFAD42-D65E-28E3-1734-28F727E317B8}"/>
              </a:ext>
            </a:extLst>
          </p:cNvPr>
          <p:cNvPicPr>
            <a:picLocks noChangeAspect="1"/>
          </p:cNvPicPr>
          <p:nvPr/>
        </p:nvPicPr>
        <p:blipFill>
          <a:blip r:embed="rId3"/>
          <a:srcRect/>
          <a:stretch/>
        </p:blipFill>
        <p:spPr>
          <a:xfrm>
            <a:off x="8105953" y="192024"/>
            <a:ext cx="708861" cy="53949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AFA"/>
        </a:solidFill>
        <a:effectLst/>
      </p:bgPr>
    </p:bg>
    <p:spTree>
      <p:nvGrpSpPr>
        <p:cNvPr id="1" name=""/>
        <p:cNvGrpSpPr/>
        <p:nvPr/>
      </p:nvGrpSpPr>
      <p:grpSpPr>
        <a:xfrm>
          <a:off x="0" y="0"/>
          <a:ext cx="0" cy="0"/>
          <a:chOff x="0" y="0"/>
          <a:chExt cx="0" cy="0"/>
        </a:xfrm>
      </p:grpSpPr>
      <p:sp>
        <p:nvSpPr>
          <p:cNvPr id="2" name="Text 0"/>
          <p:cNvSpPr/>
          <p:nvPr/>
        </p:nvSpPr>
        <p:spPr>
          <a:xfrm>
            <a:off x="457200" y="201168"/>
            <a:ext cx="7772400" cy="512064"/>
          </a:xfrm>
          <a:prstGeom prst="rect">
            <a:avLst/>
          </a:prstGeom>
          <a:noFill/>
          <a:ln/>
        </p:spPr>
        <p:txBody>
          <a:bodyPr wrap="square" rtlCol="0" anchor="ctr"/>
          <a:lstStyle/>
          <a:p>
            <a:pPr marL="0" indent="0">
              <a:buNone/>
            </a:pPr>
            <a:r>
              <a:rPr lang="en-US" sz="3000" b="1" dirty="0">
                <a:solidFill>
                  <a:srgbClr val="1C1145"/>
                </a:solidFill>
                <a:latin typeface="Trebuchet MS" pitchFamily="34" charset="0"/>
                <a:ea typeface="Trebuchet MS" pitchFamily="34" charset="-122"/>
                <a:cs typeface="Trebuchet MS" pitchFamily="34" charset="-120"/>
              </a:rPr>
              <a:t>What Is a Stablecoin?</a:t>
            </a:r>
            <a:endParaRPr lang="en-US" sz="3000" dirty="0"/>
          </a:p>
        </p:txBody>
      </p:sp>
      <p:sp>
        <p:nvSpPr>
          <p:cNvPr id="3" name="Text 1"/>
          <p:cNvSpPr/>
          <p:nvPr/>
        </p:nvSpPr>
        <p:spPr>
          <a:xfrm>
            <a:off x="457200" y="694944"/>
            <a:ext cx="7315200" cy="274320"/>
          </a:xfrm>
          <a:prstGeom prst="rect">
            <a:avLst/>
          </a:prstGeom>
          <a:noFill/>
          <a:ln/>
        </p:spPr>
        <p:txBody>
          <a:bodyPr wrap="square" rtlCol="0" anchor="ctr"/>
          <a:lstStyle/>
          <a:p>
            <a:pPr marL="0" indent="0">
              <a:buNone/>
            </a:pPr>
            <a:r>
              <a:rPr lang="en-US" sz="1300" i="1" dirty="0">
                <a:solidFill>
                  <a:srgbClr val="4A3A80"/>
                </a:solidFill>
                <a:latin typeface="Calibri" pitchFamily="34" charset="0"/>
                <a:ea typeface="Calibri" pitchFamily="34" charset="-122"/>
                <a:cs typeface="Calibri" pitchFamily="34" charset="-120"/>
              </a:rPr>
              <a:t>Plain English with no crypto hype required</a:t>
            </a:r>
            <a:endParaRPr lang="en-US" sz="1300" dirty="0"/>
          </a:p>
        </p:txBody>
      </p:sp>
      <p:sp>
        <p:nvSpPr>
          <p:cNvPr id="5" name="Shape 2"/>
          <p:cNvSpPr/>
          <p:nvPr/>
        </p:nvSpPr>
        <p:spPr>
          <a:xfrm>
            <a:off x="347472" y="1107618"/>
            <a:ext cx="2670048" cy="3500958"/>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6" name="Shape 3"/>
          <p:cNvSpPr/>
          <p:nvPr/>
        </p:nvSpPr>
        <p:spPr>
          <a:xfrm>
            <a:off x="347472" y="1060704"/>
            <a:ext cx="2670048" cy="54864"/>
          </a:xfrm>
          <a:prstGeom prst="rect">
            <a:avLst/>
          </a:prstGeom>
          <a:solidFill>
            <a:srgbClr val="3D2B8F"/>
          </a:solidFill>
          <a:ln w="12700">
            <a:solidFill>
              <a:srgbClr val="3D2B8F"/>
            </a:solidFill>
            <a:prstDash val="solid"/>
          </a:ln>
        </p:spPr>
        <p:txBody>
          <a:bodyPr/>
          <a:lstStyle/>
          <a:p>
            <a:endParaRPr lang="en-US"/>
          </a:p>
        </p:txBody>
      </p:sp>
      <p:sp>
        <p:nvSpPr>
          <p:cNvPr id="7" name="Text 4"/>
          <p:cNvSpPr/>
          <p:nvPr/>
        </p:nvSpPr>
        <p:spPr>
          <a:xfrm>
            <a:off x="475488" y="1170432"/>
            <a:ext cx="502920" cy="365760"/>
          </a:xfrm>
          <a:prstGeom prst="rect">
            <a:avLst/>
          </a:prstGeom>
          <a:noFill/>
          <a:ln/>
        </p:spPr>
        <p:txBody>
          <a:bodyPr wrap="square" lIns="0" tIns="0" rIns="0" bIns="0" rtlCol="0" anchor="ctr"/>
          <a:lstStyle/>
          <a:p>
            <a:pPr marL="0" indent="0">
              <a:buNone/>
            </a:pPr>
            <a:r>
              <a:rPr lang="en-US" sz="1600" b="1" dirty="0">
                <a:solidFill>
                  <a:srgbClr val="F0B429"/>
                </a:solidFill>
                <a:latin typeface="Trebuchet MS" pitchFamily="34" charset="0"/>
                <a:ea typeface="Trebuchet MS" pitchFamily="34" charset="-122"/>
                <a:cs typeface="Trebuchet MS" pitchFamily="34" charset="-120"/>
              </a:rPr>
              <a:t>01</a:t>
            </a:r>
            <a:endParaRPr lang="en-US" sz="1600" dirty="0"/>
          </a:p>
        </p:txBody>
      </p:sp>
      <p:sp>
        <p:nvSpPr>
          <p:cNvPr id="8" name="Text 5"/>
          <p:cNvSpPr/>
          <p:nvPr/>
        </p:nvSpPr>
        <p:spPr>
          <a:xfrm>
            <a:off x="475488" y="1591056"/>
            <a:ext cx="2414016" cy="475488"/>
          </a:xfrm>
          <a:prstGeom prst="rect">
            <a:avLst/>
          </a:prstGeom>
          <a:noFill/>
          <a:ln/>
        </p:spPr>
        <p:txBody>
          <a:bodyPr wrap="square" rtlCol="0" anchor="ctr"/>
          <a:lstStyle/>
          <a:p>
            <a:pPr marL="0" indent="0">
              <a:buNone/>
            </a:pPr>
            <a:r>
              <a:rPr lang="en-US" sz="1600" b="1" dirty="0">
                <a:solidFill>
                  <a:srgbClr val="1C1145"/>
                </a:solidFill>
                <a:latin typeface="Trebuchet MS" pitchFamily="34" charset="0"/>
                <a:ea typeface="Trebuchet MS" pitchFamily="34" charset="-122"/>
                <a:cs typeface="Trebuchet MS" pitchFamily="34" charset="-120"/>
              </a:rPr>
              <a:t>Dollar-Backed</a:t>
            </a:r>
            <a:endParaRPr lang="en-US" sz="1600" dirty="0"/>
          </a:p>
        </p:txBody>
      </p:sp>
      <p:sp>
        <p:nvSpPr>
          <p:cNvPr id="9" name="Text 6"/>
          <p:cNvSpPr/>
          <p:nvPr/>
        </p:nvSpPr>
        <p:spPr>
          <a:xfrm>
            <a:off x="475488" y="2130552"/>
            <a:ext cx="2414016" cy="1426464"/>
          </a:xfrm>
          <a:prstGeom prst="rect">
            <a:avLst/>
          </a:prstGeom>
          <a:noFill/>
          <a:ln/>
        </p:spPr>
        <p:txBody>
          <a:bodyPr wrap="square" rtlCol="0" anchor="ctr"/>
          <a:lstStyle/>
          <a:p>
            <a:pPr marL="0" indent="0">
              <a:buNone/>
            </a:pPr>
            <a:r>
              <a:rPr lang="en-US" sz="1200" dirty="0">
                <a:solidFill>
                  <a:srgbClr val="4A3A80"/>
                </a:solidFill>
                <a:latin typeface="Calibri" pitchFamily="34" charset="0"/>
                <a:ea typeface="Calibri" pitchFamily="34" charset="-122"/>
                <a:cs typeface="Calibri" pitchFamily="34" charset="-120"/>
              </a:rPr>
              <a:t>Every stablecoin is backed 1:1 by actual U.S. dollars or short-term Treasuries held in regulated custodial accounts. $1 stablecoin = $1 real dollar. Always redeemable at par.</a:t>
            </a:r>
            <a:endParaRPr lang="en-US" sz="1200" dirty="0"/>
          </a:p>
        </p:txBody>
      </p:sp>
      <p:sp>
        <p:nvSpPr>
          <p:cNvPr id="10" name="Shape 7"/>
          <p:cNvSpPr/>
          <p:nvPr/>
        </p:nvSpPr>
        <p:spPr>
          <a:xfrm>
            <a:off x="475488" y="3931920"/>
            <a:ext cx="2414016" cy="475488"/>
          </a:xfrm>
          <a:prstGeom prst="rect">
            <a:avLst/>
          </a:prstGeom>
          <a:solidFill>
            <a:srgbClr val="3D2B8F">
              <a:alpha val="13000"/>
            </a:srgbClr>
          </a:solidFill>
          <a:ln w="9525">
            <a:solidFill>
              <a:srgbClr val="3D2B8F"/>
            </a:solidFill>
            <a:prstDash val="solid"/>
          </a:ln>
        </p:spPr>
        <p:txBody>
          <a:bodyPr/>
          <a:lstStyle/>
          <a:p>
            <a:endParaRPr lang="en-US"/>
          </a:p>
        </p:txBody>
      </p:sp>
      <p:sp>
        <p:nvSpPr>
          <p:cNvPr id="11" name="Text 8"/>
          <p:cNvSpPr/>
          <p:nvPr/>
        </p:nvSpPr>
        <p:spPr>
          <a:xfrm>
            <a:off x="475488" y="3931920"/>
            <a:ext cx="2414016" cy="475488"/>
          </a:xfrm>
          <a:prstGeom prst="rect">
            <a:avLst/>
          </a:prstGeom>
          <a:noFill/>
          <a:ln/>
        </p:spPr>
        <p:txBody>
          <a:bodyPr wrap="square" rtlCol="0" anchor="ctr"/>
          <a:lstStyle/>
          <a:p>
            <a:pPr marL="0" indent="0" algn="ctr">
              <a:buNone/>
            </a:pPr>
            <a:r>
              <a:rPr lang="en-US" sz="1100" b="1" dirty="0">
                <a:solidFill>
                  <a:srgbClr val="3D2B8F"/>
                </a:solidFill>
                <a:latin typeface="Calibri" pitchFamily="34" charset="0"/>
                <a:ea typeface="Calibri" pitchFamily="34" charset="-122"/>
                <a:cs typeface="Calibri" pitchFamily="34" charset="-120"/>
              </a:rPr>
              <a:t>$1 coin ≡ $1 USD</a:t>
            </a:r>
            <a:endParaRPr lang="en-US" sz="1100" dirty="0"/>
          </a:p>
        </p:txBody>
      </p:sp>
      <p:sp>
        <p:nvSpPr>
          <p:cNvPr id="12" name="Shape 9"/>
          <p:cNvSpPr/>
          <p:nvPr/>
        </p:nvSpPr>
        <p:spPr>
          <a:xfrm>
            <a:off x="3182112" y="1069848"/>
            <a:ext cx="2670048" cy="3547872"/>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13" name="Shape 10"/>
          <p:cNvSpPr/>
          <p:nvPr/>
        </p:nvSpPr>
        <p:spPr>
          <a:xfrm>
            <a:off x="3182112" y="1060704"/>
            <a:ext cx="2670048" cy="54864"/>
          </a:xfrm>
          <a:prstGeom prst="rect">
            <a:avLst/>
          </a:prstGeom>
          <a:solidFill>
            <a:srgbClr val="5E47B0"/>
          </a:solidFill>
          <a:ln w="12700">
            <a:solidFill>
              <a:srgbClr val="5E47B0"/>
            </a:solidFill>
            <a:prstDash val="solid"/>
          </a:ln>
        </p:spPr>
        <p:txBody>
          <a:bodyPr/>
          <a:lstStyle/>
          <a:p>
            <a:endParaRPr lang="en-US"/>
          </a:p>
        </p:txBody>
      </p:sp>
      <p:sp>
        <p:nvSpPr>
          <p:cNvPr id="14" name="Text 11"/>
          <p:cNvSpPr/>
          <p:nvPr/>
        </p:nvSpPr>
        <p:spPr>
          <a:xfrm>
            <a:off x="3310128" y="1170432"/>
            <a:ext cx="502920" cy="365760"/>
          </a:xfrm>
          <a:prstGeom prst="rect">
            <a:avLst/>
          </a:prstGeom>
          <a:noFill/>
          <a:ln/>
        </p:spPr>
        <p:txBody>
          <a:bodyPr wrap="square" lIns="0" tIns="0" rIns="0" bIns="0" rtlCol="0" anchor="ctr"/>
          <a:lstStyle/>
          <a:p>
            <a:pPr marL="0" indent="0">
              <a:buNone/>
            </a:pPr>
            <a:r>
              <a:rPr lang="en-US" sz="1600" b="1" dirty="0">
                <a:solidFill>
                  <a:srgbClr val="F0B429"/>
                </a:solidFill>
                <a:latin typeface="Trebuchet MS" pitchFamily="34" charset="0"/>
                <a:ea typeface="Trebuchet MS" pitchFamily="34" charset="-122"/>
                <a:cs typeface="Trebuchet MS" pitchFamily="34" charset="-120"/>
              </a:rPr>
              <a:t>02</a:t>
            </a:r>
            <a:endParaRPr lang="en-US" sz="1600" dirty="0"/>
          </a:p>
        </p:txBody>
      </p:sp>
      <p:sp>
        <p:nvSpPr>
          <p:cNvPr id="15" name="Text 12"/>
          <p:cNvSpPr/>
          <p:nvPr/>
        </p:nvSpPr>
        <p:spPr>
          <a:xfrm>
            <a:off x="3310128" y="1591056"/>
            <a:ext cx="2414016" cy="475488"/>
          </a:xfrm>
          <a:prstGeom prst="rect">
            <a:avLst/>
          </a:prstGeom>
          <a:noFill/>
          <a:ln/>
        </p:spPr>
        <p:txBody>
          <a:bodyPr wrap="square" rtlCol="0" anchor="ctr"/>
          <a:lstStyle/>
          <a:p>
            <a:pPr marL="0" indent="0">
              <a:buNone/>
            </a:pPr>
            <a:r>
              <a:rPr lang="en-US" sz="1600" b="1" dirty="0">
                <a:solidFill>
                  <a:srgbClr val="1C1145"/>
                </a:solidFill>
                <a:latin typeface="Trebuchet MS" pitchFamily="34" charset="0"/>
                <a:ea typeface="Trebuchet MS" pitchFamily="34" charset="-122"/>
                <a:cs typeface="Trebuchet MS" pitchFamily="34" charset="-120"/>
              </a:rPr>
              <a:t>Digital &amp; Programmable</a:t>
            </a:r>
            <a:endParaRPr lang="en-US" sz="1600" dirty="0"/>
          </a:p>
        </p:txBody>
      </p:sp>
      <p:sp>
        <p:nvSpPr>
          <p:cNvPr id="16" name="Text 13"/>
          <p:cNvSpPr/>
          <p:nvPr/>
        </p:nvSpPr>
        <p:spPr>
          <a:xfrm>
            <a:off x="3310128" y="2084423"/>
            <a:ext cx="2414016" cy="1472593"/>
          </a:xfrm>
          <a:prstGeom prst="rect">
            <a:avLst/>
          </a:prstGeom>
          <a:noFill/>
          <a:ln/>
        </p:spPr>
        <p:txBody>
          <a:bodyPr wrap="square" rtlCol="0" anchor="ctr"/>
          <a:lstStyle/>
          <a:p>
            <a:pPr marL="0" indent="0">
              <a:buNone/>
            </a:pPr>
            <a:r>
              <a:rPr lang="en-US" sz="1200" dirty="0">
                <a:solidFill>
                  <a:srgbClr val="4A3A80"/>
                </a:solidFill>
                <a:latin typeface="Calibri" pitchFamily="34" charset="0"/>
                <a:ea typeface="Calibri" pitchFamily="34" charset="-122"/>
                <a:cs typeface="Calibri" pitchFamily="34" charset="-120"/>
              </a:rPr>
              <a:t>Moves on a blockchain which is a shared, tamper-proof ledger. Transactions settle in minutes because there is no manual clearing step. Runs 24/7/365 with no bank-hours cutoffs.</a:t>
            </a:r>
            <a:endParaRPr lang="en-US" sz="1200" dirty="0"/>
          </a:p>
        </p:txBody>
      </p:sp>
      <p:sp>
        <p:nvSpPr>
          <p:cNvPr id="17" name="Shape 14"/>
          <p:cNvSpPr/>
          <p:nvPr/>
        </p:nvSpPr>
        <p:spPr>
          <a:xfrm>
            <a:off x="3310128" y="3931920"/>
            <a:ext cx="2414016" cy="475488"/>
          </a:xfrm>
          <a:prstGeom prst="rect">
            <a:avLst/>
          </a:prstGeom>
          <a:solidFill>
            <a:srgbClr val="5E47B0">
              <a:alpha val="13000"/>
            </a:srgbClr>
          </a:solidFill>
          <a:ln w="9525">
            <a:solidFill>
              <a:srgbClr val="5E47B0"/>
            </a:solidFill>
            <a:prstDash val="solid"/>
          </a:ln>
        </p:spPr>
        <p:txBody>
          <a:bodyPr/>
          <a:lstStyle/>
          <a:p>
            <a:endParaRPr lang="en-US" dirty="0"/>
          </a:p>
        </p:txBody>
      </p:sp>
      <p:sp>
        <p:nvSpPr>
          <p:cNvPr id="18" name="Text 15"/>
          <p:cNvSpPr/>
          <p:nvPr/>
        </p:nvSpPr>
        <p:spPr>
          <a:xfrm>
            <a:off x="3310128" y="3931920"/>
            <a:ext cx="2414016" cy="475488"/>
          </a:xfrm>
          <a:prstGeom prst="rect">
            <a:avLst/>
          </a:prstGeom>
          <a:noFill/>
          <a:ln/>
        </p:spPr>
        <p:txBody>
          <a:bodyPr wrap="square" rtlCol="0" anchor="ctr"/>
          <a:lstStyle/>
          <a:p>
            <a:pPr marL="0" indent="0" algn="ctr">
              <a:buNone/>
            </a:pPr>
            <a:r>
              <a:rPr lang="en-US" sz="1100" b="1" dirty="0">
                <a:solidFill>
                  <a:srgbClr val="5E47B0"/>
                </a:solidFill>
                <a:latin typeface="Calibri" pitchFamily="34" charset="0"/>
                <a:ea typeface="Calibri" pitchFamily="34" charset="-122"/>
                <a:cs typeface="Calibri" pitchFamily="34" charset="-120"/>
              </a:rPr>
              <a:t>Settlement: T+ minutes/hours</a:t>
            </a:r>
            <a:endParaRPr lang="en-US" sz="1100" dirty="0"/>
          </a:p>
        </p:txBody>
      </p:sp>
      <p:sp>
        <p:nvSpPr>
          <p:cNvPr id="19" name="Shape 16"/>
          <p:cNvSpPr/>
          <p:nvPr/>
        </p:nvSpPr>
        <p:spPr>
          <a:xfrm>
            <a:off x="6016752" y="1060704"/>
            <a:ext cx="2670048" cy="3547872"/>
          </a:xfrm>
          <a:prstGeom prst="rect">
            <a:avLst/>
          </a:prstGeom>
          <a:solidFill>
            <a:srgbClr val="FFFFFF"/>
          </a:solidFill>
          <a:ln w="9525">
            <a:solidFill>
              <a:srgbClr val="E2DCF7"/>
            </a:solidFill>
            <a:prstDash val="solid"/>
          </a:ln>
          <a:effectLst>
            <a:outerShdw blurRad="76200" dist="25400" dir="8100000" algn="bl" rotWithShape="0">
              <a:srgbClr val="000000">
                <a:alpha val="12000"/>
              </a:srgbClr>
            </a:outerShdw>
          </a:effectLst>
        </p:spPr>
        <p:txBody>
          <a:bodyPr/>
          <a:lstStyle/>
          <a:p>
            <a:endParaRPr lang="en-US"/>
          </a:p>
        </p:txBody>
      </p:sp>
      <p:sp>
        <p:nvSpPr>
          <p:cNvPr id="20" name="Shape 17"/>
          <p:cNvSpPr/>
          <p:nvPr/>
        </p:nvSpPr>
        <p:spPr>
          <a:xfrm>
            <a:off x="6016752" y="1060704"/>
            <a:ext cx="2670048" cy="54864"/>
          </a:xfrm>
          <a:prstGeom prst="rect">
            <a:avLst/>
          </a:prstGeom>
          <a:solidFill>
            <a:srgbClr val="7B5CB8"/>
          </a:solidFill>
          <a:ln w="12700">
            <a:solidFill>
              <a:srgbClr val="7B5CB8"/>
            </a:solidFill>
            <a:prstDash val="solid"/>
          </a:ln>
        </p:spPr>
        <p:txBody>
          <a:bodyPr/>
          <a:lstStyle/>
          <a:p>
            <a:endParaRPr lang="en-US"/>
          </a:p>
        </p:txBody>
      </p:sp>
      <p:sp>
        <p:nvSpPr>
          <p:cNvPr id="21" name="Text 18"/>
          <p:cNvSpPr/>
          <p:nvPr/>
        </p:nvSpPr>
        <p:spPr>
          <a:xfrm>
            <a:off x="6144768" y="1170432"/>
            <a:ext cx="502920" cy="365760"/>
          </a:xfrm>
          <a:prstGeom prst="rect">
            <a:avLst/>
          </a:prstGeom>
          <a:noFill/>
          <a:ln/>
        </p:spPr>
        <p:txBody>
          <a:bodyPr wrap="square" lIns="0" tIns="0" rIns="0" bIns="0" rtlCol="0" anchor="ctr"/>
          <a:lstStyle/>
          <a:p>
            <a:pPr marL="0" indent="0">
              <a:buNone/>
            </a:pPr>
            <a:r>
              <a:rPr lang="en-US" sz="1600" b="1" dirty="0">
                <a:solidFill>
                  <a:srgbClr val="F0B429"/>
                </a:solidFill>
                <a:latin typeface="Trebuchet MS" pitchFamily="34" charset="0"/>
                <a:ea typeface="Trebuchet MS" pitchFamily="34" charset="-122"/>
                <a:cs typeface="Trebuchet MS" pitchFamily="34" charset="-120"/>
              </a:rPr>
              <a:t>03</a:t>
            </a:r>
            <a:endParaRPr lang="en-US" sz="1600" dirty="0"/>
          </a:p>
        </p:txBody>
      </p:sp>
      <p:sp>
        <p:nvSpPr>
          <p:cNvPr id="22" name="Text 19"/>
          <p:cNvSpPr/>
          <p:nvPr/>
        </p:nvSpPr>
        <p:spPr>
          <a:xfrm>
            <a:off x="6144768" y="1591056"/>
            <a:ext cx="2414016" cy="475488"/>
          </a:xfrm>
          <a:prstGeom prst="rect">
            <a:avLst/>
          </a:prstGeom>
          <a:noFill/>
          <a:ln/>
        </p:spPr>
        <p:txBody>
          <a:bodyPr wrap="square" rtlCol="0" anchor="ctr"/>
          <a:lstStyle/>
          <a:p>
            <a:pPr marL="0" indent="0">
              <a:buNone/>
            </a:pPr>
            <a:r>
              <a:rPr lang="en-US" sz="1600" b="1" dirty="0">
                <a:solidFill>
                  <a:srgbClr val="1C1145"/>
                </a:solidFill>
                <a:latin typeface="Trebuchet MS" pitchFamily="34" charset="0"/>
                <a:ea typeface="Trebuchet MS" pitchFamily="34" charset="-122"/>
                <a:cs typeface="Trebuchet MS" pitchFamily="34" charset="-120"/>
              </a:rPr>
              <a:t>Not Crypto </a:t>
            </a:r>
          </a:p>
          <a:p>
            <a:pPr marL="0" indent="0">
              <a:buNone/>
            </a:pPr>
            <a:r>
              <a:rPr lang="en-US" sz="1600" b="1" dirty="0">
                <a:solidFill>
                  <a:srgbClr val="1C1145"/>
                </a:solidFill>
                <a:latin typeface="Trebuchet MS" pitchFamily="34" charset="0"/>
                <a:ea typeface="Trebuchet MS" pitchFamily="34" charset="-122"/>
                <a:cs typeface="Trebuchet MS" pitchFamily="34" charset="-120"/>
              </a:rPr>
              <a:t>(As You Know It)</a:t>
            </a:r>
            <a:endParaRPr lang="en-US" sz="1600" dirty="0"/>
          </a:p>
        </p:txBody>
      </p:sp>
      <p:sp>
        <p:nvSpPr>
          <p:cNvPr id="23" name="Text 20"/>
          <p:cNvSpPr/>
          <p:nvPr/>
        </p:nvSpPr>
        <p:spPr>
          <a:xfrm>
            <a:off x="6108192" y="2061423"/>
            <a:ext cx="2414016" cy="1362822"/>
          </a:xfrm>
          <a:prstGeom prst="rect">
            <a:avLst/>
          </a:prstGeom>
          <a:noFill/>
          <a:ln/>
        </p:spPr>
        <p:txBody>
          <a:bodyPr wrap="square" rtlCol="0" anchor="ctr"/>
          <a:lstStyle/>
          <a:p>
            <a:pPr marL="0" indent="0">
              <a:buNone/>
            </a:pPr>
            <a:r>
              <a:rPr lang="en-US" sz="1200" dirty="0">
                <a:solidFill>
                  <a:srgbClr val="4A3A80"/>
                </a:solidFill>
                <a:latin typeface="Calibri" pitchFamily="34" charset="0"/>
                <a:ea typeface="Calibri" pitchFamily="34" charset="-122"/>
                <a:cs typeface="Calibri" pitchFamily="34" charset="-120"/>
              </a:rPr>
              <a:t>Bitcoin fluctuates wildly. Stablecoins don't. No speculation, no price risk, no mining. Think of it as a digital bearer dollar that travels at internet speed.</a:t>
            </a:r>
            <a:endParaRPr lang="en-US" sz="1200" dirty="0"/>
          </a:p>
        </p:txBody>
      </p:sp>
      <p:sp>
        <p:nvSpPr>
          <p:cNvPr id="24" name="Shape 21"/>
          <p:cNvSpPr/>
          <p:nvPr/>
        </p:nvSpPr>
        <p:spPr>
          <a:xfrm>
            <a:off x="6144768" y="3931920"/>
            <a:ext cx="2414016" cy="475488"/>
          </a:xfrm>
          <a:prstGeom prst="rect">
            <a:avLst/>
          </a:prstGeom>
          <a:solidFill>
            <a:srgbClr val="7B5CB8">
              <a:alpha val="13000"/>
            </a:srgbClr>
          </a:solidFill>
          <a:ln w="9525">
            <a:solidFill>
              <a:srgbClr val="7B5CB8"/>
            </a:solidFill>
            <a:prstDash val="solid"/>
          </a:ln>
        </p:spPr>
        <p:txBody>
          <a:bodyPr/>
          <a:lstStyle/>
          <a:p>
            <a:endParaRPr lang="en-US"/>
          </a:p>
        </p:txBody>
      </p:sp>
      <p:sp>
        <p:nvSpPr>
          <p:cNvPr id="25" name="Text 22"/>
          <p:cNvSpPr/>
          <p:nvPr/>
        </p:nvSpPr>
        <p:spPr>
          <a:xfrm>
            <a:off x="6144768" y="3931920"/>
            <a:ext cx="2414016" cy="475488"/>
          </a:xfrm>
          <a:prstGeom prst="rect">
            <a:avLst/>
          </a:prstGeom>
          <a:noFill/>
          <a:ln/>
        </p:spPr>
        <p:txBody>
          <a:bodyPr wrap="square" rtlCol="0" anchor="ctr"/>
          <a:lstStyle/>
          <a:p>
            <a:pPr marL="0" indent="0" algn="ctr">
              <a:buNone/>
            </a:pPr>
            <a:r>
              <a:rPr lang="en-US" sz="1100" b="1" dirty="0">
                <a:solidFill>
                  <a:srgbClr val="7B5CB8"/>
                </a:solidFill>
                <a:latin typeface="Calibri" pitchFamily="34" charset="0"/>
                <a:ea typeface="Calibri" pitchFamily="34" charset="-122"/>
                <a:cs typeface="Calibri" pitchFamily="34" charset="-120"/>
              </a:rPr>
              <a:t>volatility: ~0%</a:t>
            </a:r>
            <a:endParaRPr lang="en-US" sz="1100" dirty="0"/>
          </a:p>
        </p:txBody>
      </p:sp>
      <p:sp>
        <p:nvSpPr>
          <p:cNvPr id="26" name="Shape 23"/>
          <p:cNvSpPr/>
          <p:nvPr/>
        </p:nvSpPr>
        <p:spPr>
          <a:xfrm>
            <a:off x="347472" y="4700016"/>
            <a:ext cx="8339328" cy="201168"/>
          </a:xfrm>
          <a:prstGeom prst="rect">
            <a:avLst/>
          </a:prstGeom>
          <a:solidFill>
            <a:srgbClr val="FEF3C7"/>
          </a:solidFill>
          <a:ln w="9525">
            <a:solidFill>
              <a:srgbClr val="F0B429"/>
            </a:solidFill>
            <a:prstDash val="solid"/>
          </a:ln>
        </p:spPr>
        <p:txBody>
          <a:bodyPr/>
          <a:lstStyle/>
          <a:p>
            <a:endParaRPr lang="en-US"/>
          </a:p>
        </p:txBody>
      </p:sp>
      <p:sp>
        <p:nvSpPr>
          <p:cNvPr id="27" name="Text 24"/>
          <p:cNvSpPr/>
          <p:nvPr/>
        </p:nvSpPr>
        <p:spPr>
          <a:xfrm>
            <a:off x="347472" y="4700016"/>
            <a:ext cx="8449056" cy="192024"/>
          </a:xfrm>
          <a:prstGeom prst="rect">
            <a:avLst/>
          </a:prstGeom>
          <a:noFill/>
          <a:ln/>
        </p:spPr>
        <p:txBody>
          <a:bodyPr wrap="square" lIns="0" tIns="0" rIns="0" bIns="0" rtlCol="0" anchor="ctr"/>
          <a:lstStyle/>
          <a:p>
            <a:pPr marL="0" indent="0" algn="ctr">
              <a:buNone/>
            </a:pPr>
            <a:r>
              <a:rPr lang="en-US" sz="1100" b="1" dirty="0">
                <a:solidFill>
                  <a:srgbClr val="92400E"/>
                </a:solidFill>
                <a:latin typeface="Calibri" pitchFamily="34" charset="0"/>
                <a:ea typeface="Calibri" pitchFamily="34" charset="-122"/>
                <a:cs typeface="Calibri" pitchFamily="34" charset="-120"/>
              </a:rPr>
              <a:t>Key Insight: Stablecoins are settlement infrastructure, not an investment product. Your examiners will agree.</a:t>
            </a:r>
            <a:endParaRPr lang="en-US" sz="1100" dirty="0"/>
          </a:p>
        </p:txBody>
      </p:sp>
      <p:sp>
        <p:nvSpPr>
          <p:cNvPr id="28" name="Text 25"/>
          <p:cNvSpPr/>
          <p:nvPr/>
        </p:nvSpPr>
        <p:spPr>
          <a:xfrm>
            <a:off x="0" y="4892040"/>
            <a:ext cx="9144000" cy="246888"/>
          </a:xfrm>
          <a:prstGeom prst="rect">
            <a:avLst/>
          </a:prstGeom>
          <a:noFill/>
          <a:ln/>
        </p:spPr>
        <p:txBody>
          <a:bodyPr wrap="square" rtlCol="0" anchor="ctr"/>
          <a:lstStyle/>
          <a:p>
            <a:pPr marL="0" indent="0" algn="ctr">
              <a:buNone/>
            </a:pPr>
            <a:r>
              <a:rPr lang="en-US" sz="850" dirty="0">
                <a:solidFill>
                  <a:srgbClr val="40327A"/>
                </a:solidFill>
                <a:latin typeface="Calibri" pitchFamily="34" charset="0"/>
                <a:ea typeface="Calibri" pitchFamily="34" charset="-122"/>
                <a:cs typeface="Calibri" pitchFamily="34" charset="-120"/>
              </a:rPr>
              <a:t>ClearTrust  |  Ohio &amp; NC Bankers League Roadshow  |  Presented by: ClearTrust CTO</a:t>
            </a:r>
            <a:endParaRPr lang="en-US" sz="850" dirty="0"/>
          </a:p>
        </p:txBody>
      </p:sp>
      <p:pic>
        <p:nvPicPr>
          <p:cNvPr id="29" name="Picture 28">
            <a:extLst>
              <a:ext uri="{FF2B5EF4-FFF2-40B4-BE49-F238E27FC236}">
                <a16:creationId xmlns:a16="http://schemas.microsoft.com/office/drawing/2014/main" id="{CA7F8977-B590-1A95-408C-ED56CA787E6C}"/>
              </a:ext>
            </a:extLst>
          </p:cNvPr>
          <p:cNvPicPr>
            <a:picLocks noChangeAspect="1"/>
          </p:cNvPicPr>
          <p:nvPr/>
        </p:nvPicPr>
        <p:blipFill>
          <a:blip r:embed="rId3"/>
          <a:srcRect/>
          <a:stretch/>
        </p:blipFill>
        <p:spPr>
          <a:xfrm>
            <a:off x="8105953" y="192024"/>
            <a:ext cx="708861" cy="53949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hape 31"/>
          <p:cNvSpPr/>
          <p:nvPr/>
        </p:nvSpPr>
        <p:spPr>
          <a:xfrm>
            <a:off x="5001768" y="2103120"/>
            <a:ext cx="3840480" cy="475488"/>
          </a:xfrm>
          <a:prstGeom prst="rect">
            <a:avLst/>
          </a:prstGeom>
          <a:solidFill>
            <a:srgbClr val="DCFCE7"/>
          </a:solidFill>
          <a:ln w="12700">
            <a:solidFill>
              <a:srgbClr val="BBF7D0"/>
            </a:solidFill>
            <a:prstDash val="solid"/>
          </a:ln>
        </p:spPr>
        <p:txBody>
          <a:bodyPr/>
          <a:lstStyle/>
          <a:p>
            <a:endParaRPr lang="en-US"/>
          </a:p>
        </p:txBody>
      </p:sp>
      <p:sp>
        <p:nvSpPr>
          <p:cNvPr id="37" name="Shape 35"/>
          <p:cNvSpPr/>
          <p:nvPr/>
        </p:nvSpPr>
        <p:spPr>
          <a:xfrm>
            <a:off x="5001768" y="2651760"/>
            <a:ext cx="3840480" cy="475488"/>
          </a:xfrm>
          <a:prstGeom prst="rect">
            <a:avLst/>
          </a:prstGeom>
          <a:solidFill>
            <a:srgbClr val="F0FDF4"/>
          </a:solidFill>
          <a:ln w="12700">
            <a:solidFill>
              <a:srgbClr val="BBF7D0"/>
            </a:solidFill>
            <a:prstDash val="solid"/>
          </a:ln>
        </p:spPr>
        <p:txBody>
          <a:bodyPr/>
          <a:lstStyle/>
          <a:p>
            <a:endParaRPr lang="en-US"/>
          </a:p>
        </p:txBody>
      </p:sp>
      <p:sp>
        <p:nvSpPr>
          <p:cNvPr id="46" name="Shape 35">
            <a:extLst>
              <a:ext uri="{FF2B5EF4-FFF2-40B4-BE49-F238E27FC236}">
                <a16:creationId xmlns:a16="http://schemas.microsoft.com/office/drawing/2014/main" id="{EC32DBAB-78BC-1307-A2BB-B6B48F92A8AD}"/>
              </a:ext>
            </a:extLst>
          </p:cNvPr>
          <p:cNvSpPr/>
          <p:nvPr/>
        </p:nvSpPr>
        <p:spPr>
          <a:xfrm>
            <a:off x="4989862" y="3239891"/>
            <a:ext cx="3840480" cy="475488"/>
          </a:xfrm>
          <a:prstGeom prst="rect">
            <a:avLst/>
          </a:prstGeom>
          <a:solidFill>
            <a:srgbClr val="F0FDF4"/>
          </a:solidFill>
          <a:ln w="12700">
            <a:solidFill>
              <a:srgbClr val="BBF7D0"/>
            </a:solidFill>
            <a:prstDash val="solid"/>
          </a:ln>
        </p:spPr>
        <p:txBody>
          <a:bodyPr/>
          <a:lstStyle/>
          <a:p>
            <a:endParaRPr lang="en-US"/>
          </a:p>
        </p:txBody>
      </p:sp>
      <p:sp>
        <p:nvSpPr>
          <p:cNvPr id="2" name="Text 0"/>
          <p:cNvSpPr/>
          <p:nvPr/>
        </p:nvSpPr>
        <p:spPr>
          <a:xfrm>
            <a:off x="457200" y="228600"/>
            <a:ext cx="8229600" cy="530352"/>
          </a:xfrm>
          <a:prstGeom prst="rect">
            <a:avLst/>
          </a:prstGeom>
          <a:noFill/>
          <a:ln/>
        </p:spPr>
        <p:txBody>
          <a:bodyPr wrap="square" rtlCol="0" anchor="ctr"/>
          <a:lstStyle/>
          <a:p>
            <a:pPr marL="0" indent="0">
              <a:buNone/>
            </a:pPr>
            <a:r>
              <a:rPr lang="en-US" sz="3200" b="1" dirty="0">
                <a:solidFill>
                  <a:srgbClr val="1C1145"/>
                </a:solidFill>
                <a:latin typeface="Trebuchet MS" pitchFamily="34" charset="0"/>
                <a:ea typeface="Trebuchet MS" pitchFamily="34" charset="-122"/>
                <a:cs typeface="Trebuchet MS" pitchFamily="34" charset="-120"/>
              </a:rPr>
              <a:t>How Settlement Actually Works</a:t>
            </a:r>
            <a:endParaRPr lang="en-US" sz="3200" dirty="0"/>
          </a:p>
        </p:txBody>
      </p:sp>
      <p:sp>
        <p:nvSpPr>
          <p:cNvPr id="3" name="Text 1"/>
          <p:cNvSpPr/>
          <p:nvPr/>
        </p:nvSpPr>
        <p:spPr>
          <a:xfrm>
            <a:off x="457200" y="731520"/>
            <a:ext cx="7772400" cy="274320"/>
          </a:xfrm>
          <a:prstGeom prst="rect">
            <a:avLst/>
          </a:prstGeom>
          <a:noFill/>
          <a:ln/>
        </p:spPr>
        <p:txBody>
          <a:bodyPr wrap="square" rtlCol="0" anchor="ctr"/>
          <a:lstStyle/>
          <a:p>
            <a:pPr marL="0" indent="0">
              <a:buNone/>
            </a:pPr>
            <a:r>
              <a:rPr lang="en-US" sz="1300" i="1" dirty="0">
                <a:solidFill>
                  <a:srgbClr val="4A3A80"/>
                </a:solidFill>
                <a:latin typeface="Calibri" pitchFamily="34" charset="0"/>
                <a:ea typeface="Calibri" pitchFamily="34" charset="-122"/>
                <a:cs typeface="Calibri" pitchFamily="34" charset="-120"/>
              </a:rPr>
              <a:t>Traditional correspondent banking vs. stablecoin settlement</a:t>
            </a:r>
            <a:endParaRPr lang="en-US" sz="1300" dirty="0"/>
          </a:p>
        </p:txBody>
      </p:sp>
      <p:sp>
        <p:nvSpPr>
          <p:cNvPr id="4" name="Shape 2"/>
          <p:cNvSpPr/>
          <p:nvPr/>
        </p:nvSpPr>
        <p:spPr>
          <a:xfrm>
            <a:off x="320040" y="1097280"/>
            <a:ext cx="3840480" cy="384048"/>
          </a:xfrm>
          <a:prstGeom prst="rect">
            <a:avLst/>
          </a:prstGeom>
          <a:solidFill>
            <a:srgbClr val="DC2626"/>
          </a:solidFill>
          <a:ln w="12700">
            <a:solidFill>
              <a:srgbClr val="DC2626"/>
            </a:solidFill>
            <a:prstDash val="solid"/>
          </a:ln>
        </p:spPr>
        <p:txBody>
          <a:bodyPr/>
          <a:lstStyle/>
          <a:p>
            <a:endParaRPr lang="en-US"/>
          </a:p>
        </p:txBody>
      </p:sp>
      <p:sp>
        <p:nvSpPr>
          <p:cNvPr id="5" name="Text 3"/>
          <p:cNvSpPr/>
          <p:nvPr/>
        </p:nvSpPr>
        <p:spPr>
          <a:xfrm>
            <a:off x="320040" y="1097280"/>
            <a:ext cx="3840480"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TRADITIONAL</a:t>
            </a:r>
            <a:endParaRPr lang="en-US" sz="1400" dirty="0"/>
          </a:p>
        </p:txBody>
      </p:sp>
      <p:sp>
        <p:nvSpPr>
          <p:cNvPr id="6" name="Shape 4"/>
          <p:cNvSpPr/>
          <p:nvPr/>
        </p:nvSpPr>
        <p:spPr>
          <a:xfrm>
            <a:off x="320040" y="1554480"/>
            <a:ext cx="3840480" cy="475488"/>
          </a:xfrm>
          <a:prstGeom prst="rect">
            <a:avLst/>
          </a:prstGeom>
          <a:solidFill>
            <a:srgbClr val="FEF2F2"/>
          </a:solidFill>
          <a:ln w="12700">
            <a:solidFill>
              <a:srgbClr val="FECACA"/>
            </a:solidFill>
            <a:prstDash val="solid"/>
          </a:ln>
        </p:spPr>
        <p:txBody>
          <a:bodyPr/>
          <a:lstStyle/>
          <a:p>
            <a:endParaRPr lang="en-US" dirty="0"/>
          </a:p>
        </p:txBody>
      </p:sp>
      <p:sp>
        <p:nvSpPr>
          <p:cNvPr id="7" name="Shape 5"/>
          <p:cNvSpPr/>
          <p:nvPr/>
        </p:nvSpPr>
        <p:spPr>
          <a:xfrm>
            <a:off x="429768" y="1655064"/>
            <a:ext cx="274320" cy="274320"/>
          </a:xfrm>
          <a:prstGeom prst="ellipse">
            <a:avLst/>
          </a:prstGeom>
          <a:solidFill>
            <a:srgbClr val="DC2626"/>
          </a:solidFill>
          <a:ln w="12700">
            <a:solidFill>
              <a:srgbClr val="DC2626"/>
            </a:solidFill>
            <a:prstDash val="solid"/>
          </a:ln>
        </p:spPr>
        <p:txBody>
          <a:bodyPr/>
          <a:lstStyle/>
          <a:p>
            <a:endParaRPr lang="en-US"/>
          </a:p>
        </p:txBody>
      </p:sp>
      <p:sp>
        <p:nvSpPr>
          <p:cNvPr id="8" name="Text 6"/>
          <p:cNvSpPr/>
          <p:nvPr/>
        </p:nvSpPr>
        <p:spPr>
          <a:xfrm>
            <a:off x="429768" y="1655064"/>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9" name="Text 7"/>
          <p:cNvSpPr/>
          <p:nvPr/>
        </p:nvSpPr>
        <p:spPr>
          <a:xfrm>
            <a:off x="804672" y="1645920"/>
            <a:ext cx="3246120" cy="301752"/>
          </a:xfrm>
          <a:prstGeom prst="rect">
            <a:avLst/>
          </a:prstGeom>
          <a:noFill/>
          <a:ln/>
        </p:spPr>
        <p:txBody>
          <a:bodyPr wrap="square" rtlCol="0" anchor="ctr"/>
          <a:lstStyle/>
          <a:p>
            <a:pPr marL="0" indent="0">
              <a:buNone/>
            </a:pPr>
            <a:r>
              <a:rPr lang="en-US" sz="1200" dirty="0">
                <a:solidFill>
                  <a:srgbClr val="7F1D1D"/>
                </a:solidFill>
                <a:latin typeface="Calibri" pitchFamily="34" charset="0"/>
                <a:ea typeface="Calibri" pitchFamily="34" charset="-122"/>
                <a:cs typeface="Calibri" pitchFamily="34" charset="-120"/>
              </a:rPr>
              <a:t>Your bank originates the wire for SWIFT message</a:t>
            </a:r>
            <a:endParaRPr lang="en-US" sz="1200" dirty="0"/>
          </a:p>
        </p:txBody>
      </p:sp>
      <p:sp>
        <p:nvSpPr>
          <p:cNvPr id="10" name="Shape 8"/>
          <p:cNvSpPr/>
          <p:nvPr/>
        </p:nvSpPr>
        <p:spPr>
          <a:xfrm>
            <a:off x="320040" y="2103120"/>
            <a:ext cx="3840480" cy="475488"/>
          </a:xfrm>
          <a:prstGeom prst="rect">
            <a:avLst/>
          </a:prstGeom>
          <a:solidFill>
            <a:srgbClr val="FEE2E2"/>
          </a:solidFill>
          <a:ln w="12700">
            <a:solidFill>
              <a:srgbClr val="FECACA"/>
            </a:solidFill>
            <a:prstDash val="solid"/>
          </a:ln>
        </p:spPr>
        <p:txBody>
          <a:bodyPr/>
          <a:lstStyle/>
          <a:p>
            <a:endParaRPr lang="en-US"/>
          </a:p>
        </p:txBody>
      </p:sp>
      <p:sp>
        <p:nvSpPr>
          <p:cNvPr id="11" name="Shape 9"/>
          <p:cNvSpPr/>
          <p:nvPr/>
        </p:nvSpPr>
        <p:spPr>
          <a:xfrm>
            <a:off x="429768" y="2203704"/>
            <a:ext cx="274320" cy="274320"/>
          </a:xfrm>
          <a:prstGeom prst="ellipse">
            <a:avLst/>
          </a:prstGeom>
          <a:solidFill>
            <a:srgbClr val="DC2626"/>
          </a:solidFill>
          <a:ln w="12700">
            <a:solidFill>
              <a:srgbClr val="DC2626"/>
            </a:solidFill>
            <a:prstDash val="solid"/>
          </a:ln>
        </p:spPr>
        <p:txBody>
          <a:bodyPr/>
          <a:lstStyle/>
          <a:p>
            <a:endParaRPr lang="en-US"/>
          </a:p>
        </p:txBody>
      </p:sp>
      <p:sp>
        <p:nvSpPr>
          <p:cNvPr id="12" name="Text 10"/>
          <p:cNvSpPr/>
          <p:nvPr/>
        </p:nvSpPr>
        <p:spPr>
          <a:xfrm>
            <a:off x="429768" y="2203704"/>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3" name="Text 11"/>
          <p:cNvSpPr/>
          <p:nvPr/>
        </p:nvSpPr>
        <p:spPr>
          <a:xfrm>
            <a:off x="804672" y="2194560"/>
            <a:ext cx="3246120" cy="301752"/>
          </a:xfrm>
          <a:prstGeom prst="rect">
            <a:avLst/>
          </a:prstGeom>
          <a:noFill/>
          <a:ln/>
        </p:spPr>
        <p:txBody>
          <a:bodyPr wrap="square" rtlCol="0" anchor="ctr"/>
          <a:lstStyle/>
          <a:p>
            <a:pPr marL="0" indent="0">
              <a:buNone/>
            </a:pPr>
            <a:r>
              <a:rPr lang="en-US" sz="1200" dirty="0">
                <a:solidFill>
                  <a:srgbClr val="7F1D1D"/>
                </a:solidFill>
                <a:latin typeface="Calibri" pitchFamily="34" charset="0"/>
                <a:ea typeface="Calibri" pitchFamily="34" charset="-122"/>
                <a:cs typeface="Calibri" pitchFamily="34" charset="-120"/>
              </a:rPr>
              <a:t>Correspondent bank #1 processes</a:t>
            </a:r>
            <a:endParaRPr lang="en-US" sz="1200" dirty="0"/>
          </a:p>
        </p:txBody>
      </p:sp>
      <p:sp>
        <p:nvSpPr>
          <p:cNvPr id="14" name="Shape 12"/>
          <p:cNvSpPr/>
          <p:nvPr/>
        </p:nvSpPr>
        <p:spPr>
          <a:xfrm>
            <a:off x="320040" y="2651760"/>
            <a:ext cx="3840480" cy="475488"/>
          </a:xfrm>
          <a:prstGeom prst="rect">
            <a:avLst/>
          </a:prstGeom>
          <a:solidFill>
            <a:srgbClr val="FEF2F2"/>
          </a:solidFill>
          <a:ln w="12700">
            <a:solidFill>
              <a:srgbClr val="FECACA"/>
            </a:solidFill>
            <a:prstDash val="solid"/>
          </a:ln>
        </p:spPr>
        <p:txBody>
          <a:bodyPr/>
          <a:lstStyle/>
          <a:p>
            <a:endParaRPr lang="en-US"/>
          </a:p>
        </p:txBody>
      </p:sp>
      <p:sp>
        <p:nvSpPr>
          <p:cNvPr id="15" name="Shape 13"/>
          <p:cNvSpPr/>
          <p:nvPr/>
        </p:nvSpPr>
        <p:spPr>
          <a:xfrm>
            <a:off x="429768" y="2752344"/>
            <a:ext cx="274320" cy="274320"/>
          </a:xfrm>
          <a:prstGeom prst="ellipse">
            <a:avLst/>
          </a:prstGeom>
          <a:solidFill>
            <a:srgbClr val="DC2626"/>
          </a:solidFill>
          <a:ln w="12700">
            <a:solidFill>
              <a:srgbClr val="DC2626"/>
            </a:solidFill>
            <a:prstDash val="solid"/>
          </a:ln>
        </p:spPr>
        <p:txBody>
          <a:bodyPr/>
          <a:lstStyle/>
          <a:p>
            <a:endParaRPr lang="en-US"/>
          </a:p>
        </p:txBody>
      </p:sp>
      <p:sp>
        <p:nvSpPr>
          <p:cNvPr id="16" name="Text 14"/>
          <p:cNvSpPr/>
          <p:nvPr/>
        </p:nvSpPr>
        <p:spPr>
          <a:xfrm>
            <a:off x="429768" y="2752344"/>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7" name="Text 15"/>
          <p:cNvSpPr/>
          <p:nvPr/>
        </p:nvSpPr>
        <p:spPr>
          <a:xfrm>
            <a:off x="804672" y="2743200"/>
            <a:ext cx="3246120" cy="301752"/>
          </a:xfrm>
          <a:prstGeom prst="rect">
            <a:avLst/>
          </a:prstGeom>
          <a:noFill/>
          <a:ln/>
        </p:spPr>
        <p:txBody>
          <a:bodyPr wrap="square" rtlCol="0" anchor="ctr"/>
          <a:lstStyle/>
          <a:p>
            <a:pPr marL="0" indent="0">
              <a:buNone/>
            </a:pPr>
            <a:r>
              <a:rPr lang="en-US" sz="1200" dirty="0">
                <a:solidFill>
                  <a:srgbClr val="7F1D1D"/>
                </a:solidFill>
                <a:latin typeface="Calibri" pitchFamily="34" charset="0"/>
                <a:ea typeface="Calibri" pitchFamily="34" charset="-122"/>
                <a:cs typeface="Calibri" pitchFamily="34" charset="-120"/>
              </a:rPr>
              <a:t>Correspondent bank #2 (destination)</a:t>
            </a:r>
            <a:endParaRPr lang="en-US" sz="1200" dirty="0"/>
          </a:p>
        </p:txBody>
      </p:sp>
      <p:sp>
        <p:nvSpPr>
          <p:cNvPr id="18" name="Shape 16"/>
          <p:cNvSpPr/>
          <p:nvPr/>
        </p:nvSpPr>
        <p:spPr>
          <a:xfrm>
            <a:off x="320040" y="3200400"/>
            <a:ext cx="3840480" cy="475488"/>
          </a:xfrm>
          <a:prstGeom prst="rect">
            <a:avLst/>
          </a:prstGeom>
          <a:solidFill>
            <a:srgbClr val="FEE2E2"/>
          </a:solidFill>
          <a:ln w="12700">
            <a:solidFill>
              <a:srgbClr val="FECACA"/>
            </a:solidFill>
            <a:prstDash val="solid"/>
          </a:ln>
        </p:spPr>
        <p:txBody>
          <a:bodyPr/>
          <a:lstStyle/>
          <a:p>
            <a:endParaRPr lang="en-US"/>
          </a:p>
        </p:txBody>
      </p:sp>
      <p:sp>
        <p:nvSpPr>
          <p:cNvPr id="19" name="Shape 17"/>
          <p:cNvSpPr/>
          <p:nvPr/>
        </p:nvSpPr>
        <p:spPr>
          <a:xfrm>
            <a:off x="440385" y="3300984"/>
            <a:ext cx="274320" cy="274320"/>
          </a:xfrm>
          <a:prstGeom prst="ellipse">
            <a:avLst/>
          </a:prstGeom>
          <a:solidFill>
            <a:srgbClr val="DC2626"/>
          </a:solidFill>
          <a:ln w="12700">
            <a:solidFill>
              <a:srgbClr val="DC2626"/>
            </a:solidFill>
            <a:prstDash val="solid"/>
          </a:ln>
        </p:spPr>
        <p:txBody>
          <a:bodyPr/>
          <a:lstStyle/>
          <a:p>
            <a:endParaRPr lang="en-US"/>
          </a:p>
        </p:txBody>
      </p:sp>
      <p:sp>
        <p:nvSpPr>
          <p:cNvPr id="20" name="Text 18"/>
          <p:cNvSpPr/>
          <p:nvPr/>
        </p:nvSpPr>
        <p:spPr>
          <a:xfrm>
            <a:off x="429768" y="3300984"/>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1" name="Text 19"/>
          <p:cNvSpPr/>
          <p:nvPr/>
        </p:nvSpPr>
        <p:spPr>
          <a:xfrm>
            <a:off x="804672" y="3291840"/>
            <a:ext cx="3246120" cy="301752"/>
          </a:xfrm>
          <a:prstGeom prst="rect">
            <a:avLst/>
          </a:prstGeom>
          <a:noFill/>
          <a:ln/>
        </p:spPr>
        <p:txBody>
          <a:bodyPr wrap="square" rtlCol="0" anchor="ctr"/>
          <a:lstStyle/>
          <a:p>
            <a:pPr marL="0" indent="0">
              <a:buNone/>
            </a:pPr>
            <a:r>
              <a:rPr lang="en-US" sz="1200" dirty="0">
                <a:solidFill>
                  <a:srgbClr val="7F1D1D"/>
                </a:solidFill>
                <a:latin typeface="Calibri" pitchFamily="34" charset="0"/>
                <a:ea typeface="Calibri" pitchFamily="34" charset="-122"/>
                <a:cs typeface="Calibri" pitchFamily="34" charset="-120"/>
              </a:rPr>
              <a:t>Receiving bank credits account</a:t>
            </a:r>
            <a:endParaRPr lang="en-US" sz="1200" dirty="0"/>
          </a:p>
        </p:txBody>
      </p:sp>
      <p:sp>
        <p:nvSpPr>
          <p:cNvPr id="22" name="Shape 20"/>
          <p:cNvSpPr/>
          <p:nvPr/>
        </p:nvSpPr>
        <p:spPr>
          <a:xfrm>
            <a:off x="320040" y="3776472"/>
            <a:ext cx="3840480" cy="804672"/>
          </a:xfrm>
          <a:prstGeom prst="rect">
            <a:avLst/>
          </a:prstGeom>
          <a:solidFill>
            <a:srgbClr val="FEE2E2"/>
          </a:solidFill>
          <a:ln w="12700">
            <a:solidFill>
              <a:srgbClr val="FECACA"/>
            </a:solidFill>
            <a:prstDash val="solid"/>
          </a:ln>
        </p:spPr>
        <p:txBody>
          <a:bodyPr/>
          <a:lstStyle/>
          <a:p>
            <a:endParaRPr lang="en-US"/>
          </a:p>
        </p:txBody>
      </p:sp>
      <p:sp>
        <p:nvSpPr>
          <p:cNvPr id="23" name="Text 21"/>
          <p:cNvSpPr/>
          <p:nvPr/>
        </p:nvSpPr>
        <p:spPr>
          <a:xfrm>
            <a:off x="320040" y="3822192"/>
            <a:ext cx="3840480" cy="347472"/>
          </a:xfrm>
          <a:prstGeom prst="rect">
            <a:avLst/>
          </a:prstGeom>
          <a:noFill/>
          <a:ln/>
        </p:spPr>
        <p:txBody>
          <a:bodyPr wrap="square" rtlCol="0" anchor="ctr"/>
          <a:lstStyle/>
          <a:p>
            <a:pPr marL="0" indent="0" algn="ctr">
              <a:buNone/>
            </a:pPr>
            <a:r>
              <a:rPr lang="en-US" sz="1200" b="1" dirty="0">
                <a:solidFill>
                  <a:srgbClr val="991B1B"/>
                </a:solidFill>
                <a:latin typeface="Calibri" pitchFamily="34" charset="0"/>
                <a:ea typeface="Calibri" pitchFamily="34" charset="-122"/>
                <a:cs typeface="Calibri" pitchFamily="34" charset="-120"/>
              </a:rPr>
              <a:t>2–5 business days  ·  $25–$50+ per transaction</a:t>
            </a:r>
            <a:endParaRPr lang="en-US" sz="1200" dirty="0"/>
          </a:p>
        </p:txBody>
      </p:sp>
      <p:sp>
        <p:nvSpPr>
          <p:cNvPr id="24" name="Text 22"/>
          <p:cNvSpPr/>
          <p:nvPr/>
        </p:nvSpPr>
        <p:spPr>
          <a:xfrm>
            <a:off x="320040" y="4151376"/>
            <a:ext cx="3840480" cy="347472"/>
          </a:xfrm>
          <a:prstGeom prst="rect">
            <a:avLst/>
          </a:prstGeom>
          <a:noFill/>
          <a:ln/>
        </p:spPr>
        <p:txBody>
          <a:bodyPr wrap="square" rtlCol="0" anchor="ctr"/>
          <a:lstStyle/>
          <a:p>
            <a:pPr marL="0" indent="0" algn="ctr">
              <a:buNone/>
            </a:pPr>
            <a:r>
              <a:rPr lang="en-US" sz="1050" i="1" dirty="0">
                <a:solidFill>
                  <a:srgbClr val="B91C1C"/>
                </a:solidFill>
                <a:latin typeface="Calibri" pitchFamily="34" charset="0"/>
                <a:ea typeface="Calibri" pitchFamily="34" charset="-122"/>
                <a:cs typeface="Calibri" pitchFamily="34" charset="-120"/>
              </a:rPr>
              <a:t>Limited visibility · occasional failure points · opaque FX markups</a:t>
            </a:r>
            <a:endParaRPr lang="en-US" sz="1050" dirty="0"/>
          </a:p>
        </p:txBody>
      </p:sp>
      <p:sp>
        <p:nvSpPr>
          <p:cNvPr id="25" name="Shape 23"/>
          <p:cNvSpPr/>
          <p:nvPr/>
        </p:nvSpPr>
        <p:spPr>
          <a:xfrm>
            <a:off x="4270248" y="2571750"/>
            <a:ext cx="621792" cy="601218"/>
          </a:xfrm>
          <a:prstGeom prst="ellipse">
            <a:avLst/>
          </a:prstGeom>
          <a:solidFill>
            <a:srgbClr val="3D2B8F"/>
          </a:solidFill>
          <a:ln w="12700">
            <a:solidFill>
              <a:srgbClr val="3D2B8F"/>
            </a:solidFill>
            <a:prstDash val="solid"/>
          </a:ln>
        </p:spPr>
        <p:txBody>
          <a:bodyPr/>
          <a:lstStyle/>
          <a:p>
            <a:endParaRPr lang="en-US"/>
          </a:p>
        </p:txBody>
      </p:sp>
      <p:sp>
        <p:nvSpPr>
          <p:cNvPr id="26" name="Text 24"/>
          <p:cNvSpPr/>
          <p:nvPr/>
        </p:nvSpPr>
        <p:spPr>
          <a:xfrm>
            <a:off x="4208287" y="2536300"/>
            <a:ext cx="745714" cy="649224"/>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VS</a:t>
            </a:r>
            <a:endParaRPr lang="en-US" sz="1600" dirty="0"/>
          </a:p>
        </p:txBody>
      </p:sp>
      <p:sp>
        <p:nvSpPr>
          <p:cNvPr id="27" name="Shape 25"/>
          <p:cNvSpPr/>
          <p:nvPr/>
        </p:nvSpPr>
        <p:spPr>
          <a:xfrm>
            <a:off x="5001768" y="1097280"/>
            <a:ext cx="3840480" cy="384048"/>
          </a:xfrm>
          <a:prstGeom prst="rect">
            <a:avLst/>
          </a:prstGeom>
          <a:solidFill>
            <a:srgbClr val="3D2B8F"/>
          </a:solidFill>
          <a:ln w="12700">
            <a:solidFill>
              <a:srgbClr val="3D2B8F"/>
            </a:solidFill>
            <a:prstDash val="solid"/>
          </a:ln>
        </p:spPr>
        <p:txBody>
          <a:bodyPr/>
          <a:lstStyle/>
          <a:p>
            <a:endParaRPr lang="en-US"/>
          </a:p>
        </p:txBody>
      </p:sp>
      <p:sp>
        <p:nvSpPr>
          <p:cNvPr id="28" name="Text 26"/>
          <p:cNvSpPr/>
          <p:nvPr/>
        </p:nvSpPr>
        <p:spPr>
          <a:xfrm>
            <a:off x="5001768" y="1097280"/>
            <a:ext cx="3840480"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STABLECOIN SETTLEMENT</a:t>
            </a:r>
            <a:endParaRPr lang="en-US" sz="1400" dirty="0"/>
          </a:p>
        </p:txBody>
      </p:sp>
      <p:sp>
        <p:nvSpPr>
          <p:cNvPr id="29" name="Shape 27"/>
          <p:cNvSpPr/>
          <p:nvPr/>
        </p:nvSpPr>
        <p:spPr>
          <a:xfrm>
            <a:off x="5001768" y="1554480"/>
            <a:ext cx="3840480" cy="475488"/>
          </a:xfrm>
          <a:prstGeom prst="rect">
            <a:avLst/>
          </a:prstGeom>
          <a:solidFill>
            <a:srgbClr val="F0FDF4"/>
          </a:solidFill>
          <a:ln w="12700">
            <a:solidFill>
              <a:srgbClr val="BBF7D0"/>
            </a:solidFill>
            <a:prstDash val="solid"/>
          </a:ln>
        </p:spPr>
        <p:txBody>
          <a:bodyPr/>
          <a:lstStyle/>
          <a:p>
            <a:endParaRPr lang="en-US"/>
          </a:p>
        </p:txBody>
      </p:sp>
      <p:sp>
        <p:nvSpPr>
          <p:cNvPr id="30" name="Shape 28"/>
          <p:cNvSpPr/>
          <p:nvPr/>
        </p:nvSpPr>
        <p:spPr>
          <a:xfrm>
            <a:off x="5111496" y="1655064"/>
            <a:ext cx="274320" cy="274320"/>
          </a:xfrm>
          <a:prstGeom prst="ellipse">
            <a:avLst/>
          </a:prstGeom>
          <a:solidFill>
            <a:srgbClr val="059669"/>
          </a:solidFill>
          <a:ln w="12700">
            <a:solidFill>
              <a:srgbClr val="059669"/>
            </a:solidFill>
            <a:prstDash val="solid"/>
          </a:ln>
        </p:spPr>
        <p:txBody>
          <a:bodyPr/>
          <a:lstStyle/>
          <a:p>
            <a:endParaRPr lang="en-US"/>
          </a:p>
        </p:txBody>
      </p:sp>
      <p:sp>
        <p:nvSpPr>
          <p:cNvPr id="31" name="Text 29"/>
          <p:cNvSpPr/>
          <p:nvPr/>
        </p:nvSpPr>
        <p:spPr>
          <a:xfrm>
            <a:off x="5111496" y="1655064"/>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32" name="Text 30"/>
          <p:cNvSpPr/>
          <p:nvPr/>
        </p:nvSpPr>
        <p:spPr>
          <a:xfrm>
            <a:off x="5495544" y="2168186"/>
            <a:ext cx="3246120" cy="301752"/>
          </a:xfrm>
          <a:prstGeom prst="rect">
            <a:avLst/>
          </a:prstGeom>
          <a:noFill/>
          <a:ln/>
        </p:spPr>
        <p:txBody>
          <a:bodyPr wrap="square" rtlCol="0" anchor="ctr"/>
          <a:lstStyle/>
          <a:p>
            <a:pPr marL="0" indent="0">
              <a:buNone/>
            </a:pPr>
            <a:r>
              <a:rPr lang="en-US" sz="1200" dirty="0">
                <a:solidFill>
                  <a:srgbClr val="14532D"/>
                </a:solidFill>
                <a:latin typeface="Calibri" pitchFamily="34" charset="0"/>
                <a:ea typeface="Calibri" pitchFamily="34" charset="-122"/>
                <a:cs typeface="Calibri" pitchFamily="34" charset="-120"/>
              </a:rPr>
              <a:t>Your bank enters address to send stablecoin</a:t>
            </a:r>
            <a:endParaRPr lang="en-US" sz="1200" dirty="0"/>
          </a:p>
        </p:txBody>
      </p:sp>
      <p:sp>
        <p:nvSpPr>
          <p:cNvPr id="34" name="Shape 32"/>
          <p:cNvSpPr/>
          <p:nvPr/>
        </p:nvSpPr>
        <p:spPr>
          <a:xfrm>
            <a:off x="5111496" y="2203704"/>
            <a:ext cx="274320" cy="274320"/>
          </a:xfrm>
          <a:prstGeom prst="ellipse">
            <a:avLst/>
          </a:prstGeom>
          <a:solidFill>
            <a:srgbClr val="059669"/>
          </a:solidFill>
          <a:ln w="12700">
            <a:solidFill>
              <a:srgbClr val="059669"/>
            </a:solidFill>
            <a:prstDash val="solid"/>
          </a:ln>
        </p:spPr>
        <p:txBody>
          <a:bodyPr/>
          <a:lstStyle/>
          <a:p>
            <a:endParaRPr lang="en-US"/>
          </a:p>
        </p:txBody>
      </p:sp>
      <p:sp>
        <p:nvSpPr>
          <p:cNvPr id="35" name="Text 33"/>
          <p:cNvSpPr/>
          <p:nvPr/>
        </p:nvSpPr>
        <p:spPr>
          <a:xfrm>
            <a:off x="5111496" y="2203704"/>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36" name="Text 34"/>
          <p:cNvSpPr/>
          <p:nvPr/>
        </p:nvSpPr>
        <p:spPr>
          <a:xfrm>
            <a:off x="5486400" y="2747772"/>
            <a:ext cx="3355848" cy="301752"/>
          </a:xfrm>
          <a:prstGeom prst="rect">
            <a:avLst/>
          </a:prstGeom>
          <a:noFill/>
          <a:ln/>
        </p:spPr>
        <p:txBody>
          <a:bodyPr wrap="square" rtlCol="0" anchor="ctr"/>
          <a:lstStyle/>
          <a:p>
            <a:pPr marL="0" indent="0">
              <a:buNone/>
            </a:pPr>
            <a:r>
              <a:rPr lang="en-US" sz="1200" dirty="0">
                <a:solidFill>
                  <a:srgbClr val="14532D"/>
                </a:solidFill>
                <a:latin typeface="Calibri" pitchFamily="34" charset="0"/>
                <a:ea typeface="Calibri" pitchFamily="34" charset="-122"/>
                <a:cs typeface="Calibri" pitchFamily="34" charset="-120"/>
              </a:rPr>
              <a:t>On-chain transaction broadcasts on chain to wallet</a:t>
            </a:r>
            <a:endParaRPr lang="en-US" sz="1200" dirty="0"/>
          </a:p>
        </p:txBody>
      </p:sp>
      <p:sp>
        <p:nvSpPr>
          <p:cNvPr id="38" name="Shape 36"/>
          <p:cNvSpPr/>
          <p:nvPr/>
        </p:nvSpPr>
        <p:spPr>
          <a:xfrm>
            <a:off x="5111496" y="2752344"/>
            <a:ext cx="274320" cy="274320"/>
          </a:xfrm>
          <a:prstGeom prst="ellipse">
            <a:avLst/>
          </a:prstGeom>
          <a:solidFill>
            <a:srgbClr val="059669"/>
          </a:solidFill>
          <a:ln w="12700">
            <a:solidFill>
              <a:srgbClr val="059669"/>
            </a:solidFill>
            <a:prstDash val="solid"/>
          </a:ln>
        </p:spPr>
        <p:txBody>
          <a:bodyPr/>
          <a:lstStyle/>
          <a:p>
            <a:endParaRPr lang="en-US"/>
          </a:p>
        </p:txBody>
      </p:sp>
      <p:sp>
        <p:nvSpPr>
          <p:cNvPr id="39" name="Text 37"/>
          <p:cNvSpPr/>
          <p:nvPr/>
        </p:nvSpPr>
        <p:spPr>
          <a:xfrm>
            <a:off x="5111496" y="2752344"/>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40" name="Text 38"/>
          <p:cNvSpPr/>
          <p:nvPr/>
        </p:nvSpPr>
        <p:spPr>
          <a:xfrm>
            <a:off x="5468112" y="3300984"/>
            <a:ext cx="3246120" cy="301752"/>
          </a:xfrm>
          <a:prstGeom prst="rect">
            <a:avLst/>
          </a:prstGeom>
          <a:noFill/>
          <a:ln/>
        </p:spPr>
        <p:txBody>
          <a:bodyPr wrap="square" rtlCol="0" anchor="ctr"/>
          <a:lstStyle/>
          <a:p>
            <a:pPr marL="0" indent="0">
              <a:buNone/>
            </a:pPr>
            <a:r>
              <a:rPr lang="en-US" sz="1200" dirty="0">
                <a:solidFill>
                  <a:srgbClr val="14532D"/>
                </a:solidFill>
                <a:latin typeface="Calibri" pitchFamily="34" charset="0"/>
                <a:ea typeface="Calibri" pitchFamily="34" charset="-122"/>
                <a:cs typeface="Calibri" pitchFamily="34" charset="-120"/>
              </a:rPr>
              <a:t>Receiving party receives stablecoin</a:t>
            </a:r>
            <a:endParaRPr lang="en-US" sz="1200" dirty="0"/>
          </a:p>
        </p:txBody>
      </p:sp>
      <p:sp>
        <p:nvSpPr>
          <p:cNvPr id="41" name="Shape 39"/>
          <p:cNvSpPr/>
          <p:nvPr/>
        </p:nvSpPr>
        <p:spPr>
          <a:xfrm>
            <a:off x="5001768" y="3776472"/>
            <a:ext cx="3840480" cy="804672"/>
          </a:xfrm>
          <a:prstGeom prst="rect">
            <a:avLst/>
          </a:prstGeom>
          <a:solidFill>
            <a:srgbClr val="DCFCE7"/>
          </a:solidFill>
          <a:ln w="12700">
            <a:solidFill>
              <a:srgbClr val="BBF7D0"/>
            </a:solidFill>
            <a:prstDash val="solid"/>
          </a:ln>
        </p:spPr>
        <p:txBody>
          <a:bodyPr/>
          <a:lstStyle/>
          <a:p>
            <a:endParaRPr lang="en-US"/>
          </a:p>
        </p:txBody>
      </p:sp>
      <p:sp>
        <p:nvSpPr>
          <p:cNvPr id="42" name="Text 40"/>
          <p:cNvSpPr/>
          <p:nvPr/>
        </p:nvSpPr>
        <p:spPr>
          <a:xfrm>
            <a:off x="5001768" y="3822192"/>
            <a:ext cx="3840480" cy="347472"/>
          </a:xfrm>
          <a:prstGeom prst="rect">
            <a:avLst/>
          </a:prstGeom>
          <a:noFill/>
          <a:ln/>
        </p:spPr>
        <p:txBody>
          <a:bodyPr wrap="square" rtlCol="0" anchor="ctr"/>
          <a:lstStyle/>
          <a:p>
            <a:pPr marL="0" indent="0" algn="ctr">
              <a:buNone/>
            </a:pPr>
            <a:r>
              <a:rPr lang="en-US" sz="1200" b="1" dirty="0">
                <a:solidFill>
                  <a:srgbClr val="166534"/>
                </a:solidFill>
                <a:latin typeface="Calibri" pitchFamily="34" charset="0"/>
                <a:ea typeface="Calibri" pitchFamily="34" charset="-122"/>
                <a:cs typeface="Calibri" pitchFamily="34" charset="-120"/>
              </a:rPr>
              <a:t>Minutes to hours  ·  24/7/365  ·  Fractional cost</a:t>
            </a:r>
            <a:endParaRPr lang="en-US" sz="1200" dirty="0"/>
          </a:p>
        </p:txBody>
      </p:sp>
      <p:sp>
        <p:nvSpPr>
          <p:cNvPr id="43" name="Text 41"/>
          <p:cNvSpPr/>
          <p:nvPr/>
        </p:nvSpPr>
        <p:spPr>
          <a:xfrm>
            <a:off x="5001768" y="4151376"/>
            <a:ext cx="3840480" cy="347472"/>
          </a:xfrm>
          <a:prstGeom prst="rect">
            <a:avLst/>
          </a:prstGeom>
          <a:noFill/>
          <a:ln/>
        </p:spPr>
        <p:txBody>
          <a:bodyPr wrap="square" rtlCol="0" anchor="ctr"/>
          <a:lstStyle/>
          <a:p>
            <a:pPr marL="0" indent="0" algn="ctr">
              <a:buNone/>
            </a:pPr>
            <a:r>
              <a:rPr lang="en-US" sz="1050" i="1" dirty="0">
                <a:solidFill>
                  <a:srgbClr val="15803D"/>
                </a:solidFill>
                <a:latin typeface="Calibri" pitchFamily="34" charset="0"/>
                <a:ea typeface="Calibri" pitchFamily="34" charset="-122"/>
                <a:cs typeface="Calibri" pitchFamily="34" charset="-120"/>
              </a:rPr>
              <a:t>Fully auditable · direct settlement · no intermediaries</a:t>
            </a:r>
            <a:endParaRPr lang="en-US" sz="1050" dirty="0"/>
          </a:p>
        </p:txBody>
      </p:sp>
      <p:sp>
        <p:nvSpPr>
          <p:cNvPr id="45" name="Text 42"/>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sp>
        <p:nvSpPr>
          <p:cNvPr id="48" name="Text 30">
            <a:extLst>
              <a:ext uri="{FF2B5EF4-FFF2-40B4-BE49-F238E27FC236}">
                <a16:creationId xmlns:a16="http://schemas.microsoft.com/office/drawing/2014/main" id="{E0FB702F-9AC6-02B1-E131-91A29FBF24BF}"/>
              </a:ext>
            </a:extLst>
          </p:cNvPr>
          <p:cNvSpPr/>
          <p:nvPr/>
        </p:nvSpPr>
        <p:spPr>
          <a:xfrm>
            <a:off x="5495544" y="1655064"/>
            <a:ext cx="3246120" cy="301752"/>
          </a:xfrm>
          <a:prstGeom prst="rect">
            <a:avLst/>
          </a:prstGeom>
          <a:noFill/>
          <a:ln/>
        </p:spPr>
        <p:txBody>
          <a:bodyPr wrap="square" rtlCol="0" anchor="ctr"/>
          <a:lstStyle/>
          <a:p>
            <a:pPr marL="0" indent="0">
              <a:buNone/>
            </a:pPr>
            <a:r>
              <a:rPr lang="en-US" sz="1200" dirty="0">
                <a:solidFill>
                  <a:srgbClr val="14532D"/>
                </a:solidFill>
                <a:latin typeface="Calibri" pitchFamily="34" charset="0"/>
                <a:ea typeface="Calibri" pitchFamily="34" charset="-122"/>
                <a:cs typeface="Calibri" pitchFamily="34" charset="-120"/>
              </a:rPr>
              <a:t>Your bank w/stablecoin issuer mints stablecoin</a:t>
            </a:r>
            <a:endParaRPr lang="en-US" sz="1200" dirty="0"/>
          </a:p>
        </p:txBody>
      </p:sp>
      <p:pic>
        <p:nvPicPr>
          <p:cNvPr id="47" name="Picture 46">
            <a:extLst>
              <a:ext uri="{FF2B5EF4-FFF2-40B4-BE49-F238E27FC236}">
                <a16:creationId xmlns:a16="http://schemas.microsoft.com/office/drawing/2014/main" id="{7ACA468A-B978-47B4-DDA7-12C4CEE0E0C1}"/>
              </a:ext>
            </a:extLst>
          </p:cNvPr>
          <p:cNvPicPr>
            <a:picLocks noChangeAspect="1"/>
          </p:cNvPicPr>
          <p:nvPr/>
        </p:nvPicPr>
        <p:blipFill>
          <a:blip r:embed="rId3"/>
          <a:srcRect/>
          <a:stretch/>
        </p:blipFill>
        <p:spPr>
          <a:xfrm>
            <a:off x="8105953" y="192024"/>
            <a:ext cx="708861" cy="539496"/>
          </a:xfrm>
          <a:prstGeom prst="rect">
            <a:avLst/>
          </a:prstGeom>
        </p:spPr>
      </p:pic>
      <p:sp>
        <p:nvSpPr>
          <p:cNvPr id="51" name="Shape 36">
            <a:extLst>
              <a:ext uri="{FF2B5EF4-FFF2-40B4-BE49-F238E27FC236}">
                <a16:creationId xmlns:a16="http://schemas.microsoft.com/office/drawing/2014/main" id="{28E2DD1F-3D24-F313-C717-04395A36E1E9}"/>
              </a:ext>
            </a:extLst>
          </p:cNvPr>
          <p:cNvSpPr/>
          <p:nvPr/>
        </p:nvSpPr>
        <p:spPr>
          <a:xfrm>
            <a:off x="5111496" y="3328416"/>
            <a:ext cx="274320" cy="274320"/>
          </a:xfrm>
          <a:prstGeom prst="ellipse">
            <a:avLst/>
          </a:prstGeom>
          <a:solidFill>
            <a:srgbClr val="059669"/>
          </a:solidFill>
          <a:ln w="12700">
            <a:solidFill>
              <a:srgbClr val="059669"/>
            </a:solidFill>
            <a:prstDash val="solid"/>
          </a:ln>
        </p:spPr>
        <p:txBody>
          <a:bodyPr/>
          <a:lstStyle/>
          <a:p>
            <a:endParaRPr lang="en-US"/>
          </a:p>
        </p:txBody>
      </p:sp>
      <p:sp>
        <p:nvSpPr>
          <p:cNvPr id="52" name="Text 18">
            <a:extLst>
              <a:ext uri="{FF2B5EF4-FFF2-40B4-BE49-F238E27FC236}">
                <a16:creationId xmlns:a16="http://schemas.microsoft.com/office/drawing/2014/main" id="{2AB7E9AF-1129-7A22-1549-20D9606666F9}"/>
              </a:ext>
            </a:extLst>
          </p:cNvPr>
          <p:cNvSpPr/>
          <p:nvPr/>
        </p:nvSpPr>
        <p:spPr>
          <a:xfrm>
            <a:off x="5104837" y="3328416"/>
            <a:ext cx="274320" cy="27432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E0A2B"/>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3D2B8F">
              <a:alpha val="28000"/>
            </a:srgbClr>
          </a:solidFill>
          <a:ln w="12700">
            <a:solidFill>
              <a:srgbClr val="0E0A2B"/>
            </a:solidFill>
            <a:prstDash val="solid"/>
          </a:ln>
        </p:spPr>
        <p:txBody>
          <a:bodyPr/>
          <a:lstStyle/>
          <a:p>
            <a:endParaRPr lang="en-US"/>
          </a:p>
        </p:txBody>
      </p:sp>
      <p:sp>
        <p:nvSpPr>
          <p:cNvPr id="3" name="Shape 1"/>
          <p:cNvSpPr/>
          <p:nvPr/>
        </p:nvSpPr>
        <p:spPr>
          <a:xfrm>
            <a:off x="0" y="0"/>
            <a:ext cx="182880" cy="5143500"/>
          </a:xfrm>
          <a:prstGeom prst="rect">
            <a:avLst/>
          </a:prstGeom>
          <a:solidFill>
            <a:srgbClr val="F0B429"/>
          </a:solidFill>
          <a:ln w="12700">
            <a:solidFill>
              <a:srgbClr val="F0B429"/>
            </a:solidFill>
            <a:prstDash val="solid"/>
          </a:ln>
        </p:spPr>
        <p:txBody>
          <a:bodyPr/>
          <a:lstStyle/>
          <a:p>
            <a:endParaRPr lang="en-US"/>
          </a:p>
        </p:txBody>
      </p:sp>
      <p:sp>
        <p:nvSpPr>
          <p:cNvPr id="4" name="Text 2"/>
          <p:cNvSpPr/>
          <p:nvPr/>
        </p:nvSpPr>
        <p:spPr>
          <a:xfrm>
            <a:off x="402336" y="164592"/>
            <a:ext cx="8229600" cy="530352"/>
          </a:xfrm>
          <a:prstGeom prst="rect">
            <a:avLst/>
          </a:prstGeom>
          <a:noFill/>
          <a:ln/>
        </p:spPr>
        <p:txBody>
          <a:bodyPr wrap="square" rtlCol="0" anchor="ctr"/>
          <a:lstStyle/>
          <a:p>
            <a:pPr marL="0" indent="0">
              <a:buNone/>
            </a:pPr>
            <a:r>
              <a:rPr lang="en-US" sz="2800" b="1" dirty="0">
                <a:solidFill>
                  <a:srgbClr val="FFFFFF"/>
                </a:solidFill>
                <a:latin typeface="Trebuchet MS" pitchFamily="34" charset="0"/>
                <a:ea typeface="Trebuchet MS" pitchFamily="34" charset="-122"/>
                <a:cs typeface="Trebuchet MS" pitchFamily="34" charset="-120"/>
              </a:rPr>
              <a:t>The GENIUS Act And What It Actually Says</a:t>
            </a:r>
            <a:endParaRPr lang="en-US" sz="2800" dirty="0"/>
          </a:p>
        </p:txBody>
      </p:sp>
      <p:sp>
        <p:nvSpPr>
          <p:cNvPr id="5" name="Text 3"/>
          <p:cNvSpPr/>
          <p:nvPr/>
        </p:nvSpPr>
        <p:spPr>
          <a:xfrm>
            <a:off x="402336" y="676656"/>
            <a:ext cx="8229600" cy="274320"/>
          </a:xfrm>
          <a:prstGeom prst="rect">
            <a:avLst/>
          </a:prstGeom>
          <a:noFill/>
          <a:ln/>
        </p:spPr>
        <p:txBody>
          <a:bodyPr wrap="square" rtlCol="0" anchor="ctr"/>
          <a:lstStyle/>
          <a:p>
            <a:pPr marL="0" indent="0">
              <a:buNone/>
            </a:pPr>
            <a:r>
              <a:rPr lang="en-US" sz="1300" i="1" dirty="0">
                <a:solidFill>
                  <a:schemeClr val="bg1"/>
                </a:solidFill>
                <a:latin typeface="Calibri" pitchFamily="34" charset="0"/>
                <a:ea typeface="Calibri" pitchFamily="34" charset="-122"/>
                <a:cs typeface="Calibri" pitchFamily="34" charset="-120"/>
              </a:rPr>
              <a:t>Guiding and Establishing National Innovation for U.S. Stablecoins</a:t>
            </a:r>
            <a:endParaRPr lang="en-US" sz="1300" dirty="0">
              <a:solidFill>
                <a:schemeClr val="bg1"/>
              </a:solidFill>
            </a:endParaRPr>
          </a:p>
        </p:txBody>
      </p:sp>
      <p:sp>
        <p:nvSpPr>
          <p:cNvPr id="6" name="Shape 4"/>
          <p:cNvSpPr/>
          <p:nvPr/>
        </p:nvSpPr>
        <p:spPr>
          <a:xfrm>
            <a:off x="402336" y="1078992"/>
            <a:ext cx="4041648" cy="1426464"/>
          </a:xfrm>
          <a:prstGeom prst="rect">
            <a:avLst/>
          </a:prstGeom>
          <a:solidFill>
            <a:srgbClr val="3D2B8F">
              <a:alpha val="48000"/>
            </a:srgbClr>
          </a:solidFill>
          <a:ln w="9525">
            <a:solidFill>
              <a:srgbClr val="5E47B0"/>
            </a:solidFill>
            <a:prstDash val="solid"/>
          </a:ln>
        </p:spPr>
        <p:txBody>
          <a:bodyPr/>
          <a:lstStyle/>
          <a:p>
            <a:endParaRPr lang="en-US"/>
          </a:p>
        </p:txBody>
      </p:sp>
      <p:sp>
        <p:nvSpPr>
          <p:cNvPr id="7" name="Shape 5"/>
          <p:cNvSpPr/>
          <p:nvPr/>
        </p:nvSpPr>
        <p:spPr>
          <a:xfrm>
            <a:off x="402336" y="1078992"/>
            <a:ext cx="54864" cy="1426464"/>
          </a:xfrm>
          <a:prstGeom prst="rect">
            <a:avLst/>
          </a:prstGeom>
          <a:solidFill>
            <a:srgbClr val="F0B429"/>
          </a:solidFill>
          <a:ln w="12700">
            <a:solidFill>
              <a:srgbClr val="F0B429"/>
            </a:solidFill>
            <a:prstDash val="solid"/>
          </a:ln>
        </p:spPr>
        <p:txBody>
          <a:bodyPr/>
          <a:lstStyle/>
          <a:p>
            <a:endParaRPr lang="en-US"/>
          </a:p>
        </p:txBody>
      </p:sp>
      <p:pic>
        <p:nvPicPr>
          <p:cNvPr id="8" name="Image 0" descr="preencoded.png"/>
          <p:cNvPicPr>
            <a:picLocks noChangeAspect="1"/>
          </p:cNvPicPr>
          <p:nvPr/>
        </p:nvPicPr>
        <p:blipFill>
          <a:blip r:embed="rId3"/>
          <a:stretch>
            <a:fillRect/>
          </a:stretch>
        </p:blipFill>
        <p:spPr>
          <a:xfrm>
            <a:off x="585216" y="1572768"/>
            <a:ext cx="329184" cy="329184"/>
          </a:xfrm>
          <a:prstGeom prst="rect">
            <a:avLst/>
          </a:prstGeom>
        </p:spPr>
      </p:pic>
      <p:sp>
        <p:nvSpPr>
          <p:cNvPr id="9" name="Text 6"/>
          <p:cNvSpPr/>
          <p:nvPr/>
        </p:nvSpPr>
        <p:spPr>
          <a:xfrm>
            <a:off x="1042416" y="1170432"/>
            <a:ext cx="3291840" cy="384048"/>
          </a:xfrm>
          <a:prstGeom prst="rect">
            <a:avLst/>
          </a:prstGeom>
          <a:noFill/>
          <a:ln/>
        </p:spPr>
        <p:txBody>
          <a:bodyPr wrap="square" lIns="0" tIns="0" rIns="0" bIns="0" rtlCol="0" anchor="ctr"/>
          <a:lstStyle/>
          <a:p>
            <a:pPr marL="0" indent="0">
              <a:buNone/>
            </a:pPr>
            <a:r>
              <a:rPr lang="en-US" sz="1450" b="1" dirty="0">
                <a:solidFill>
                  <a:srgbClr val="FFFFFF"/>
                </a:solidFill>
                <a:latin typeface="Trebuchet MS" pitchFamily="34" charset="0"/>
                <a:ea typeface="Trebuchet MS" pitchFamily="34" charset="-122"/>
                <a:cs typeface="Trebuchet MS" pitchFamily="34" charset="-120"/>
              </a:rPr>
              <a:t>Federal Licensing Regime</a:t>
            </a:r>
            <a:endParaRPr lang="en-US" sz="1450" dirty="0"/>
          </a:p>
        </p:txBody>
      </p:sp>
      <p:sp>
        <p:nvSpPr>
          <p:cNvPr id="10" name="Text 7"/>
          <p:cNvSpPr/>
          <p:nvPr/>
        </p:nvSpPr>
        <p:spPr>
          <a:xfrm>
            <a:off x="1042416" y="1581912"/>
            <a:ext cx="3291840" cy="804672"/>
          </a:xfrm>
          <a:prstGeom prst="rect">
            <a:avLst/>
          </a:prstGeom>
          <a:noFill/>
          <a:ln/>
        </p:spPr>
        <p:txBody>
          <a:bodyPr wrap="square" rtlCol="0" anchor="ctr"/>
          <a:lstStyle/>
          <a:p>
            <a:pPr marL="0" indent="0">
              <a:buNone/>
            </a:pPr>
            <a:r>
              <a:rPr lang="en-US" sz="1100" dirty="0">
                <a:solidFill>
                  <a:schemeClr val="bg1"/>
                </a:solidFill>
                <a:latin typeface="Calibri" pitchFamily="34" charset="0"/>
                <a:ea typeface="Calibri" pitchFamily="34" charset="-122"/>
                <a:cs typeface="Calibri" pitchFamily="34" charset="-120"/>
              </a:rPr>
              <a:t>Establishes a federal supervisory framework for 'payment stablecoins.' Issuers must be bank subsidiaries or approved non-bank entities and not state-by-state patchwork.</a:t>
            </a:r>
            <a:endParaRPr lang="en-US" sz="1100" dirty="0">
              <a:solidFill>
                <a:schemeClr val="bg1"/>
              </a:solidFill>
            </a:endParaRPr>
          </a:p>
        </p:txBody>
      </p:sp>
      <p:sp>
        <p:nvSpPr>
          <p:cNvPr id="11" name="Shape 8"/>
          <p:cNvSpPr/>
          <p:nvPr/>
        </p:nvSpPr>
        <p:spPr>
          <a:xfrm>
            <a:off x="4654296" y="1078992"/>
            <a:ext cx="4041648" cy="1426464"/>
          </a:xfrm>
          <a:prstGeom prst="rect">
            <a:avLst/>
          </a:prstGeom>
          <a:solidFill>
            <a:srgbClr val="3D2B8F">
              <a:alpha val="48000"/>
            </a:srgbClr>
          </a:solidFill>
          <a:ln w="9525">
            <a:solidFill>
              <a:srgbClr val="5E47B0"/>
            </a:solidFill>
            <a:prstDash val="solid"/>
          </a:ln>
        </p:spPr>
        <p:txBody>
          <a:bodyPr/>
          <a:lstStyle/>
          <a:p>
            <a:endParaRPr lang="en-US"/>
          </a:p>
        </p:txBody>
      </p:sp>
      <p:sp>
        <p:nvSpPr>
          <p:cNvPr id="12" name="Shape 9"/>
          <p:cNvSpPr/>
          <p:nvPr/>
        </p:nvSpPr>
        <p:spPr>
          <a:xfrm>
            <a:off x="4654296" y="1078992"/>
            <a:ext cx="54864" cy="1426464"/>
          </a:xfrm>
          <a:prstGeom prst="rect">
            <a:avLst/>
          </a:prstGeom>
          <a:solidFill>
            <a:srgbClr val="5E47B0"/>
          </a:solidFill>
          <a:ln w="12700">
            <a:solidFill>
              <a:srgbClr val="5E47B0"/>
            </a:solidFill>
            <a:prstDash val="solid"/>
          </a:ln>
        </p:spPr>
        <p:txBody>
          <a:bodyPr/>
          <a:lstStyle/>
          <a:p>
            <a:endParaRPr lang="en-US"/>
          </a:p>
        </p:txBody>
      </p:sp>
      <p:pic>
        <p:nvPicPr>
          <p:cNvPr id="13" name="Image 1" descr="preencoded.png"/>
          <p:cNvPicPr>
            <a:picLocks noChangeAspect="1"/>
          </p:cNvPicPr>
          <p:nvPr/>
        </p:nvPicPr>
        <p:blipFill>
          <a:blip r:embed="rId4"/>
          <a:stretch>
            <a:fillRect/>
          </a:stretch>
        </p:blipFill>
        <p:spPr>
          <a:xfrm>
            <a:off x="4837176" y="1572768"/>
            <a:ext cx="329184" cy="329184"/>
          </a:xfrm>
          <a:prstGeom prst="rect">
            <a:avLst/>
          </a:prstGeom>
        </p:spPr>
      </p:pic>
      <p:sp>
        <p:nvSpPr>
          <p:cNvPr id="14" name="Text 10"/>
          <p:cNvSpPr/>
          <p:nvPr/>
        </p:nvSpPr>
        <p:spPr>
          <a:xfrm>
            <a:off x="5294376" y="1170432"/>
            <a:ext cx="3291840" cy="384048"/>
          </a:xfrm>
          <a:prstGeom prst="rect">
            <a:avLst/>
          </a:prstGeom>
          <a:noFill/>
          <a:ln/>
        </p:spPr>
        <p:txBody>
          <a:bodyPr wrap="square" lIns="0" tIns="0" rIns="0" bIns="0" rtlCol="0" anchor="ctr"/>
          <a:lstStyle/>
          <a:p>
            <a:pPr marL="0" indent="0">
              <a:buNone/>
            </a:pPr>
            <a:r>
              <a:rPr lang="en-US" sz="1450" b="1" dirty="0">
                <a:solidFill>
                  <a:srgbClr val="FFFFFF"/>
                </a:solidFill>
                <a:latin typeface="Trebuchet MS" pitchFamily="34" charset="0"/>
                <a:ea typeface="Trebuchet MS" pitchFamily="34" charset="-122"/>
                <a:cs typeface="Trebuchet MS" pitchFamily="34" charset="-120"/>
              </a:rPr>
              <a:t>Mandatory 1:1 Reserves</a:t>
            </a:r>
            <a:endParaRPr lang="en-US" sz="1450" dirty="0"/>
          </a:p>
        </p:txBody>
      </p:sp>
      <p:sp>
        <p:nvSpPr>
          <p:cNvPr id="15" name="Text 11"/>
          <p:cNvSpPr/>
          <p:nvPr/>
        </p:nvSpPr>
        <p:spPr>
          <a:xfrm>
            <a:off x="5294376" y="1581912"/>
            <a:ext cx="3291840" cy="804672"/>
          </a:xfrm>
          <a:prstGeom prst="rect">
            <a:avLst/>
          </a:prstGeom>
          <a:noFill/>
          <a:ln/>
        </p:spPr>
        <p:txBody>
          <a:bodyPr wrap="square" rtlCol="0" anchor="ctr"/>
          <a:lstStyle/>
          <a:p>
            <a:pPr marL="0" indent="0">
              <a:buNone/>
            </a:pPr>
            <a:r>
              <a:rPr lang="en-US" sz="1100" dirty="0">
                <a:solidFill>
                  <a:schemeClr val="bg1"/>
                </a:solidFill>
                <a:latin typeface="Calibri" pitchFamily="34" charset="0"/>
                <a:ea typeface="Calibri" pitchFamily="34" charset="-122"/>
                <a:cs typeface="Calibri" pitchFamily="34" charset="-120"/>
              </a:rPr>
              <a:t>Every stablecoin must be backed 1:1 by cash or short-dated U.S. Treasuries in segregated accounts. No algorithmic models. No crypto collateral. No self-attestation.</a:t>
            </a:r>
            <a:endParaRPr lang="en-US" sz="1100" dirty="0">
              <a:solidFill>
                <a:schemeClr val="bg1"/>
              </a:solidFill>
            </a:endParaRPr>
          </a:p>
        </p:txBody>
      </p:sp>
      <p:sp>
        <p:nvSpPr>
          <p:cNvPr id="16" name="Shape 12"/>
          <p:cNvSpPr/>
          <p:nvPr/>
        </p:nvSpPr>
        <p:spPr>
          <a:xfrm>
            <a:off x="402336" y="2670048"/>
            <a:ext cx="4041648" cy="1426464"/>
          </a:xfrm>
          <a:prstGeom prst="rect">
            <a:avLst/>
          </a:prstGeom>
          <a:solidFill>
            <a:srgbClr val="3D2B8F">
              <a:alpha val="48000"/>
            </a:srgbClr>
          </a:solidFill>
          <a:ln w="9525">
            <a:solidFill>
              <a:srgbClr val="5E47B0"/>
            </a:solidFill>
            <a:prstDash val="solid"/>
          </a:ln>
        </p:spPr>
        <p:txBody>
          <a:bodyPr/>
          <a:lstStyle/>
          <a:p>
            <a:endParaRPr lang="en-US"/>
          </a:p>
        </p:txBody>
      </p:sp>
      <p:sp>
        <p:nvSpPr>
          <p:cNvPr id="17" name="Shape 13"/>
          <p:cNvSpPr/>
          <p:nvPr/>
        </p:nvSpPr>
        <p:spPr>
          <a:xfrm>
            <a:off x="402336" y="2670048"/>
            <a:ext cx="54864" cy="1426464"/>
          </a:xfrm>
          <a:prstGeom prst="rect">
            <a:avLst/>
          </a:prstGeom>
          <a:solidFill>
            <a:srgbClr val="7B5CB8"/>
          </a:solidFill>
          <a:ln w="12700">
            <a:solidFill>
              <a:srgbClr val="7B5CB8"/>
            </a:solidFill>
            <a:prstDash val="solid"/>
          </a:ln>
        </p:spPr>
        <p:txBody>
          <a:bodyPr/>
          <a:lstStyle/>
          <a:p>
            <a:endParaRPr lang="en-US"/>
          </a:p>
        </p:txBody>
      </p:sp>
      <p:pic>
        <p:nvPicPr>
          <p:cNvPr id="18" name="Image 2" descr="preencoded.png"/>
          <p:cNvPicPr>
            <a:picLocks noChangeAspect="1"/>
          </p:cNvPicPr>
          <p:nvPr/>
        </p:nvPicPr>
        <p:blipFill>
          <a:blip r:embed="rId5"/>
          <a:stretch>
            <a:fillRect/>
          </a:stretch>
        </p:blipFill>
        <p:spPr>
          <a:xfrm>
            <a:off x="585216" y="3163824"/>
            <a:ext cx="329184" cy="329184"/>
          </a:xfrm>
          <a:prstGeom prst="rect">
            <a:avLst/>
          </a:prstGeom>
        </p:spPr>
      </p:pic>
      <p:sp>
        <p:nvSpPr>
          <p:cNvPr id="19" name="Text 14"/>
          <p:cNvSpPr/>
          <p:nvPr/>
        </p:nvSpPr>
        <p:spPr>
          <a:xfrm>
            <a:off x="1042416" y="2761488"/>
            <a:ext cx="3291840" cy="384048"/>
          </a:xfrm>
          <a:prstGeom prst="rect">
            <a:avLst/>
          </a:prstGeom>
          <a:noFill/>
          <a:ln/>
        </p:spPr>
        <p:txBody>
          <a:bodyPr wrap="square" lIns="0" tIns="0" rIns="0" bIns="0" rtlCol="0" anchor="ctr"/>
          <a:lstStyle/>
          <a:p>
            <a:pPr marL="0" indent="0">
              <a:buNone/>
            </a:pPr>
            <a:r>
              <a:rPr lang="en-US" sz="1450" b="1" dirty="0">
                <a:solidFill>
                  <a:srgbClr val="FFFFFF"/>
                </a:solidFill>
                <a:latin typeface="Trebuchet MS" pitchFamily="34" charset="0"/>
                <a:ea typeface="Trebuchet MS" pitchFamily="34" charset="-122"/>
                <a:cs typeface="Trebuchet MS" pitchFamily="34" charset="-120"/>
              </a:rPr>
              <a:t>Full BSA/AML Compliance</a:t>
            </a:r>
            <a:endParaRPr lang="en-US" sz="1450" dirty="0"/>
          </a:p>
        </p:txBody>
      </p:sp>
      <p:sp>
        <p:nvSpPr>
          <p:cNvPr id="20" name="Text 15"/>
          <p:cNvSpPr/>
          <p:nvPr/>
        </p:nvSpPr>
        <p:spPr>
          <a:xfrm>
            <a:off x="1042416" y="3172968"/>
            <a:ext cx="3291840" cy="804672"/>
          </a:xfrm>
          <a:prstGeom prst="rect">
            <a:avLst/>
          </a:prstGeom>
          <a:noFill/>
          <a:ln/>
        </p:spPr>
        <p:txBody>
          <a:bodyPr wrap="square" rtlCol="0" anchor="ctr"/>
          <a:lstStyle/>
          <a:p>
            <a:pPr marL="0" indent="0">
              <a:buNone/>
            </a:pPr>
            <a:r>
              <a:rPr lang="en-US" sz="1100" dirty="0">
                <a:solidFill>
                  <a:schemeClr val="bg1"/>
                </a:solidFill>
                <a:latin typeface="Calibri" pitchFamily="34" charset="0"/>
                <a:ea typeface="Calibri" pitchFamily="34" charset="-122"/>
                <a:cs typeface="Calibri" pitchFamily="34" charset="-120"/>
              </a:rPr>
              <a:t>Same AML and KYC standards your bank already meets. Stablecoin issuers must comply with the Bank Secrecy Act, this is not the Wild West crypto world</a:t>
            </a:r>
            <a:r>
              <a:rPr lang="en-US" sz="1100" dirty="0">
                <a:solidFill>
                  <a:srgbClr val="9E8FCA"/>
                </a:solidFill>
                <a:latin typeface="Calibri" pitchFamily="34" charset="0"/>
                <a:ea typeface="Calibri" pitchFamily="34" charset="-122"/>
                <a:cs typeface="Calibri" pitchFamily="34" charset="-120"/>
              </a:rPr>
              <a:t>.</a:t>
            </a:r>
            <a:endParaRPr lang="en-US" sz="1100" dirty="0"/>
          </a:p>
        </p:txBody>
      </p:sp>
      <p:sp>
        <p:nvSpPr>
          <p:cNvPr id="21" name="Shape 16"/>
          <p:cNvSpPr/>
          <p:nvPr/>
        </p:nvSpPr>
        <p:spPr>
          <a:xfrm>
            <a:off x="4654296" y="2670048"/>
            <a:ext cx="4041648" cy="1426464"/>
          </a:xfrm>
          <a:prstGeom prst="rect">
            <a:avLst/>
          </a:prstGeom>
          <a:solidFill>
            <a:srgbClr val="3D2B8F">
              <a:alpha val="48000"/>
            </a:srgbClr>
          </a:solidFill>
          <a:ln w="9525">
            <a:solidFill>
              <a:srgbClr val="5E47B0"/>
            </a:solidFill>
            <a:prstDash val="solid"/>
          </a:ln>
        </p:spPr>
        <p:txBody>
          <a:bodyPr/>
          <a:lstStyle/>
          <a:p>
            <a:endParaRPr lang="en-US" dirty="0"/>
          </a:p>
        </p:txBody>
      </p:sp>
      <p:sp>
        <p:nvSpPr>
          <p:cNvPr id="22" name="Shape 17"/>
          <p:cNvSpPr/>
          <p:nvPr/>
        </p:nvSpPr>
        <p:spPr>
          <a:xfrm>
            <a:off x="4654296" y="2670048"/>
            <a:ext cx="54864" cy="1426464"/>
          </a:xfrm>
          <a:prstGeom prst="rect">
            <a:avLst/>
          </a:prstGeom>
          <a:solidFill>
            <a:srgbClr val="9880C4"/>
          </a:solidFill>
          <a:ln w="12700">
            <a:solidFill>
              <a:srgbClr val="9880C4"/>
            </a:solidFill>
            <a:prstDash val="solid"/>
          </a:ln>
        </p:spPr>
        <p:txBody>
          <a:bodyPr/>
          <a:lstStyle/>
          <a:p>
            <a:endParaRPr lang="en-US"/>
          </a:p>
        </p:txBody>
      </p:sp>
      <p:pic>
        <p:nvPicPr>
          <p:cNvPr id="23" name="Image 3" descr="preencoded.png"/>
          <p:cNvPicPr>
            <a:picLocks noChangeAspect="1"/>
          </p:cNvPicPr>
          <p:nvPr/>
        </p:nvPicPr>
        <p:blipFill>
          <a:blip r:embed="rId6"/>
          <a:stretch>
            <a:fillRect/>
          </a:stretch>
        </p:blipFill>
        <p:spPr>
          <a:xfrm>
            <a:off x="4837176" y="3163824"/>
            <a:ext cx="329184" cy="329184"/>
          </a:xfrm>
          <a:prstGeom prst="rect">
            <a:avLst/>
          </a:prstGeom>
        </p:spPr>
      </p:pic>
      <p:sp>
        <p:nvSpPr>
          <p:cNvPr id="24" name="Text 18"/>
          <p:cNvSpPr/>
          <p:nvPr/>
        </p:nvSpPr>
        <p:spPr>
          <a:xfrm>
            <a:off x="5294376" y="2761488"/>
            <a:ext cx="3291840" cy="384048"/>
          </a:xfrm>
          <a:prstGeom prst="rect">
            <a:avLst/>
          </a:prstGeom>
          <a:noFill/>
          <a:ln/>
        </p:spPr>
        <p:txBody>
          <a:bodyPr wrap="square" lIns="0" tIns="0" rIns="0" bIns="0" rtlCol="0" anchor="ctr"/>
          <a:lstStyle/>
          <a:p>
            <a:pPr marL="0" indent="0">
              <a:buNone/>
            </a:pPr>
            <a:r>
              <a:rPr lang="en-US" sz="1450" b="1" dirty="0">
                <a:solidFill>
                  <a:srgbClr val="FFFFFF"/>
                </a:solidFill>
                <a:latin typeface="Trebuchet MS" pitchFamily="34" charset="0"/>
                <a:ea typeface="Trebuchet MS" pitchFamily="34" charset="-122"/>
                <a:cs typeface="Trebuchet MS" pitchFamily="34" charset="-120"/>
              </a:rPr>
              <a:t>Monthly Reserve Disclosures</a:t>
            </a:r>
            <a:endParaRPr lang="en-US" sz="1450" dirty="0"/>
          </a:p>
        </p:txBody>
      </p:sp>
      <p:sp>
        <p:nvSpPr>
          <p:cNvPr id="25" name="Text 19"/>
          <p:cNvSpPr/>
          <p:nvPr/>
        </p:nvSpPr>
        <p:spPr>
          <a:xfrm>
            <a:off x="5294376" y="3172968"/>
            <a:ext cx="3291840" cy="804672"/>
          </a:xfrm>
          <a:prstGeom prst="rect">
            <a:avLst/>
          </a:prstGeom>
          <a:noFill/>
          <a:ln/>
        </p:spPr>
        <p:txBody>
          <a:bodyPr wrap="square" rtlCol="0" anchor="ctr"/>
          <a:lstStyle/>
          <a:p>
            <a:pPr marL="0" indent="0">
              <a:buNone/>
            </a:pPr>
            <a:r>
              <a:rPr lang="en-US" sz="1100" dirty="0">
                <a:solidFill>
                  <a:schemeClr val="bg1"/>
                </a:solidFill>
                <a:latin typeface="Calibri" pitchFamily="34" charset="0"/>
                <a:ea typeface="Calibri" pitchFamily="34" charset="-122"/>
                <a:cs typeface="Calibri" pitchFamily="34" charset="-120"/>
              </a:rPr>
              <a:t>Public attestations required every month. Independent audits. Full transparency on reserve composition. Stablecoin holders receive priority in any issuer insolvency.</a:t>
            </a:r>
            <a:endParaRPr lang="en-US" sz="1100" dirty="0">
              <a:solidFill>
                <a:schemeClr val="bg1"/>
              </a:solidFill>
            </a:endParaRPr>
          </a:p>
        </p:txBody>
      </p:sp>
      <p:sp>
        <p:nvSpPr>
          <p:cNvPr id="26" name="Shape 20"/>
          <p:cNvSpPr/>
          <p:nvPr/>
        </p:nvSpPr>
        <p:spPr>
          <a:xfrm>
            <a:off x="402336" y="4389120"/>
            <a:ext cx="8339328" cy="347472"/>
          </a:xfrm>
          <a:prstGeom prst="rect">
            <a:avLst/>
          </a:prstGeom>
          <a:solidFill>
            <a:srgbClr val="F0B429">
              <a:alpha val="15000"/>
            </a:srgbClr>
          </a:solidFill>
          <a:ln w="9525">
            <a:solidFill>
              <a:srgbClr val="F0B429"/>
            </a:solidFill>
            <a:prstDash val="solid"/>
          </a:ln>
        </p:spPr>
        <p:txBody>
          <a:bodyPr/>
          <a:lstStyle/>
          <a:p>
            <a:endParaRPr lang="en-US"/>
          </a:p>
        </p:txBody>
      </p:sp>
      <p:sp>
        <p:nvSpPr>
          <p:cNvPr id="27" name="Text 21"/>
          <p:cNvSpPr/>
          <p:nvPr/>
        </p:nvSpPr>
        <p:spPr>
          <a:xfrm>
            <a:off x="402336" y="4389120"/>
            <a:ext cx="8339328" cy="347472"/>
          </a:xfrm>
          <a:prstGeom prst="rect">
            <a:avLst/>
          </a:prstGeom>
          <a:noFill/>
          <a:ln/>
        </p:spPr>
        <p:txBody>
          <a:bodyPr wrap="square" lIns="0" tIns="0" rIns="0" bIns="0" rtlCol="0" anchor="ctr"/>
          <a:lstStyle/>
          <a:p>
            <a:pPr marL="0" indent="0" algn="ctr">
              <a:buNone/>
            </a:pPr>
            <a:r>
              <a:rPr lang="en-US" sz="1200" b="1" dirty="0">
                <a:solidFill>
                  <a:srgbClr val="F0B429"/>
                </a:solidFill>
                <a:latin typeface="Calibri" pitchFamily="34" charset="0"/>
                <a:ea typeface="Calibri" pitchFamily="34" charset="-122"/>
                <a:cs typeface="Calibri" pitchFamily="34" charset="-120"/>
              </a:rPr>
              <a:t>Bottom line: These regulations are a foundation for safe adoption, not a barrier to entry.</a:t>
            </a:r>
            <a:endParaRPr lang="en-US" sz="1200" dirty="0"/>
          </a:p>
        </p:txBody>
      </p:sp>
      <p:sp>
        <p:nvSpPr>
          <p:cNvPr id="28" name="Text 22"/>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30" name="Picture 29">
            <a:extLst>
              <a:ext uri="{FF2B5EF4-FFF2-40B4-BE49-F238E27FC236}">
                <a16:creationId xmlns:a16="http://schemas.microsoft.com/office/drawing/2014/main" id="{E56A0554-2FDE-1BD7-5879-822B11E8CE0F}"/>
              </a:ext>
            </a:extLst>
          </p:cNvPr>
          <p:cNvPicPr>
            <a:picLocks noChangeAspect="1"/>
          </p:cNvPicPr>
          <p:nvPr/>
        </p:nvPicPr>
        <p:blipFill>
          <a:blip r:embed="rId7"/>
          <a:stretch>
            <a:fillRect/>
          </a:stretch>
        </p:blipFill>
        <p:spPr>
          <a:xfrm>
            <a:off x="8105952" y="192024"/>
            <a:ext cx="708864" cy="53949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01168"/>
            <a:ext cx="7680960" cy="566928"/>
          </a:xfrm>
          <a:prstGeom prst="rect">
            <a:avLst/>
          </a:prstGeom>
          <a:noFill/>
          <a:ln/>
        </p:spPr>
        <p:txBody>
          <a:bodyPr wrap="square" rtlCol="0" anchor="ctr"/>
          <a:lstStyle/>
          <a:p>
            <a:pPr marL="0" indent="0">
              <a:buNone/>
            </a:pPr>
            <a:r>
              <a:rPr lang="en-US" sz="3000" b="1" dirty="0">
                <a:solidFill>
                  <a:srgbClr val="1C1145"/>
                </a:solidFill>
                <a:latin typeface="Trebuchet MS" pitchFamily="34" charset="0"/>
                <a:ea typeface="Trebuchet MS" pitchFamily="34" charset="-122"/>
                <a:cs typeface="Trebuchet MS" pitchFamily="34" charset="-120"/>
              </a:rPr>
              <a:t>Not All Stablecoins or Issuers Are Equal</a:t>
            </a:r>
            <a:endParaRPr lang="en-US" sz="3000" dirty="0"/>
          </a:p>
        </p:txBody>
      </p:sp>
      <p:sp>
        <p:nvSpPr>
          <p:cNvPr id="3" name="Text 1"/>
          <p:cNvSpPr/>
          <p:nvPr/>
        </p:nvSpPr>
        <p:spPr>
          <a:xfrm>
            <a:off x="457200" y="758952"/>
            <a:ext cx="7315200" cy="292608"/>
          </a:xfrm>
          <a:prstGeom prst="rect">
            <a:avLst/>
          </a:prstGeom>
          <a:noFill/>
          <a:ln/>
        </p:spPr>
        <p:txBody>
          <a:bodyPr wrap="square" rtlCol="0" anchor="ctr"/>
          <a:lstStyle/>
          <a:p>
            <a:pPr marL="0" indent="0">
              <a:buNone/>
            </a:pPr>
            <a:r>
              <a:rPr lang="en-US" sz="1400" i="1" dirty="0">
                <a:solidFill>
                  <a:srgbClr val="4A3A80"/>
                </a:solidFill>
                <a:latin typeface="Calibri" pitchFamily="34" charset="0"/>
                <a:ea typeface="Calibri" pitchFamily="34" charset="-122"/>
                <a:cs typeface="Calibri" pitchFamily="34" charset="-120"/>
              </a:rPr>
              <a:t>The most important question is not which stablecoin to use — it's who is the issuer</a:t>
            </a:r>
            <a:endParaRPr lang="en-US" sz="1400" dirty="0"/>
          </a:p>
        </p:txBody>
      </p:sp>
      <p:sp>
        <p:nvSpPr>
          <p:cNvPr id="4" name="Shape 2"/>
          <p:cNvSpPr/>
          <p:nvPr/>
        </p:nvSpPr>
        <p:spPr>
          <a:xfrm>
            <a:off x="365760" y="1097280"/>
            <a:ext cx="8412480" cy="548640"/>
          </a:xfrm>
          <a:prstGeom prst="rect">
            <a:avLst/>
          </a:prstGeom>
          <a:solidFill>
            <a:srgbClr val="3D2B8F"/>
          </a:solidFill>
          <a:ln w="12700">
            <a:solidFill>
              <a:srgbClr val="3D2B8F"/>
            </a:solidFill>
            <a:prstDash val="solid"/>
          </a:ln>
        </p:spPr>
        <p:txBody>
          <a:bodyPr/>
          <a:lstStyle/>
          <a:p>
            <a:endParaRPr lang="en-US"/>
          </a:p>
        </p:txBody>
      </p:sp>
      <p:sp>
        <p:nvSpPr>
          <p:cNvPr id="5" name="Text 3"/>
          <p:cNvSpPr/>
          <p:nvPr/>
        </p:nvSpPr>
        <p:spPr>
          <a:xfrm>
            <a:off x="365760" y="1097280"/>
            <a:ext cx="8412480" cy="548640"/>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The Critical Question: Is the issuer merely licensed or are they supervised?</a:t>
            </a:r>
            <a:endParaRPr lang="en-US" sz="1600" dirty="0"/>
          </a:p>
        </p:txBody>
      </p:sp>
      <p:sp>
        <p:nvSpPr>
          <p:cNvPr id="6" name="Shape 4"/>
          <p:cNvSpPr/>
          <p:nvPr/>
        </p:nvSpPr>
        <p:spPr>
          <a:xfrm>
            <a:off x="365760" y="1737360"/>
            <a:ext cx="3694176" cy="2743200"/>
          </a:xfrm>
          <a:prstGeom prst="rect">
            <a:avLst/>
          </a:prstGeom>
          <a:solidFill>
            <a:srgbClr val="F8FAFC"/>
          </a:solidFill>
          <a:ln w="12700">
            <a:solidFill>
              <a:srgbClr val="CBD5E1"/>
            </a:solidFill>
            <a:prstDash val="solid"/>
          </a:ln>
        </p:spPr>
        <p:txBody>
          <a:bodyPr/>
          <a:lstStyle/>
          <a:p>
            <a:endParaRPr lang="en-US"/>
          </a:p>
        </p:txBody>
      </p:sp>
      <p:sp>
        <p:nvSpPr>
          <p:cNvPr id="7" name="Shape 5"/>
          <p:cNvSpPr/>
          <p:nvPr/>
        </p:nvSpPr>
        <p:spPr>
          <a:xfrm>
            <a:off x="365760" y="1737360"/>
            <a:ext cx="3703320" cy="402336"/>
          </a:xfrm>
          <a:prstGeom prst="rect">
            <a:avLst/>
          </a:prstGeom>
          <a:solidFill>
            <a:srgbClr val="64748B"/>
          </a:solidFill>
          <a:ln w="12700">
            <a:noFill/>
            <a:prstDash val="solid"/>
          </a:ln>
        </p:spPr>
        <p:txBody>
          <a:bodyPr/>
          <a:lstStyle/>
          <a:p>
            <a:endParaRPr lang="en-US"/>
          </a:p>
        </p:txBody>
      </p:sp>
      <p:sp>
        <p:nvSpPr>
          <p:cNvPr id="8" name="Text 6"/>
          <p:cNvSpPr/>
          <p:nvPr/>
        </p:nvSpPr>
        <p:spPr>
          <a:xfrm>
            <a:off x="365760" y="1737360"/>
            <a:ext cx="3840480" cy="402336"/>
          </a:xfrm>
          <a:prstGeom prst="rect">
            <a:avLst/>
          </a:prstGeom>
          <a:noFill/>
          <a:ln/>
        </p:spPr>
        <p:txBody>
          <a:bodyPr wrap="square" lIns="0" tIns="0" rIns="0" bIns="0" rtlCol="0" anchor="ctr"/>
          <a:lstStyle/>
          <a:p>
            <a:pPr marL="0" indent="0" algn="ctr">
              <a:buNone/>
            </a:pPr>
            <a:r>
              <a:rPr lang="en-US" sz="1350" b="1" dirty="0">
                <a:solidFill>
                  <a:srgbClr val="FFFFFF"/>
                </a:solidFill>
                <a:latin typeface="Trebuchet MS" pitchFamily="34" charset="0"/>
                <a:ea typeface="Trebuchet MS" pitchFamily="34" charset="-122"/>
                <a:cs typeface="Trebuchet MS" pitchFamily="34" charset="-120"/>
              </a:rPr>
              <a:t>STATE-LICENSED (MTL)</a:t>
            </a:r>
          </a:p>
        </p:txBody>
      </p:sp>
      <p:sp>
        <p:nvSpPr>
          <p:cNvPr id="9" name="Text 7"/>
          <p:cNvSpPr/>
          <p:nvPr/>
        </p:nvSpPr>
        <p:spPr>
          <a:xfrm>
            <a:off x="502920" y="2212848"/>
            <a:ext cx="3566160" cy="347472"/>
          </a:xfrm>
          <a:prstGeom prst="rect">
            <a:avLst/>
          </a:prstGeom>
          <a:noFill/>
          <a:ln/>
        </p:spPr>
        <p:txBody>
          <a:bodyPr wrap="square" rtlCol="0" anchor="ctr"/>
          <a:lstStyle/>
          <a:p>
            <a:pPr marL="0" indent="0">
              <a:buNone/>
            </a:pPr>
            <a:r>
              <a:rPr lang="en-US" sz="1300" b="1" dirty="0">
                <a:solidFill>
                  <a:srgbClr val="334155"/>
                </a:solidFill>
                <a:latin typeface="Trebuchet MS" pitchFamily="34" charset="0"/>
                <a:ea typeface="Trebuchet MS" pitchFamily="34" charset="-122"/>
                <a:cs typeface="Trebuchet MS" pitchFamily="34" charset="-120"/>
              </a:rPr>
              <a:t>Money Transmitter License</a:t>
            </a:r>
          </a:p>
        </p:txBody>
      </p:sp>
      <p:sp>
        <p:nvSpPr>
          <p:cNvPr id="10" name="Text 8"/>
          <p:cNvSpPr/>
          <p:nvPr/>
        </p:nvSpPr>
        <p:spPr>
          <a:xfrm>
            <a:off x="502920" y="2624328"/>
            <a:ext cx="3566160" cy="310896"/>
          </a:xfrm>
          <a:prstGeom prst="rect">
            <a:avLst/>
          </a:prstGeom>
          <a:noFill/>
          <a:ln/>
        </p:spPr>
        <p:txBody>
          <a:bodyPr wrap="square" rtlCol="0" anchor="ctr"/>
          <a:lstStyle/>
          <a:p>
            <a:pPr marL="196850" indent="0">
              <a:buNone/>
            </a:pPr>
            <a:r>
              <a:rPr lang="en-US" sz="1200" dirty="0">
                <a:solidFill>
                  <a:srgbClr val="334155"/>
                </a:solidFill>
                <a:latin typeface="Calibri" pitchFamily="34" charset="0"/>
                <a:ea typeface="Calibri" pitchFamily="34" charset="-122"/>
                <a:cs typeface="Calibri" pitchFamily="34" charset="-120"/>
              </a:rPr>
              <a:t>Is oversight focused on BSA/AML, or also prudential?</a:t>
            </a:r>
          </a:p>
        </p:txBody>
      </p:sp>
      <p:sp>
        <p:nvSpPr>
          <p:cNvPr id="11" name="Text 9"/>
          <p:cNvSpPr/>
          <p:nvPr/>
        </p:nvSpPr>
        <p:spPr>
          <a:xfrm>
            <a:off x="502920" y="2962656"/>
            <a:ext cx="3566160" cy="310896"/>
          </a:xfrm>
          <a:prstGeom prst="rect">
            <a:avLst/>
          </a:prstGeom>
          <a:noFill/>
          <a:ln/>
        </p:spPr>
        <p:txBody>
          <a:bodyPr wrap="square" rtlCol="0" anchor="ctr"/>
          <a:lstStyle/>
          <a:p>
            <a:pPr marL="196850" indent="0">
              <a:buNone/>
            </a:pPr>
            <a:r>
              <a:rPr lang="en-US" sz="1200" dirty="0">
                <a:solidFill>
                  <a:srgbClr val="334155"/>
                </a:solidFill>
                <a:latin typeface="Calibri" pitchFamily="34" charset="0"/>
                <a:ea typeface="Calibri" pitchFamily="34" charset="-122"/>
                <a:cs typeface="Calibri" pitchFamily="34" charset="-120"/>
              </a:rPr>
              <a:t>Who examines capital adequacy and solvency?</a:t>
            </a:r>
          </a:p>
        </p:txBody>
      </p:sp>
      <p:sp>
        <p:nvSpPr>
          <p:cNvPr id="12" name="Text 10"/>
          <p:cNvSpPr/>
          <p:nvPr/>
        </p:nvSpPr>
        <p:spPr>
          <a:xfrm>
            <a:off x="502920" y="3300984"/>
            <a:ext cx="3566160" cy="310896"/>
          </a:xfrm>
          <a:prstGeom prst="rect">
            <a:avLst/>
          </a:prstGeom>
          <a:noFill/>
          <a:ln/>
        </p:spPr>
        <p:txBody>
          <a:bodyPr wrap="square" rtlCol="0" anchor="ctr"/>
          <a:lstStyle/>
          <a:p>
            <a:pPr marL="196850" indent="0">
              <a:buNone/>
            </a:pPr>
            <a:r>
              <a:rPr lang="en-US" sz="1200" dirty="0">
                <a:solidFill>
                  <a:srgbClr val="334155"/>
                </a:solidFill>
                <a:latin typeface="Calibri" pitchFamily="34" charset="0"/>
                <a:ea typeface="Calibri" pitchFamily="34" charset="-122"/>
                <a:cs typeface="Calibri" pitchFamily="34" charset="-120"/>
              </a:rPr>
              <a:t>Are reserves verified by an independent third party?</a:t>
            </a:r>
          </a:p>
        </p:txBody>
      </p:sp>
      <p:sp>
        <p:nvSpPr>
          <p:cNvPr id="13" name="Text 11"/>
          <p:cNvSpPr/>
          <p:nvPr/>
        </p:nvSpPr>
        <p:spPr>
          <a:xfrm>
            <a:off x="502920" y="3639312"/>
            <a:ext cx="3566160" cy="310896"/>
          </a:xfrm>
          <a:prstGeom prst="rect">
            <a:avLst/>
          </a:prstGeom>
          <a:noFill/>
          <a:ln/>
        </p:spPr>
        <p:txBody>
          <a:bodyPr wrap="square" rtlCol="0" anchor="ctr"/>
          <a:lstStyle/>
          <a:p>
            <a:pPr marL="196850" indent="0">
              <a:buNone/>
            </a:pPr>
            <a:r>
              <a:rPr lang="en-US" sz="1200" dirty="0">
                <a:solidFill>
                  <a:srgbClr val="334155"/>
                </a:solidFill>
                <a:latin typeface="Calibri" pitchFamily="34" charset="0"/>
                <a:ea typeface="Calibri" pitchFamily="34" charset="-122"/>
                <a:cs typeface="Calibri" pitchFamily="34" charset="-120"/>
              </a:rPr>
              <a:t>How often are reserve attestations published?</a:t>
            </a:r>
          </a:p>
        </p:txBody>
      </p:sp>
      <p:sp>
        <p:nvSpPr>
          <p:cNvPr id="14" name="Text 12"/>
          <p:cNvSpPr/>
          <p:nvPr/>
        </p:nvSpPr>
        <p:spPr>
          <a:xfrm>
            <a:off x="502920" y="3977640"/>
            <a:ext cx="3566160" cy="310896"/>
          </a:xfrm>
          <a:prstGeom prst="rect">
            <a:avLst/>
          </a:prstGeom>
          <a:noFill/>
          <a:ln/>
        </p:spPr>
        <p:txBody>
          <a:bodyPr wrap="square" rtlCol="0" anchor="ctr"/>
          <a:lstStyle/>
          <a:p>
            <a:pPr marL="196850" indent="0">
              <a:buNone/>
            </a:pPr>
            <a:r>
              <a:rPr lang="en-US" sz="1200" dirty="0">
                <a:solidFill>
                  <a:srgbClr val="334155"/>
                </a:solidFill>
                <a:latin typeface="Calibri" pitchFamily="34" charset="0"/>
                <a:ea typeface="Calibri" pitchFamily="34" charset="-122"/>
                <a:cs typeface="Calibri" pitchFamily="34" charset="-120"/>
              </a:rPr>
              <a:t>Do standards hold uniformly across all states?</a:t>
            </a:r>
          </a:p>
        </p:txBody>
      </p:sp>
      <p:sp>
        <p:nvSpPr>
          <p:cNvPr id="15" name="Shape 13"/>
          <p:cNvSpPr/>
          <p:nvPr/>
        </p:nvSpPr>
        <p:spPr>
          <a:xfrm>
            <a:off x="4123944" y="2640775"/>
            <a:ext cx="749808" cy="749808"/>
          </a:xfrm>
          <a:prstGeom prst="ellipse">
            <a:avLst/>
          </a:prstGeom>
          <a:solidFill>
            <a:srgbClr val="3D2B8F"/>
          </a:solidFill>
          <a:ln w="12700">
            <a:solidFill>
              <a:srgbClr val="3D2B8F"/>
            </a:solidFill>
            <a:prstDash val="solid"/>
          </a:ln>
        </p:spPr>
        <p:txBody>
          <a:bodyPr/>
          <a:lstStyle/>
          <a:p>
            <a:endParaRPr lang="en-US"/>
          </a:p>
        </p:txBody>
      </p:sp>
      <p:sp>
        <p:nvSpPr>
          <p:cNvPr id="16" name="Text 14"/>
          <p:cNvSpPr/>
          <p:nvPr/>
        </p:nvSpPr>
        <p:spPr>
          <a:xfrm>
            <a:off x="4114800" y="2628901"/>
            <a:ext cx="749808" cy="749808"/>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VS</a:t>
            </a:r>
            <a:endParaRPr lang="en-US" sz="1600" dirty="0"/>
          </a:p>
        </p:txBody>
      </p:sp>
      <p:sp>
        <p:nvSpPr>
          <p:cNvPr id="17" name="Shape 15"/>
          <p:cNvSpPr/>
          <p:nvPr/>
        </p:nvSpPr>
        <p:spPr>
          <a:xfrm>
            <a:off x="4956048" y="1737360"/>
            <a:ext cx="3840480" cy="2743200"/>
          </a:xfrm>
          <a:prstGeom prst="rect">
            <a:avLst/>
          </a:prstGeom>
          <a:solidFill>
            <a:srgbClr val="F0FDF4"/>
          </a:solidFill>
          <a:ln w="12700">
            <a:solidFill>
              <a:srgbClr val="BBF7D0"/>
            </a:solidFill>
            <a:prstDash val="solid"/>
          </a:ln>
        </p:spPr>
        <p:txBody>
          <a:bodyPr/>
          <a:lstStyle/>
          <a:p>
            <a:endParaRPr lang="en-US"/>
          </a:p>
        </p:txBody>
      </p:sp>
      <p:sp>
        <p:nvSpPr>
          <p:cNvPr id="18" name="Shape 16"/>
          <p:cNvSpPr/>
          <p:nvPr/>
        </p:nvSpPr>
        <p:spPr>
          <a:xfrm>
            <a:off x="4956048" y="1737360"/>
            <a:ext cx="3840480" cy="402336"/>
          </a:xfrm>
          <a:prstGeom prst="rect">
            <a:avLst/>
          </a:prstGeom>
          <a:solidFill>
            <a:srgbClr val="059669"/>
          </a:solidFill>
          <a:ln w="12700">
            <a:solidFill>
              <a:srgbClr val="059669"/>
            </a:solidFill>
            <a:prstDash val="solid"/>
          </a:ln>
        </p:spPr>
        <p:txBody>
          <a:bodyPr/>
          <a:lstStyle/>
          <a:p>
            <a:endParaRPr lang="en-US"/>
          </a:p>
        </p:txBody>
      </p:sp>
      <p:sp>
        <p:nvSpPr>
          <p:cNvPr id="19" name="Text 17"/>
          <p:cNvSpPr/>
          <p:nvPr/>
        </p:nvSpPr>
        <p:spPr>
          <a:xfrm>
            <a:off x="4956048" y="1737360"/>
            <a:ext cx="3840480" cy="402336"/>
          </a:xfrm>
          <a:prstGeom prst="rect">
            <a:avLst/>
          </a:prstGeom>
          <a:noFill/>
          <a:ln/>
        </p:spPr>
        <p:txBody>
          <a:bodyPr wrap="square" lIns="0" tIns="0" rIns="0" bIns="0" rtlCol="0" anchor="ctr"/>
          <a:lstStyle/>
          <a:p>
            <a:pPr marL="0" indent="0" algn="ctr">
              <a:buNone/>
            </a:pPr>
            <a:r>
              <a:rPr lang="en-US" sz="1350" b="1" dirty="0">
                <a:solidFill>
                  <a:srgbClr val="FFFFFF"/>
                </a:solidFill>
                <a:latin typeface="Trebuchet MS" pitchFamily="34" charset="0"/>
                <a:ea typeface="Trebuchet MS" pitchFamily="34" charset="-122"/>
                <a:cs typeface="Trebuchet MS" pitchFamily="34" charset="-120"/>
              </a:rPr>
              <a:t>✓  FEDERALLY SUPERVISED</a:t>
            </a:r>
            <a:endParaRPr lang="en-US" sz="1350" dirty="0"/>
          </a:p>
        </p:txBody>
      </p:sp>
      <p:sp>
        <p:nvSpPr>
          <p:cNvPr id="20" name="Text 18"/>
          <p:cNvSpPr/>
          <p:nvPr/>
        </p:nvSpPr>
        <p:spPr>
          <a:xfrm>
            <a:off x="5093208" y="2212848"/>
            <a:ext cx="3566160" cy="347472"/>
          </a:xfrm>
          <a:prstGeom prst="rect">
            <a:avLst/>
          </a:prstGeom>
          <a:noFill/>
          <a:ln/>
        </p:spPr>
        <p:txBody>
          <a:bodyPr wrap="square" rtlCol="0" anchor="ctr"/>
          <a:lstStyle/>
          <a:p>
            <a:pPr marL="0" indent="0">
              <a:buNone/>
            </a:pPr>
            <a:r>
              <a:rPr lang="en-US" sz="1300" b="1" dirty="0">
                <a:solidFill>
                  <a:srgbClr val="14532D"/>
                </a:solidFill>
                <a:latin typeface="Trebuchet MS" pitchFamily="34" charset="0"/>
                <a:ea typeface="Trebuchet MS" pitchFamily="34" charset="-122"/>
                <a:cs typeface="Trebuchet MS" pitchFamily="34" charset="-120"/>
              </a:rPr>
              <a:t>OCC-Regulated Trust Company</a:t>
            </a:r>
            <a:endParaRPr lang="en-US" sz="1300" dirty="0"/>
          </a:p>
        </p:txBody>
      </p:sp>
      <p:sp>
        <p:nvSpPr>
          <p:cNvPr id="21" name="Text 19"/>
          <p:cNvSpPr/>
          <p:nvPr/>
        </p:nvSpPr>
        <p:spPr>
          <a:xfrm>
            <a:off x="5093208" y="2624328"/>
            <a:ext cx="3566160" cy="310896"/>
          </a:xfrm>
          <a:prstGeom prst="rect">
            <a:avLst/>
          </a:prstGeom>
          <a:noFill/>
          <a:ln/>
        </p:spPr>
        <p:txBody>
          <a:bodyPr wrap="square" rtlCol="0" anchor="ctr"/>
          <a:lstStyle/>
          <a:p>
            <a:pPr marL="0" indent="0">
              <a:buNone/>
            </a:pPr>
            <a:r>
              <a:rPr lang="en-US" sz="1200" b="1" dirty="0">
                <a:solidFill>
                  <a:srgbClr val="059669"/>
                </a:solidFill>
                <a:latin typeface="Calibri" pitchFamily="34" charset="0"/>
                <a:ea typeface="Calibri" pitchFamily="34" charset="-122"/>
                <a:cs typeface="Calibri" pitchFamily="34" charset="-120"/>
              </a:rPr>
              <a:t>✓  </a:t>
            </a:r>
            <a:r>
              <a:rPr lang="en-US" sz="1200" dirty="0">
                <a:solidFill>
                  <a:srgbClr val="14532D"/>
                </a:solidFill>
                <a:latin typeface="Calibri" pitchFamily="34" charset="0"/>
                <a:ea typeface="Calibri" pitchFamily="34" charset="-122"/>
                <a:cs typeface="Calibri" pitchFamily="34" charset="-120"/>
              </a:rPr>
              <a:t>Same prudential oversight as a bank</a:t>
            </a:r>
            <a:endParaRPr lang="en-US" sz="1200" dirty="0"/>
          </a:p>
        </p:txBody>
      </p:sp>
      <p:sp>
        <p:nvSpPr>
          <p:cNvPr id="22" name="Text 20"/>
          <p:cNvSpPr/>
          <p:nvPr/>
        </p:nvSpPr>
        <p:spPr>
          <a:xfrm>
            <a:off x="5093208" y="2962656"/>
            <a:ext cx="3566160" cy="310896"/>
          </a:xfrm>
          <a:prstGeom prst="rect">
            <a:avLst/>
          </a:prstGeom>
          <a:noFill/>
          <a:ln/>
        </p:spPr>
        <p:txBody>
          <a:bodyPr wrap="square" rtlCol="0" anchor="ctr"/>
          <a:lstStyle/>
          <a:p>
            <a:pPr marL="0" indent="0">
              <a:buNone/>
            </a:pPr>
            <a:r>
              <a:rPr lang="en-US" sz="1200" b="1" dirty="0">
                <a:solidFill>
                  <a:srgbClr val="059669"/>
                </a:solidFill>
                <a:latin typeface="Calibri" pitchFamily="34" charset="0"/>
                <a:ea typeface="Calibri" pitchFamily="34" charset="-122"/>
                <a:cs typeface="Calibri" pitchFamily="34" charset="-120"/>
              </a:rPr>
              <a:t>✓  </a:t>
            </a:r>
            <a:r>
              <a:rPr lang="en-US" sz="1200" dirty="0">
                <a:solidFill>
                  <a:srgbClr val="14532D"/>
                </a:solidFill>
                <a:latin typeface="Calibri" pitchFamily="34" charset="0"/>
                <a:ea typeface="Calibri" pitchFamily="34" charset="-122"/>
                <a:cs typeface="Calibri" pitchFamily="34" charset="-120"/>
              </a:rPr>
              <a:t>Regular capital &amp; safety-and-soundness exams</a:t>
            </a:r>
            <a:endParaRPr lang="en-US" sz="1200" dirty="0"/>
          </a:p>
        </p:txBody>
      </p:sp>
      <p:sp>
        <p:nvSpPr>
          <p:cNvPr id="23" name="Text 21"/>
          <p:cNvSpPr/>
          <p:nvPr/>
        </p:nvSpPr>
        <p:spPr>
          <a:xfrm>
            <a:off x="5093208" y="3300984"/>
            <a:ext cx="3566160" cy="310896"/>
          </a:xfrm>
          <a:prstGeom prst="rect">
            <a:avLst/>
          </a:prstGeom>
          <a:noFill/>
          <a:ln/>
        </p:spPr>
        <p:txBody>
          <a:bodyPr wrap="square" rtlCol="0" anchor="ctr"/>
          <a:lstStyle/>
          <a:p>
            <a:pPr marL="0" indent="0">
              <a:buNone/>
            </a:pPr>
            <a:r>
              <a:rPr lang="en-US" sz="1200" b="1" dirty="0">
                <a:solidFill>
                  <a:srgbClr val="059669"/>
                </a:solidFill>
                <a:latin typeface="Calibri" pitchFamily="34" charset="0"/>
                <a:ea typeface="Calibri" pitchFamily="34" charset="-122"/>
                <a:cs typeface="Calibri" pitchFamily="34" charset="-120"/>
              </a:rPr>
              <a:t>✓  </a:t>
            </a:r>
            <a:r>
              <a:rPr lang="en-US" sz="1200" dirty="0">
                <a:solidFill>
                  <a:srgbClr val="14532D"/>
                </a:solidFill>
                <a:latin typeface="Calibri" pitchFamily="34" charset="0"/>
                <a:ea typeface="Calibri" pitchFamily="34" charset="-122"/>
                <a:cs typeface="Calibri" pitchFamily="34" charset="-120"/>
              </a:rPr>
              <a:t>1:1 high-quality liquid reserves as required by law</a:t>
            </a:r>
            <a:endParaRPr lang="en-US" sz="1200" dirty="0"/>
          </a:p>
        </p:txBody>
      </p:sp>
      <p:sp>
        <p:nvSpPr>
          <p:cNvPr id="24" name="Text 22"/>
          <p:cNvSpPr/>
          <p:nvPr/>
        </p:nvSpPr>
        <p:spPr>
          <a:xfrm>
            <a:off x="5093208" y="3639312"/>
            <a:ext cx="3566160" cy="310896"/>
          </a:xfrm>
          <a:prstGeom prst="rect">
            <a:avLst/>
          </a:prstGeom>
          <a:noFill/>
          <a:ln/>
        </p:spPr>
        <p:txBody>
          <a:bodyPr wrap="square" rtlCol="0" anchor="ctr"/>
          <a:lstStyle/>
          <a:p>
            <a:pPr marL="0" indent="0">
              <a:buNone/>
            </a:pPr>
            <a:r>
              <a:rPr lang="en-US" sz="1200" b="1" dirty="0">
                <a:solidFill>
                  <a:srgbClr val="059669"/>
                </a:solidFill>
                <a:latin typeface="Calibri" pitchFamily="34" charset="0"/>
                <a:ea typeface="Calibri" pitchFamily="34" charset="-122"/>
                <a:cs typeface="Calibri" pitchFamily="34" charset="-120"/>
              </a:rPr>
              <a:t>✓  </a:t>
            </a:r>
            <a:r>
              <a:rPr lang="en-US" sz="1200" dirty="0">
                <a:solidFill>
                  <a:srgbClr val="14532D"/>
                </a:solidFill>
                <a:latin typeface="Calibri" pitchFamily="34" charset="0"/>
                <a:ea typeface="Calibri" pitchFamily="34" charset="-122"/>
                <a:cs typeface="Calibri" pitchFamily="34" charset="-120"/>
              </a:rPr>
              <a:t>Monthly independent reserve attestations</a:t>
            </a:r>
            <a:endParaRPr lang="en-US" sz="1200" dirty="0"/>
          </a:p>
        </p:txBody>
      </p:sp>
      <p:sp>
        <p:nvSpPr>
          <p:cNvPr id="25" name="Text 23"/>
          <p:cNvSpPr/>
          <p:nvPr/>
        </p:nvSpPr>
        <p:spPr>
          <a:xfrm>
            <a:off x="5093208" y="3977640"/>
            <a:ext cx="3566160" cy="310896"/>
          </a:xfrm>
          <a:prstGeom prst="rect">
            <a:avLst/>
          </a:prstGeom>
          <a:noFill/>
          <a:ln/>
        </p:spPr>
        <p:txBody>
          <a:bodyPr wrap="square" rtlCol="0" anchor="ctr"/>
          <a:lstStyle/>
          <a:p>
            <a:pPr marL="0" indent="0">
              <a:buNone/>
            </a:pPr>
            <a:r>
              <a:rPr lang="en-US" sz="1200" b="1" dirty="0">
                <a:solidFill>
                  <a:srgbClr val="059669"/>
                </a:solidFill>
                <a:latin typeface="Calibri" pitchFamily="34" charset="0"/>
                <a:ea typeface="Calibri" pitchFamily="34" charset="-122"/>
                <a:cs typeface="Calibri" pitchFamily="34" charset="-120"/>
              </a:rPr>
              <a:t>✓  </a:t>
            </a:r>
            <a:r>
              <a:rPr lang="en-US" sz="1200" dirty="0">
                <a:solidFill>
                  <a:srgbClr val="14532D"/>
                </a:solidFill>
                <a:latin typeface="Calibri" pitchFamily="34" charset="0"/>
                <a:ea typeface="Calibri" pitchFamily="34" charset="-122"/>
                <a:cs typeface="Calibri" pitchFamily="34" charset="-120"/>
              </a:rPr>
              <a:t>Nationwide OCC authority with no state patchwork</a:t>
            </a:r>
            <a:endParaRPr lang="en-US" sz="1200" dirty="0"/>
          </a:p>
        </p:txBody>
      </p:sp>
      <p:sp>
        <p:nvSpPr>
          <p:cNvPr id="27" name="Text 24"/>
          <p:cNvSpPr/>
          <p:nvPr/>
        </p:nvSpPr>
        <p:spPr>
          <a:xfrm>
            <a:off x="0" y="4892040"/>
            <a:ext cx="9144000" cy="246888"/>
          </a:xfrm>
          <a:prstGeom prst="rect">
            <a:avLst/>
          </a:prstGeom>
          <a:noFill/>
          <a:ln/>
        </p:spPr>
        <p:txBody>
          <a:bodyPr wrap="square" rtlCol="0" anchor="ctr"/>
          <a:lstStyle/>
          <a:p>
            <a:pPr algn="ctr"/>
            <a:r>
              <a:rPr lang="en-US" sz="850" dirty="0">
                <a:solidFill>
                  <a:srgbClr val="6B5DAA"/>
                </a:solidFill>
                <a:latin typeface="Calibri" pitchFamily="34" charset="0"/>
                <a:ea typeface="Calibri" pitchFamily="34" charset="-122"/>
                <a:cs typeface="Calibri" pitchFamily="34" charset="-120"/>
              </a:rPr>
              <a:t>ClearTrust , LLC |  2026 OBL/NCBA Annual Convention |  Presented by: Daniel Farra, CTO</a:t>
            </a:r>
            <a:endParaRPr lang="en-US" sz="850" dirty="0"/>
          </a:p>
        </p:txBody>
      </p:sp>
      <p:pic>
        <p:nvPicPr>
          <p:cNvPr id="28" name="Graphic 28" descr="Diligence question marke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0700" y="2692400"/>
            <a:ext cx="165100" cy="165100"/>
          </a:xfrm>
          <a:prstGeom prst="rect">
            <a:avLst/>
          </a:prstGeom>
        </p:spPr>
      </p:pic>
      <p:pic>
        <p:nvPicPr>
          <p:cNvPr id="29" name="Graphic 29" descr="Diligence question marke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0700" y="3022600"/>
            <a:ext cx="165100" cy="165100"/>
          </a:xfrm>
          <a:prstGeom prst="rect">
            <a:avLst/>
          </a:prstGeom>
        </p:spPr>
      </p:pic>
      <p:pic>
        <p:nvPicPr>
          <p:cNvPr id="30" name="Graphic 30" descr="Diligence question marke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0700" y="3365500"/>
            <a:ext cx="165100" cy="165100"/>
          </a:xfrm>
          <a:prstGeom prst="rect">
            <a:avLst/>
          </a:prstGeom>
        </p:spPr>
      </p:pic>
      <p:pic>
        <p:nvPicPr>
          <p:cNvPr id="31" name="Graphic 31" descr="Diligence question marke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0700" y="3708400"/>
            <a:ext cx="165100" cy="165100"/>
          </a:xfrm>
          <a:prstGeom prst="rect">
            <a:avLst/>
          </a:prstGeom>
        </p:spPr>
      </p:pic>
      <p:pic>
        <p:nvPicPr>
          <p:cNvPr id="32" name="Graphic 32" descr="Diligence question marke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0700" y="4038600"/>
            <a:ext cx="165100" cy="165100"/>
          </a:xfrm>
          <a:prstGeom prst="rect">
            <a:avLst/>
          </a:prstGeom>
        </p:spPr>
      </p:pic>
      <p:pic>
        <p:nvPicPr>
          <p:cNvPr id="33" name="Picture 32">
            <a:extLst>
              <a:ext uri="{FF2B5EF4-FFF2-40B4-BE49-F238E27FC236}">
                <a16:creationId xmlns:a16="http://schemas.microsoft.com/office/drawing/2014/main" id="{66CCE6CB-B3C2-9294-9AAA-93B7B6D7CE75}"/>
              </a:ext>
            </a:extLst>
          </p:cNvPr>
          <p:cNvPicPr>
            <a:picLocks noChangeAspect="1"/>
          </p:cNvPicPr>
          <p:nvPr/>
        </p:nvPicPr>
        <p:blipFill>
          <a:blip r:embed="rId4"/>
          <a:srcRect/>
          <a:stretch/>
        </p:blipFill>
        <p:spPr>
          <a:xfrm>
            <a:off x="8105953" y="192024"/>
            <a:ext cx="708861" cy="539496"/>
          </a:xfrm>
          <a:prstGeom prst="rect">
            <a:avLst/>
          </a:prstGeom>
        </p:spPr>
      </p:pic>
    </p:spTree>
    <p:extLst>
      <p:ext uri="{BB962C8B-B14F-4D97-AF65-F5344CB8AC3E}">
        <p14:creationId xmlns:p14="http://schemas.microsoft.com/office/powerpoint/2010/main" val="37859035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958BB5DA04154AB2DDC1506B251849" ma:contentTypeVersion="16" ma:contentTypeDescription="Create a new document." ma:contentTypeScope="" ma:versionID="282c18736760402b7475e652157f2635">
  <xsd:schema xmlns:xsd="http://www.w3.org/2001/XMLSchema" xmlns:xs="http://www.w3.org/2001/XMLSchema" xmlns:p="http://schemas.microsoft.com/office/2006/metadata/properties" xmlns:ns2="6bc42181-ed0b-4513-8058-7e1234b2fa28" xmlns:ns3="0d50af79-0ddd-4f30-bbd9-0c3ecaf74590" targetNamespace="http://schemas.microsoft.com/office/2006/metadata/properties" ma:root="true" ma:fieldsID="edd53aec5b2571eeb89924979b0b85e5" ns2:_="" ns3:_="">
    <xsd:import namespace="6bc42181-ed0b-4513-8058-7e1234b2fa28"/>
    <xsd:import namespace="0d50af79-0ddd-4f30-bbd9-0c3ecaf74590"/>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Location" minOccurs="0"/>
                <xsd:element ref="ns2:SharedWithUsers" minOccurs="0"/>
                <xsd:element ref="ns2:SharedWithDetail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c42181-ed0b-4513-8058-7e1234b2fa2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1" nillable="true" ma:displayName="Taxonomy Catch All Column" ma:hidden="true" ma:list="{dc96bd0f-fec2-4dd1-a91b-78e1b6750149}" ma:internalName="TaxCatchAll" ma:showField="CatchAllData" ma:web="6bc42181-ed0b-4513-8058-7e1234b2fa28">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d50af79-0ddd-4f30-bbd9-0c3ecaf7459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bf2701f0-c06e-4c12-906d-ce72ad831b95"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d50af79-0ddd-4f30-bbd9-0c3ecaf74590">
      <Terms xmlns="http://schemas.microsoft.com/office/infopath/2007/PartnerControls"/>
    </lcf76f155ced4ddcb4097134ff3c332f>
    <TaxCatchAll xmlns="6bc42181-ed0b-4513-8058-7e1234b2fa28" xsi:nil="true"/>
    <_dlc_DocId xmlns="6bc42181-ed0b-4513-8058-7e1234b2fa28">UHEMNCS2UJP5-647281013-878852</_dlc_DocId>
    <_dlc_DocIdUrl xmlns="6bc42181-ed0b-4513-8058-7e1234b2fa28">
      <Url>https://northcarolinabank.sharepoint.com/sites/Public/_layouts/15/DocIdRedir.aspx?ID=UHEMNCS2UJP5-647281013-878852</Url>
      <Description>UHEMNCS2UJP5-647281013-878852</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F3FD019-43B7-46DF-8F6B-2450E017B849}"/>
</file>

<file path=customXml/itemProps2.xml><?xml version="1.0" encoding="utf-8"?>
<ds:datastoreItem xmlns:ds="http://schemas.openxmlformats.org/officeDocument/2006/customXml" ds:itemID="{35FB1140-013F-4FD3-9C79-BE74CC732F56}"/>
</file>

<file path=customXml/itemProps3.xml><?xml version="1.0" encoding="utf-8"?>
<ds:datastoreItem xmlns:ds="http://schemas.openxmlformats.org/officeDocument/2006/customXml" ds:itemID="{C1E50FB1-9E24-4551-964F-FC95B782FB71}"/>
</file>

<file path=customXml/itemProps4.xml><?xml version="1.0" encoding="utf-8"?>
<ds:datastoreItem xmlns:ds="http://schemas.openxmlformats.org/officeDocument/2006/customXml" ds:itemID="{C22FB523-7D58-4E9F-A80E-2734565BF4F3}"/>
</file>

<file path=docProps/app.xml><?xml version="1.0" encoding="utf-8"?>
<Properties xmlns="http://schemas.openxmlformats.org/officeDocument/2006/extended-properties" xmlns:vt="http://schemas.openxmlformats.org/officeDocument/2006/docPropsVTypes">
  <TotalTime>2774</TotalTime>
  <Words>3124</Words>
  <Application>Microsoft Office PowerPoint</Application>
  <PresentationFormat>On-screen Show (16:9)</PresentationFormat>
  <Paragraphs>388</Paragraphs>
  <Slides>20</Slides>
  <Notes>20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Beyond the Hype – ClearTrust Bankers Roadshow</dc:title>
  <dc:subject>PptxGenJS Presentation</dc:subject>
  <dc:creator>PptxGenJS</dc:creator>
  <cp:lastModifiedBy>Kara Kennedy</cp:lastModifiedBy>
  <cp:revision>48</cp:revision>
  <dcterms:created xsi:type="dcterms:W3CDTF">2026-06-01T19:10:47Z</dcterms:created>
  <dcterms:modified xsi:type="dcterms:W3CDTF">2026-06-22T18:32:56Z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0x01010061958BB5DA04154AB2DDC1506B251849</vt:lpwstr>
  </property>
  <property fmtid="{D5CDD505-2E9C-101B-9397-08002B2CF9AE}" pid="3" name="_dlc_DocIdItemGuid">
    <vt:lpwstr>58b1b9f9-7d27-435c-9e15-2334c84d4a97</vt:lpwstr>
  </property>
</Properties>
</file>