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381" autoAdjust="0"/>
    <p:restoredTop sz="94917" autoAdjust="0"/>
  </p:normalViewPr>
  <p:slideViewPr>
    <p:cSldViewPr>
      <p:cViewPr>
        <p:scale>
          <a:sx n="400" d="100"/>
          <a:sy n="400" d="100"/>
        </p:scale>
        <p:origin x="-860" y="-32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589A-366A-4949-AD82-D8BB42C41926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682C-FC5A-46E8-8E64-A6A1AF4C1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589A-366A-4949-AD82-D8BB42C41926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682C-FC5A-46E8-8E64-A6A1AF4C1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589A-366A-4949-AD82-D8BB42C41926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682C-FC5A-46E8-8E64-A6A1AF4C1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589A-366A-4949-AD82-D8BB42C41926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682C-FC5A-46E8-8E64-A6A1AF4C1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589A-366A-4949-AD82-D8BB42C41926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682C-FC5A-46E8-8E64-A6A1AF4C1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589A-366A-4949-AD82-D8BB42C41926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682C-FC5A-46E8-8E64-A6A1AF4C1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589A-366A-4949-AD82-D8BB42C41926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682C-FC5A-46E8-8E64-A6A1AF4C1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589A-366A-4949-AD82-D8BB42C41926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682C-FC5A-46E8-8E64-A6A1AF4C1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589A-366A-4949-AD82-D8BB42C41926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682C-FC5A-46E8-8E64-A6A1AF4C1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589A-366A-4949-AD82-D8BB42C41926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682C-FC5A-46E8-8E64-A6A1AF4C1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589A-366A-4949-AD82-D8BB42C41926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682C-FC5A-46E8-8E64-A6A1AF4C1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589A-366A-4949-AD82-D8BB42C41926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C682C-FC5A-46E8-8E64-A6A1AF4C1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3" descr="MI AWWA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168396" cy="898451"/>
          </a:xfrm>
          <a:prstGeom prst="rect">
            <a:avLst/>
          </a:prstGeom>
        </p:spPr>
      </p:pic>
      <p:sp>
        <p:nvSpPr>
          <p:cNvPr id="66" name="Rectangle 65"/>
          <p:cNvSpPr/>
          <p:nvPr/>
        </p:nvSpPr>
        <p:spPr>
          <a:xfrm>
            <a:off x="1585444" y="780768"/>
            <a:ext cx="7302297" cy="3028694"/>
          </a:xfrm>
          <a:prstGeom prst="rect">
            <a:avLst/>
          </a:prstGeom>
          <a:solidFill>
            <a:srgbClr val="EBF1DE">
              <a:alpha val="67059"/>
            </a:srgb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10737" y="3269847"/>
            <a:ext cx="10668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Trustee 2024-2027</a:t>
            </a:r>
          </a:p>
          <a:p>
            <a:pPr algn="ctr"/>
            <a:r>
              <a:rPr lang="en-US" sz="800" dirty="0"/>
              <a:t>Alando Chappell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83856" y="3263316"/>
            <a:ext cx="10668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Trustee 2024-2027</a:t>
            </a:r>
          </a:p>
          <a:p>
            <a:pPr algn="ctr"/>
            <a:r>
              <a:rPr lang="en-US" sz="800" dirty="0"/>
              <a:t>LaShone Bedford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67492" y="3269847"/>
            <a:ext cx="10668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Trustee 2022-2025</a:t>
            </a:r>
          </a:p>
          <a:p>
            <a:pPr algn="ctr"/>
            <a:r>
              <a:rPr lang="en-US" sz="800" dirty="0"/>
              <a:t>Doug Scott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0" y="3276600"/>
            <a:ext cx="10668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Trustee 2023-2026</a:t>
            </a:r>
          </a:p>
          <a:p>
            <a:pPr algn="ctr"/>
            <a:r>
              <a:rPr lang="en-US" sz="800" dirty="0"/>
              <a:t>James Cassel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53200" y="3276600"/>
            <a:ext cx="10668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Trustee 2022-2025</a:t>
            </a:r>
          </a:p>
          <a:p>
            <a:pPr algn="ctr"/>
            <a:r>
              <a:rPr lang="en-US" sz="800" dirty="0"/>
              <a:t>Angie Goodman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96446" y="3268391"/>
            <a:ext cx="110759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Trustee 2023-2026</a:t>
            </a:r>
          </a:p>
          <a:p>
            <a:pPr algn="ctr"/>
            <a:r>
              <a:rPr lang="en-US" sz="800" dirty="0"/>
              <a:t>Dan </a:t>
            </a:r>
            <a:r>
              <a:rPr lang="en-US" sz="800" dirty="0" err="1"/>
              <a:t>Sroka</a:t>
            </a:r>
            <a:endParaRPr lang="en-US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4724400" y="858983"/>
            <a:ext cx="1066800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Chair</a:t>
            </a:r>
          </a:p>
          <a:p>
            <a:pPr algn="ctr"/>
            <a:r>
              <a:rPr lang="en-US" sz="800" dirty="0"/>
              <a:t>Rick Solle</a:t>
            </a:r>
            <a:endParaRPr lang="en-US" sz="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772400" y="1752600"/>
            <a:ext cx="1066800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Secretary - Treasurer</a:t>
            </a:r>
          </a:p>
          <a:p>
            <a:pPr algn="ctr"/>
            <a:r>
              <a:rPr lang="en-US" sz="800" dirty="0"/>
              <a:t>Jaime Fleming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89969" y="1746290"/>
            <a:ext cx="106680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Chair – Elect</a:t>
            </a:r>
          </a:p>
          <a:p>
            <a:pPr algn="ctr"/>
            <a:r>
              <a:rPr lang="en-US" sz="800" dirty="0"/>
              <a:t>Molly Maciejewski</a:t>
            </a:r>
          </a:p>
          <a:p>
            <a:pPr algn="ctr"/>
            <a:endParaRPr lang="en-US" sz="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824880" y="1752558"/>
            <a:ext cx="1066800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Director</a:t>
            </a:r>
          </a:p>
          <a:p>
            <a:pPr algn="ctr"/>
            <a:r>
              <a:rPr lang="en-US" sz="800" dirty="0"/>
              <a:t>Christine Spitzley</a:t>
            </a:r>
            <a:endParaRPr lang="en-US" sz="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95677" y="989739"/>
            <a:ext cx="1066800" cy="52322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Interim Executive Director</a:t>
            </a:r>
          </a:p>
          <a:p>
            <a:pPr algn="ctr"/>
            <a:r>
              <a:rPr lang="en-US" sz="800" dirty="0"/>
              <a:t>Jonelle Moore</a:t>
            </a:r>
          </a:p>
          <a:p>
            <a:pPr algn="ctr"/>
            <a:endParaRPr lang="en-US" sz="400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0" y="228600"/>
            <a:ext cx="2684261" cy="307777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>
                <a:solidFill>
                  <a:schemeClr val="bg1"/>
                </a:solidFill>
              </a:rPr>
              <a:t>2024 – 2025 Organizational Chart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209800" y="3062323"/>
            <a:ext cx="6096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358280" y="1536091"/>
            <a:ext cx="594752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2"/>
          </p:cNvCxnSpPr>
          <p:nvPr/>
        </p:nvCxnSpPr>
        <p:spPr>
          <a:xfrm>
            <a:off x="5257800" y="1197537"/>
            <a:ext cx="0" cy="126611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257800" y="1536091"/>
            <a:ext cx="0" cy="152623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6498" y="4126794"/>
            <a:ext cx="1066800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Finance Committee</a:t>
            </a:r>
          </a:p>
          <a:p>
            <a:pPr algn="ctr"/>
            <a:r>
              <a:rPr lang="en-US" sz="800" dirty="0"/>
              <a:t>Jaime Fleming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6629400" y="1536091"/>
            <a:ext cx="0" cy="228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0"/>
          </p:cNvCxnSpPr>
          <p:nvPr/>
        </p:nvCxnSpPr>
        <p:spPr>
          <a:xfrm flipV="1">
            <a:off x="8305800" y="1524000"/>
            <a:ext cx="0" cy="228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cxnSpLocks/>
          </p:cNvCxnSpPr>
          <p:nvPr/>
        </p:nvCxnSpPr>
        <p:spPr>
          <a:xfrm flipV="1">
            <a:off x="4233015" y="1523958"/>
            <a:ext cx="0" cy="228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8" idx="0"/>
          </p:cNvCxnSpPr>
          <p:nvPr/>
        </p:nvCxnSpPr>
        <p:spPr>
          <a:xfrm flipV="1">
            <a:off x="2358280" y="1523958"/>
            <a:ext cx="0" cy="228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  <a:stCxn id="19" idx="0"/>
          </p:cNvCxnSpPr>
          <p:nvPr/>
        </p:nvCxnSpPr>
        <p:spPr>
          <a:xfrm flipV="1">
            <a:off x="729077" y="867964"/>
            <a:ext cx="0" cy="1217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3470643" y="3068965"/>
            <a:ext cx="1" cy="1943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" idx="0"/>
          </p:cNvCxnSpPr>
          <p:nvPr/>
        </p:nvCxnSpPr>
        <p:spPr>
          <a:xfrm flipV="1">
            <a:off x="2217256" y="3053504"/>
            <a:ext cx="0" cy="2098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6" idx="0"/>
          </p:cNvCxnSpPr>
          <p:nvPr/>
        </p:nvCxnSpPr>
        <p:spPr>
          <a:xfrm flipV="1">
            <a:off x="8300892" y="3055571"/>
            <a:ext cx="0" cy="2142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7" idx="0"/>
          </p:cNvCxnSpPr>
          <p:nvPr/>
        </p:nvCxnSpPr>
        <p:spPr>
          <a:xfrm flipV="1">
            <a:off x="5867400" y="3062324"/>
            <a:ext cx="0" cy="2142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8" idx="0"/>
          </p:cNvCxnSpPr>
          <p:nvPr/>
        </p:nvCxnSpPr>
        <p:spPr>
          <a:xfrm flipV="1">
            <a:off x="7086600" y="3062324"/>
            <a:ext cx="0" cy="2142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4638403" y="3053504"/>
            <a:ext cx="0" cy="2142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06410" y="3875737"/>
            <a:ext cx="107112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600" b="1" dirty="0"/>
              <a:t>Government Affairs Council</a:t>
            </a:r>
          </a:p>
          <a:p>
            <a:r>
              <a:rPr lang="en-US" sz="600" dirty="0"/>
              <a:t>Sara Rubino, Chair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626671" y="3872511"/>
            <a:ext cx="110064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Internal &amp; External Communications Council</a:t>
            </a:r>
          </a:p>
          <a:p>
            <a:r>
              <a:rPr lang="en-US" sz="600" dirty="0"/>
              <a:t>Samarhia Giffel, Chair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769415" y="3865759"/>
            <a:ext cx="10727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Conference &amp; Recognition Council</a:t>
            </a:r>
          </a:p>
          <a:p>
            <a:r>
              <a:rPr lang="en-US" sz="600"/>
              <a:t>Adam </a:t>
            </a:r>
            <a:r>
              <a:rPr lang="en-US" sz="600" dirty="0"/>
              <a:t>DeYoung, Chair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848111" y="3876851"/>
            <a:ext cx="11907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Member Recruitment &amp; Engagement Council</a:t>
            </a:r>
          </a:p>
          <a:p>
            <a:r>
              <a:rPr lang="en-US" sz="600" dirty="0"/>
              <a:t>Frank Williams, Chair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538097" y="3865759"/>
            <a:ext cx="111120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Education &amp; Training Council</a:t>
            </a:r>
          </a:p>
          <a:p>
            <a:r>
              <a:rPr lang="en-US" sz="600" dirty="0"/>
              <a:t>Joel Martinez, Chair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05800" y="6553200"/>
            <a:ext cx="6976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Rev 9/20/24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7159" y="5032142"/>
            <a:ext cx="105147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/>
              <a:t>Historic Preservation</a:t>
            </a:r>
          </a:p>
          <a:p>
            <a:r>
              <a:rPr lang="en-US" sz="600" dirty="0"/>
              <a:t>Greg Alimenti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95763" y="4616644"/>
            <a:ext cx="105148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/>
              <a:t>Planning and Strategy</a:t>
            </a:r>
          </a:p>
          <a:p>
            <a:r>
              <a:rPr lang="en-US" sz="600" dirty="0"/>
              <a:t>Christine Spitzley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97177" y="5425082"/>
            <a:ext cx="105147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/>
              <a:t>Council of Past Officers</a:t>
            </a:r>
          </a:p>
          <a:p>
            <a:r>
              <a:rPr lang="en-US" sz="600" dirty="0"/>
              <a:t>Gary Wozniak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6850" y="3611050"/>
            <a:ext cx="106680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Nominations Committee</a:t>
            </a:r>
          </a:p>
          <a:p>
            <a:pPr algn="ctr"/>
            <a:r>
              <a:rPr lang="en-US" sz="800" dirty="0"/>
              <a:t>Christine Spitzley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640675" y="4341745"/>
            <a:ext cx="1035861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600" dirty="0"/>
              <a:t>Podcast</a:t>
            </a:r>
          </a:p>
          <a:p>
            <a:r>
              <a:rPr lang="en-US" sz="600" dirty="0"/>
              <a:t>Social Media</a:t>
            </a:r>
          </a:p>
          <a:p>
            <a:r>
              <a:rPr lang="en-US" sz="600" dirty="0"/>
              <a:t>Water Works News Review</a:t>
            </a:r>
          </a:p>
          <a:p>
            <a:r>
              <a:rPr lang="en-US" sz="600" dirty="0"/>
              <a:t>Website</a:t>
            </a:r>
          </a:p>
          <a:p>
            <a:r>
              <a:rPr lang="en-US" sz="600"/>
              <a:t>Communication Workshop</a:t>
            </a:r>
            <a:endParaRPr lang="en-US" sz="600" dirty="0"/>
          </a:p>
        </p:txBody>
      </p:sp>
      <p:sp>
        <p:nvSpPr>
          <p:cNvPr id="74" name="TextBox 73"/>
          <p:cNvSpPr txBox="1"/>
          <p:nvPr/>
        </p:nvSpPr>
        <p:spPr>
          <a:xfrm>
            <a:off x="7762875" y="4272814"/>
            <a:ext cx="123944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600" dirty="0"/>
              <a:t>Annual Conference Planning</a:t>
            </a:r>
          </a:p>
          <a:p>
            <a:r>
              <a:rPr lang="en-US" sz="600" dirty="0"/>
              <a:t>Contests (Tapping, Meter</a:t>
            </a:r>
            <a:br>
              <a:rPr lang="en-US" sz="600" dirty="0"/>
            </a:br>
            <a:r>
              <a:rPr lang="en-US" sz="600" dirty="0"/>
              <a:t>   Madness, Hydrant Hysteria)</a:t>
            </a:r>
          </a:p>
          <a:p>
            <a:r>
              <a:rPr lang="en-US" sz="600" dirty="0"/>
              <a:t>Best Tasting Water</a:t>
            </a:r>
          </a:p>
          <a:p>
            <a:r>
              <a:rPr lang="en-US" sz="600" dirty="0"/>
              <a:t>Fuller Award</a:t>
            </a:r>
          </a:p>
          <a:p>
            <a:r>
              <a:rPr lang="en-US" sz="600" dirty="0"/>
              <a:t>Faust Award</a:t>
            </a:r>
          </a:p>
          <a:p>
            <a:r>
              <a:rPr lang="en-US" sz="600" dirty="0"/>
              <a:t>Faust Scholarship</a:t>
            </a:r>
          </a:p>
          <a:p>
            <a:r>
              <a:rPr lang="en-US" sz="600" dirty="0"/>
              <a:t>Association Service Awards</a:t>
            </a:r>
          </a:p>
          <a:p>
            <a:r>
              <a:rPr lang="en-US" sz="600" dirty="0"/>
              <a:t>Joint Expo (joint)</a:t>
            </a:r>
          </a:p>
          <a:p>
            <a:r>
              <a:rPr lang="en-US" sz="600" dirty="0"/>
              <a:t>Operators Day (joint)</a:t>
            </a:r>
          </a:p>
          <a:p>
            <a:r>
              <a:rPr lang="en-US" sz="600" dirty="0"/>
              <a:t>Manufacturers Advisory</a:t>
            </a:r>
          </a:p>
          <a:p>
            <a:r>
              <a:rPr lang="en-US" sz="600" dirty="0"/>
              <a:t>One AWWA Operator Scholarship</a:t>
            </a:r>
          </a:p>
          <a:p>
            <a:r>
              <a:rPr lang="en-US" sz="600" dirty="0"/>
              <a:t>Safe Water in Ecuador (SWIE)</a:t>
            </a:r>
          </a:p>
          <a:p>
            <a:endParaRPr lang="en-US" sz="600" dirty="0"/>
          </a:p>
        </p:txBody>
      </p:sp>
      <p:sp>
        <p:nvSpPr>
          <p:cNvPr id="75" name="TextBox 74"/>
          <p:cNvSpPr txBox="1"/>
          <p:nvPr/>
        </p:nvSpPr>
        <p:spPr>
          <a:xfrm>
            <a:off x="2848249" y="4322362"/>
            <a:ext cx="118238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/>
              <a:t>Member Recruitment &amp; </a:t>
            </a:r>
            <a:br>
              <a:rPr lang="en-US" sz="600" dirty="0"/>
            </a:br>
            <a:r>
              <a:rPr lang="en-US" sz="600" dirty="0"/>
              <a:t>  Retention</a:t>
            </a:r>
          </a:p>
          <a:p>
            <a:r>
              <a:rPr lang="en-US" sz="600" dirty="0"/>
              <a:t>Industry Recruitment (joint)</a:t>
            </a:r>
            <a:br>
              <a:rPr lang="en-US" sz="600" dirty="0"/>
            </a:br>
            <a:r>
              <a:rPr lang="en-US" sz="600" dirty="0"/>
              <a:t>Diversity</a:t>
            </a:r>
          </a:p>
          <a:p>
            <a:r>
              <a:rPr lang="en-US" sz="600" dirty="0"/>
              <a:t>Young Professionals</a:t>
            </a:r>
          </a:p>
          <a:p>
            <a:r>
              <a:rPr lang="en-US" sz="600" dirty="0"/>
              <a:t>Youth Education (joint)</a:t>
            </a:r>
          </a:p>
          <a:p>
            <a:r>
              <a:rPr lang="en-US" sz="600" dirty="0"/>
              <a:t>Women on Water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461268" y="4241843"/>
            <a:ext cx="1250663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600" dirty="0"/>
              <a:t>Regional Meeting </a:t>
            </a:r>
            <a:br>
              <a:rPr lang="en-US" sz="600" dirty="0"/>
            </a:br>
            <a:r>
              <a:rPr lang="en-US" sz="600" dirty="0"/>
              <a:t>     Planning</a:t>
            </a:r>
          </a:p>
          <a:p>
            <a:r>
              <a:rPr lang="en-US" sz="600" dirty="0"/>
              <a:t>U.P Coordinating</a:t>
            </a:r>
          </a:p>
          <a:p>
            <a:r>
              <a:rPr lang="en-US" sz="600" dirty="0"/>
              <a:t>Small Systems</a:t>
            </a:r>
          </a:p>
          <a:p>
            <a:r>
              <a:rPr lang="en-US" sz="600" dirty="0"/>
              <a:t>Water System Security and </a:t>
            </a:r>
            <a:br>
              <a:rPr lang="en-US" sz="600" dirty="0"/>
            </a:br>
            <a:r>
              <a:rPr lang="en-US" sz="600" dirty="0"/>
              <a:t>     Emergency Management</a:t>
            </a:r>
          </a:p>
          <a:p>
            <a:r>
              <a:rPr lang="en-US" sz="600" dirty="0"/>
              <a:t>Distribution System Practices</a:t>
            </a:r>
          </a:p>
          <a:p>
            <a:r>
              <a:rPr lang="en-US" sz="600" dirty="0"/>
              <a:t>Asset and Infrastructure      </a:t>
            </a:r>
            <a:br>
              <a:rPr lang="en-US" sz="600" dirty="0"/>
            </a:br>
            <a:r>
              <a:rPr lang="en-US" sz="600" dirty="0"/>
              <a:t>     Management (joint)</a:t>
            </a:r>
          </a:p>
          <a:p>
            <a:r>
              <a:rPr lang="en-US" sz="600" dirty="0"/>
              <a:t>Laboratory Practices (joint)</a:t>
            </a:r>
          </a:p>
          <a:p>
            <a:r>
              <a:rPr lang="en-US" sz="600" dirty="0"/>
              <a:t>Maintenance (joint )</a:t>
            </a:r>
          </a:p>
          <a:p>
            <a:r>
              <a:rPr lang="en-US" sz="600" dirty="0"/>
              <a:t>Health &amp; Safety (joint)</a:t>
            </a:r>
          </a:p>
          <a:p>
            <a:r>
              <a:rPr lang="en-US" sz="600" dirty="0"/>
              <a:t>Research and Treatment Practices</a:t>
            </a:r>
          </a:p>
          <a:p>
            <a:r>
              <a:rPr lang="en-US" sz="600" dirty="0"/>
              <a:t>Source Water </a:t>
            </a:r>
          </a:p>
        </p:txBody>
      </p:sp>
      <p:cxnSp>
        <p:nvCxnSpPr>
          <p:cNvPr id="79" name="Straight Connector 78"/>
          <p:cNvCxnSpPr>
            <a:cxnSpLocks/>
          </p:cNvCxnSpPr>
          <p:nvPr/>
        </p:nvCxnSpPr>
        <p:spPr>
          <a:xfrm>
            <a:off x="533400" y="1730871"/>
            <a:ext cx="35668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97177" y="3218216"/>
            <a:ext cx="1082121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Executive Committee</a:t>
            </a:r>
          </a:p>
          <a:p>
            <a:pPr algn="ctr"/>
            <a:r>
              <a:rPr lang="en-US" sz="800" dirty="0"/>
              <a:t>Rick Solle</a:t>
            </a:r>
          </a:p>
        </p:txBody>
      </p:sp>
      <p:cxnSp>
        <p:nvCxnSpPr>
          <p:cNvPr id="82" name="Straight Connector 81"/>
          <p:cNvCxnSpPr>
            <a:cxnSpLocks/>
          </p:cNvCxnSpPr>
          <p:nvPr/>
        </p:nvCxnSpPr>
        <p:spPr>
          <a:xfrm flipV="1">
            <a:off x="729077" y="858983"/>
            <a:ext cx="846841" cy="89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cxnSpLocks/>
          </p:cNvCxnSpPr>
          <p:nvPr/>
        </p:nvCxnSpPr>
        <p:spPr>
          <a:xfrm flipV="1">
            <a:off x="1347020" y="3308109"/>
            <a:ext cx="0" cy="22554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157186" y="4755143"/>
            <a:ext cx="18304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1163650" y="4296362"/>
            <a:ext cx="18304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1162145" y="3925647"/>
            <a:ext cx="18304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1179298" y="3312872"/>
            <a:ext cx="165890" cy="44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1148638" y="5170641"/>
            <a:ext cx="18304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1157186" y="5563581"/>
            <a:ext cx="18304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cxnSpLocks/>
          </p:cNvCxnSpPr>
          <p:nvPr/>
        </p:nvCxnSpPr>
        <p:spPr>
          <a:xfrm>
            <a:off x="1345188" y="3684367"/>
            <a:ext cx="23073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5791388" y="6130789"/>
            <a:ext cx="76200" cy="4571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5791388" y="6332917"/>
            <a:ext cx="76200" cy="457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5791388" y="6456162"/>
            <a:ext cx="7620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8" name="Rectangle 117"/>
          <p:cNvSpPr/>
          <p:nvPr/>
        </p:nvSpPr>
        <p:spPr>
          <a:xfrm>
            <a:off x="5791388" y="6579407"/>
            <a:ext cx="7620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Rectangle 118"/>
          <p:cNvSpPr/>
          <p:nvPr/>
        </p:nvSpPr>
        <p:spPr>
          <a:xfrm>
            <a:off x="5791388" y="6702652"/>
            <a:ext cx="76200" cy="45719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5715188" y="5893314"/>
            <a:ext cx="533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Legend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826560" y="6054589"/>
            <a:ext cx="533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Board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826560" y="6261287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Board Trustee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838279" y="6388989"/>
            <a:ext cx="17701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Staff Member, Executive reports to Board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839117" y="6509665"/>
            <a:ext cx="1905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Standing Committee, reports to Board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829488" y="6632127"/>
            <a:ext cx="24765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Council/Committee, reports to Board or Trustee as indicated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5791388" y="6232889"/>
            <a:ext cx="76200" cy="4571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5826559" y="6161259"/>
            <a:ext cx="178190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Board Officer (Executive Committee)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108777" y="1730871"/>
            <a:ext cx="106680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Past - Chair</a:t>
            </a:r>
          </a:p>
          <a:p>
            <a:pPr algn="ctr"/>
            <a:r>
              <a:rPr lang="en-US" sz="800" dirty="0"/>
              <a:t>Gary Wozniak</a:t>
            </a:r>
          </a:p>
          <a:p>
            <a:pPr algn="ctr"/>
            <a:endParaRPr lang="en-US" sz="800" dirty="0"/>
          </a:p>
        </p:txBody>
      </p:sp>
      <p:cxnSp>
        <p:nvCxnSpPr>
          <p:cNvPr id="88" name="Straight Connector 87"/>
          <p:cNvCxnSpPr>
            <a:cxnSpLocks/>
            <a:endCxn id="5" idx="2"/>
          </p:cNvCxnSpPr>
          <p:nvPr/>
        </p:nvCxnSpPr>
        <p:spPr>
          <a:xfrm flipV="1">
            <a:off x="2217256" y="3601870"/>
            <a:ext cx="0" cy="20759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cxnSpLocks/>
          </p:cNvCxnSpPr>
          <p:nvPr/>
        </p:nvCxnSpPr>
        <p:spPr>
          <a:xfrm flipV="1">
            <a:off x="3470643" y="3608401"/>
            <a:ext cx="0" cy="26451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cxnSpLocks/>
            <a:stCxn id="2" idx="0"/>
            <a:endCxn id="4" idx="2"/>
          </p:cNvCxnSpPr>
          <p:nvPr/>
        </p:nvCxnSpPr>
        <p:spPr>
          <a:xfrm flipV="1">
            <a:off x="4641974" y="3608401"/>
            <a:ext cx="2163" cy="2673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cxnSpLocks/>
            <a:endCxn id="8" idx="2"/>
          </p:cNvCxnSpPr>
          <p:nvPr/>
        </p:nvCxnSpPr>
        <p:spPr>
          <a:xfrm flipH="1" flipV="1">
            <a:off x="7086600" y="3615154"/>
            <a:ext cx="287" cy="25735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cxnSpLocks/>
          </p:cNvCxnSpPr>
          <p:nvPr/>
        </p:nvCxnSpPr>
        <p:spPr>
          <a:xfrm flipV="1">
            <a:off x="8300891" y="3615154"/>
            <a:ext cx="0" cy="24623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cxnSpLocks/>
          </p:cNvCxnSpPr>
          <p:nvPr/>
        </p:nvCxnSpPr>
        <p:spPr>
          <a:xfrm flipH="1" flipV="1">
            <a:off x="721978" y="1514409"/>
            <a:ext cx="7099" cy="7229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3FA7790D-A181-4291-A8EB-4955312CEBE8}"/>
              </a:ext>
            </a:extLst>
          </p:cNvPr>
          <p:cNvCxnSpPr>
            <a:cxnSpLocks/>
          </p:cNvCxnSpPr>
          <p:nvPr/>
        </p:nvCxnSpPr>
        <p:spPr>
          <a:xfrm>
            <a:off x="507907" y="2237363"/>
            <a:ext cx="35668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041EFA68-9C5B-410B-AF4E-2E0CF3AE0653}"/>
              </a:ext>
            </a:extLst>
          </p:cNvPr>
          <p:cNvSpPr txBox="1"/>
          <p:nvPr/>
        </p:nvSpPr>
        <p:spPr>
          <a:xfrm>
            <a:off x="20787" y="2138764"/>
            <a:ext cx="665013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/>
              <a:t>Database </a:t>
            </a:r>
          </a:p>
          <a:p>
            <a:pPr algn="ctr"/>
            <a:r>
              <a:rPr lang="en-US" sz="600" b="1" dirty="0"/>
              <a:t>Administrator</a:t>
            </a:r>
          </a:p>
          <a:p>
            <a:pPr algn="ctr"/>
            <a:r>
              <a:rPr lang="en-US" sz="600" dirty="0"/>
              <a:t>Chris Willemin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B248D58-C2B1-4B49-8FE7-C6E42C94D2F7}"/>
              </a:ext>
            </a:extLst>
          </p:cNvPr>
          <p:cNvSpPr txBox="1"/>
          <p:nvPr/>
        </p:nvSpPr>
        <p:spPr>
          <a:xfrm>
            <a:off x="782385" y="1583019"/>
            <a:ext cx="733675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/>
              <a:t>Communications </a:t>
            </a:r>
          </a:p>
          <a:p>
            <a:pPr algn="ctr"/>
            <a:r>
              <a:rPr lang="en-US" sz="600" b="1" dirty="0"/>
              <a:t>Coordinator</a:t>
            </a:r>
          </a:p>
          <a:p>
            <a:pPr algn="ctr"/>
            <a:r>
              <a:rPr lang="en-US" sz="600" dirty="0"/>
              <a:t>Stacey Kukkonen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71024" y="2152595"/>
            <a:ext cx="745035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/>
              <a:t>Operations Manager</a:t>
            </a:r>
          </a:p>
          <a:p>
            <a:pPr algn="ctr"/>
            <a:r>
              <a:rPr lang="en-US" sz="600" dirty="0"/>
              <a:t>Jonelle Moore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716A555-B934-45EB-A278-4F6B3BC26551}"/>
              </a:ext>
            </a:extLst>
          </p:cNvPr>
          <p:cNvSpPr txBox="1"/>
          <p:nvPr/>
        </p:nvSpPr>
        <p:spPr>
          <a:xfrm>
            <a:off x="23449" y="1591874"/>
            <a:ext cx="641635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/>
              <a:t>Events Manager</a:t>
            </a:r>
          </a:p>
          <a:p>
            <a:pPr algn="ctr"/>
            <a:r>
              <a:rPr lang="en-US" sz="600" dirty="0"/>
              <a:t>Rebecca Chesnut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2069</TotalTime>
  <Words>310</Words>
  <Application>Microsoft Office PowerPoint</Application>
  <PresentationFormat>On-screen Show (4:3)</PresentationFormat>
  <Paragraphs>98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Randy</dc:creator>
  <cp:lastModifiedBy>Stacey Kukkonen MI-AWWA</cp:lastModifiedBy>
  <cp:revision>86</cp:revision>
  <dcterms:created xsi:type="dcterms:W3CDTF">2014-09-06T16:03:35Z</dcterms:created>
  <dcterms:modified xsi:type="dcterms:W3CDTF">2024-11-04T14:08:15Z</dcterms:modified>
</cp:coreProperties>
</file>