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77" r:id="rId2"/>
    <p:sldId id="275" r:id="rId3"/>
    <p:sldId id="278" r:id="rId4"/>
    <p:sldId id="279" r:id="rId5"/>
    <p:sldId id="280" r:id="rId6"/>
    <p:sldId id="286" r:id="rId7"/>
    <p:sldId id="287" r:id="rId8"/>
    <p:sldId id="288"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5" autoAdjust="0"/>
    <p:restoredTop sz="86405" autoAdjust="0"/>
  </p:normalViewPr>
  <p:slideViewPr>
    <p:cSldViewPr snapToGrid="0" snapToObjects="1">
      <p:cViewPr varScale="1">
        <p:scale>
          <a:sx n="73" d="100"/>
          <a:sy n="73" d="100"/>
        </p:scale>
        <p:origin x="1176" y="72"/>
      </p:cViewPr>
      <p:guideLst>
        <p:guide orient="horz" pos="2160"/>
        <p:guide pos="2880"/>
      </p:guideLst>
    </p:cSldViewPr>
  </p:slideViewPr>
  <p:outlineViewPr>
    <p:cViewPr>
      <p:scale>
        <a:sx n="33" d="100"/>
        <a:sy n="33" d="100"/>
      </p:scale>
      <p:origin x="0" y="-562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213B802-DCFE-4483-A3EE-5E9502523A8E}" type="datetimeFigureOut">
              <a:rPr lang="en-US" smtClean="0"/>
              <a:t>9/13/2018</a:t>
            </a:fld>
            <a:endParaRPr lang="en-US"/>
          </a:p>
        </p:txBody>
      </p:sp>
      <p:sp>
        <p:nvSpPr>
          <p:cNvPr id="4" name="Slide Image Placeholder 3"/>
          <p:cNvSpPr>
            <a:spLocks noGrp="1" noRot="1" noChangeAspect="1"/>
          </p:cNvSpPr>
          <p:nvPr>
            <p:ph type="sldImg" idx="2"/>
          </p:nvPr>
        </p:nvSpPr>
        <p:spPr>
          <a:xfrm>
            <a:off x="1498600" y="1200150"/>
            <a:ext cx="431800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61" tIns="48331" rIns="96661" bIns="48331" rtlCol="0" anchor="b"/>
          <a:lstStyle>
            <a:lvl1pPr algn="r">
              <a:defRPr sz="1300"/>
            </a:lvl1pPr>
          </a:lstStyle>
          <a:p>
            <a:fld id="{94662CCA-1CE1-45E1-9E1E-0F28AC104FF4}" type="slidenum">
              <a:rPr lang="en-US" smtClean="0"/>
              <a:t>‹#›</a:t>
            </a:fld>
            <a:endParaRPr lang="en-US"/>
          </a:p>
        </p:txBody>
      </p:sp>
    </p:spTree>
    <p:extLst>
      <p:ext uri="{BB962C8B-B14F-4D97-AF65-F5344CB8AC3E}">
        <p14:creationId xmlns:p14="http://schemas.microsoft.com/office/powerpoint/2010/main" val="238324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200" b="1" dirty="0">
                <a:cs typeface="Calibri"/>
              </a:rPr>
              <a:t>NOTE FOR PRESENTER</a:t>
            </a:r>
            <a:r>
              <a:rPr lang="en-US" sz="1200" dirty="0">
                <a:cs typeface="Calibri"/>
              </a:rPr>
              <a:t>: This slide is for your information only, do not use it in your presentation. Start presentation with the title slide (next slide). </a:t>
            </a:r>
            <a:endParaRPr lang="en-US" sz="1200" dirty="0"/>
          </a:p>
        </p:txBody>
      </p:sp>
      <p:sp>
        <p:nvSpPr>
          <p:cNvPr id="4" name="Slide Number Placeholder 3"/>
          <p:cNvSpPr>
            <a:spLocks noGrp="1"/>
          </p:cNvSpPr>
          <p:nvPr>
            <p:ph type="sldNum" sz="quarter" idx="10"/>
          </p:nvPr>
        </p:nvSpPr>
        <p:spPr/>
        <p:txBody>
          <a:bodyPr/>
          <a:lstStyle/>
          <a:p>
            <a:fld id="{94662CCA-1CE1-45E1-9E1E-0F28AC104FF4}" type="slidenum">
              <a:rPr lang="en-US" smtClean="0"/>
              <a:t>1</a:t>
            </a:fld>
            <a:endParaRPr lang="en-US"/>
          </a:p>
        </p:txBody>
      </p:sp>
    </p:spTree>
    <p:extLst>
      <p:ext uri="{BB962C8B-B14F-4D97-AF65-F5344CB8AC3E}">
        <p14:creationId xmlns:p14="http://schemas.microsoft.com/office/powerpoint/2010/main" val="698262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are a few concepts that educational leaders and law makers are considering and promoting. </a:t>
            </a:r>
          </a:p>
          <a:p>
            <a:endParaRPr lang="en-US" baseline="0" dirty="0"/>
          </a:p>
          <a:p>
            <a:r>
              <a:rPr lang="en-US" baseline="0" dirty="0"/>
              <a:t>Incidentally, these concepts are addressed and used </a:t>
            </a:r>
            <a:r>
              <a:rPr lang="en-US" dirty="0"/>
              <a:t>daily in </a:t>
            </a:r>
            <a:r>
              <a:rPr lang="en-US" baseline="0" dirty="0"/>
              <a:t>technology and engineering courses.</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10</a:t>
            </a:fld>
            <a:endParaRPr lang="en-US"/>
          </a:p>
        </p:txBody>
      </p:sp>
    </p:spTree>
    <p:extLst>
      <p:ext uri="{BB962C8B-B14F-4D97-AF65-F5344CB8AC3E}">
        <p14:creationId xmlns:p14="http://schemas.microsoft.com/office/powerpoint/2010/main" val="545896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lets shift gears. This is a little background</a:t>
            </a:r>
            <a:r>
              <a:rPr lang="en-US" baseline="0" dirty="0"/>
              <a:t> of the </a:t>
            </a:r>
            <a:r>
              <a:rPr lang="en-US" baseline="0" dirty="0" err="1"/>
              <a:t>LBbD</a:t>
            </a:r>
            <a:r>
              <a:rPr lang="en-US" baseline="0" dirty="0"/>
              <a:t> study. It does not go into great detail about the study itself because this presentation is to identify and discuss some of the findings and how </a:t>
            </a:r>
            <a:r>
              <a:rPr lang="en-US" dirty="0"/>
              <a:t>those findings illustrate the benefits of </a:t>
            </a:r>
            <a:r>
              <a:rPr lang="en-US" baseline="0" dirty="0"/>
              <a:t>TEE </a:t>
            </a:r>
            <a:r>
              <a:rPr lang="en-US" dirty="0"/>
              <a:t>courses and programs</a:t>
            </a:r>
            <a:r>
              <a:rPr lang="en-US" baseline="0" dirty="0"/>
              <a:t>.</a:t>
            </a:r>
          </a:p>
          <a:p>
            <a:endParaRPr lang="en-US" baseline="0" dirty="0"/>
          </a:p>
          <a:p>
            <a:r>
              <a:rPr lang="en-US" dirty="0"/>
              <a:t>You can see here the</a:t>
            </a:r>
            <a:r>
              <a:rPr lang="en-US" baseline="0" dirty="0"/>
              <a:t> purpose of the study.</a:t>
            </a:r>
            <a:endParaRPr lang="en-US" baseline="0" dirty="0">
              <a:cs typeface="Calibri"/>
            </a:endParaRPr>
          </a:p>
          <a:p>
            <a:endParaRPr lang="en-US" baseline="0" dirty="0"/>
          </a:p>
          <a:p>
            <a:r>
              <a:rPr lang="en-US" baseline="0" dirty="0"/>
              <a:t>The study instruments were based on </a:t>
            </a:r>
            <a:r>
              <a:rPr lang="en-US" dirty="0"/>
              <a:t>Standards for Technological Literacy (STL), Next Generation Science Standards (NGSS), and Common Core State Standards for Mathematics. </a:t>
            </a:r>
            <a:endParaRPr lang="en-US" baseline="0" dirty="0">
              <a:cs typeface="Calibri"/>
            </a:endParaRPr>
          </a:p>
          <a:p>
            <a:endParaRPr lang="en-US" baseline="0" dirty="0"/>
          </a:p>
          <a:p>
            <a:r>
              <a:rPr lang="en-US" baseline="0" dirty="0"/>
              <a:t>Over 5,900 elementary, MS and HS STEM teachers participated in the study. </a:t>
            </a:r>
          </a:p>
          <a:p>
            <a:endParaRPr lang="en-US" dirty="0"/>
          </a:p>
        </p:txBody>
      </p:sp>
      <p:sp>
        <p:nvSpPr>
          <p:cNvPr id="4" name="Slide Number Placeholder 3"/>
          <p:cNvSpPr>
            <a:spLocks noGrp="1"/>
          </p:cNvSpPr>
          <p:nvPr>
            <p:ph type="sldNum" sz="quarter" idx="10"/>
          </p:nvPr>
        </p:nvSpPr>
        <p:spPr/>
        <p:txBody>
          <a:bodyPr/>
          <a:lstStyle/>
          <a:p>
            <a:fld id="{75E1B287-91B3-1B41-B483-371932CAD40D}" type="slidenum">
              <a:rPr lang="en-US" smtClean="0"/>
              <a:t>11</a:t>
            </a:fld>
            <a:endParaRPr lang="en-US"/>
          </a:p>
        </p:txBody>
      </p:sp>
    </p:spTree>
    <p:extLst>
      <p:ext uri="{BB962C8B-B14F-4D97-AF65-F5344CB8AC3E}">
        <p14:creationId xmlns:p14="http://schemas.microsoft.com/office/powerpoint/2010/main" val="141058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a:t>
            </a:r>
            <a:r>
              <a:rPr lang="en-US" baseline="0" dirty="0"/>
              <a:t> and engineering students do more standards-based, hands-on activities in class than do science and mathematics students. </a:t>
            </a:r>
          </a:p>
          <a:p>
            <a:endParaRPr lang="en-US" baseline="0" dirty="0"/>
          </a:p>
          <a:p>
            <a:pPr>
              <a:defRPr/>
            </a:pPr>
            <a:r>
              <a:rPr lang="en-US" baseline="0" dirty="0"/>
              <a:t>This is a very important point.</a:t>
            </a:r>
            <a:endParaRPr lang="en-US" sz="1200" dirty="0">
              <a:cs typeface="Calibri"/>
            </a:endParaRPr>
          </a:p>
          <a:p>
            <a:endParaRPr lang="en-US" baseline="0" dirty="0"/>
          </a:p>
          <a:p>
            <a:r>
              <a:rPr lang="en-US" baseline="0" dirty="0"/>
              <a:t>Referring </a:t>
            </a:r>
            <a:r>
              <a:rPr lang="en-US" dirty="0"/>
              <a:t>back</a:t>
            </a:r>
            <a:r>
              <a:rPr lang="en-US" dirty="0">
                <a:cs typeface="Calibri"/>
              </a:rPr>
              <a:t> to thoughts and concerns identified in previous slides:</a:t>
            </a:r>
            <a:endParaRPr lang="en-US" dirty="0"/>
          </a:p>
          <a:p>
            <a:r>
              <a:rPr lang="en-US" dirty="0"/>
              <a:t>1. The NAEP-TEL Assessment found that students lack in-depth technology and engineering experience.</a:t>
            </a:r>
            <a:endParaRPr lang="en-US" dirty="0">
              <a:cs typeface="Calibri"/>
            </a:endParaRPr>
          </a:p>
          <a:p>
            <a:r>
              <a:rPr lang="en-US" dirty="0"/>
              <a:t>2. The U</a:t>
            </a:r>
            <a:r>
              <a:rPr lang="en-US" baseline="0" dirty="0"/>
              <a:t>.S. public feels students should take technology and engineering courses</a:t>
            </a:r>
            <a:r>
              <a:rPr lang="en-US" dirty="0"/>
              <a:t>. </a:t>
            </a:r>
            <a:endParaRPr lang="en-US" dirty="0">
              <a:cs typeface="Calibri"/>
            </a:endParaRPr>
          </a:p>
          <a:p>
            <a:r>
              <a:rPr lang="en-US" dirty="0"/>
              <a:t>3. Students can learn science, technology, engineering, and mathematics (as well as other) content in a STEM classroom setting.</a:t>
            </a:r>
            <a:endParaRPr lang="en-US" sz="1200" baseline="0" dirty="0">
              <a:cs typeface="Calibri"/>
            </a:endParaRPr>
          </a:p>
          <a:p>
            <a:endParaRPr lang="en-US" dirty="0"/>
          </a:p>
          <a:p>
            <a:r>
              <a:rPr lang="en-US" dirty="0"/>
              <a:t>Technology and engineering courses and programs are a valuable resource to address, and resolve, these thoughts and concerns. Keep this point in mind as we progress through this presentation.</a:t>
            </a:r>
            <a:endParaRPr lang="en-US" baseline="0"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12</a:t>
            </a:fld>
            <a:endParaRPr lang="en-US"/>
          </a:p>
        </p:txBody>
      </p:sp>
    </p:spTree>
    <p:extLst>
      <p:ext uri="{BB962C8B-B14F-4D97-AF65-F5344CB8AC3E}">
        <p14:creationId xmlns:p14="http://schemas.microsoft.com/office/powerpoint/2010/main" val="3441045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dirty="0"/>
              <a:t>Almost 100% of teachers indicated that they </a:t>
            </a:r>
            <a:r>
              <a:rPr lang="en-US" dirty="0"/>
              <a:t>felt</a:t>
            </a:r>
            <a:r>
              <a:rPr lang="en-US" baseline="0" dirty="0"/>
              <a:t> students benefit by doing activities in their classrooms.</a:t>
            </a:r>
            <a:r>
              <a:rPr lang="en-US" dirty="0"/>
              <a:t> </a:t>
            </a:r>
          </a:p>
          <a:p>
            <a:pPr>
              <a:defRPr/>
            </a:pPr>
            <a:endParaRPr lang="en-US" dirty="0">
              <a:cs typeface="Calibri"/>
            </a:endParaRPr>
          </a:p>
          <a:p>
            <a:pPr>
              <a:defRPr/>
            </a:pPr>
            <a:r>
              <a:rPr lang="en-US" dirty="0"/>
              <a:t>94.5% of teachers would have their students do more if time and resources permitted.</a:t>
            </a:r>
            <a:endParaRPr lang="en-US" dirty="0">
              <a:cs typeface="Calibri"/>
            </a:endParaRPr>
          </a:p>
          <a:p>
            <a:pPr>
              <a:defRPr/>
            </a:pPr>
            <a:endParaRPr lang="en-US" dirty="0"/>
          </a:p>
          <a:p>
            <a:pPr>
              <a:defRPr/>
            </a:pPr>
            <a:r>
              <a:rPr lang="en-US" dirty="0"/>
              <a:t>These two findings identify that teachers feel that students learn by doing and would like for their students to do more hands-on activities in class. .</a:t>
            </a:r>
            <a:endParaRPr lang="en-US" dirty="0">
              <a:cs typeface="Calibri"/>
            </a:endParaRPr>
          </a:p>
          <a:p>
            <a:pPr>
              <a:defRPr/>
            </a:pPr>
            <a:endParaRPr lang="en-US" dirty="0"/>
          </a:p>
          <a:p>
            <a:pPr>
              <a:defRPr/>
            </a:pPr>
            <a:r>
              <a:rPr lang="en-US" dirty="0"/>
              <a:t>As identified in the previous slide, technology and engineering students are doing more hands-on activities in their classrooms than are science and mathematics students in their classrooms.  </a:t>
            </a:r>
            <a:endParaRPr lang="en-US" dirty="0">
              <a:cs typeface="Calibri"/>
            </a:endParaRPr>
          </a:p>
          <a:p>
            <a:pPr>
              <a:defRPr/>
            </a:pPr>
            <a:endParaRPr lang="en-US" dirty="0"/>
          </a:p>
          <a:p>
            <a:pPr>
              <a:defRPr/>
            </a:pPr>
            <a:r>
              <a:rPr lang="en-US" dirty="0"/>
              <a:t>Remember, the U.S. Public feels students should take more technology and engineering courses to prepare students for life.</a:t>
            </a:r>
            <a:endParaRPr lang="en-US" dirty="0">
              <a:cs typeface="Calibri"/>
            </a:endParaRPr>
          </a:p>
          <a:p>
            <a:pPr>
              <a:defRPr/>
            </a:pPr>
            <a:endParaRPr lang="en-US" dirty="0"/>
          </a:p>
          <a:p>
            <a:pPr>
              <a:defRPr/>
            </a:pPr>
            <a:r>
              <a:rPr lang="en-US" dirty="0"/>
              <a:t>Keep these points in mind because they lay the groundwork to realize even more opportunities technology and engineering education provides students. </a:t>
            </a:r>
            <a:endParaRPr lang="en-US"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13</a:t>
            </a:fld>
            <a:endParaRPr lang="en-US"/>
          </a:p>
        </p:txBody>
      </p:sp>
    </p:spTree>
    <p:extLst>
      <p:ext uri="{BB962C8B-B14F-4D97-AF65-F5344CB8AC3E}">
        <p14:creationId xmlns:p14="http://schemas.microsoft.com/office/powerpoint/2010/main" val="3573131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teachers think that students learn by doing? Here</a:t>
            </a:r>
            <a:r>
              <a:rPr lang="en-US" baseline="0" dirty="0"/>
              <a:t> are some thoughts.</a:t>
            </a:r>
          </a:p>
          <a:p>
            <a:endParaRPr lang="en-US" baseline="0" dirty="0"/>
          </a:p>
          <a:p>
            <a:r>
              <a:rPr lang="en-US" dirty="0"/>
              <a:t>Students</a:t>
            </a:r>
            <a:r>
              <a:rPr lang="en-US" baseline="0" dirty="0"/>
              <a:t> doing hands-on activities support the three </a:t>
            </a:r>
            <a:r>
              <a:rPr lang="en-US" dirty="0"/>
              <a:t>Domains</a:t>
            </a:r>
            <a:r>
              <a:rPr lang="en-US" baseline="0" dirty="0"/>
              <a:t> of </a:t>
            </a:r>
            <a:r>
              <a:rPr lang="en-US" dirty="0"/>
              <a:t>Learning</a:t>
            </a:r>
            <a:r>
              <a:rPr lang="en-US" dirty="0">
                <a:cs typeface="Calibri"/>
              </a:rPr>
              <a:t>: Cognitive, Affective, and Psychomotor.</a:t>
            </a:r>
            <a:endParaRPr lang="en-US" baseline="0" dirty="0">
              <a:cs typeface="Calibri"/>
            </a:endParaRPr>
          </a:p>
          <a:p>
            <a:endParaRPr lang="en-US" baseline="0" dirty="0"/>
          </a:p>
          <a:p>
            <a:r>
              <a:rPr lang="en-US" baseline="0" dirty="0"/>
              <a:t>The three domains and short descriptions are shown here. </a:t>
            </a:r>
            <a:r>
              <a:rPr lang="en-US" dirty="0"/>
              <a:t>Students experience, and learn from, these three domains in technology and engineering courses. </a:t>
            </a:r>
            <a:endParaRPr lang="en-US" baseline="0" dirty="0">
              <a:cs typeface="Calibri"/>
            </a:endParaRPr>
          </a:p>
          <a:p>
            <a:endParaRPr lang="en-US" baseline="0" dirty="0"/>
          </a:p>
          <a:p>
            <a:r>
              <a:rPr lang="en-US" dirty="0"/>
              <a:t>Specifically addressing each domain, Integrative STEM/STEAM is a reality in Technology and Engineering Education</a:t>
            </a:r>
            <a:r>
              <a:rPr lang="en-US" baseline="0" dirty="0"/>
              <a:t> that</a:t>
            </a:r>
            <a:r>
              <a:rPr lang="en-US" dirty="0"/>
              <a:t> directly addresses the Cognitive Domain.</a:t>
            </a:r>
          </a:p>
          <a:p>
            <a:endParaRPr lang="en-US" dirty="0"/>
          </a:p>
          <a:p>
            <a:r>
              <a:rPr lang="en-US" dirty="0"/>
              <a:t>Concerning the Affective Domain: technology and engineering students often work in teams doing hands-on activities. As we have seen, hands-on activities are more available in technology and engineering than in other courses. </a:t>
            </a:r>
          </a:p>
          <a:p>
            <a:endParaRPr lang="en-US" dirty="0"/>
          </a:p>
          <a:p>
            <a:r>
              <a:rPr lang="en-US" dirty="0"/>
              <a:t>The Psychomotor Domain is where TEE students learn by using hands-on activities and is the area by which TEE courses may be best known. </a:t>
            </a:r>
          </a:p>
          <a:p>
            <a:endParaRPr lang="en-US" dirty="0">
              <a:cs typeface="Calibri"/>
            </a:endParaRPr>
          </a:p>
          <a:p>
            <a:r>
              <a:rPr lang="en-US" dirty="0"/>
              <a:t>Notice that we have included footnotes to each bullet. These footnotes are hyperlinked and by clicking on these footnotes, one may go to articles that specifically identify how technology and engineering courses support student learning in each of the three Domains of Learning. These footnoted references are also included in slides at the end of this presentation.</a:t>
            </a:r>
            <a:endParaRPr lang="en-US" dirty="0">
              <a:cs typeface="Calibri"/>
            </a:endParaRPr>
          </a:p>
          <a:p>
            <a:endParaRPr lang="en-US" dirty="0">
              <a:cs typeface="Calibri"/>
            </a:endParaRPr>
          </a:p>
          <a:p>
            <a:r>
              <a:rPr lang="en-US" dirty="0"/>
              <a:t>For example, we have identified three articles that show how technology and engineering courses support the Cognitive Domain, the titles of those articles are:</a:t>
            </a:r>
          </a:p>
          <a:p>
            <a:pPr marL="171450" indent="-171450">
              <a:buChar char="•"/>
            </a:pPr>
            <a:r>
              <a:rPr lang="en-US" dirty="0"/>
              <a:t>STEM integration: Solids, CAD, and 3D printers – </a:t>
            </a:r>
            <a:r>
              <a:rPr lang="en-US" i="1" dirty="0"/>
              <a:t>Technology and Engineering Teacher</a:t>
            </a:r>
            <a:r>
              <a:rPr lang="en-US" dirty="0"/>
              <a:t>. </a:t>
            </a:r>
          </a:p>
          <a:p>
            <a:pPr marL="171450" indent="-171450">
              <a:buChar char="•"/>
            </a:pPr>
            <a:r>
              <a:rPr lang="en-US" dirty="0"/>
              <a:t>Vocabulary development in technology and engineering education. </a:t>
            </a:r>
          </a:p>
          <a:p>
            <a:pPr marL="171450" indent="-171450">
              <a:buChar char="•"/>
            </a:pPr>
            <a:r>
              <a:rPr lang="en-US" dirty="0"/>
              <a:t>Beyond science and math: Integrating geography education. </a:t>
            </a:r>
          </a:p>
          <a:p>
            <a:pPr marL="171450" indent="-171450">
              <a:buChar char="•"/>
            </a:pPr>
            <a:endParaRPr lang="en-US" dirty="0">
              <a:cs typeface="Calibri"/>
            </a:endParaRPr>
          </a:p>
          <a:p>
            <a:r>
              <a:rPr lang="en-US" dirty="0">
                <a:cs typeface="Calibri"/>
              </a:rPr>
              <a:t>All of these references provide specific information and activities used in technology and engineering courses.</a:t>
            </a:r>
          </a:p>
          <a:p>
            <a:pPr>
              <a:defRPr/>
            </a:pPr>
            <a:endParaRPr lang="en-US" dirty="0">
              <a:cs typeface="Calibri"/>
            </a:endParaRPr>
          </a:p>
          <a:p>
            <a:pPr>
              <a:defRPr/>
            </a:pPr>
            <a:r>
              <a:rPr lang="en-US" dirty="0"/>
              <a:t>As</a:t>
            </a:r>
            <a:r>
              <a:rPr lang="en-US" baseline="0" dirty="0"/>
              <a:t> we progress through the presentation we will see how students are doing hands-on activities</a:t>
            </a:r>
            <a:r>
              <a:rPr lang="en-US" dirty="0"/>
              <a:t> in</a:t>
            </a:r>
            <a:r>
              <a:rPr lang="en-US" baseline="0" dirty="0"/>
              <a:t> </a:t>
            </a:r>
            <a:r>
              <a:rPr lang="en-US" dirty="0"/>
              <a:t>technology and engineering courses directly addressing each</a:t>
            </a:r>
            <a:r>
              <a:rPr lang="en-US" baseline="0" dirty="0"/>
              <a:t> of the Domains of Learning</a:t>
            </a:r>
            <a:r>
              <a:rPr lang="en-US" dirty="0"/>
              <a:t>, as well as many other areas we educators should consider. </a:t>
            </a:r>
            <a:endParaRPr lang="en-US" baseline="0"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14</a:t>
            </a:fld>
            <a:endParaRPr lang="en-US"/>
          </a:p>
        </p:txBody>
      </p:sp>
    </p:spTree>
    <p:extLst>
      <p:ext uri="{BB962C8B-B14F-4D97-AF65-F5344CB8AC3E}">
        <p14:creationId xmlns:p14="http://schemas.microsoft.com/office/powerpoint/2010/main" val="142862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in a previous slide, the</a:t>
            </a:r>
            <a:r>
              <a:rPr lang="en-US" baseline="0" dirty="0"/>
              <a:t> </a:t>
            </a:r>
            <a:r>
              <a:rPr lang="en-US" baseline="0" dirty="0" err="1"/>
              <a:t>LBbD</a:t>
            </a:r>
            <a:r>
              <a:rPr lang="en-US" baseline="0" dirty="0"/>
              <a:t> study instruments were based on STL, NGSS, and </a:t>
            </a:r>
            <a:r>
              <a:rPr lang="en-US" baseline="0" dirty="0" err="1"/>
              <a:t>CCSSfM</a:t>
            </a:r>
            <a:r>
              <a:rPr lang="en-US" baseline="0" dirty="0"/>
              <a:t>. </a:t>
            </a:r>
          </a:p>
          <a:p>
            <a:endParaRPr lang="en-US" baseline="0" dirty="0"/>
          </a:p>
          <a:p>
            <a:r>
              <a:rPr lang="en-US" dirty="0"/>
              <a:t>Science</a:t>
            </a:r>
            <a:r>
              <a:rPr lang="en-US" baseline="0" dirty="0"/>
              <a:t>, technology</a:t>
            </a:r>
            <a:r>
              <a:rPr lang="en-US" dirty="0"/>
              <a:t>, engineering</a:t>
            </a:r>
            <a:r>
              <a:rPr lang="en-US" baseline="0" dirty="0"/>
              <a:t>, and mathematics teachers reported </a:t>
            </a:r>
            <a:r>
              <a:rPr lang="en-US" dirty="0"/>
              <a:t>that a</a:t>
            </a:r>
            <a:r>
              <a:rPr lang="en-US" baseline="0" dirty="0"/>
              <a:t> percentage of their students </a:t>
            </a:r>
            <a:r>
              <a:rPr lang="en-US" dirty="0"/>
              <a:t>were doing</a:t>
            </a:r>
            <a:r>
              <a:rPr lang="en-US" baseline="0" dirty="0"/>
              <a:t> </a:t>
            </a:r>
            <a:r>
              <a:rPr lang="en-US" dirty="0"/>
              <a:t>activities that address specific and related science, technology and engineering, and mathematics standards.</a:t>
            </a:r>
            <a:endParaRPr lang="en-US" baseline="0" dirty="0">
              <a:cs typeface="Calibri"/>
            </a:endParaRPr>
          </a:p>
          <a:p>
            <a:endParaRPr lang="en-US" baseline="0" dirty="0"/>
          </a:p>
          <a:p>
            <a:r>
              <a:rPr lang="en-US" baseline="0" dirty="0"/>
              <a:t>This is an important point. If Integrative STEM is on the agenda of many educational leaders and lawmakers today, and if students learn by doing, coupled with the fact that TEE students are </a:t>
            </a:r>
            <a:r>
              <a:rPr lang="en-US" dirty="0"/>
              <a:t>currently doing </a:t>
            </a:r>
            <a:r>
              <a:rPr lang="en-US" baseline="0" dirty="0"/>
              <a:t>more of these standards-based activities</a:t>
            </a:r>
            <a:r>
              <a:rPr lang="en-US" dirty="0"/>
              <a:t> in their classrooms</a:t>
            </a:r>
            <a:r>
              <a:rPr lang="en-US" baseline="0" dirty="0"/>
              <a:t>, it is easy to see and understand that TEE </a:t>
            </a:r>
            <a:r>
              <a:rPr lang="en-US" dirty="0"/>
              <a:t>is an</a:t>
            </a:r>
            <a:r>
              <a:rPr lang="en-US" baseline="0" dirty="0"/>
              <a:t> important resource </a:t>
            </a:r>
            <a:r>
              <a:rPr lang="en-US" dirty="0"/>
              <a:t>to achieve Integrative STEM in those classrooms</a:t>
            </a:r>
            <a:r>
              <a:rPr lang="en-US" baseline="0" dirty="0"/>
              <a:t>.</a:t>
            </a:r>
            <a:r>
              <a:rPr lang="en-US" dirty="0">
                <a:cs typeface="Calibri"/>
              </a:rPr>
              <a:t> </a:t>
            </a:r>
          </a:p>
          <a:p>
            <a:endParaRPr lang="en-US" dirty="0">
              <a:cs typeface="Calibri"/>
            </a:endParaRPr>
          </a:p>
          <a:p>
            <a:r>
              <a:rPr lang="en-US" dirty="0"/>
              <a:t>Realizing these points, we should evaluate our current TEE programs, and determine how and if we could better utilize this resource to promote and realize authentic STEM education in our schools.</a:t>
            </a:r>
            <a:r>
              <a:rPr lang="en-US" dirty="0">
                <a:cs typeface="Calibri"/>
              </a:rPr>
              <a:t> An additional point – this could occur with no extra financial expense to the school division.</a:t>
            </a:r>
            <a:endParaRPr lang="en-US" baseline="0" dirty="0">
              <a:cs typeface="Calibri"/>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75E1B287-91B3-1B41-B483-371932CAD40D}" type="slidenum">
              <a:rPr lang="en-US" smtClean="0"/>
              <a:t>15</a:t>
            </a:fld>
            <a:endParaRPr lang="en-US"/>
          </a:p>
        </p:txBody>
      </p:sp>
    </p:spTree>
    <p:extLst>
      <p:ext uri="{BB962C8B-B14F-4D97-AF65-F5344CB8AC3E}">
        <p14:creationId xmlns:p14="http://schemas.microsoft.com/office/powerpoint/2010/main" val="4056612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adults surveyed in the 2017 PDK poll feels that students should take more technology and engineering courses to prepare them for life. But – why do they think technology and engineering is such a valuable resource?</a:t>
            </a:r>
            <a:endParaRPr lang="en-US" dirty="0"/>
          </a:p>
          <a:p>
            <a:endParaRPr lang="en-US" dirty="0">
              <a:cs typeface="Calibri"/>
            </a:endParaRPr>
          </a:p>
          <a:p>
            <a:r>
              <a:rPr lang="en-US" dirty="0">
                <a:cs typeface="Calibri"/>
              </a:rPr>
              <a:t>During the next few slides, we will look at some additional benefits that technology and engineering can offer students academically, as well as into their future lives.</a:t>
            </a:r>
          </a:p>
          <a:p>
            <a:endParaRPr lang="en-US" dirty="0"/>
          </a:p>
          <a:p>
            <a:r>
              <a:rPr lang="en-US" dirty="0"/>
              <a:t>An engineering design process is a tool. As we know, there are different examples of engineering design processes. One consistent point is that people (students included) can use this tool, or process, to determine and design solutions to problems. As</a:t>
            </a:r>
            <a:r>
              <a:rPr lang="en-US" baseline="0" dirty="0"/>
              <a:t> we have seen in the literature</a:t>
            </a:r>
            <a:r>
              <a:rPr lang="en-US" dirty="0"/>
              <a:t>, including the 2014 NAEP-TEL Assessment results,</a:t>
            </a:r>
            <a:r>
              <a:rPr lang="en-US" baseline="0" dirty="0"/>
              <a:t> U.S. students’ problem-solving skills are lacking.</a:t>
            </a:r>
            <a:r>
              <a:rPr lang="en-US" dirty="0"/>
              <a:t> </a:t>
            </a:r>
            <a:endParaRPr lang="en-US" dirty="0">
              <a:cs typeface="Calibri"/>
            </a:endParaRPr>
          </a:p>
          <a:p>
            <a:endParaRPr lang="en-US" dirty="0"/>
          </a:p>
          <a:p>
            <a:r>
              <a:rPr lang="en-US" dirty="0"/>
              <a:t>Students will benefit by learning and</a:t>
            </a:r>
            <a:r>
              <a:rPr lang="en-US" baseline="0" dirty="0"/>
              <a:t> practicing an engineering design process early in their school years. This knowledge and ability to “do” things will help students in their classes, and also in life. </a:t>
            </a:r>
            <a:endParaRPr lang="en-US" dirty="0"/>
          </a:p>
        </p:txBody>
      </p:sp>
      <p:sp>
        <p:nvSpPr>
          <p:cNvPr id="4" name="Slide Number Placeholder 3"/>
          <p:cNvSpPr>
            <a:spLocks noGrp="1"/>
          </p:cNvSpPr>
          <p:nvPr>
            <p:ph type="sldNum" sz="quarter" idx="10"/>
          </p:nvPr>
        </p:nvSpPr>
        <p:spPr/>
        <p:txBody>
          <a:bodyPr/>
          <a:lstStyle/>
          <a:p>
            <a:fld id="{75E1B287-91B3-1B41-B483-371932CAD40D}" type="slidenum">
              <a:rPr lang="en-US" smtClean="0"/>
              <a:t>16</a:t>
            </a:fld>
            <a:endParaRPr lang="en-US"/>
          </a:p>
        </p:txBody>
      </p:sp>
    </p:spTree>
    <p:extLst>
      <p:ext uri="{BB962C8B-B14F-4D97-AF65-F5344CB8AC3E}">
        <p14:creationId xmlns:p14="http://schemas.microsoft.com/office/powerpoint/2010/main" val="3239617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Design Process is used by many professionals. </a:t>
            </a:r>
          </a:p>
          <a:p>
            <a:endParaRPr lang="en-US" dirty="0"/>
          </a:p>
          <a:p>
            <a:r>
              <a:rPr lang="en-US" baseline="0" dirty="0"/>
              <a:t>Again – we can see the three Learning Domains that TEE students experience while Designing and Modeling to find solutions to problems. </a:t>
            </a:r>
            <a:endParaRPr lang="en-US" dirty="0"/>
          </a:p>
          <a:p>
            <a:endParaRPr lang="en-US" baseline="0" dirty="0"/>
          </a:p>
          <a:p>
            <a:r>
              <a:rPr lang="en-US" dirty="0"/>
              <a:t>Designing and Modeling are two key components in the EDP. The</a:t>
            </a:r>
            <a:r>
              <a:rPr lang="en-US" baseline="0" dirty="0"/>
              <a:t> </a:t>
            </a:r>
            <a:r>
              <a:rPr lang="en-US" baseline="0" dirty="0" err="1"/>
              <a:t>LBbD</a:t>
            </a:r>
            <a:r>
              <a:rPr lang="en-US" baseline="0" dirty="0"/>
              <a:t> study found that TEE s</a:t>
            </a:r>
            <a:r>
              <a:rPr lang="en-US" dirty="0"/>
              <a:t>tudents use the EDP more frequently</a:t>
            </a:r>
            <a:r>
              <a:rPr lang="en-US" baseline="0" dirty="0"/>
              <a:t> than do science and mathematics students. </a:t>
            </a:r>
          </a:p>
          <a:p>
            <a:endParaRPr lang="en-US" baseline="0" dirty="0"/>
          </a:p>
          <a:p>
            <a:pPr>
              <a:defRPr/>
            </a:pPr>
            <a:r>
              <a:rPr lang="en-US" baseline="0" dirty="0"/>
              <a:t>To reiterate, the 2017 </a:t>
            </a:r>
            <a:r>
              <a:rPr lang="en-US" dirty="0"/>
              <a:t>PDK poll found that 82% of U.S. adults feel that students need</a:t>
            </a:r>
            <a:r>
              <a:rPr lang="en-US" baseline="0" dirty="0"/>
              <a:t> to take more technology and engineering courses in school to prepare them for life… </a:t>
            </a:r>
            <a:r>
              <a:rPr lang="en-US" dirty="0"/>
              <a:t>Those adults seem to realize the benefits of TEE programs. We, as educators, should also realize the benefits of Engineering Design, realize where it is being used in our schools, and continue to develop that resource in an effort to make our students more academically and personally successful. </a:t>
            </a:r>
            <a:endParaRPr lang="en-US" baseline="0"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17</a:t>
            </a:fld>
            <a:endParaRPr lang="en-US"/>
          </a:p>
        </p:txBody>
      </p:sp>
    </p:spTree>
    <p:extLst>
      <p:ext uri="{BB962C8B-B14F-4D97-AF65-F5344CB8AC3E}">
        <p14:creationId xmlns:p14="http://schemas.microsoft.com/office/powerpoint/2010/main" val="957436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specific </a:t>
            </a:r>
            <a:r>
              <a:rPr lang="en-US" dirty="0" err="1"/>
              <a:t>LBbD</a:t>
            </a:r>
            <a:r>
              <a:rPr lang="en-US" dirty="0"/>
              <a:t> Study findings.</a:t>
            </a:r>
          </a:p>
          <a:p>
            <a:endParaRPr lang="en-US" dirty="0"/>
          </a:p>
          <a:p>
            <a:r>
              <a:rPr lang="en-US" dirty="0"/>
              <a:t>A specific point </a:t>
            </a:r>
            <a:r>
              <a:rPr lang="en-US" baseline="0" dirty="0"/>
              <a:t>to </a:t>
            </a:r>
            <a:r>
              <a:rPr lang="en-US" dirty="0"/>
              <a:t>be made</a:t>
            </a:r>
            <a:r>
              <a:rPr lang="en-US" dirty="0">
                <a:cs typeface="Calibri"/>
              </a:rPr>
              <a:t> here:</a:t>
            </a:r>
            <a:endParaRPr lang="en-US" baseline="0" dirty="0">
              <a:cs typeface="Calibri"/>
            </a:endParaRPr>
          </a:p>
          <a:p>
            <a:endParaRPr lang="en-US" baseline="0" dirty="0"/>
          </a:p>
          <a:p>
            <a:r>
              <a:rPr lang="en-US" dirty="0"/>
              <a:t>Teachers</a:t>
            </a:r>
            <a:r>
              <a:rPr lang="en-US" baseline="0" dirty="0"/>
              <a:t> in all three content areas report that, to some extent, their students are Designing and Modeling in their classrooms. This reiterates an earlier point, that </a:t>
            </a:r>
            <a:r>
              <a:rPr lang="en-US" dirty="0"/>
              <a:t>an integrative</a:t>
            </a:r>
            <a:r>
              <a:rPr lang="en-US" baseline="0" dirty="0"/>
              <a:t> studies </a:t>
            </a:r>
            <a:r>
              <a:rPr lang="en-US" dirty="0"/>
              <a:t>course, designed for all students, would be easily accomplished in technology and engineering courses and programs. School leaders and teachers may just</a:t>
            </a:r>
            <a:r>
              <a:rPr lang="en-US" baseline="0" dirty="0"/>
              <a:t> </a:t>
            </a:r>
            <a:r>
              <a:rPr lang="en-US" dirty="0"/>
              <a:t>need to further develop what is already occurring </a:t>
            </a:r>
            <a:r>
              <a:rPr lang="en-US" baseline="0" dirty="0"/>
              <a:t>in TEE courses.</a:t>
            </a:r>
            <a:endParaRPr lang="en-US" baseline="0" dirty="0">
              <a:cs typeface="Calibri"/>
            </a:endParaRPr>
          </a:p>
          <a:p>
            <a:endParaRPr lang="en-US" baseline="0" dirty="0"/>
          </a:p>
          <a:p>
            <a:r>
              <a:rPr lang="en-US" dirty="0"/>
              <a:t>Integrative</a:t>
            </a:r>
            <a:r>
              <a:rPr lang="en-US" baseline="0" dirty="0"/>
              <a:t> STEM in TEE courses is a natural fit.</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18</a:t>
            </a:fld>
            <a:endParaRPr lang="en-US"/>
          </a:p>
        </p:txBody>
      </p:sp>
    </p:spTree>
    <p:extLst>
      <p:ext uri="{BB962C8B-B14F-4D97-AF65-F5344CB8AC3E}">
        <p14:creationId xmlns:p14="http://schemas.microsoft.com/office/powerpoint/2010/main" val="173498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literature tells us that females tend to prefer studies and occupations that directly benefit society and/or individual needs and wants. </a:t>
            </a:r>
            <a:endParaRPr lang="en-US" sz="1200" baseline="0" dirty="0"/>
          </a:p>
          <a:p>
            <a:endParaRPr lang="en-US" sz="1200" baseline="0" dirty="0"/>
          </a:p>
          <a:p>
            <a:r>
              <a:rPr lang="en-US" sz="1200" dirty="0"/>
              <a:t>The</a:t>
            </a:r>
            <a:r>
              <a:rPr lang="en-US" sz="1200" baseline="0" dirty="0"/>
              <a:t> </a:t>
            </a:r>
            <a:r>
              <a:rPr lang="en-US" sz="1200" i="1" baseline="0" dirty="0"/>
              <a:t>Change the </a:t>
            </a:r>
            <a:r>
              <a:rPr lang="en-US" sz="1200" i="1" dirty="0"/>
              <a:t>Equation</a:t>
            </a:r>
            <a:r>
              <a:rPr lang="en-US" sz="1200" i="1" baseline="0" dirty="0"/>
              <a:t> – Vital Signs </a:t>
            </a:r>
            <a:r>
              <a:rPr lang="en-US" sz="1200" baseline="0" dirty="0"/>
              <a:t>document </a:t>
            </a:r>
            <a:r>
              <a:rPr lang="en-US" sz="1200" dirty="0"/>
              <a:t>previously mentioned states</a:t>
            </a:r>
            <a:r>
              <a:rPr lang="en-US" sz="1200" baseline="0" dirty="0"/>
              <a:t>: “</a:t>
            </a:r>
            <a:r>
              <a:rPr lang="en-US" sz="1200" dirty="0"/>
              <a:t>Educators who harness TEL’s vision of literacy in technology and engineering may well attract many more girls to those fields. The TEL results are an important reminder that we are squandering much of the nation's female talent" (</a:t>
            </a:r>
            <a:r>
              <a:rPr lang="en-US" sz="1200" dirty="0" err="1"/>
              <a:t>CTEq</a:t>
            </a:r>
            <a:r>
              <a:rPr lang="en-US" sz="1200" dirty="0"/>
              <a:t>, 2016, p. 9).</a:t>
            </a:r>
            <a:endParaRPr lang="en-US" sz="1200" dirty="0">
              <a:cs typeface="Calibri"/>
            </a:endParaRPr>
          </a:p>
          <a:p>
            <a:endParaRPr lang="en-US" sz="1200" dirty="0"/>
          </a:p>
          <a:p>
            <a:r>
              <a:rPr lang="en-US" sz="1200" dirty="0"/>
              <a:t>That</a:t>
            </a:r>
            <a:r>
              <a:rPr lang="en-US" sz="1200" baseline="0" dirty="0"/>
              <a:t> is a very strong statement designed to remind us that we could be, </a:t>
            </a:r>
            <a:r>
              <a:rPr lang="en-US" sz="1200" u="sng" baseline="0" dirty="0"/>
              <a:t>squandering</a:t>
            </a:r>
            <a:r>
              <a:rPr lang="en-US" sz="1200" baseline="0" dirty="0"/>
              <a:t>, opportunities to encourage female participation in STEM education and professions. </a:t>
            </a:r>
          </a:p>
          <a:p>
            <a:endParaRPr lang="en-US" sz="1200" baseline="0" dirty="0"/>
          </a:p>
          <a:p>
            <a:r>
              <a:rPr lang="en-US" sz="1200" dirty="0"/>
              <a:t>The graphic</a:t>
            </a:r>
            <a:r>
              <a:rPr lang="en-US" sz="1200" baseline="0" dirty="0"/>
              <a:t> on this slide shows the percentage of activities focusing on social and or individual needs and wants. This is a good illustration of how TEE encourages female student involvement and experiences in STEM education. It should be noted that this trend may be changing as our society changes. The ”Technology and Society” area of the NAEP TEL shows “no significant difference” between female and male results. This is a totally different point that can be developed. But – the point is, that both female and male students feel a need to focus on benefits of society and/or individual needs and wants. And – TEE provides that focus</a:t>
            </a:r>
            <a:r>
              <a:rPr lang="en-US" sz="1200" dirty="0"/>
              <a:t> more frequently than does science and mathematics courses</a:t>
            </a:r>
            <a:r>
              <a:rPr lang="en-US" sz="1200" baseline="0" dirty="0"/>
              <a:t>. https://www.nationsreportcard.gov/tel_2014/#results/overall</a:t>
            </a:r>
            <a:endParaRPr lang="en-US" sz="1200"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19</a:t>
            </a:fld>
            <a:endParaRPr lang="en-US"/>
          </a:p>
        </p:txBody>
      </p:sp>
    </p:spTree>
    <p:extLst>
      <p:ext uri="{BB962C8B-B14F-4D97-AF65-F5344CB8AC3E}">
        <p14:creationId xmlns:p14="http://schemas.microsoft.com/office/powerpoint/2010/main" val="144283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dirty="0">
                <a:cs typeface="Calibri"/>
              </a:rPr>
              <a:t> morning/afternoon, my name is ____, I am a ______(teacher/administrator, etc.) and I would like to present you with some valuable information concerning technology and engineering education courses and programs. </a:t>
            </a:r>
            <a:r>
              <a:rPr lang="en-US" b="1" dirty="0">
                <a:cs typeface="Calibri"/>
              </a:rPr>
              <a:t>NOTE TO PRESENTER</a:t>
            </a:r>
            <a:r>
              <a:rPr lang="en-US" dirty="0">
                <a:cs typeface="Calibri"/>
              </a:rPr>
              <a:t>: You could mention whether or not you currently have technology and engineering programs in your schools. If you do, during the presentation, you could provide some specific examples of how your technology and engineering students benefit from those courses. If you do not currently have technology and engineering programs, you could modify this presentation to encourage leaders to adopt those courses into your elementary, middle, and/or high schools.</a:t>
            </a:r>
          </a:p>
        </p:txBody>
      </p:sp>
      <p:sp>
        <p:nvSpPr>
          <p:cNvPr id="4" name="Slide Number Placeholder 3"/>
          <p:cNvSpPr>
            <a:spLocks noGrp="1"/>
          </p:cNvSpPr>
          <p:nvPr>
            <p:ph type="sldNum" sz="quarter" idx="10"/>
          </p:nvPr>
        </p:nvSpPr>
        <p:spPr/>
        <p:txBody>
          <a:bodyPr/>
          <a:lstStyle/>
          <a:p>
            <a:fld id="{94662CCA-1CE1-45E1-9E1E-0F28AC104FF4}" type="slidenum">
              <a:rPr lang="en-US" smtClean="0"/>
              <a:t>2</a:t>
            </a:fld>
            <a:endParaRPr lang="en-US"/>
          </a:p>
        </p:txBody>
      </p:sp>
    </p:spTree>
    <p:extLst>
      <p:ext uri="{BB962C8B-B14F-4D97-AF65-F5344CB8AC3E}">
        <p14:creationId xmlns:p14="http://schemas.microsoft.com/office/powerpoint/2010/main" val="2104456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literature tells us that many students lose interest in school</a:t>
            </a:r>
            <a:r>
              <a:rPr lang="en-US" baseline="0" dirty="0"/>
              <a:t> while in high school (NRC, 2004). </a:t>
            </a:r>
          </a:p>
          <a:p>
            <a:endParaRPr lang="en-US" baseline="0" dirty="0"/>
          </a:p>
          <a:p>
            <a:r>
              <a:rPr lang="en-US" baseline="0" dirty="0"/>
              <a:t>The study found that “doing decreased from middle to</a:t>
            </a:r>
            <a:r>
              <a:rPr lang="en-US" dirty="0"/>
              <a:t> </a:t>
            </a:r>
            <a:r>
              <a:rPr lang="en-US" baseline="0" dirty="0"/>
              <a:t>high school in each content area each year.” But, the data also show that the percentage of “doing” decreased less in TEE courses than it did in science and mathematics courses.</a:t>
            </a:r>
            <a:endParaRPr lang="en-US" baseline="0" dirty="0">
              <a:cs typeface="Calibri"/>
            </a:endParaRPr>
          </a:p>
          <a:p>
            <a:endParaRPr lang="en-US" baseline="0" dirty="0"/>
          </a:p>
          <a:p>
            <a:r>
              <a:rPr lang="en-US" baseline="0" dirty="0"/>
              <a:t>The question exists, is there a correlation between the decrease of “doing” in HS and the decrease of interest and participation in HS? </a:t>
            </a:r>
          </a:p>
          <a:p>
            <a:endParaRPr lang="en-US" baseline="0" dirty="0"/>
          </a:p>
          <a:p>
            <a:r>
              <a:rPr lang="en-US" baseline="0" dirty="0"/>
              <a:t>This is another good point. Although, for the most part, graduation rates have improved over the past few years, there is still work to be done to encourage students to stay engaged and in school. </a:t>
            </a:r>
          </a:p>
          <a:p>
            <a:endParaRPr lang="en-US" baseline="0" dirty="0"/>
          </a:p>
          <a:p>
            <a:r>
              <a:rPr lang="en-US" dirty="0"/>
              <a:t>TEE</a:t>
            </a:r>
            <a:r>
              <a:rPr lang="en-US" baseline="0" dirty="0"/>
              <a:t> courses </a:t>
            </a:r>
            <a:r>
              <a:rPr lang="en-US" dirty="0"/>
              <a:t>could help</a:t>
            </a:r>
            <a:r>
              <a:rPr lang="en-US" baseline="0" dirty="0"/>
              <a:t> keep students interested in school</a:t>
            </a:r>
            <a:r>
              <a:rPr lang="en-US" dirty="0">
                <a:cs typeface="Calibri"/>
              </a:rPr>
              <a:t>.</a:t>
            </a:r>
          </a:p>
        </p:txBody>
      </p:sp>
      <p:sp>
        <p:nvSpPr>
          <p:cNvPr id="4" name="Slide Number Placeholder 3"/>
          <p:cNvSpPr>
            <a:spLocks noGrp="1"/>
          </p:cNvSpPr>
          <p:nvPr>
            <p:ph type="sldNum" sz="quarter" idx="10"/>
          </p:nvPr>
        </p:nvSpPr>
        <p:spPr/>
        <p:txBody>
          <a:bodyPr/>
          <a:lstStyle/>
          <a:p>
            <a:fld id="{75E1B287-91B3-1B41-B483-371932CAD40D}" type="slidenum">
              <a:rPr lang="en-US" smtClean="0"/>
              <a:t>20</a:t>
            </a:fld>
            <a:endParaRPr lang="en-US"/>
          </a:p>
        </p:txBody>
      </p:sp>
    </p:spTree>
    <p:extLst>
      <p:ext uri="{BB962C8B-B14F-4D97-AF65-F5344CB8AC3E}">
        <p14:creationId xmlns:p14="http://schemas.microsoft.com/office/powerpoint/2010/main" val="2068873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does all of this mean? We have covered a lot of information in this presentation. You may not remember everything but keep in mind that the </a:t>
            </a:r>
            <a:r>
              <a:rPr lang="en-US" baseline="0" dirty="0" err="1"/>
              <a:t>the</a:t>
            </a:r>
            <a:r>
              <a:rPr lang="en-US" baseline="0" dirty="0"/>
              <a:t> presentation is available on the ITEEA website for your review and use.</a:t>
            </a:r>
          </a:p>
          <a:p>
            <a:endParaRPr lang="en-US" baseline="0" dirty="0"/>
          </a:p>
          <a:p>
            <a:r>
              <a:rPr lang="en-US" baseline="0" dirty="0"/>
              <a:t>The main points of this presentation are:</a:t>
            </a:r>
          </a:p>
          <a:p>
            <a:endParaRPr lang="en-US" baseline="0" dirty="0"/>
          </a:p>
          <a:p>
            <a:pPr marL="228600" indent="-228600">
              <a:buAutoNum type="arabicPeriod"/>
            </a:pPr>
            <a:r>
              <a:rPr lang="en-US" baseline="0" dirty="0"/>
              <a:t>The U.S. Public feels that students should take technology and engineering courses to be successful in life.</a:t>
            </a:r>
          </a:p>
          <a:p>
            <a:pPr marL="228600" indent="-228600">
              <a:buAutoNum type="arabicPeriod"/>
            </a:pPr>
            <a:r>
              <a:rPr lang="en-US" baseline="0" dirty="0"/>
              <a:t>NAEP-TEL Assessment results tell us that students should have more technology and engineering experiences in schools.</a:t>
            </a:r>
          </a:p>
          <a:p>
            <a:r>
              <a:rPr lang="en-US" baseline="0" dirty="0"/>
              <a:t>3.</a:t>
            </a:r>
            <a:r>
              <a:rPr lang="en-US" dirty="0"/>
              <a:t>  </a:t>
            </a:r>
            <a:r>
              <a:rPr lang="en-US" baseline="0" dirty="0"/>
              <a:t> Teachers feel that students learn by doing and they would have their students doing more hands-on activities </a:t>
            </a:r>
            <a:r>
              <a:rPr lang="en-US" dirty="0"/>
              <a:t>in class</a:t>
            </a:r>
            <a:r>
              <a:rPr lang="en-US" baseline="0" dirty="0"/>
              <a:t> if they had the time and resources.</a:t>
            </a:r>
            <a:endParaRPr lang="en-US" baseline="0" dirty="0">
              <a:cs typeface="Calibri"/>
            </a:endParaRPr>
          </a:p>
          <a:p>
            <a:r>
              <a:rPr lang="en-US" baseline="0" dirty="0"/>
              <a:t>4.</a:t>
            </a:r>
            <a:r>
              <a:rPr lang="en-US" dirty="0"/>
              <a:t>  </a:t>
            </a:r>
            <a:r>
              <a:rPr lang="en-US" baseline="0" dirty="0"/>
              <a:t> TEE students are doing more standards-based (STL, NGSS, </a:t>
            </a:r>
            <a:r>
              <a:rPr lang="en-US" baseline="0" dirty="0" err="1"/>
              <a:t>CCSSfM</a:t>
            </a:r>
            <a:r>
              <a:rPr lang="en-US" baseline="0" dirty="0"/>
              <a:t>), hands-on activities than are science and mathematics students.</a:t>
            </a:r>
            <a:r>
              <a:rPr lang="en-US" dirty="0"/>
              <a:t> </a:t>
            </a:r>
            <a:endParaRPr lang="en-US" baseline="0" dirty="0">
              <a:cs typeface="Calibri"/>
            </a:endParaRPr>
          </a:p>
          <a:p>
            <a:endParaRPr lang="en-US" dirty="0"/>
          </a:p>
          <a:p>
            <a:r>
              <a:rPr lang="en-US" dirty="0"/>
              <a:t>There </a:t>
            </a:r>
            <a:r>
              <a:rPr lang="en-US" baseline="0" dirty="0"/>
              <a:t>are many other benefits to TEE courses. Education leaders, policy makers, and law makers should realize the importance of TEE courses and programs.</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21</a:t>
            </a:fld>
            <a:endParaRPr lang="en-US"/>
          </a:p>
        </p:txBody>
      </p:sp>
    </p:spTree>
    <p:extLst>
      <p:ext uri="{BB962C8B-B14F-4D97-AF65-F5344CB8AC3E}">
        <p14:creationId xmlns:p14="http://schemas.microsoft.com/office/powerpoint/2010/main" val="2390038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great Poet</a:t>
            </a:r>
            <a:r>
              <a:rPr lang="en-US" baseline="0" dirty="0"/>
              <a:t> Laureate, Bob Dylan, said many years ago, “The Times They Are A </a:t>
            </a:r>
            <a:r>
              <a:rPr lang="en-US" baseline="0" dirty="0" err="1"/>
              <a:t>Changin</a:t>
            </a:r>
            <a:r>
              <a:rPr lang="en-US" baseline="0" dirty="0"/>
              <a:t>’.” That was true in the 1960s and it remains true today.</a:t>
            </a:r>
          </a:p>
          <a:p>
            <a:endParaRPr lang="en-US" baseline="0" dirty="0"/>
          </a:p>
          <a:p>
            <a:r>
              <a:rPr lang="en-US" dirty="0"/>
              <a:t>Education leaders realize that changes to our system of education are on the horizon. National assessments have identified that U.S. students are not technology and engineering literate. The U.S. public has told us what is needed. W</a:t>
            </a:r>
            <a:r>
              <a:rPr lang="en-US" dirty="0">
                <a:cs typeface="Calibri"/>
              </a:rPr>
              <a:t>e need to realize that the answer is already in place in technology and engineering education. Our students would benefit if we revaluate what we already have, make any necessary changes, and move forward with this valuable resource. </a:t>
            </a:r>
          </a:p>
        </p:txBody>
      </p:sp>
      <p:sp>
        <p:nvSpPr>
          <p:cNvPr id="4" name="Slide Number Placeholder 3"/>
          <p:cNvSpPr>
            <a:spLocks noGrp="1"/>
          </p:cNvSpPr>
          <p:nvPr>
            <p:ph type="sldNum" sz="quarter" idx="10"/>
          </p:nvPr>
        </p:nvSpPr>
        <p:spPr/>
        <p:txBody>
          <a:bodyPr/>
          <a:lstStyle/>
          <a:p>
            <a:fld id="{75E1B287-91B3-1B41-B483-371932CAD40D}" type="slidenum">
              <a:rPr lang="en-US" smtClean="0"/>
              <a:t>22</a:t>
            </a:fld>
            <a:endParaRPr lang="en-US"/>
          </a:p>
        </p:txBody>
      </p:sp>
    </p:spTree>
    <p:extLst>
      <p:ext uri="{BB962C8B-B14F-4D97-AF65-F5344CB8AC3E}">
        <p14:creationId xmlns:p14="http://schemas.microsoft.com/office/powerpoint/2010/main" val="2211211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the bottom line: Technology and engineering.....</a:t>
            </a:r>
          </a:p>
          <a:p>
            <a:endParaRPr lang="en-US" dirty="0">
              <a:cs typeface="Calibri"/>
            </a:endParaRPr>
          </a:p>
          <a:p>
            <a:r>
              <a:rPr lang="en-US" dirty="0">
                <a:cs typeface="Calibri"/>
              </a:rPr>
              <a:t>The question is – how are we using this resource?</a:t>
            </a:r>
          </a:p>
        </p:txBody>
      </p:sp>
      <p:sp>
        <p:nvSpPr>
          <p:cNvPr id="4" name="Slide Number Placeholder 3"/>
          <p:cNvSpPr>
            <a:spLocks noGrp="1"/>
          </p:cNvSpPr>
          <p:nvPr>
            <p:ph type="sldNum" sz="quarter" idx="10"/>
          </p:nvPr>
        </p:nvSpPr>
        <p:spPr/>
        <p:txBody>
          <a:bodyPr/>
          <a:lstStyle/>
          <a:p>
            <a:fld id="{75E1B287-91B3-1B41-B483-371932CAD40D}" type="slidenum">
              <a:rPr lang="en-US" smtClean="0"/>
              <a:t>23</a:t>
            </a:fld>
            <a:endParaRPr lang="en-US"/>
          </a:p>
        </p:txBody>
      </p:sp>
    </p:spTree>
    <p:extLst>
      <p:ext uri="{BB962C8B-B14F-4D97-AF65-F5344CB8AC3E}">
        <p14:creationId xmlns:p14="http://schemas.microsoft.com/office/powerpoint/2010/main" val="17484092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 Please, let us discuss comments and answer any questions. </a:t>
            </a:r>
          </a:p>
        </p:txBody>
      </p:sp>
      <p:sp>
        <p:nvSpPr>
          <p:cNvPr id="4" name="Slide Number Placeholder 3"/>
          <p:cNvSpPr>
            <a:spLocks noGrp="1"/>
          </p:cNvSpPr>
          <p:nvPr>
            <p:ph type="sldNum" sz="quarter" idx="10"/>
          </p:nvPr>
        </p:nvSpPr>
        <p:spPr/>
        <p:txBody>
          <a:bodyPr/>
          <a:lstStyle/>
          <a:p>
            <a:fld id="{75E1B287-91B3-1B41-B483-371932CAD40D}" type="slidenum">
              <a:rPr lang="en-US" smtClean="0"/>
              <a:t>24</a:t>
            </a:fld>
            <a:endParaRPr lang="en-US"/>
          </a:p>
        </p:txBody>
      </p:sp>
    </p:spTree>
    <p:extLst>
      <p:ext uri="{BB962C8B-B14F-4D97-AF65-F5344CB8AC3E}">
        <p14:creationId xmlns:p14="http://schemas.microsoft.com/office/powerpoint/2010/main" val="2852607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These are the footnote references that are associated with each footnote identified in this presentation. </a:t>
            </a:r>
            <a:endParaRPr lang="en-US"/>
          </a:p>
        </p:txBody>
      </p:sp>
      <p:sp>
        <p:nvSpPr>
          <p:cNvPr id="4" name="Slide Number Placeholder 3"/>
          <p:cNvSpPr>
            <a:spLocks noGrp="1"/>
          </p:cNvSpPr>
          <p:nvPr>
            <p:ph type="sldNum" sz="quarter" idx="10"/>
          </p:nvPr>
        </p:nvSpPr>
        <p:spPr/>
        <p:txBody>
          <a:bodyPr/>
          <a:lstStyle/>
          <a:p>
            <a:fld id="{75E1B287-91B3-1B41-B483-371932CAD40D}" type="slidenum">
              <a:rPr lang="en-US" smtClean="0"/>
              <a:t>25</a:t>
            </a:fld>
            <a:endParaRPr lang="en-US"/>
          </a:p>
        </p:txBody>
      </p:sp>
    </p:spTree>
    <p:extLst>
      <p:ext uri="{BB962C8B-B14F-4D97-AF65-F5344CB8AC3E}">
        <p14:creationId xmlns:p14="http://schemas.microsoft.com/office/powerpoint/2010/main" val="2926787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 are the footnote references that are associated with each footnote identified in this presentation. </a:t>
            </a:r>
          </a:p>
        </p:txBody>
      </p:sp>
      <p:sp>
        <p:nvSpPr>
          <p:cNvPr id="4" name="Slide Number Placeholder 3"/>
          <p:cNvSpPr>
            <a:spLocks noGrp="1"/>
          </p:cNvSpPr>
          <p:nvPr>
            <p:ph type="sldNum" sz="quarter" idx="10"/>
          </p:nvPr>
        </p:nvSpPr>
        <p:spPr/>
        <p:txBody>
          <a:bodyPr/>
          <a:lstStyle/>
          <a:p>
            <a:fld id="{75E1B287-91B3-1B41-B483-371932CAD40D}" type="slidenum">
              <a:rPr lang="en-US" smtClean="0"/>
              <a:t>26</a:t>
            </a:fld>
            <a:endParaRPr lang="en-US"/>
          </a:p>
        </p:txBody>
      </p:sp>
    </p:spTree>
    <p:extLst>
      <p:ext uri="{BB962C8B-B14F-4D97-AF65-F5344CB8AC3E}">
        <p14:creationId xmlns:p14="http://schemas.microsoft.com/office/powerpoint/2010/main" val="3690933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 are the footnote references that are associated with each footnote identified in this presentation. </a:t>
            </a:r>
          </a:p>
        </p:txBody>
      </p:sp>
      <p:sp>
        <p:nvSpPr>
          <p:cNvPr id="4" name="Slide Number Placeholder 3"/>
          <p:cNvSpPr>
            <a:spLocks noGrp="1"/>
          </p:cNvSpPr>
          <p:nvPr>
            <p:ph type="sldNum" sz="quarter" idx="10"/>
          </p:nvPr>
        </p:nvSpPr>
        <p:spPr/>
        <p:txBody>
          <a:bodyPr/>
          <a:lstStyle/>
          <a:p>
            <a:fld id="{75E1B287-91B3-1B41-B483-371932CAD40D}" type="slidenum">
              <a:rPr lang="en-US" smtClean="0"/>
              <a:t>27</a:t>
            </a:fld>
            <a:endParaRPr lang="en-US"/>
          </a:p>
        </p:txBody>
      </p:sp>
    </p:spTree>
    <p:extLst>
      <p:ext uri="{BB962C8B-B14F-4D97-AF65-F5344CB8AC3E}">
        <p14:creationId xmlns:p14="http://schemas.microsoft.com/office/powerpoint/2010/main" val="1691615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These are the footnote references that are associated with each footnote identified in this presentation. </a:t>
            </a:r>
          </a:p>
        </p:txBody>
      </p:sp>
      <p:sp>
        <p:nvSpPr>
          <p:cNvPr id="4" name="Slide Number Placeholder 3"/>
          <p:cNvSpPr>
            <a:spLocks noGrp="1"/>
          </p:cNvSpPr>
          <p:nvPr>
            <p:ph type="sldNum" sz="quarter" idx="10"/>
          </p:nvPr>
        </p:nvSpPr>
        <p:spPr/>
        <p:txBody>
          <a:bodyPr/>
          <a:lstStyle/>
          <a:p>
            <a:fld id="{75E1B287-91B3-1B41-B483-371932CAD40D}" type="slidenum">
              <a:rPr lang="en-US" smtClean="0"/>
              <a:t>28</a:t>
            </a:fld>
            <a:endParaRPr lang="en-US"/>
          </a:p>
        </p:txBody>
      </p:sp>
    </p:spTree>
    <p:extLst>
      <p:ext uri="{BB962C8B-B14F-4D97-AF65-F5344CB8AC3E}">
        <p14:creationId xmlns:p14="http://schemas.microsoft.com/office/powerpoint/2010/main" val="1708538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the footnote references that are associated with each footnote identified in this presentation. </a:t>
            </a:r>
          </a:p>
        </p:txBody>
      </p:sp>
      <p:sp>
        <p:nvSpPr>
          <p:cNvPr id="4" name="Slide Number Placeholder 3"/>
          <p:cNvSpPr>
            <a:spLocks noGrp="1"/>
          </p:cNvSpPr>
          <p:nvPr>
            <p:ph type="sldNum" sz="quarter" idx="10"/>
          </p:nvPr>
        </p:nvSpPr>
        <p:spPr/>
        <p:txBody>
          <a:bodyPr/>
          <a:lstStyle/>
          <a:p>
            <a:fld id="{75E1B287-91B3-1B41-B483-371932CAD40D}" type="slidenum">
              <a:rPr lang="en-US" smtClean="0"/>
              <a:t>29</a:t>
            </a:fld>
            <a:endParaRPr lang="en-US"/>
          </a:p>
        </p:txBody>
      </p:sp>
    </p:spTree>
    <p:extLst>
      <p:ext uri="{BB962C8B-B14F-4D97-AF65-F5344CB8AC3E}">
        <p14:creationId xmlns:p14="http://schemas.microsoft.com/office/powerpoint/2010/main" val="94951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dirty="0">
                <a:cs typeface="Calibri"/>
              </a:rPr>
              <a:t>The purpose of this presentation is to identify the benefits of technology and engineering courses and programs. </a:t>
            </a:r>
          </a:p>
        </p:txBody>
      </p:sp>
      <p:sp>
        <p:nvSpPr>
          <p:cNvPr id="4" name="Slide Number Placeholder 3"/>
          <p:cNvSpPr>
            <a:spLocks noGrp="1"/>
          </p:cNvSpPr>
          <p:nvPr>
            <p:ph type="sldNum" sz="quarter" idx="10"/>
          </p:nvPr>
        </p:nvSpPr>
        <p:spPr/>
        <p:txBody>
          <a:bodyPr/>
          <a:lstStyle/>
          <a:p>
            <a:fld id="{94662CCA-1CE1-45E1-9E1E-0F28AC104FF4}" type="slidenum">
              <a:rPr lang="en-US" smtClean="0"/>
              <a:t>3</a:t>
            </a:fld>
            <a:endParaRPr lang="en-US"/>
          </a:p>
        </p:txBody>
      </p:sp>
    </p:spTree>
    <p:extLst>
      <p:ext uri="{BB962C8B-B14F-4D97-AF65-F5344CB8AC3E}">
        <p14:creationId xmlns:p14="http://schemas.microsoft.com/office/powerpoint/2010/main" val="1128803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are additional references cited in this presentation. </a:t>
            </a:r>
            <a:endParaRPr lang="en-US" dirty="0"/>
          </a:p>
        </p:txBody>
      </p:sp>
      <p:sp>
        <p:nvSpPr>
          <p:cNvPr id="4" name="Slide Number Placeholder 3"/>
          <p:cNvSpPr>
            <a:spLocks noGrp="1"/>
          </p:cNvSpPr>
          <p:nvPr>
            <p:ph type="sldNum" sz="quarter" idx="10"/>
          </p:nvPr>
        </p:nvSpPr>
        <p:spPr/>
        <p:txBody>
          <a:bodyPr/>
          <a:lstStyle/>
          <a:p>
            <a:fld id="{75E1B287-91B3-1B41-B483-371932CAD40D}" type="slidenum">
              <a:rPr lang="en-US" smtClean="0"/>
              <a:t>30</a:t>
            </a:fld>
            <a:endParaRPr lang="en-US"/>
          </a:p>
        </p:txBody>
      </p:sp>
    </p:spTree>
    <p:extLst>
      <p:ext uri="{BB962C8B-B14F-4D97-AF65-F5344CB8AC3E}">
        <p14:creationId xmlns:p14="http://schemas.microsoft.com/office/powerpoint/2010/main" val="389934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additional references cited in this presentation. </a:t>
            </a:r>
          </a:p>
        </p:txBody>
      </p:sp>
      <p:sp>
        <p:nvSpPr>
          <p:cNvPr id="4" name="Slide Number Placeholder 3"/>
          <p:cNvSpPr>
            <a:spLocks noGrp="1"/>
          </p:cNvSpPr>
          <p:nvPr>
            <p:ph type="sldNum" sz="quarter" idx="10"/>
          </p:nvPr>
        </p:nvSpPr>
        <p:spPr/>
        <p:txBody>
          <a:bodyPr/>
          <a:lstStyle/>
          <a:p>
            <a:fld id="{75E1B287-91B3-1B41-B483-371932CAD40D}" type="slidenum">
              <a:rPr lang="en-US" smtClean="0"/>
              <a:t>31</a:t>
            </a:fld>
            <a:endParaRPr lang="en-US"/>
          </a:p>
        </p:txBody>
      </p:sp>
    </p:spTree>
    <p:extLst>
      <p:ext uri="{BB962C8B-B14F-4D97-AF65-F5344CB8AC3E}">
        <p14:creationId xmlns:p14="http://schemas.microsoft.com/office/powerpoint/2010/main" val="199172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Before we get started</a:t>
            </a:r>
            <a:r>
              <a:rPr lang="en-US" baseline="0" dirty="0"/>
              <a:t> </a:t>
            </a:r>
            <a:r>
              <a:rPr lang="en-US" dirty="0"/>
              <a:t>with the</a:t>
            </a:r>
            <a:r>
              <a:rPr lang="en-US" baseline="0" dirty="0"/>
              <a:t> content of this presentation, I would like to </a:t>
            </a:r>
            <a:r>
              <a:rPr lang="en-US" dirty="0"/>
              <a:t>identify</a:t>
            </a:r>
            <a:r>
              <a:rPr lang="en-US" baseline="0" dirty="0"/>
              <a:t> </a:t>
            </a:r>
            <a:r>
              <a:rPr lang="en-US" dirty="0"/>
              <a:t>that </a:t>
            </a:r>
            <a:r>
              <a:rPr lang="en-US" baseline="0" dirty="0"/>
              <a:t>ITEEA has web pages devoted to the Learn Better by Doing </a:t>
            </a:r>
            <a:r>
              <a:rPr lang="en-US" dirty="0"/>
              <a:t>Study and benefits of technology and engineering education courses and programs. </a:t>
            </a:r>
          </a:p>
        </p:txBody>
      </p:sp>
      <p:sp>
        <p:nvSpPr>
          <p:cNvPr id="4" name="Slide Number Placeholder 3"/>
          <p:cNvSpPr>
            <a:spLocks noGrp="1"/>
          </p:cNvSpPr>
          <p:nvPr>
            <p:ph type="sldNum" sz="quarter" idx="10"/>
          </p:nvPr>
        </p:nvSpPr>
        <p:spPr/>
        <p:txBody>
          <a:bodyPr/>
          <a:lstStyle/>
          <a:p>
            <a:fld id="{94662CCA-1CE1-45E1-9E1E-0F28AC104FF4}" type="slidenum">
              <a:rPr lang="en-US" smtClean="0"/>
              <a:t>4</a:t>
            </a:fld>
            <a:endParaRPr lang="en-US"/>
          </a:p>
        </p:txBody>
      </p:sp>
    </p:spTree>
    <p:extLst>
      <p:ext uri="{BB962C8B-B14F-4D97-AF65-F5344CB8AC3E}">
        <p14:creationId xmlns:p14="http://schemas.microsoft.com/office/powerpoint/2010/main" val="292480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will quickly look at some points identifying that the United States is in the midst of education reform. TEE must be involved with this reform.</a:t>
            </a:r>
          </a:p>
          <a:p>
            <a:endParaRPr lang="en-US" baseline="0" dirty="0"/>
          </a:p>
          <a:p>
            <a:r>
              <a:rPr lang="en-US" baseline="0" dirty="0"/>
              <a:t>We will look at some of the </a:t>
            </a:r>
            <a:r>
              <a:rPr lang="en-US" baseline="0" dirty="0" err="1"/>
              <a:t>LBbD</a:t>
            </a:r>
            <a:r>
              <a:rPr lang="en-US" baseline="0" dirty="0"/>
              <a:t> </a:t>
            </a:r>
            <a:r>
              <a:rPr lang="en-US" dirty="0"/>
              <a:t>Study </a:t>
            </a:r>
            <a:r>
              <a:rPr lang="en-US" baseline="0" dirty="0"/>
              <a:t>results identifying and discussing the implications and benefits of TEE – based on those results. We will look at documentation supporting the benefits of TEE and how TEE programs should be part of any educational reform.</a:t>
            </a:r>
            <a:r>
              <a:rPr lang="en-US" dirty="0"/>
              <a:t> </a:t>
            </a:r>
            <a:endParaRPr lang="en-US" baseline="0" dirty="0">
              <a:cs typeface="Calibri"/>
            </a:endParaRPr>
          </a:p>
          <a:p>
            <a:endParaRPr lang="en-US" baseline="0" dirty="0"/>
          </a:p>
          <a:p>
            <a:r>
              <a:rPr lang="en-US" baseline="0" dirty="0"/>
              <a:t>Lastly, we will </a:t>
            </a:r>
            <a:r>
              <a:rPr lang="en-US" dirty="0"/>
              <a:t>see how this information illustrates the importance of technology and engineering programs as a valuable resource. </a:t>
            </a:r>
            <a:endParaRPr lang="en-US" dirty="0">
              <a:cs typeface="Calibri"/>
            </a:endParaRPr>
          </a:p>
        </p:txBody>
      </p:sp>
      <p:sp>
        <p:nvSpPr>
          <p:cNvPr id="4" name="Slide Number Placeholder 3"/>
          <p:cNvSpPr>
            <a:spLocks noGrp="1"/>
          </p:cNvSpPr>
          <p:nvPr>
            <p:ph type="sldNum" sz="quarter" idx="10"/>
          </p:nvPr>
        </p:nvSpPr>
        <p:spPr/>
        <p:txBody>
          <a:bodyPr/>
          <a:lstStyle/>
          <a:p>
            <a:fld id="{94662CCA-1CE1-45E1-9E1E-0F28AC104FF4}" type="slidenum">
              <a:rPr lang="en-US" smtClean="0"/>
              <a:t>5</a:t>
            </a:fld>
            <a:endParaRPr lang="en-US"/>
          </a:p>
        </p:txBody>
      </p:sp>
    </p:spTree>
    <p:extLst>
      <p:ext uri="{BB962C8B-B14F-4D97-AF65-F5344CB8AC3E}">
        <p14:creationId xmlns:p14="http://schemas.microsoft.com/office/powerpoint/2010/main" val="361090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students are much different from those in the past. People’s interests, attitudes, and actions are not what was expected, and sometimes even accepted, years ago.</a:t>
            </a:r>
          </a:p>
          <a:p>
            <a:endParaRPr lang="en-US" baseline="0" dirty="0"/>
          </a:p>
          <a:p>
            <a:r>
              <a:rPr lang="en-US" baseline="0" dirty="0"/>
              <a:t>We realize that things are different, but what are we doing differently to </a:t>
            </a:r>
            <a:r>
              <a:rPr lang="en-US" dirty="0"/>
              <a:t>keep students engaged and moving forward</a:t>
            </a:r>
            <a:r>
              <a:rPr lang="en-US" baseline="0" dirty="0"/>
              <a:t> in life, especially in education</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6</a:t>
            </a:fld>
            <a:endParaRPr lang="en-US"/>
          </a:p>
        </p:txBody>
      </p:sp>
    </p:spTree>
    <p:extLst>
      <p:ext uri="{BB962C8B-B14F-4D97-AF65-F5344CB8AC3E}">
        <p14:creationId xmlns:p14="http://schemas.microsoft.com/office/powerpoint/2010/main" val="402938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one reason why researchers conducted the </a:t>
            </a:r>
            <a:r>
              <a:rPr lang="en-US" baseline="0" dirty="0" err="1"/>
              <a:t>LBbD</a:t>
            </a:r>
            <a:r>
              <a:rPr lang="en-US" baseline="0" dirty="0"/>
              <a:t> </a:t>
            </a:r>
            <a:r>
              <a:rPr lang="en-US" dirty="0"/>
              <a:t>Study</a:t>
            </a:r>
            <a:r>
              <a:rPr lang="en-US" baseline="0" dirty="0"/>
              <a:t>. We now have data telling us in which classes students are “doing” standards-based, hands-on activities.</a:t>
            </a:r>
          </a:p>
          <a:p>
            <a:endParaRPr lang="en-US" baseline="0" dirty="0"/>
          </a:p>
          <a:p>
            <a:r>
              <a:rPr lang="en-US" baseline="0" dirty="0"/>
              <a:t>Now </a:t>
            </a:r>
            <a:r>
              <a:rPr lang="en-US" dirty="0"/>
              <a:t>that we realize where "doing" in classes occurs, we </a:t>
            </a:r>
            <a:r>
              <a:rPr lang="en-US" baseline="0" dirty="0"/>
              <a:t>need to do something with </a:t>
            </a:r>
            <a:r>
              <a:rPr lang="en-US" dirty="0"/>
              <a:t>that information</a:t>
            </a:r>
            <a:r>
              <a:rPr lang="en-US" baseline="0" dirty="0"/>
              <a:t>.</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7</a:t>
            </a:fld>
            <a:endParaRPr lang="en-US"/>
          </a:p>
        </p:txBody>
      </p:sp>
    </p:spTree>
    <p:extLst>
      <p:ext uri="{BB962C8B-B14F-4D97-AF65-F5344CB8AC3E}">
        <p14:creationId xmlns:p14="http://schemas.microsoft.com/office/powerpoint/2010/main" val="542551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Preparing students to do well in school is a goal. But what does it mean to do well? Certainly it is more than just memorizing</a:t>
            </a:r>
            <a:r>
              <a:rPr lang="en-US" baseline="0" dirty="0"/>
              <a:t> information long enough to pass a standardized </a:t>
            </a:r>
            <a:r>
              <a:rPr lang="en-US" dirty="0"/>
              <a:t>test</a:t>
            </a:r>
            <a:r>
              <a:rPr lang="en-US" baseline="0" dirty="0"/>
              <a:t>.</a:t>
            </a:r>
          </a:p>
          <a:p>
            <a:endParaRPr lang="en-US" baseline="0" dirty="0"/>
          </a:p>
          <a:p>
            <a:r>
              <a:rPr lang="en-US" baseline="0" dirty="0"/>
              <a:t>82% of U.S. adults surveyed in the 2017 Phi Delta Kappa Poll of the Public’s Attitudes Toward the Public Schools felt that students need to take technology and engineering courses to prepare them for life. We can assume that the surveyed people feel that what the technology and engineering courses offer is beneficial to students.</a:t>
            </a:r>
          </a:p>
          <a:p>
            <a:endParaRPr lang="en-US" baseline="0" dirty="0"/>
          </a:p>
          <a:p>
            <a:r>
              <a:rPr lang="en-US" baseline="0" dirty="0"/>
              <a:t>This finding would imply that the U.S. public </a:t>
            </a:r>
            <a:r>
              <a:rPr lang="en-US" dirty="0"/>
              <a:t>feels</a:t>
            </a:r>
            <a:r>
              <a:rPr lang="en-US" baseline="0" dirty="0"/>
              <a:t> that students </a:t>
            </a:r>
            <a:r>
              <a:rPr lang="en-US" dirty="0"/>
              <a:t>also </a:t>
            </a:r>
            <a:r>
              <a:rPr lang="en-US" baseline="0" dirty="0"/>
              <a:t>need</a:t>
            </a:r>
            <a:r>
              <a:rPr lang="en-US" dirty="0"/>
              <a:t> </a:t>
            </a:r>
            <a:r>
              <a:rPr lang="en-US" baseline="0" dirty="0"/>
              <a:t>to apply what it is that students are to learn. The </a:t>
            </a:r>
            <a:r>
              <a:rPr lang="en-US" baseline="0" dirty="0" err="1"/>
              <a:t>LBbD</a:t>
            </a:r>
            <a:r>
              <a:rPr lang="en-US" baseline="0" dirty="0"/>
              <a:t> study shows that</a:t>
            </a:r>
            <a:r>
              <a:rPr lang="en-US" dirty="0"/>
              <a:t> </a:t>
            </a:r>
            <a:r>
              <a:rPr lang="en-US" baseline="0" dirty="0"/>
              <a:t>TEE students </a:t>
            </a:r>
            <a:r>
              <a:rPr lang="en-US" dirty="0"/>
              <a:t>use standards-based, hands-on activities to apply what it is that they are to learn in science, technology, engineering, and mathematics classrooms.</a:t>
            </a:r>
            <a:endParaRPr lang="en-US" baseline="0" dirty="0">
              <a:cs typeface="Calibri"/>
            </a:endParaRPr>
          </a:p>
          <a:p>
            <a:endParaRPr lang="en-US" baseline="0" dirty="0"/>
          </a:p>
          <a:p>
            <a:r>
              <a:rPr lang="en-US" dirty="0"/>
              <a:t>The second bullet </a:t>
            </a:r>
            <a:r>
              <a:rPr lang="en-US" baseline="0" dirty="0"/>
              <a:t>is</a:t>
            </a:r>
            <a:r>
              <a:rPr lang="en-US" dirty="0"/>
              <a:t> the</a:t>
            </a:r>
            <a:r>
              <a:rPr lang="en-US" baseline="0" dirty="0"/>
              <a:t> title of one of the resources we will identify during this presentation. </a:t>
            </a:r>
            <a:r>
              <a:rPr lang="en-US" dirty="0"/>
              <a:t>These resources, published articles,</a:t>
            </a:r>
            <a:r>
              <a:rPr lang="en-US" baseline="0" dirty="0"/>
              <a:t> </a:t>
            </a:r>
            <a:r>
              <a:rPr lang="en-US" dirty="0"/>
              <a:t>provide</a:t>
            </a:r>
            <a:r>
              <a:rPr lang="en-US" baseline="0" dirty="0"/>
              <a:t> evidence of why TEE is important in preparing students for life.</a:t>
            </a:r>
            <a:r>
              <a:rPr lang="en-US" dirty="0"/>
              <a:t> </a:t>
            </a:r>
            <a:r>
              <a:rPr lang="en-US" dirty="0">
                <a:cs typeface="Calibri"/>
              </a:rPr>
              <a:t> You will find that this presentation cites many references supporting each study finding.</a:t>
            </a:r>
          </a:p>
        </p:txBody>
      </p:sp>
      <p:sp>
        <p:nvSpPr>
          <p:cNvPr id="4" name="Slide Number Placeholder 3"/>
          <p:cNvSpPr>
            <a:spLocks noGrp="1"/>
          </p:cNvSpPr>
          <p:nvPr>
            <p:ph type="sldNum" sz="quarter" idx="10"/>
          </p:nvPr>
        </p:nvSpPr>
        <p:spPr/>
        <p:txBody>
          <a:bodyPr/>
          <a:lstStyle/>
          <a:p>
            <a:fld id="{75E1B287-91B3-1B41-B483-371932CAD40D}" type="slidenum">
              <a:rPr lang="en-US" smtClean="0"/>
              <a:t>8</a:t>
            </a:fld>
            <a:endParaRPr lang="en-US"/>
          </a:p>
        </p:txBody>
      </p:sp>
    </p:spTree>
    <p:extLst>
      <p:ext uri="{BB962C8B-B14F-4D97-AF65-F5344CB8AC3E}">
        <p14:creationId xmlns:p14="http://schemas.microsoft.com/office/powerpoint/2010/main" val="810637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are aware of the National</a:t>
            </a:r>
            <a:r>
              <a:rPr lang="en-US" baseline="0" dirty="0"/>
              <a:t> Assessment of Educational Progress – Technology and Engineering Assessment </a:t>
            </a:r>
            <a:r>
              <a:rPr lang="en-US" dirty="0"/>
              <a:t>administered to</a:t>
            </a:r>
            <a:r>
              <a:rPr lang="en-US" baseline="0" dirty="0"/>
              <a:t> over </a:t>
            </a:r>
            <a:r>
              <a:rPr lang="en-US" dirty="0"/>
              <a:t>21,000 eighth</a:t>
            </a:r>
            <a:r>
              <a:rPr lang="en-US" baseline="0" dirty="0"/>
              <a:t> </a:t>
            </a:r>
            <a:r>
              <a:rPr lang="en-US" dirty="0"/>
              <a:t>grade </a:t>
            </a:r>
            <a:r>
              <a:rPr lang="en-US" baseline="0" dirty="0"/>
              <a:t>students</a:t>
            </a:r>
            <a:r>
              <a:rPr lang="en-US" dirty="0"/>
              <a:t>,</a:t>
            </a:r>
            <a:r>
              <a:rPr lang="en-US" baseline="0" dirty="0"/>
              <a:t> </a:t>
            </a:r>
            <a:r>
              <a:rPr lang="en-US" dirty="0"/>
              <a:t>across the nation, </a:t>
            </a:r>
            <a:r>
              <a:rPr lang="en-US" baseline="0" dirty="0"/>
              <a:t>in 2014.</a:t>
            </a:r>
            <a:r>
              <a:rPr lang="en-US" dirty="0"/>
              <a:t> </a:t>
            </a:r>
            <a:endParaRPr lang="en-US" baseline="0" dirty="0"/>
          </a:p>
          <a:p>
            <a:endParaRPr lang="en-US" baseline="0" dirty="0"/>
          </a:p>
          <a:p>
            <a:r>
              <a:rPr lang="en-US" baseline="0" dirty="0"/>
              <a:t>The Change the Equation organization</a:t>
            </a:r>
            <a:r>
              <a:rPr lang="en-US" dirty="0"/>
              <a:t> provides </a:t>
            </a:r>
            <a:r>
              <a:rPr lang="en-US" baseline="0" dirty="0"/>
              <a:t>STEM education related information to the U.S. public</a:t>
            </a:r>
            <a:r>
              <a:rPr lang="en-US" dirty="0"/>
              <a:t>. The 2016 report</a:t>
            </a:r>
            <a:r>
              <a:rPr lang="en-US" baseline="0" dirty="0"/>
              <a:t> stated that MS students lack in-depth T&amp;E experience.</a:t>
            </a:r>
            <a:r>
              <a:rPr lang="en-US" dirty="0"/>
              <a:t> </a:t>
            </a:r>
            <a:endParaRPr lang="en-US" baseline="0" dirty="0">
              <a:cs typeface="Calibri"/>
            </a:endParaRPr>
          </a:p>
          <a:p>
            <a:endParaRPr lang="en-US" baseline="0" dirty="0"/>
          </a:p>
          <a:p>
            <a:r>
              <a:rPr lang="en-US" baseline="0" dirty="0"/>
              <a:t>This is only one of many examples of evidence </a:t>
            </a:r>
            <a:r>
              <a:rPr lang="en-US" dirty="0"/>
              <a:t>showing that</a:t>
            </a:r>
            <a:r>
              <a:rPr lang="en-US" baseline="0" dirty="0"/>
              <a:t> students are not technology an engineering literate. Only 42% of those </a:t>
            </a:r>
            <a:r>
              <a:rPr lang="en-US" dirty="0"/>
              <a:t>8th grade students assessed</a:t>
            </a:r>
            <a:r>
              <a:rPr lang="en-US" baseline="0" dirty="0"/>
              <a:t> were considered at or above proficient. (NAEP TEL 2014, n.d.).</a:t>
            </a:r>
            <a:endParaRPr lang="en-US" baseline="0" dirty="0">
              <a:cs typeface="Calibri"/>
            </a:endParaRPr>
          </a:p>
          <a:p>
            <a:endParaRPr lang="en-US" baseline="0" dirty="0"/>
          </a:p>
          <a:p>
            <a:r>
              <a:rPr lang="en-US" baseline="0" dirty="0"/>
              <a:t>The Vital Signs report also tells us that students </a:t>
            </a:r>
            <a:r>
              <a:rPr lang="en-US" dirty="0"/>
              <a:t>benefit </a:t>
            </a:r>
            <a:r>
              <a:rPr lang="en-US" baseline="0" dirty="0"/>
              <a:t>from</a:t>
            </a:r>
            <a:r>
              <a:rPr lang="en-US" dirty="0"/>
              <a:t> </a:t>
            </a:r>
            <a:r>
              <a:rPr lang="en-US" baseline="0" dirty="0"/>
              <a:t>doing </a:t>
            </a:r>
            <a:r>
              <a:rPr lang="en-US" dirty="0"/>
              <a:t>hands-on </a:t>
            </a:r>
            <a:r>
              <a:rPr lang="en-US" baseline="0" dirty="0"/>
              <a:t>activities in the classroom.</a:t>
            </a:r>
            <a:r>
              <a:rPr lang="en-US" dirty="0"/>
              <a:t> </a:t>
            </a:r>
            <a:endParaRPr lang="en-US" baseline="0" dirty="0">
              <a:cs typeface="Calibri"/>
            </a:endParaRPr>
          </a:p>
          <a:p>
            <a:endParaRPr lang="en-US" baseline="0" dirty="0"/>
          </a:p>
          <a:p>
            <a:r>
              <a:rPr lang="en-US" baseline="0" dirty="0"/>
              <a:t>The previous four slides make the point that the US public feels that students need the experiences </a:t>
            </a:r>
            <a:r>
              <a:rPr lang="en-US" dirty="0"/>
              <a:t>what TEE </a:t>
            </a:r>
            <a:r>
              <a:rPr lang="en-US" baseline="0" dirty="0"/>
              <a:t>courses provide. </a:t>
            </a:r>
            <a:r>
              <a:rPr lang="en-US" dirty="0"/>
              <a:t>This </a:t>
            </a:r>
            <a:r>
              <a:rPr lang="en-US" baseline="0" dirty="0"/>
              <a:t>is </a:t>
            </a:r>
            <a:r>
              <a:rPr lang="en-US" dirty="0"/>
              <a:t>an </a:t>
            </a:r>
            <a:r>
              <a:rPr lang="en-US" baseline="0" dirty="0"/>
              <a:t>important</a:t>
            </a:r>
            <a:r>
              <a:rPr lang="en-US" dirty="0"/>
              <a:t> </a:t>
            </a:r>
            <a:r>
              <a:rPr lang="en-US" baseline="0" dirty="0"/>
              <a:t>point because </a:t>
            </a:r>
            <a:r>
              <a:rPr lang="en-US" dirty="0"/>
              <a:t>we should realize </a:t>
            </a:r>
            <a:r>
              <a:rPr lang="en-US" baseline="0" dirty="0"/>
              <a:t>the value of TEE courses and how </a:t>
            </a:r>
            <a:r>
              <a:rPr lang="en-US" dirty="0"/>
              <a:t>they prepare</a:t>
            </a:r>
            <a:r>
              <a:rPr lang="en-US" baseline="0" dirty="0"/>
              <a:t> students for life, both academically and in their chosen profession.</a:t>
            </a:r>
            <a:r>
              <a:rPr lang="en-US" dirty="0"/>
              <a:t> </a:t>
            </a:r>
            <a:endParaRPr lang="en-US" dirty="0">
              <a:cs typeface="Calibri"/>
            </a:endParaRPr>
          </a:p>
        </p:txBody>
      </p:sp>
      <p:sp>
        <p:nvSpPr>
          <p:cNvPr id="4" name="Slide Number Placeholder 3"/>
          <p:cNvSpPr>
            <a:spLocks noGrp="1"/>
          </p:cNvSpPr>
          <p:nvPr>
            <p:ph type="sldNum" sz="quarter" idx="10"/>
          </p:nvPr>
        </p:nvSpPr>
        <p:spPr/>
        <p:txBody>
          <a:bodyPr/>
          <a:lstStyle/>
          <a:p>
            <a:fld id="{75E1B287-91B3-1B41-B483-371932CAD40D}" type="slidenum">
              <a:rPr lang="en-US" smtClean="0"/>
              <a:t>9</a:t>
            </a:fld>
            <a:endParaRPr lang="en-US"/>
          </a:p>
        </p:txBody>
      </p:sp>
    </p:spTree>
    <p:extLst>
      <p:ext uri="{BB962C8B-B14F-4D97-AF65-F5344CB8AC3E}">
        <p14:creationId xmlns:p14="http://schemas.microsoft.com/office/powerpoint/2010/main" val="3411357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Rectangle 19"/>
          <p:cNvSpPr/>
          <p:nvPr/>
        </p:nvSpPr>
        <p:spPr>
          <a:xfrm>
            <a:off x="4862286" y="0"/>
            <a:ext cx="4281715"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tech background.jpg"/>
          <p:cNvPicPr>
            <a:picLocks noChangeAspect="1"/>
          </p:cNvPicPr>
          <p:nvPr/>
        </p:nvPicPr>
        <p:blipFill rotWithShape="1">
          <a:blip r:embed="rId2" cstate="print">
            <a:extLst>
              <a:ext uri="{28A0092B-C50C-407E-A947-70E740481C1C}">
                <a14:useLocalDpi xmlns:a14="http://schemas.microsoft.com/office/drawing/2010/main" val="0"/>
              </a:ext>
            </a:extLst>
          </a:blip>
          <a:srcRect l="25039" r="-25039"/>
          <a:stretch/>
        </p:blipFill>
        <p:spPr>
          <a:xfrm>
            <a:off x="0" y="0"/>
            <a:ext cx="9139243" cy="6858000"/>
          </a:xfrm>
          <a:prstGeom prst="rect">
            <a:avLst/>
          </a:prstGeom>
        </p:spPr>
      </p:pic>
      <p:pic>
        <p:nvPicPr>
          <p:cNvPr id="13" name="Picture 12" descr="iteea icon pp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39" y="2558137"/>
            <a:ext cx="1851512" cy="207735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7700" y="2514596"/>
            <a:ext cx="2798248" cy="912229"/>
          </a:xfrm>
          <a:prstGeom prst="rect">
            <a:avLst/>
          </a:prstGeom>
        </p:spPr>
      </p:pic>
      <p:sp>
        <p:nvSpPr>
          <p:cNvPr id="2" name="Title 1"/>
          <p:cNvSpPr>
            <a:spLocks noGrp="1"/>
          </p:cNvSpPr>
          <p:nvPr>
            <p:ph type="ctrTitle"/>
          </p:nvPr>
        </p:nvSpPr>
        <p:spPr>
          <a:xfrm>
            <a:off x="3785426" y="4403202"/>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6"/>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3785426" y="5471741"/>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pic>
        <p:nvPicPr>
          <p:cNvPr id="14" name="Picture 13" descr="gears pp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60000">
            <a:off x="2294582" y="-72573"/>
            <a:ext cx="1989546" cy="23778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Footer Placeholder 3"/>
          <p:cNvSpPr>
            <a:spLocks noGrp="1"/>
          </p:cNvSpPr>
          <p:nvPr>
            <p:ph type="ftr" sz="quarter" idx="15"/>
          </p:nvPr>
        </p:nvSpPr>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Footer Placeholder 3"/>
          <p:cNvSpPr>
            <a:spLocks noGrp="1"/>
          </p:cNvSpPr>
          <p:nvPr>
            <p:ph type="ftr" sz="quarter" idx="16"/>
          </p:nvPr>
        </p:nvSpPr>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Footer Placeholder 2"/>
          <p:cNvSpPr>
            <a:spLocks noGrp="1"/>
          </p:cNvSpPr>
          <p:nvPr>
            <p:ph type="ftr" sz="quarter" idx="10"/>
          </p:nvPr>
        </p:nvSpPr>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7"/>
          <p:cNvSpPr>
            <a:spLocks noGrp="1"/>
          </p:cNvSpPr>
          <p:nvPr>
            <p:ph type="ftr" sz="quarter" idx="10"/>
          </p:nvPr>
        </p:nvSpPr>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Picture Placeholder 9"/>
          <p:cNvSpPr>
            <a:spLocks noGrp="1"/>
          </p:cNvSpPr>
          <p:nvPr>
            <p:ph type="pic" sz="quarter" idx="13"/>
          </p:nvPr>
        </p:nvSpPr>
        <p:spPr>
          <a:xfrm>
            <a:off x="4760258" y="990600"/>
            <a:ext cx="4096512" cy="4654755"/>
          </a:xfrm>
        </p:spPr>
        <p:txBody>
          <a:bodyPr/>
          <a:lstStyle>
            <a:lvl1pPr>
              <a:buNone/>
              <a:defRPr/>
            </a:lvl1pPr>
          </a:lstStyle>
          <a:p>
            <a:r>
              <a:rPr lang="en-US"/>
              <a:t>Drag picture to placeholder or click icon to add</a:t>
            </a:r>
            <a:endParaRPr/>
          </a:p>
        </p:txBody>
      </p:sp>
      <p:sp>
        <p:nvSpPr>
          <p:cNvPr id="3" name="Footer Placeholder 2"/>
          <p:cNvSpPr>
            <a:spLocks noGrp="1"/>
          </p:cNvSpPr>
          <p:nvPr>
            <p:ph type="ftr" sz="quarter" idx="14"/>
          </p:nvPr>
        </p:nvSpPr>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284621" y="4398296"/>
            <a:ext cx="6477000" cy="566738"/>
          </a:xfrm>
        </p:spPr>
        <p:txBody>
          <a:bodyPr anchor="b"/>
          <a:lstStyle>
            <a:lvl1pPr algn="l">
              <a:defRPr sz="2800" b="0"/>
            </a:lvl1pPr>
          </a:lstStyle>
          <a:p>
            <a:r>
              <a:rPr lang="en-US"/>
              <a:t>Click to edit Master title style</a:t>
            </a:r>
            <a:endParaRPr dirty="0"/>
          </a:p>
        </p:txBody>
      </p:sp>
      <p:sp>
        <p:nvSpPr>
          <p:cNvPr id="3" name="Picture Placeholder 2"/>
          <p:cNvSpPr>
            <a:spLocks noGrp="1"/>
          </p:cNvSpPr>
          <p:nvPr>
            <p:ph type="pic" idx="1"/>
          </p:nvPr>
        </p:nvSpPr>
        <p:spPr>
          <a:xfrm>
            <a:off x="269874" y="824533"/>
            <a:ext cx="8628320" cy="34426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dirty="0"/>
          </a:p>
        </p:txBody>
      </p:sp>
      <p:sp>
        <p:nvSpPr>
          <p:cNvPr id="4" name="Text Placeholder 3"/>
          <p:cNvSpPr>
            <a:spLocks noGrp="1"/>
          </p:cNvSpPr>
          <p:nvPr>
            <p:ph type="body" sz="half" idx="2"/>
          </p:nvPr>
        </p:nvSpPr>
        <p:spPr>
          <a:xfrm>
            <a:off x="284621" y="4972037"/>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7"/>
          <p:cNvSpPr>
            <a:spLocks noGrp="1"/>
          </p:cNvSpPr>
          <p:nvPr>
            <p:ph type="ftr" sz="quarter" idx="10"/>
          </p:nvPr>
        </p:nvSpPr>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9874" y="4267200"/>
            <a:ext cx="6477000" cy="566738"/>
          </a:xfrm>
        </p:spPr>
        <p:txBody>
          <a:bodyPr anchor="b"/>
          <a:lstStyle>
            <a:lvl1pPr algn="l">
              <a:defRPr sz="2800" b="0"/>
            </a:lvl1pPr>
          </a:lstStyle>
          <a:p>
            <a:r>
              <a:rPr lang="en-US"/>
              <a:t>Click to edit Master title style</a:t>
            </a:r>
            <a:endParaRPr dirty="0"/>
          </a:p>
        </p:txBody>
      </p:sp>
      <p:sp>
        <p:nvSpPr>
          <p:cNvPr id="3" name="Picture Placeholder 2"/>
          <p:cNvSpPr>
            <a:spLocks noGrp="1"/>
          </p:cNvSpPr>
          <p:nvPr>
            <p:ph type="pic" idx="1"/>
          </p:nvPr>
        </p:nvSpPr>
        <p:spPr>
          <a:xfrm>
            <a:off x="269874" y="778386"/>
            <a:ext cx="3006726" cy="333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dirty="0"/>
          </a:p>
        </p:txBody>
      </p:sp>
      <p:sp>
        <p:nvSpPr>
          <p:cNvPr id="4" name="Text Placeholder 3"/>
          <p:cNvSpPr>
            <a:spLocks noGrp="1"/>
          </p:cNvSpPr>
          <p:nvPr>
            <p:ph type="body" sz="half" idx="2"/>
          </p:nvPr>
        </p:nvSpPr>
        <p:spPr>
          <a:xfrm>
            <a:off x="269874"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Picture Placeholder 2"/>
          <p:cNvSpPr>
            <a:spLocks noGrp="1"/>
          </p:cNvSpPr>
          <p:nvPr>
            <p:ph type="pic" idx="13"/>
          </p:nvPr>
        </p:nvSpPr>
        <p:spPr>
          <a:xfrm>
            <a:off x="3352800" y="778386"/>
            <a:ext cx="4701988" cy="1540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dirty="0"/>
          </a:p>
        </p:txBody>
      </p:sp>
      <p:sp>
        <p:nvSpPr>
          <p:cNvPr id="11" name="Picture Placeholder 2"/>
          <p:cNvSpPr>
            <a:spLocks noGrp="1"/>
          </p:cNvSpPr>
          <p:nvPr>
            <p:ph type="pic" idx="14"/>
          </p:nvPr>
        </p:nvSpPr>
        <p:spPr>
          <a:xfrm>
            <a:off x="3352800" y="2490839"/>
            <a:ext cx="2304288" cy="16223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dirty="0"/>
          </a:p>
        </p:txBody>
      </p:sp>
      <p:sp>
        <p:nvSpPr>
          <p:cNvPr id="12" name="Picture Placeholder 2"/>
          <p:cNvSpPr>
            <a:spLocks noGrp="1"/>
          </p:cNvSpPr>
          <p:nvPr>
            <p:ph type="pic" idx="15"/>
          </p:nvPr>
        </p:nvSpPr>
        <p:spPr>
          <a:xfrm>
            <a:off x="5750500" y="2490839"/>
            <a:ext cx="2304288" cy="162232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dirty="0"/>
          </a:p>
        </p:txBody>
      </p:sp>
      <p:sp>
        <p:nvSpPr>
          <p:cNvPr id="8" name="Footer Placeholder 7"/>
          <p:cNvSpPr>
            <a:spLocks noGrp="1"/>
          </p:cNvSpPr>
          <p:nvPr>
            <p:ph type="ftr" sz="quarter" idx="16"/>
          </p:nvPr>
        </p:nvSpPr>
        <p:spPr/>
        <p:txBody>
          <a:bodyPr/>
          <a:lstStyle/>
          <a:p>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199" y="2209800"/>
            <a:ext cx="5827253" cy="39163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Footer Placeholder 6"/>
          <p:cNvSpPr>
            <a:spLocks noGrp="1"/>
          </p:cNvSpPr>
          <p:nvPr>
            <p:ph type="ftr" sz="quarter" idx="10"/>
          </p:nvPr>
        </p:nvSpPr>
        <p:spPr/>
        <p:txBody>
          <a:bodyPr/>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3799" y="1035424"/>
            <a:ext cx="1322295" cy="5090739"/>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Footer Placeholder 6"/>
          <p:cNvSpPr>
            <a:spLocks noGrp="1"/>
          </p:cNvSpPr>
          <p:nvPr>
            <p:ph type="ftr" sz="quarter" idx="10"/>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Footer Placeholder 3"/>
          <p:cNvSpPr>
            <a:spLocks noGrp="1"/>
          </p:cNvSpPr>
          <p:nvPr>
            <p:ph type="ftr" sz="quarter" idx="10"/>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a:t>Click to edit Master title style</a:t>
            </a:r>
            <a:endParaRPr dirty="0"/>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9" name="Picture Placeholder 8"/>
          <p:cNvSpPr>
            <a:spLocks noGrp="1"/>
          </p:cNvSpPr>
          <p:nvPr>
            <p:ph type="pic" sz="quarter" idx="13"/>
          </p:nvPr>
        </p:nvSpPr>
        <p:spPr>
          <a:xfrm>
            <a:off x="581742" y="1310969"/>
            <a:ext cx="8265525" cy="2507226"/>
          </a:xfrm>
        </p:spPr>
        <p:txBody>
          <a:bodyPr/>
          <a:lstStyle>
            <a:lvl1pPr>
              <a:buNone/>
              <a:defRPr/>
            </a:lvl1pPr>
          </a:lstStyle>
          <a:p>
            <a:r>
              <a:rPr lang="en-US"/>
              <a:t>Drag picture to placeholder or click icon to add</a:t>
            </a:r>
            <a:endParaRPr dirty="0"/>
          </a:p>
        </p:txBody>
      </p:sp>
      <p:sp>
        <p:nvSpPr>
          <p:cNvPr id="4" name="Footer Placeholder 3"/>
          <p:cNvSpPr>
            <a:spLocks noGrp="1"/>
          </p:cNvSpPr>
          <p:nvPr>
            <p:ph type="ftr" sz="quarter" idx="14"/>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2178423" y="914400"/>
            <a:ext cx="6508377" cy="1143000"/>
          </a:xfrm>
        </p:spPr>
        <p:txBody>
          <a:bodyPr/>
          <a:lstStyle/>
          <a:p>
            <a:r>
              <a:rPr lang="en-US"/>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a:xfrm>
            <a:off x="331694" y="361016"/>
            <a:ext cx="506506" cy="365125"/>
          </a:xfrm>
          <a:prstGeom prst="rect">
            <a:avLst/>
          </a:prstGeom>
        </p:spPr>
        <p:txBody>
          <a:bodyPr/>
          <a:lstStyle/>
          <a:p>
            <a:fld id="{782E62CD-5D59-DE40-8FAE-C3230FF3CB77}"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a:t>Drag picture to placeholder or click icon to add</a:t>
            </a:r>
            <a:endParaRPr/>
          </a:p>
        </p:txBody>
      </p:sp>
      <p:sp>
        <p:nvSpPr>
          <p:cNvPr id="4" name="Footer Placeholder 3"/>
          <p:cNvSpPr>
            <a:spLocks noGrp="1"/>
          </p:cNvSpPr>
          <p:nvPr>
            <p:ph type="ftr" sz="quarter" idx="14"/>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a:t>Click to edit Master title style</a:t>
            </a:r>
            <a:endParaRPr dirty="0"/>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Footer Placeholder 5"/>
          <p:cNvSpPr>
            <a:spLocks noGrp="1"/>
          </p:cNvSpPr>
          <p:nvPr>
            <p:ph type="ftr" sz="quarter" idx="10"/>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a:t>Drag picture to placeholder or click icon to add</a:t>
            </a:r>
            <a:endParaRPr/>
          </a:p>
        </p:txBody>
      </p:sp>
      <p:sp>
        <p:nvSpPr>
          <p:cNvPr id="4" name="Footer Placeholder 3"/>
          <p:cNvSpPr>
            <a:spLocks noGrp="1"/>
          </p:cNvSpPr>
          <p:nvPr>
            <p:ph type="ftr" sz="quarter" idx="14"/>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0"/>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7388352"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Footer Placeholder 6"/>
          <p:cNvSpPr>
            <a:spLocks noGrp="1"/>
          </p:cNvSpPr>
          <p:nvPr>
            <p:ph type="ftr" sz="quarter" idx="10"/>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Footer Placeholder 3"/>
          <p:cNvSpPr>
            <a:spLocks noGrp="1"/>
          </p:cNvSpPr>
          <p:nvPr>
            <p:ph type="ftr" sz="quarter" idx="14"/>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41330" t="39545" r="-41330" b="-39545"/>
          <a:stretch/>
        </p:blipFill>
        <p:spPr>
          <a:xfrm rot="16200000">
            <a:off x="9144" y="1453896"/>
            <a:ext cx="5306785" cy="5306785"/>
          </a:xfrm>
          <a:prstGeom prst="rect">
            <a:avLst/>
          </a:prstGeom>
        </p:spPr>
      </p:pic>
      <p:pic>
        <p:nvPicPr>
          <p:cNvPr id="12" name="Picture 11" descr="tech background.jpg"/>
          <p:cNvPicPr>
            <a:picLocks noChangeAspect="1"/>
          </p:cNvPicPr>
          <p:nvPr/>
        </p:nvPicPr>
        <p:blipFill rotWithShape="1">
          <a:blip r:embed="rId22" cstate="print">
            <a:alphaModFix amt="14000"/>
            <a:extLst>
              <a:ext uri="{28A0092B-C50C-407E-A947-70E740481C1C}">
                <a14:useLocalDpi xmlns:a14="http://schemas.microsoft.com/office/drawing/2010/main" val="0"/>
              </a:ext>
            </a:extLst>
          </a:blip>
          <a:srcRect l="-57088" t="53342" r="57088" b="-53342"/>
          <a:stretch/>
        </p:blipFill>
        <p:spPr>
          <a:xfrm>
            <a:off x="9143" y="-9144"/>
            <a:ext cx="9139243" cy="6858000"/>
          </a:xfrm>
          <a:prstGeom prst="round1Rect">
            <a:avLst/>
          </a:prstGeom>
        </p:spPr>
      </p:pic>
      <p:pic>
        <p:nvPicPr>
          <p:cNvPr id="13" name="Picture 1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63897" y="165096"/>
            <a:ext cx="1602708" cy="522483"/>
          </a:xfrm>
          <a:prstGeom prst="rect">
            <a:avLst/>
          </a:prstGeom>
        </p:spPr>
      </p:pic>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a:t>Click to edit Master title style</a:t>
            </a:r>
            <a:endParaRPr dirty="0"/>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Round Single Corner Rectangle 14"/>
          <p:cNvSpPr/>
          <p:nvPr/>
        </p:nvSpPr>
        <p:spPr>
          <a:xfrm>
            <a:off x="0" y="6522357"/>
            <a:ext cx="6673574" cy="335643"/>
          </a:xfrm>
          <a:prstGeom prst="round1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C7C9F"/>
              </a:solidFill>
            </a:endParaRPr>
          </a:p>
        </p:txBody>
      </p:sp>
      <p:pic>
        <p:nvPicPr>
          <p:cNvPr id="4" name="Picture 3" descr="gears2 ppt.png"/>
          <p:cNvPicPr>
            <a:picLocks noChangeAspect="1"/>
          </p:cNvPicPr>
          <p:nvPr/>
        </p:nvPicPr>
        <p:blipFill rotWithShape="1">
          <a:blip r:embed="rId24" cstate="print">
            <a:extLst>
              <a:ext uri="{28A0092B-C50C-407E-A947-70E740481C1C}">
                <a14:useLocalDpi xmlns:a14="http://schemas.microsoft.com/office/drawing/2010/main" val="0"/>
              </a:ext>
            </a:extLst>
          </a:blip>
          <a:srcRect l="-77" t="-28961" r="77" b="28961"/>
          <a:stretch/>
        </p:blipFill>
        <p:spPr>
          <a:xfrm>
            <a:off x="6035040" y="5279862"/>
            <a:ext cx="1410690" cy="1578137"/>
          </a:xfrm>
          <a:prstGeom prst="rect">
            <a:avLst/>
          </a:prstGeom>
        </p:spPr>
      </p:pic>
      <p:sp>
        <p:nvSpPr>
          <p:cNvPr id="5" name="Footer Placeholder 4"/>
          <p:cNvSpPr>
            <a:spLocks noGrp="1"/>
          </p:cNvSpPr>
          <p:nvPr>
            <p:ph type="ftr" sz="quarter" idx="3"/>
          </p:nvPr>
        </p:nvSpPr>
        <p:spPr>
          <a:xfrm>
            <a:off x="457199" y="6522356"/>
            <a:ext cx="2895600" cy="335643"/>
          </a:xfrm>
          <a:prstGeom prst="rect">
            <a:avLst/>
          </a:prstGeom>
        </p:spPr>
        <p:txBody>
          <a:bodyPr vert="horz" lIns="91440" tIns="45720" rIns="91440" bIns="45720" rtlCol="0" anchor="ctr"/>
          <a:lstStyle>
            <a:lvl1pPr algn="l">
              <a:defRPr sz="1000">
                <a:solidFill>
                  <a:schemeClr val="bg1"/>
                </a:solidFill>
              </a:defRPr>
            </a:lvl1pPr>
          </a:lstStyle>
          <a:p>
            <a:endParaRPr lang="en-US"/>
          </a:p>
        </p:txBody>
      </p:sp>
      <p:pic>
        <p:nvPicPr>
          <p:cNvPr id="9" name="Picture 8" descr="web ppt.p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276931" y="6522357"/>
            <a:ext cx="1285327" cy="34890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spcBef>
          <a:spcPct val="0"/>
        </a:spcBef>
        <a:buNone/>
        <a:defRPr sz="32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moye@iteea.org"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hyperlink" Target="https://www.iteea.org/File.aspx?id=132469&amp;v=79803f3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hyperlink" Target="https://www.iteea.org/137372.aspx" TargetMode="External"/><Relationship Id="rId3" Type="http://schemas.openxmlformats.org/officeDocument/2006/relationships/hyperlink" Target="https://www.iteea.org/137358.aspx" TargetMode="External"/><Relationship Id="rId7" Type="http://schemas.openxmlformats.org/officeDocument/2006/relationships/hyperlink" Target="https://www.iteea.org/137370.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iteea.org/137368.aspx" TargetMode="External"/><Relationship Id="rId5" Type="http://schemas.openxmlformats.org/officeDocument/2006/relationships/hyperlink" Target="https://www.iteea.org/137366.aspx" TargetMode="External"/><Relationship Id="rId10" Type="http://schemas.openxmlformats.org/officeDocument/2006/relationships/hyperlink" Target="https://scholar.lib.vt.edu/ejournals/JTE/v20n2/ernst.html" TargetMode="External"/><Relationship Id="rId4" Type="http://schemas.openxmlformats.org/officeDocument/2006/relationships/hyperlink" Target="https://www.iteea.org/137363.aspx" TargetMode="External"/><Relationship Id="rId9" Type="http://schemas.openxmlformats.org/officeDocument/2006/relationships/hyperlink" Target="https://www.iteea.org/137374.asp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iteea.org/137382.aspx"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iteea.org/137384.asp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iteea.org/137386.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scholar.lib.vt.edu/ejournals/JTE/v28n2/kelley.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iteea.org/137390.aspx"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scholar.lib.vt.edu/ejournals/JTE/v24n2/lammi.html" TargetMode="External"/><Relationship Id="rId4" Type="http://schemas.openxmlformats.org/officeDocument/2006/relationships/hyperlink" Target="https://scholar.lib.vt.edu/ejournals/JTE/v26n1/denson.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iteea.org/137392.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scholar.lib.vt.edu/ejournals/JTE/v24n1/weber.html" TargetMode="External"/><Relationship Id="rId4" Type="http://schemas.openxmlformats.org/officeDocument/2006/relationships/hyperlink" Target="https://www.iteea.org/137394.aspx"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iteea.org/Activities/2142/Learning_Better_by_Doing_Project.aspx"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ationsreportcard.gov/tel_2014/#results/overal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272" y="929637"/>
            <a:ext cx="5987935" cy="572193"/>
          </a:xfrm>
          <a:prstGeom prst="rect">
            <a:avLst/>
          </a:prstGeom>
        </p:spPr>
        <p:txBody>
          <a:bodyPr/>
          <a:lstStyle>
            <a:lvl1pPr algn="l" defTabSz="914400" rtl="0" eaLnBrk="1" latinLnBrk="0" hangingPunct="1">
              <a:spcBef>
                <a:spcPct val="0"/>
              </a:spcBef>
              <a:buNone/>
              <a:defRPr sz="3200" kern="1200">
                <a:solidFill>
                  <a:schemeClr val="accent1"/>
                </a:solidFill>
                <a:latin typeface="+mj-lt"/>
                <a:ea typeface="+mj-ea"/>
                <a:cs typeface="+mj-cs"/>
              </a:defRPr>
            </a:lvl1pPr>
          </a:lstStyle>
          <a:p>
            <a:pPr algn="ctr"/>
            <a:r>
              <a:rPr lang="en-US" b="1"/>
              <a:t>Presenter Information</a:t>
            </a:r>
            <a:endParaRPr lang="en-US" sz="2100" b="1" dirty="0"/>
          </a:p>
        </p:txBody>
      </p:sp>
      <p:sp>
        <p:nvSpPr>
          <p:cNvPr id="3" name="TextBox 2"/>
          <p:cNvSpPr txBox="1"/>
          <p:nvPr/>
        </p:nvSpPr>
        <p:spPr>
          <a:xfrm>
            <a:off x="168135" y="1895302"/>
            <a:ext cx="6498332" cy="3785652"/>
          </a:xfrm>
          <a:prstGeom prst="rect">
            <a:avLst/>
          </a:prstGeom>
          <a:noFill/>
        </p:spPr>
        <p:txBody>
          <a:bodyPr wrap="square" rtlCol="0" anchor="t">
            <a:spAutoFit/>
          </a:bodyPr>
          <a:lstStyle/>
          <a:p>
            <a:pPr marL="342900" indent="-342900">
              <a:buFont typeface="Arial" charset="0"/>
              <a:buChar char="•"/>
            </a:pPr>
            <a:r>
              <a:rPr lang="en-US" sz="2400" dirty="0"/>
              <a:t>Use the following presentation to promote your technology and engineering education programs.</a:t>
            </a:r>
          </a:p>
          <a:p>
            <a:pPr marL="342900" indent="-342900">
              <a:buFont typeface="Arial" charset="0"/>
              <a:buChar char="•"/>
            </a:pPr>
            <a:r>
              <a:rPr lang="en-US" sz="2400" dirty="0"/>
              <a:t>Use as much or as little as you need.</a:t>
            </a:r>
          </a:p>
          <a:p>
            <a:pPr marL="342900" indent="-342900">
              <a:buFont typeface="Arial" charset="0"/>
              <a:buChar char="•"/>
            </a:pPr>
            <a:r>
              <a:rPr lang="en-US" sz="2400" dirty="0"/>
              <a:t>Add information that may be specific to your school division or courses you teach.</a:t>
            </a:r>
          </a:p>
          <a:p>
            <a:pPr marL="342900" indent="-342900">
              <a:buFont typeface="Arial" charset="0"/>
              <a:buChar char="•"/>
            </a:pPr>
            <a:r>
              <a:rPr lang="en-US" sz="2400" dirty="0"/>
              <a:t>If you have any questions or comments, contact </a:t>
            </a:r>
            <a:r>
              <a:rPr lang="en-US" sz="2400" dirty="0">
                <a:hlinkClick r:id="rId3"/>
              </a:rPr>
              <a:t>jmoye@iteea.org</a:t>
            </a:r>
            <a:r>
              <a:rPr lang="en-US" sz="2400" dirty="0"/>
              <a:t>. </a:t>
            </a:r>
          </a:p>
          <a:p>
            <a:pPr marL="342900" indent="-342900">
              <a:buFont typeface="Arial" charset="0"/>
              <a:buChar char="•"/>
            </a:pPr>
            <a:r>
              <a:rPr lang="en-US" sz="2400" dirty="0"/>
              <a:t>Start presentation with next slide.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7820" y="1956716"/>
            <a:ext cx="2288634" cy="3438701"/>
          </a:xfrm>
          <a:prstGeom prst="rect">
            <a:avLst/>
          </a:prstGeom>
        </p:spPr>
      </p:pic>
    </p:spTree>
    <p:extLst>
      <p:ext uri="{BB962C8B-B14F-4D97-AF65-F5344CB8AC3E}">
        <p14:creationId xmlns:p14="http://schemas.microsoft.com/office/powerpoint/2010/main" val="834761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62" y="899483"/>
            <a:ext cx="7886700" cy="615423"/>
          </a:xfrm>
        </p:spPr>
        <p:txBody>
          <a:bodyPr/>
          <a:lstStyle/>
          <a:p>
            <a:pPr algn="ctr"/>
            <a:r>
              <a:rPr lang="en-US" b="1" dirty="0"/>
              <a:t>Technology and Engineering Promotes</a:t>
            </a:r>
          </a:p>
        </p:txBody>
      </p:sp>
      <p:sp>
        <p:nvSpPr>
          <p:cNvPr id="3" name="Content Placeholder 2"/>
          <p:cNvSpPr>
            <a:spLocks noGrp="1"/>
          </p:cNvSpPr>
          <p:nvPr>
            <p:ph idx="1"/>
          </p:nvPr>
        </p:nvSpPr>
        <p:spPr>
          <a:xfrm>
            <a:off x="596826" y="2576666"/>
            <a:ext cx="4399128" cy="2367813"/>
          </a:xfrm>
        </p:spPr>
        <p:txBody>
          <a:bodyPr>
            <a:normAutofit/>
          </a:bodyPr>
          <a:lstStyle/>
          <a:p>
            <a:pPr>
              <a:buFont typeface="Arial" panose="020B0604020202020204" pitchFamily="34" charset="0"/>
              <a:buChar char="•"/>
            </a:pPr>
            <a:r>
              <a:rPr lang="en-US" sz="2800" dirty="0"/>
              <a:t>Integrative studies</a:t>
            </a:r>
          </a:p>
          <a:p>
            <a:pPr>
              <a:buFont typeface="Arial" panose="020B0604020202020204" pitchFamily="34" charset="0"/>
              <a:buChar char="•"/>
            </a:pPr>
            <a:r>
              <a:rPr lang="en-US" sz="2800" dirty="0"/>
              <a:t>STEM/STEAM</a:t>
            </a:r>
          </a:p>
          <a:p>
            <a:pPr>
              <a:buFont typeface="Arial" panose="020B0604020202020204" pitchFamily="34" charset="0"/>
              <a:buChar char="•"/>
            </a:pPr>
            <a:r>
              <a:rPr lang="en-US" sz="2800" dirty="0"/>
              <a:t>21</a:t>
            </a:r>
            <a:r>
              <a:rPr lang="en-US" sz="2800" baseline="30000" dirty="0"/>
              <a:t>st</a:t>
            </a:r>
            <a:r>
              <a:rPr lang="en-US" sz="2800" dirty="0"/>
              <a:t> Century Learning Skills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380" y="1914051"/>
            <a:ext cx="3835027" cy="3860148"/>
          </a:xfrm>
          <a:prstGeom prst="rect">
            <a:avLst/>
          </a:prstGeom>
        </p:spPr>
      </p:pic>
    </p:spTree>
    <p:extLst>
      <p:ext uri="{BB962C8B-B14F-4D97-AF65-F5344CB8AC3E}">
        <p14:creationId xmlns:p14="http://schemas.microsoft.com/office/powerpoint/2010/main" val="3669787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294" y="841781"/>
            <a:ext cx="8623373" cy="505691"/>
          </a:xfrm>
        </p:spPr>
        <p:txBody>
          <a:bodyPr/>
          <a:lstStyle/>
          <a:p>
            <a:r>
              <a:rPr lang="en-US" b="1" dirty="0"/>
              <a:t>Learn Better by Doing Study Background</a:t>
            </a:r>
          </a:p>
        </p:txBody>
      </p:sp>
      <p:sp>
        <p:nvSpPr>
          <p:cNvPr id="3" name="Content Placeholder 2"/>
          <p:cNvSpPr>
            <a:spLocks noGrp="1"/>
          </p:cNvSpPr>
          <p:nvPr>
            <p:ph idx="1"/>
          </p:nvPr>
        </p:nvSpPr>
        <p:spPr>
          <a:xfrm>
            <a:off x="413982" y="1713706"/>
            <a:ext cx="5120390" cy="4315791"/>
          </a:xfrm>
        </p:spPr>
        <p:txBody>
          <a:bodyPr>
            <a:noAutofit/>
          </a:bodyPr>
          <a:lstStyle/>
          <a:p>
            <a:pPr>
              <a:spcBef>
                <a:spcPts val="0"/>
              </a:spcBef>
              <a:buFont typeface="Arial" panose="020B0604020202020204" pitchFamily="34" charset="0"/>
              <a:buChar char="•"/>
            </a:pPr>
            <a:r>
              <a:rPr lang="en-US" sz="2400" dirty="0"/>
              <a:t>Determine the extent to which U.S. public school elementary and secondary education science, technology, engineering, and mathematics students were </a:t>
            </a:r>
            <a:r>
              <a:rPr lang="en-US" sz="2400" b="1" dirty="0"/>
              <a:t>doing activities in their classrooms</a:t>
            </a:r>
            <a:r>
              <a:rPr lang="en-US" sz="2400" dirty="0"/>
              <a:t>.</a:t>
            </a:r>
          </a:p>
          <a:p>
            <a:pPr>
              <a:spcBef>
                <a:spcPts val="600"/>
              </a:spcBef>
              <a:buFont typeface="Arial" panose="020B0604020202020204" pitchFamily="34" charset="0"/>
              <a:buChar char="•"/>
            </a:pPr>
            <a:r>
              <a:rPr lang="en-US" sz="2400" dirty="0"/>
              <a:t>Standards-based activities (STL, NGSS, </a:t>
            </a:r>
            <a:r>
              <a:rPr lang="en-US" sz="2400" dirty="0" err="1"/>
              <a:t>CCSSfM</a:t>
            </a:r>
            <a:r>
              <a:rPr lang="en-US" sz="2400" dirty="0"/>
              <a:t>).</a:t>
            </a:r>
          </a:p>
          <a:p>
            <a:pPr>
              <a:spcBef>
                <a:spcPts val="600"/>
              </a:spcBef>
              <a:buFont typeface="Arial" panose="020B0604020202020204" pitchFamily="34" charset="0"/>
              <a:buChar char="•"/>
            </a:pPr>
            <a:r>
              <a:rPr lang="en-US" sz="2400" dirty="0"/>
              <a:t>From 2014-2017 - 5,910 teachers participated.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174" y="2327672"/>
            <a:ext cx="3171825" cy="41481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824" y="1424284"/>
            <a:ext cx="1951773" cy="833341"/>
          </a:xfrm>
          <a:prstGeom prst="rect">
            <a:avLst/>
          </a:prstGeom>
        </p:spPr>
      </p:pic>
    </p:spTree>
    <p:extLst>
      <p:ext uri="{BB962C8B-B14F-4D97-AF65-F5344CB8AC3E}">
        <p14:creationId xmlns:p14="http://schemas.microsoft.com/office/powerpoint/2010/main" val="4170601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411" y="914400"/>
            <a:ext cx="8541328" cy="1143000"/>
          </a:xfrm>
        </p:spPr>
        <p:txBody>
          <a:bodyPr/>
          <a:lstStyle/>
          <a:p>
            <a:pPr algn="ctr"/>
            <a:r>
              <a:rPr lang="en-US" b="1" dirty="0"/>
              <a:t>Technology and Engineering Students Are Doing More in Classes</a:t>
            </a:r>
          </a:p>
        </p:txBody>
      </p:sp>
      <p:sp>
        <p:nvSpPr>
          <p:cNvPr id="3" name="Content Placeholder 2"/>
          <p:cNvSpPr>
            <a:spLocks noGrp="1"/>
          </p:cNvSpPr>
          <p:nvPr>
            <p:ph idx="1"/>
          </p:nvPr>
        </p:nvSpPr>
        <p:spPr>
          <a:xfrm>
            <a:off x="313745" y="2350077"/>
            <a:ext cx="3480334" cy="3593522"/>
          </a:xfrm>
        </p:spPr>
        <p:txBody>
          <a:bodyPr>
            <a:normAutofit/>
          </a:bodyPr>
          <a:lstStyle/>
          <a:p>
            <a:pPr marL="0" indent="0">
              <a:buNone/>
            </a:pPr>
            <a:r>
              <a:rPr lang="en-US" sz="2400" dirty="0"/>
              <a:t>Technology and engineering students do more standards- based, hands-on activities in class than do science and mathematics students </a:t>
            </a:r>
            <a:r>
              <a:rPr lang="en-US" sz="1500" dirty="0"/>
              <a:t>(Moye, Dugger, Starkweather, 2018, p. 6). </a:t>
            </a:r>
            <a:r>
              <a:rPr lang="en-US" baseline="30000" dirty="0">
                <a:hlinkClick r:id="rId3"/>
              </a:rPr>
              <a:t>1</a:t>
            </a:r>
            <a:endParaRPr lang="en-US" baseline="30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922" y="2350077"/>
            <a:ext cx="5278605" cy="2917959"/>
          </a:xfrm>
          <a:prstGeom prst="rect">
            <a:avLst/>
          </a:prstGeom>
        </p:spPr>
      </p:pic>
    </p:spTree>
    <p:extLst>
      <p:ext uri="{BB962C8B-B14F-4D97-AF65-F5344CB8AC3E}">
        <p14:creationId xmlns:p14="http://schemas.microsoft.com/office/powerpoint/2010/main" val="3044227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7631556" cy="631767"/>
          </a:xfrm>
        </p:spPr>
        <p:txBody>
          <a:bodyPr/>
          <a:lstStyle/>
          <a:p>
            <a:pPr algn="ctr"/>
            <a:r>
              <a:rPr lang="en-US" b="1" dirty="0"/>
              <a:t>Students Learn by Doing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53" y="1737500"/>
            <a:ext cx="3624352" cy="4732795"/>
          </a:xfrm>
          <a:prstGeom prst="rect">
            <a:avLst/>
          </a:prstGeom>
        </p:spPr>
      </p:pic>
      <p:pic>
        <p:nvPicPr>
          <p:cNvPr id="4" name="Picture 4">
            <a:extLst>
              <a:ext uri="{FF2B5EF4-FFF2-40B4-BE49-F238E27FC236}">
                <a16:creationId xmlns:a16="http://schemas.microsoft.com/office/drawing/2014/main" xmlns="" id="{48223233-5226-49E4-9E06-D9AF81080C65}"/>
              </a:ext>
            </a:extLst>
          </p:cNvPr>
          <p:cNvPicPr>
            <a:picLocks noChangeAspect="1"/>
          </p:cNvPicPr>
          <p:nvPr/>
        </p:nvPicPr>
        <p:blipFill>
          <a:blip r:embed="rId4"/>
          <a:stretch>
            <a:fillRect/>
          </a:stretch>
        </p:blipFill>
        <p:spPr>
          <a:xfrm>
            <a:off x="5222631" y="1734490"/>
            <a:ext cx="3371221" cy="4506898"/>
          </a:xfrm>
          <a:prstGeom prst="rect">
            <a:avLst/>
          </a:prstGeom>
        </p:spPr>
      </p:pic>
    </p:spTree>
    <p:extLst>
      <p:ext uri="{BB962C8B-B14F-4D97-AF65-F5344CB8AC3E}">
        <p14:creationId xmlns:p14="http://schemas.microsoft.com/office/powerpoint/2010/main" val="4240156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677" y="871773"/>
            <a:ext cx="8608423" cy="554985"/>
          </a:xfrm>
        </p:spPr>
        <p:txBody>
          <a:bodyPr/>
          <a:lstStyle/>
          <a:p>
            <a:pPr algn="ctr"/>
            <a:r>
              <a:rPr lang="en-US" b="1" dirty="0"/>
              <a:t>Doing and the Three Domains of Learning</a:t>
            </a:r>
            <a:endParaRPr lang="en-US" sz="1500" b="1" dirty="0"/>
          </a:p>
        </p:txBody>
      </p:sp>
      <p:sp>
        <p:nvSpPr>
          <p:cNvPr id="3" name="Content Placeholder 2"/>
          <p:cNvSpPr>
            <a:spLocks noGrp="1"/>
          </p:cNvSpPr>
          <p:nvPr>
            <p:ph idx="1"/>
          </p:nvPr>
        </p:nvSpPr>
        <p:spPr>
          <a:xfrm>
            <a:off x="390002" y="1824535"/>
            <a:ext cx="8688388" cy="4029690"/>
          </a:xfrm>
        </p:spPr>
        <p:txBody>
          <a:bodyPr vert="horz" lIns="91440" tIns="45720" rIns="91440" bIns="45720" rtlCol="0" anchor="t">
            <a:normAutofit fontScale="92500" lnSpcReduction="10000"/>
          </a:bodyPr>
          <a:lstStyle/>
          <a:p>
            <a:pPr>
              <a:buFont typeface="Arial" panose="020B0604020202020204" pitchFamily="34" charset="0"/>
              <a:buChar char="•"/>
            </a:pPr>
            <a:r>
              <a:rPr lang="en-US" sz="3000" u="sng" dirty="0"/>
              <a:t>Cognitive</a:t>
            </a:r>
            <a:r>
              <a:rPr lang="en-US" sz="3000" dirty="0"/>
              <a:t>: TEE lessons and activities = </a:t>
            </a:r>
            <a:r>
              <a:rPr lang="en-US" sz="3000" b="1" dirty="0"/>
              <a:t>STEM, Language/Social Arts, and other content.</a:t>
            </a:r>
            <a:r>
              <a:rPr lang="en-US" b="1" dirty="0"/>
              <a:t> </a:t>
            </a:r>
            <a:r>
              <a:rPr lang="en-US" sz="1500" baseline="30000" dirty="0">
                <a:hlinkClick r:id="rId3"/>
              </a:rPr>
              <a:t>2</a:t>
            </a:r>
            <a:r>
              <a:rPr lang="en-US" sz="1500" baseline="30000" dirty="0"/>
              <a:t>  </a:t>
            </a:r>
            <a:r>
              <a:rPr lang="en-US" sz="1500" baseline="30000" dirty="0">
                <a:hlinkClick r:id="rId4"/>
              </a:rPr>
              <a:t>3</a:t>
            </a:r>
            <a:r>
              <a:rPr lang="en-US" sz="1500" dirty="0"/>
              <a:t>  </a:t>
            </a:r>
            <a:r>
              <a:rPr lang="en-US" sz="1500" baseline="30000" dirty="0">
                <a:hlinkClick r:id="rId5"/>
              </a:rPr>
              <a:t>4</a:t>
            </a:r>
            <a:endParaRPr lang="en-US" sz="1500" baseline="30000" dirty="0"/>
          </a:p>
          <a:p>
            <a:pPr>
              <a:buFont typeface="Arial" panose="020B0604020202020204" pitchFamily="34" charset="0"/>
              <a:buChar char="•"/>
            </a:pPr>
            <a:r>
              <a:rPr lang="en-US" sz="3000" u="sng" dirty="0"/>
              <a:t>Affective</a:t>
            </a:r>
            <a:r>
              <a:rPr lang="en-US" sz="3000" dirty="0"/>
              <a:t>: TEE courses provide students with opportunities to </a:t>
            </a:r>
            <a:r>
              <a:rPr lang="en-US" sz="3000" b="1" dirty="0"/>
              <a:t>work in teams</a:t>
            </a:r>
            <a:r>
              <a:rPr lang="en-US" sz="3000" dirty="0"/>
              <a:t>. Teamwork may help students </a:t>
            </a:r>
            <a:r>
              <a:rPr lang="en-US" sz="3000" b="1" dirty="0"/>
              <a:t>develop positive attitudes and self esteem</a:t>
            </a:r>
            <a:r>
              <a:rPr lang="en-US" sz="3000" dirty="0"/>
              <a:t>.</a:t>
            </a:r>
            <a:r>
              <a:rPr lang="en-US" sz="2600" dirty="0"/>
              <a:t> </a:t>
            </a:r>
            <a:r>
              <a:rPr lang="en-US" sz="1500" baseline="30000" dirty="0">
                <a:hlinkClick r:id="rId6"/>
              </a:rPr>
              <a:t>5</a:t>
            </a:r>
            <a:r>
              <a:rPr lang="en-US" sz="1500" dirty="0"/>
              <a:t>  </a:t>
            </a:r>
            <a:r>
              <a:rPr lang="en-US" sz="1500" baseline="30000" dirty="0">
                <a:hlinkClick r:id="rId7"/>
              </a:rPr>
              <a:t>6</a:t>
            </a:r>
            <a:r>
              <a:rPr lang="en-US" sz="1500" baseline="30000" dirty="0"/>
              <a:t>  </a:t>
            </a:r>
            <a:r>
              <a:rPr lang="en-US" sz="1500" baseline="30000" dirty="0">
                <a:hlinkClick r:id="rId8"/>
              </a:rPr>
              <a:t>7</a:t>
            </a:r>
            <a:endParaRPr lang="en-US" sz="1500" baseline="30000" dirty="0"/>
          </a:p>
          <a:p>
            <a:pPr>
              <a:buFont typeface="Arial" panose="020B0604020202020204" pitchFamily="34" charset="0"/>
              <a:buChar char="•"/>
            </a:pPr>
            <a:r>
              <a:rPr lang="en-US" sz="3000" u="sng" dirty="0"/>
              <a:t>Psychomotor</a:t>
            </a:r>
            <a:r>
              <a:rPr lang="en-US" sz="3000" dirty="0"/>
              <a:t>: TEE courses - </a:t>
            </a:r>
            <a:r>
              <a:rPr lang="en-US" sz="3000" b="1" dirty="0"/>
              <a:t>hands-on activities</a:t>
            </a:r>
            <a:r>
              <a:rPr lang="en-US" sz="3000" dirty="0"/>
              <a:t>, exercising students </a:t>
            </a:r>
            <a:r>
              <a:rPr lang="en-US" sz="3000" b="1" dirty="0"/>
              <a:t>creativity</a:t>
            </a:r>
            <a:r>
              <a:rPr lang="en-US" sz="3000" dirty="0"/>
              <a:t> and </a:t>
            </a:r>
            <a:r>
              <a:rPr lang="en-US" sz="3000" b="1" dirty="0"/>
              <a:t>problem-solving skills</a:t>
            </a:r>
            <a:r>
              <a:rPr lang="en-US" sz="3000" dirty="0"/>
              <a:t> solving </a:t>
            </a:r>
            <a:r>
              <a:rPr lang="en-US" sz="3000" b="1" dirty="0"/>
              <a:t>real-world problems</a:t>
            </a:r>
            <a:r>
              <a:rPr lang="en-US" sz="3000" dirty="0"/>
              <a:t>.</a:t>
            </a:r>
            <a:r>
              <a:rPr lang="en-US" sz="2600" dirty="0"/>
              <a:t> </a:t>
            </a:r>
            <a:r>
              <a:rPr lang="en-US" sz="1500" baseline="30000" dirty="0">
                <a:hlinkClick r:id="rId9"/>
              </a:rPr>
              <a:t>8</a:t>
            </a:r>
            <a:r>
              <a:rPr lang="en-US" sz="1500" dirty="0"/>
              <a:t>  </a:t>
            </a:r>
            <a:r>
              <a:rPr lang="en-US" sz="1500" baseline="30000" dirty="0">
                <a:hlinkClick r:id="rId10"/>
              </a:rPr>
              <a:t>9</a:t>
            </a:r>
            <a:r>
              <a:rPr lang="en-US" dirty="0"/>
              <a:t> </a:t>
            </a:r>
          </a:p>
        </p:txBody>
      </p:sp>
    </p:spTree>
    <p:extLst>
      <p:ext uri="{BB962C8B-B14F-4D97-AF65-F5344CB8AC3E}">
        <p14:creationId xmlns:p14="http://schemas.microsoft.com/office/powerpoint/2010/main" val="1603650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007" y="584054"/>
            <a:ext cx="7542414" cy="1143000"/>
          </a:xfrm>
        </p:spPr>
        <p:txBody>
          <a:bodyPr/>
          <a:lstStyle/>
          <a:p>
            <a:pPr algn="ctr"/>
            <a:r>
              <a:rPr lang="en-US" b="1" dirty="0"/>
              <a:t>Technology and Engineering Courses Integrate STEM/STEAM</a:t>
            </a:r>
          </a:p>
        </p:txBody>
      </p:sp>
      <p:sp>
        <p:nvSpPr>
          <p:cNvPr id="3" name="Content Placeholder 2"/>
          <p:cNvSpPr>
            <a:spLocks noGrp="1"/>
          </p:cNvSpPr>
          <p:nvPr>
            <p:ph idx="1"/>
          </p:nvPr>
        </p:nvSpPr>
        <p:spPr>
          <a:xfrm>
            <a:off x="263386" y="2117034"/>
            <a:ext cx="5600229" cy="3863901"/>
          </a:xfrm>
        </p:spPr>
        <p:txBody>
          <a:bodyPr vert="horz" lIns="91440" tIns="45720" rIns="91440" bIns="45720" rtlCol="0" anchor="t">
            <a:noAutofit/>
          </a:bodyPr>
          <a:lstStyle/>
          <a:p>
            <a:pPr>
              <a:buFont typeface="Arial" panose="020B0604020202020204" pitchFamily="34" charset="0"/>
              <a:buChar char="•"/>
            </a:pPr>
            <a:r>
              <a:rPr lang="en-US" sz="2400" dirty="0"/>
              <a:t>Students in science, technology, engineering, and mathematics courses complete activities that address the same standards.</a:t>
            </a:r>
          </a:p>
          <a:p>
            <a:pPr>
              <a:buFont typeface="Arial" panose="020B0604020202020204" pitchFamily="34" charset="0"/>
              <a:buChar char="•"/>
            </a:pPr>
            <a:r>
              <a:rPr lang="en-US" sz="2400" dirty="0"/>
              <a:t>TEE students do more standards-based activities.</a:t>
            </a:r>
          </a:p>
          <a:p>
            <a:pPr>
              <a:buFont typeface="Arial" panose="020B0604020202020204" pitchFamily="34" charset="0"/>
              <a:buChar char="•"/>
            </a:pPr>
            <a:r>
              <a:rPr lang="en-US" sz="2400" dirty="0"/>
              <a:t>Technology and engineering = Integrative STEM/STEAM education. </a:t>
            </a:r>
            <a:r>
              <a:rPr lang="en-US" sz="2400" baseline="30000" dirty="0">
                <a:hlinkClick r:id="rId3"/>
              </a:rPr>
              <a:t>10</a:t>
            </a:r>
            <a:r>
              <a:rPr lang="en-US" sz="2400" baseline="30000" dirty="0"/>
              <a:t>  </a:t>
            </a:r>
            <a:r>
              <a:rPr lang="en-US" sz="2400" baseline="30000" dirty="0">
                <a:hlinkClick r:id="rId4"/>
              </a:rPr>
              <a:t>11</a:t>
            </a:r>
            <a:endParaRPr lang="en-US" sz="2400" baseline="300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4269" y="3446933"/>
            <a:ext cx="3176850" cy="2114594"/>
          </a:xfrm>
          <a:prstGeom prst="rect">
            <a:avLst/>
          </a:prstGeom>
        </p:spPr>
      </p:pic>
    </p:spTree>
    <p:extLst>
      <p:ext uri="{BB962C8B-B14F-4D97-AF65-F5344CB8AC3E}">
        <p14:creationId xmlns:p14="http://schemas.microsoft.com/office/powerpoint/2010/main" val="195845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896" y="919356"/>
            <a:ext cx="6508866" cy="1143000"/>
          </a:xfrm>
        </p:spPr>
        <p:txBody>
          <a:bodyPr/>
          <a:lstStyle/>
          <a:p>
            <a:pPr algn="ctr"/>
            <a:r>
              <a:rPr lang="en-US" b="1" dirty="0"/>
              <a:t>Elementary Students Learn and Use Engineering Design Process</a:t>
            </a:r>
          </a:p>
        </p:txBody>
      </p:sp>
      <p:sp>
        <p:nvSpPr>
          <p:cNvPr id="3" name="Content Placeholder 2"/>
          <p:cNvSpPr>
            <a:spLocks noGrp="1"/>
          </p:cNvSpPr>
          <p:nvPr>
            <p:ph idx="1"/>
          </p:nvPr>
        </p:nvSpPr>
        <p:spPr>
          <a:xfrm>
            <a:off x="614149" y="2631181"/>
            <a:ext cx="4224862" cy="3263504"/>
          </a:xfrm>
        </p:spPr>
        <p:txBody>
          <a:bodyPr>
            <a:noAutofit/>
          </a:bodyPr>
          <a:lstStyle/>
          <a:p>
            <a:pPr>
              <a:buFont typeface="Arial" panose="020B0604020202020204" pitchFamily="34" charset="0"/>
              <a:buChar char="•"/>
            </a:pPr>
            <a:r>
              <a:rPr lang="en-US" sz="2800" dirty="0"/>
              <a:t>Engineering Design Process – Tool </a:t>
            </a:r>
          </a:p>
          <a:p>
            <a:pPr>
              <a:buFont typeface="Arial" panose="020B0604020202020204" pitchFamily="34" charset="0"/>
              <a:buChar char="•"/>
            </a:pPr>
            <a:r>
              <a:rPr lang="en-US" sz="2800" dirty="0"/>
              <a:t>Students learn/use troubleshooting process – prepares them for school and life </a:t>
            </a:r>
            <a:r>
              <a:rPr lang="en-US" sz="2800" baseline="30000" dirty="0">
                <a:hlinkClick r:id="rId3"/>
              </a:rPr>
              <a:t>12</a:t>
            </a:r>
            <a:r>
              <a:rPr lang="en-US" sz="2800" baseline="30000" dirty="0"/>
              <a:t>  </a:t>
            </a:r>
            <a:r>
              <a:rPr lang="en-US" sz="2800" baseline="30000" dirty="0">
                <a:hlinkClick r:id="rId4"/>
              </a:rPr>
              <a:t>13</a:t>
            </a:r>
            <a:endParaRPr lang="en-US" sz="2800" baseline="300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355" y="2289040"/>
            <a:ext cx="2792608" cy="3605645"/>
          </a:xfrm>
          <a:prstGeom prst="rect">
            <a:avLst/>
          </a:prstGeom>
        </p:spPr>
      </p:pic>
    </p:spTree>
    <p:extLst>
      <p:ext uri="{BB962C8B-B14F-4D97-AF65-F5344CB8AC3E}">
        <p14:creationId xmlns:p14="http://schemas.microsoft.com/office/powerpoint/2010/main" val="232836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0371" y="631147"/>
            <a:ext cx="6508377" cy="1143000"/>
          </a:xfrm>
        </p:spPr>
        <p:txBody>
          <a:bodyPr/>
          <a:lstStyle/>
          <a:p>
            <a:pPr algn="ctr"/>
            <a:r>
              <a:rPr lang="en-US" b="1" dirty="0"/>
              <a:t>Design and Modeling</a:t>
            </a:r>
            <a:br>
              <a:rPr lang="en-US" b="1" dirty="0"/>
            </a:br>
            <a:r>
              <a:rPr lang="en-US" b="1" dirty="0"/>
              <a:t>Engineering Design Process</a:t>
            </a:r>
          </a:p>
        </p:txBody>
      </p:sp>
      <p:sp>
        <p:nvSpPr>
          <p:cNvPr id="6" name="TextBox 5"/>
          <p:cNvSpPr txBox="1"/>
          <p:nvPr/>
        </p:nvSpPr>
        <p:spPr>
          <a:xfrm>
            <a:off x="396934" y="1967692"/>
            <a:ext cx="7876309" cy="4339650"/>
          </a:xfrm>
          <a:prstGeom prst="rect">
            <a:avLst/>
          </a:prstGeom>
          <a:noFill/>
        </p:spPr>
        <p:txBody>
          <a:bodyPr wrap="square" rtlCol="0" anchor="t">
            <a:spAutoFit/>
          </a:bodyPr>
          <a:lstStyle/>
          <a:p>
            <a:pPr marL="342900" indent="-342900">
              <a:lnSpc>
                <a:spcPct val="150000"/>
              </a:lnSpc>
              <a:buFont typeface="Arial" charset="0"/>
              <a:buChar char="•"/>
            </a:pPr>
            <a:r>
              <a:rPr lang="en-US" sz="2400" dirty="0"/>
              <a:t>Engineers, Scientists, Technicians, Everyone - Life</a:t>
            </a:r>
          </a:p>
          <a:p>
            <a:pPr marL="342900" indent="-342900">
              <a:lnSpc>
                <a:spcPct val="150000"/>
              </a:lnSpc>
              <a:buFont typeface="Arial" charset="0"/>
              <a:buChar char="•"/>
            </a:pPr>
            <a:r>
              <a:rPr lang="en-US" sz="2400" dirty="0"/>
              <a:t>Design and Model – Key Components in Design Process</a:t>
            </a:r>
          </a:p>
          <a:p>
            <a:pPr marL="342900" indent="-342900">
              <a:lnSpc>
                <a:spcPct val="150000"/>
              </a:lnSpc>
              <a:buFont typeface="Arial" charset="0"/>
              <a:buChar char="•"/>
            </a:pPr>
            <a:r>
              <a:rPr lang="en-US" sz="2400" dirty="0"/>
              <a:t>Cognitive, Affective, Psychomotor Skills </a:t>
            </a:r>
          </a:p>
          <a:p>
            <a:pPr marL="685800" lvl="1" indent="-342900">
              <a:lnSpc>
                <a:spcPct val="150000"/>
              </a:lnSpc>
              <a:buFont typeface="Arial" charset="0"/>
              <a:buChar char="•"/>
            </a:pPr>
            <a:r>
              <a:rPr lang="en-US" sz="2400" dirty="0"/>
              <a:t>Thinking, Collaborating, and Doing</a:t>
            </a:r>
          </a:p>
          <a:p>
            <a:pPr marL="342900" indent="-342900">
              <a:lnSpc>
                <a:spcPct val="150000"/>
              </a:lnSpc>
              <a:buFont typeface="Arial" charset="0"/>
              <a:buChar char="•"/>
            </a:pPr>
            <a:r>
              <a:rPr lang="en-US" sz="2400" u="sng" dirty="0"/>
              <a:t>Secondary TEE students Design and Model more than science and mathematics students</a:t>
            </a:r>
            <a:r>
              <a:rPr lang="en-US" sz="2400" dirty="0"/>
              <a:t>. </a:t>
            </a:r>
            <a:r>
              <a:rPr lang="en-US" sz="2400" baseline="30000" dirty="0">
                <a:hlinkClick r:id="rId3"/>
              </a:rPr>
              <a:t>14</a:t>
            </a:r>
            <a:r>
              <a:rPr lang="en-US" sz="2400" baseline="30000" dirty="0"/>
              <a:t>  </a:t>
            </a:r>
            <a:r>
              <a:rPr lang="en-US" sz="2400" baseline="30000" dirty="0">
                <a:hlinkClick r:id="rId4"/>
              </a:rPr>
              <a:t>15</a:t>
            </a:r>
            <a:r>
              <a:rPr lang="en-US" sz="2400" baseline="30000" dirty="0"/>
              <a:t> </a:t>
            </a:r>
            <a:r>
              <a:rPr lang="en-US" sz="2400" baseline="30000" dirty="0">
                <a:hlinkClick r:id="rId5"/>
              </a:rPr>
              <a:t>16</a:t>
            </a:r>
            <a:endParaRPr lang="en-US" sz="2400" dirty="0"/>
          </a:p>
          <a:p>
            <a:pPr marL="342900" indent="-342900">
              <a:buFont typeface="Arial" charset="0"/>
              <a:buChar char="•"/>
            </a:pPr>
            <a:endParaRPr lang="en-US" sz="2400" dirty="0"/>
          </a:p>
        </p:txBody>
      </p:sp>
    </p:spTree>
    <p:extLst>
      <p:ext uri="{BB962C8B-B14F-4D97-AF65-F5344CB8AC3E}">
        <p14:creationId xmlns:p14="http://schemas.microsoft.com/office/powerpoint/2010/main" val="2999692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828" y="665635"/>
            <a:ext cx="6508377" cy="1143000"/>
          </a:xfrm>
        </p:spPr>
        <p:txBody>
          <a:bodyPr/>
          <a:lstStyle/>
          <a:p>
            <a:pPr algn="ctr"/>
            <a:r>
              <a:rPr lang="en-US" b="1" dirty="0"/>
              <a:t>Design and Modeling</a:t>
            </a:r>
            <a:br>
              <a:rPr lang="en-US" b="1" dirty="0"/>
            </a:br>
            <a:r>
              <a:rPr lang="en-US" b="1" dirty="0"/>
              <a:t>Engineering Design Process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24" y="2111776"/>
            <a:ext cx="8500827" cy="3988773"/>
          </a:xfrm>
          <a:prstGeom prst="rect">
            <a:avLst/>
          </a:prstGeom>
        </p:spPr>
      </p:pic>
    </p:spTree>
    <p:extLst>
      <p:ext uri="{BB962C8B-B14F-4D97-AF65-F5344CB8AC3E}">
        <p14:creationId xmlns:p14="http://schemas.microsoft.com/office/powerpoint/2010/main" val="855226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4" y="876805"/>
            <a:ext cx="8603672" cy="994172"/>
          </a:xfrm>
        </p:spPr>
        <p:txBody>
          <a:bodyPr>
            <a:normAutofit fontScale="90000"/>
          </a:bodyPr>
          <a:lstStyle/>
          <a:p>
            <a:pPr algn="ctr"/>
            <a:r>
              <a:rPr lang="en-US" b="1" dirty="0"/>
              <a:t>Increase Female Students’ Participation</a:t>
            </a:r>
            <a:br>
              <a:rPr lang="en-US" b="1" dirty="0"/>
            </a:br>
            <a:r>
              <a:rPr lang="en-US" b="1" dirty="0"/>
              <a:t>in STEM Education and Occupations</a:t>
            </a:r>
          </a:p>
        </p:txBody>
      </p:sp>
      <p:sp>
        <p:nvSpPr>
          <p:cNvPr id="3" name="Content Placeholder 2"/>
          <p:cNvSpPr>
            <a:spLocks noGrp="1"/>
          </p:cNvSpPr>
          <p:nvPr>
            <p:ph idx="1"/>
          </p:nvPr>
        </p:nvSpPr>
        <p:spPr>
          <a:xfrm>
            <a:off x="183874" y="2107096"/>
            <a:ext cx="4944308" cy="4241696"/>
          </a:xfrm>
        </p:spPr>
        <p:txBody>
          <a:bodyPr vert="horz" lIns="91440" tIns="45720" rIns="91440" bIns="45720" rtlCol="0" anchor="t">
            <a:normAutofit fontScale="70000" lnSpcReduction="20000"/>
          </a:bodyPr>
          <a:lstStyle/>
          <a:p>
            <a:pPr>
              <a:buFont typeface="Arial" panose="020B0604020202020204" pitchFamily="34" charset="0"/>
              <a:buChar char="•"/>
            </a:pPr>
            <a:r>
              <a:rPr lang="en-US" sz="4000" dirty="0"/>
              <a:t>Female students prefer studies and occupations that directly benefit society and/or individual needs and wants.</a:t>
            </a:r>
          </a:p>
          <a:p>
            <a:pPr>
              <a:buFont typeface="Arial" panose="020B0604020202020204" pitchFamily="34" charset="0"/>
              <a:buChar char="•"/>
            </a:pPr>
            <a:r>
              <a:rPr lang="en-US" sz="4000" dirty="0"/>
              <a:t>TEE courses introduce interesting and challenging real-world scenarios involving societal and/or individual needs and wants</a:t>
            </a:r>
            <a:r>
              <a:rPr lang="en-US" sz="2600" dirty="0"/>
              <a:t>.  </a:t>
            </a:r>
            <a:r>
              <a:rPr lang="en-US" baseline="30000" dirty="0">
                <a:hlinkClick r:id="rId3"/>
              </a:rPr>
              <a:t>17</a:t>
            </a:r>
            <a:r>
              <a:rPr lang="en-US" baseline="30000" dirty="0"/>
              <a:t>  </a:t>
            </a:r>
            <a:r>
              <a:rPr lang="en-US" baseline="30000" dirty="0">
                <a:hlinkClick r:id="rId4"/>
              </a:rPr>
              <a:t>18</a:t>
            </a:r>
            <a:r>
              <a:rPr lang="en-US" baseline="30000" dirty="0"/>
              <a:t>  </a:t>
            </a:r>
            <a:r>
              <a:rPr lang="en-US" baseline="30000" dirty="0">
                <a:hlinkClick r:id="rId5"/>
              </a:rPr>
              <a:t>19</a:t>
            </a:r>
            <a:endParaRPr lang="en-US" baseline="30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0375" y="2826299"/>
            <a:ext cx="4031281" cy="2109456"/>
          </a:xfrm>
          <a:prstGeom prst="rect">
            <a:avLst/>
          </a:prstGeom>
        </p:spPr>
      </p:pic>
    </p:spTree>
    <p:extLst>
      <p:ext uri="{BB962C8B-B14F-4D97-AF65-F5344CB8AC3E}">
        <p14:creationId xmlns:p14="http://schemas.microsoft.com/office/powerpoint/2010/main" val="1831803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89663" y="3873731"/>
            <a:ext cx="5769674" cy="2631100"/>
          </a:xfrm>
        </p:spPr>
        <p:txBody>
          <a:bodyPr>
            <a:normAutofit fontScale="90000"/>
          </a:bodyPr>
          <a:lstStyle/>
          <a:p>
            <a:pPr algn="ctr"/>
            <a:r>
              <a:rPr lang="en-US" dirty="0"/>
              <a:t>Technology and Engineering Education: </a:t>
            </a:r>
            <a:br>
              <a:rPr lang="en-US" dirty="0"/>
            </a:br>
            <a:r>
              <a:rPr lang="en-US" dirty="0"/>
              <a:t>A Valuable Resource</a:t>
            </a:r>
          </a:p>
        </p:txBody>
      </p:sp>
    </p:spTree>
    <p:extLst>
      <p:ext uri="{BB962C8B-B14F-4D97-AF65-F5344CB8AC3E}">
        <p14:creationId xmlns:p14="http://schemas.microsoft.com/office/powerpoint/2010/main" val="2879155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 y="914400"/>
            <a:ext cx="9005455" cy="576349"/>
          </a:xfrm>
        </p:spPr>
        <p:txBody>
          <a:bodyPr/>
          <a:lstStyle/>
          <a:p>
            <a:pPr algn="ctr"/>
            <a:r>
              <a:rPr lang="en-US" b="1" dirty="0"/>
              <a:t>Doing: From Middle to High School</a:t>
            </a:r>
          </a:p>
        </p:txBody>
      </p:sp>
      <p:sp>
        <p:nvSpPr>
          <p:cNvPr id="3" name="Content Placeholder 2"/>
          <p:cNvSpPr>
            <a:spLocks noGrp="1"/>
          </p:cNvSpPr>
          <p:nvPr>
            <p:ph idx="1"/>
          </p:nvPr>
        </p:nvSpPr>
        <p:spPr>
          <a:xfrm>
            <a:off x="202618" y="2223255"/>
            <a:ext cx="4438117" cy="4684179"/>
          </a:xfrm>
        </p:spPr>
        <p:txBody>
          <a:bodyPr vert="horz" lIns="91440" tIns="45720" rIns="91440" bIns="45720" rtlCol="0" anchor="t">
            <a:noAutofit/>
          </a:bodyPr>
          <a:lstStyle/>
          <a:p>
            <a:pPr>
              <a:buFont typeface="Arial" panose="020B0604020202020204" pitchFamily="34" charset="0"/>
              <a:buChar char="•"/>
            </a:pPr>
            <a:r>
              <a:rPr lang="en-US" sz="2800" dirty="0"/>
              <a:t>Doing decreased from middle to high school in each content area each year</a:t>
            </a:r>
            <a:r>
              <a:rPr lang="en-US" sz="2800" dirty="0">
                <a:latin typeface="Calibri" panose="020F0502020204030204" pitchFamily="34" charset="0"/>
                <a:cs typeface="Calibri" panose="020F0502020204030204" pitchFamily="34" charset="0"/>
              </a:rPr>
              <a:t>—</a:t>
            </a:r>
            <a:r>
              <a:rPr lang="en-US" sz="2800" dirty="0"/>
              <a:t>but</a:t>
            </a:r>
            <a:r>
              <a:rPr lang="en-US" sz="2800" dirty="0">
                <a:latin typeface="Calibri" panose="020F0502020204030204" pitchFamily="34" charset="0"/>
                <a:cs typeface="Calibri" panose="020F0502020204030204" pitchFamily="34" charset="0"/>
              </a:rPr>
              <a:t>—</a:t>
            </a:r>
            <a:r>
              <a:rPr lang="en-US" sz="2800" dirty="0"/>
              <a:t>less in technology and engineering classrooms.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856" y="2344189"/>
            <a:ext cx="4426695" cy="2432835"/>
          </a:xfrm>
          <a:prstGeom prst="rect">
            <a:avLst/>
          </a:prstGeom>
        </p:spPr>
      </p:pic>
    </p:spTree>
    <p:extLst>
      <p:ext uri="{BB962C8B-B14F-4D97-AF65-F5344CB8AC3E}">
        <p14:creationId xmlns:p14="http://schemas.microsoft.com/office/powerpoint/2010/main" val="632919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69" y="634730"/>
            <a:ext cx="7886700" cy="582931"/>
          </a:xfrm>
        </p:spPr>
        <p:txBody>
          <a:bodyPr/>
          <a:lstStyle/>
          <a:p>
            <a:pPr algn="ctr"/>
            <a:r>
              <a:rPr lang="en-US" b="1" dirty="0"/>
              <a:t>So - What Does This All Mean?</a:t>
            </a:r>
          </a:p>
        </p:txBody>
      </p:sp>
      <p:sp>
        <p:nvSpPr>
          <p:cNvPr id="5" name="TextBox 4">
            <a:extLst>
              <a:ext uri="{FF2B5EF4-FFF2-40B4-BE49-F238E27FC236}">
                <a16:creationId xmlns:a16="http://schemas.microsoft.com/office/drawing/2014/main" xmlns="" id="{B4EA7DD0-87BD-4600-893B-FCB214B7F09D}"/>
              </a:ext>
            </a:extLst>
          </p:cNvPr>
          <p:cNvSpPr txBox="1"/>
          <p:nvPr/>
        </p:nvSpPr>
        <p:spPr>
          <a:xfrm>
            <a:off x="293204" y="1297840"/>
            <a:ext cx="8850795" cy="524759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Bef>
                <a:spcPts val="1800"/>
              </a:spcBef>
              <a:buChar char="•"/>
            </a:pPr>
            <a:r>
              <a:rPr lang="en-US" sz="2600" dirty="0">
                <a:solidFill>
                  <a:srgbClr val="000000"/>
                </a:solidFill>
              </a:rPr>
              <a:t>The U.S. public feels that students should take more technology and engineering courses.</a:t>
            </a:r>
            <a:endParaRPr lang="en-US" sz="2600" dirty="0"/>
          </a:p>
          <a:p>
            <a:pPr marL="228600" indent="-228600">
              <a:spcBef>
                <a:spcPts val="1800"/>
              </a:spcBef>
              <a:buChar char="•"/>
            </a:pPr>
            <a:r>
              <a:rPr lang="en-US" sz="2600" dirty="0">
                <a:solidFill>
                  <a:srgbClr val="000000"/>
                </a:solidFill>
              </a:rPr>
              <a:t>Teachers feel students learn by doing and would have students do more if they had the time and resources.</a:t>
            </a:r>
            <a:endParaRPr lang="en-US" sz="2600" dirty="0"/>
          </a:p>
          <a:p>
            <a:pPr marL="228600" indent="-228600">
              <a:spcBef>
                <a:spcPts val="1800"/>
              </a:spcBef>
              <a:buChar char="•"/>
            </a:pPr>
            <a:r>
              <a:rPr lang="en-US" sz="2600" dirty="0">
                <a:solidFill>
                  <a:srgbClr val="000000"/>
                </a:solidFill>
              </a:rPr>
              <a:t>Technology and engineering students are doing more standards-based, hands-on activities in their classrooms.</a:t>
            </a:r>
            <a:endParaRPr lang="en-US" sz="2600" dirty="0"/>
          </a:p>
          <a:p>
            <a:pPr marL="228600" indent="-228600">
              <a:spcBef>
                <a:spcPts val="1800"/>
              </a:spcBef>
              <a:buChar char="•"/>
            </a:pPr>
            <a:r>
              <a:rPr lang="en-US" sz="2600" dirty="0">
                <a:solidFill>
                  <a:srgbClr val="000000"/>
                </a:solidFill>
              </a:rPr>
              <a:t>Literature and research supports benefits of TEE courses.</a:t>
            </a:r>
            <a:r>
              <a:rPr lang="en-US" sz="2800" dirty="0">
                <a:solidFill>
                  <a:srgbClr val="000000"/>
                </a:solidFill>
              </a:rPr>
              <a:t> </a:t>
            </a:r>
            <a:r>
              <a:rPr lang="en-US" u="sng" dirty="0">
                <a:solidFill>
                  <a:srgbClr val="000000"/>
                </a:solidFill>
                <a:hlinkClick r:id="rId3"/>
              </a:rPr>
              <a:t>20</a:t>
            </a:r>
            <a:endParaRPr lang="en-US" dirty="0"/>
          </a:p>
          <a:p>
            <a:endParaRPr lang="en-US" sz="2800" dirty="0">
              <a:solidFill>
                <a:srgbClr val="09213B"/>
              </a:solidFill>
            </a:endParaRPr>
          </a:p>
        </p:txBody>
      </p:sp>
    </p:spTree>
    <p:extLst>
      <p:ext uri="{BB962C8B-B14F-4D97-AF65-F5344CB8AC3E}">
        <p14:creationId xmlns:p14="http://schemas.microsoft.com/office/powerpoint/2010/main" val="2537022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47" y="1159279"/>
            <a:ext cx="6963296" cy="527858"/>
          </a:xfrm>
        </p:spPr>
        <p:txBody>
          <a:bodyPr/>
          <a:lstStyle/>
          <a:p>
            <a:pPr algn="ctr"/>
            <a:r>
              <a:rPr lang="en-US" b="1" dirty="0"/>
              <a:t>So - What Does This All Mean? </a:t>
            </a:r>
            <a:r>
              <a:rPr lang="en-US" sz="1800" b="1" dirty="0"/>
              <a:t>(Cont.)</a:t>
            </a:r>
          </a:p>
        </p:txBody>
      </p:sp>
      <p:sp>
        <p:nvSpPr>
          <p:cNvPr id="3" name="Content Placeholder 2"/>
          <p:cNvSpPr>
            <a:spLocks noGrp="1"/>
          </p:cNvSpPr>
          <p:nvPr>
            <p:ph idx="1"/>
          </p:nvPr>
        </p:nvSpPr>
        <p:spPr>
          <a:xfrm>
            <a:off x="377587" y="1799879"/>
            <a:ext cx="5374819" cy="4030114"/>
          </a:xfrm>
        </p:spPr>
        <p:txBody>
          <a:bodyPr vert="horz" lIns="91440" tIns="45720" rIns="91440" bIns="45720" rtlCol="0" anchor="t">
            <a:noAutofit/>
          </a:bodyPr>
          <a:lstStyle/>
          <a:p>
            <a:pPr>
              <a:buFont typeface="Arial" panose="020B0604020202020204" pitchFamily="34" charset="0"/>
              <a:buChar char="•"/>
            </a:pPr>
            <a:r>
              <a:rPr lang="en-US" sz="2400" dirty="0"/>
              <a:t>Our nation is in the midst of education reform. </a:t>
            </a:r>
          </a:p>
          <a:p>
            <a:pPr>
              <a:buFont typeface="Arial" panose="020B0604020202020204" pitchFamily="34" charset="0"/>
              <a:buChar char="•"/>
            </a:pPr>
            <a:r>
              <a:rPr lang="en-US" sz="2400" dirty="0"/>
              <a:t>Technology and engineering is an excellent resource and must be included in this reform.</a:t>
            </a:r>
          </a:p>
          <a:p>
            <a:pPr>
              <a:buFont typeface="Arial" panose="020B0604020202020204" pitchFamily="34" charset="0"/>
              <a:buChar char="•"/>
            </a:pPr>
            <a:r>
              <a:rPr lang="en-US" sz="2400" dirty="0"/>
              <a:t>Study results and literature identify benefits of technology and engineering education programs.</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0" y="2195346"/>
            <a:ext cx="2733155" cy="3503375"/>
          </a:xfrm>
          <a:prstGeom prst="rect">
            <a:avLst/>
          </a:prstGeom>
        </p:spPr>
      </p:pic>
    </p:spTree>
    <p:extLst>
      <p:ext uri="{BB962C8B-B14F-4D97-AF65-F5344CB8AC3E}">
        <p14:creationId xmlns:p14="http://schemas.microsoft.com/office/powerpoint/2010/main" val="1931980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011" y="2051712"/>
            <a:ext cx="8089896" cy="4074451"/>
          </a:xfrm>
        </p:spPr>
        <p:txBody>
          <a:bodyPr>
            <a:normAutofit/>
          </a:bodyPr>
          <a:lstStyle/>
          <a:p>
            <a:pPr marL="0" indent="0">
              <a:buNone/>
            </a:pPr>
            <a:r>
              <a:rPr lang="en-US" sz="3200" b="1" dirty="0"/>
              <a:t>Bottom Line: </a:t>
            </a:r>
          </a:p>
          <a:p>
            <a:pPr marL="0" indent="0">
              <a:buNone/>
            </a:pPr>
            <a:r>
              <a:rPr lang="en-US" sz="3200" dirty="0"/>
              <a:t>Technology and engineering education provides the content, contexts, and experiences that prepare students for success in school and life. </a:t>
            </a:r>
          </a:p>
        </p:txBody>
      </p:sp>
      <p:sp>
        <p:nvSpPr>
          <p:cNvPr id="4" name="Title 1">
            <a:extLst>
              <a:ext uri="{FF2B5EF4-FFF2-40B4-BE49-F238E27FC236}">
                <a16:creationId xmlns:a16="http://schemas.microsoft.com/office/drawing/2014/main" xmlns="" id="{C9C4FC43-E88C-48F3-976D-13D9315F35CB}"/>
              </a:ext>
            </a:extLst>
          </p:cNvPr>
          <p:cNvSpPr txBox="1">
            <a:spLocks/>
          </p:cNvSpPr>
          <p:nvPr/>
        </p:nvSpPr>
        <p:spPr>
          <a:xfrm>
            <a:off x="1981365" y="1034170"/>
            <a:ext cx="4347558" cy="60544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200" kern="1200">
                <a:solidFill>
                  <a:schemeClr val="accent1"/>
                </a:solidFill>
                <a:latin typeface="+mj-lt"/>
                <a:ea typeface="+mj-ea"/>
                <a:cs typeface="+mj-cs"/>
              </a:defRPr>
            </a:lvl1pPr>
          </a:lstStyle>
          <a:p>
            <a:pPr algn="ctr"/>
            <a:r>
              <a:rPr lang="en-US" b="1" dirty="0"/>
              <a:t>Conclusion</a:t>
            </a:r>
          </a:p>
        </p:txBody>
      </p:sp>
    </p:spTree>
    <p:extLst>
      <p:ext uri="{BB962C8B-B14F-4D97-AF65-F5344CB8AC3E}">
        <p14:creationId xmlns:p14="http://schemas.microsoft.com/office/powerpoint/2010/main" val="2784578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545" y="1028132"/>
            <a:ext cx="6508377" cy="592975"/>
          </a:xfrm>
        </p:spPr>
        <p:txBody>
          <a:bodyPr/>
          <a:lstStyle/>
          <a:p>
            <a:pPr algn="ctr"/>
            <a:r>
              <a:rPr lang="en-US" b="1" dirty="0"/>
              <a:t>Comments and Questions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0349" y="1695526"/>
            <a:ext cx="4336510" cy="3794447"/>
          </a:xfrm>
        </p:spPr>
      </p:pic>
      <p:sp>
        <p:nvSpPr>
          <p:cNvPr id="3" name="TextBox 2"/>
          <p:cNvSpPr txBox="1"/>
          <p:nvPr/>
        </p:nvSpPr>
        <p:spPr>
          <a:xfrm>
            <a:off x="2682240" y="5477958"/>
            <a:ext cx="3988725" cy="215444"/>
          </a:xfrm>
          <a:prstGeom prst="rect">
            <a:avLst/>
          </a:prstGeom>
          <a:noFill/>
        </p:spPr>
        <p:txBody>
          <a:bodyPr wrap="square" rtlCol="0">
            <a:spAutoFit/>
          </a:bodyPr>
          <a:lstStyle/>
          <a:p>
            <a:r>
              <a:rPr lang="en-US" sz="800" b="1" dirty="0"/>
              <a:t>http://</a:t>
            </a:r>
            <a:r>
              <a:rPr lang="en-US" sz="800" b="1" dirty="0" err="1"/>
              <a:t>www.ifunny.com</a:t>
            </a:r>
            <a:r>
              <a:rPr lang="en-US" sz="800" b="1" dirty="0"/>
              <a:t>/pictures/yes-</a:t>
            </a:r>
            <a:r>
              <a:rPr lang="en-US" sz="800" b="1" dirty="0" err="1"/>
              <a:t>elmo</a:t>
            </a:r>
            <a:r>
              <a:rPr lang="en-US" sz="800" b="1" dirty="0"/>
              <a:t>-</a:t>
            </a:r>
            <a:r>
              <a:rPr lang="en-US" sz="800" b="1" dirty="0" err="1"/>
              <a:t>i</a:t>
            </a:r>
            <a:r>
              <a:rPr lang="en-US" sz="800" b="1" dirty="0"/>
              <a:t>-see-your-point/</a:t>
            </a:r>
          </a:p>
        </p:txBody>
      </p:sp>
    </p:spTree>
    <p:extLst>
      <p:ext uri="{BB962C8B-B14F-4D97-AF65-F5344CB8AC3E}">
        <p14:creationId xmlns:p14="http://schemas.microsoft.com/office/powerpoint/2010/main" val="3051307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6508377" cy="723331"/>
          </a:xfrm>
        </p:spPr>
        <p:txBody>
          <a:bodyPr/>
          <a:lstStyle/>
          <a:p>
            <a:r>
              <a:rPr lang="en-US" dirty="0"/>
              <a:t>Footnote References</a:t>
            </a:r>
          </a:p>
        </p:txBody>
      </p:sp>
      <p:sp>
        <p:nvSpPr>
          <p:cNvPr id="3" name="Content Placeholder 2"/>
          <p:cNvSpPr>
            <a:spLocks noGrp="1"/>
          </p:cNvSpPr>
          <p:nvPr>
            <p:ph idx="1"/>
          </p:nvPr>
        </p:nvSpPr>
        <p:spPr>
          <a:xfrm>
            <a:off x="457199" y="1774210"/>
            <a:ext cx="8304664" cy="4351954"/>
          </a:xfrm>
        </p:spPr>
        <p:txBody>
          <a:bodyPr>
            <a:normAutofit lnSpcReduction="10000"/>
          </a:bodyPr>
          <a:lstStyle/>
          <a:p>
            <a:pPr marL="0" indent="0">
              <a:buNone/>
            </a:pPr>
            <a:r>
              <a:rPr lang="en-US" sz="1350" b="1" dirty="0"/>
              <a:t>Footnotes:</a:t>
            </a:r>
          </a:p>
          <a:p>
            <a:pPr marL="385763" indent="-385763">
              <a:spcBef>
                <a:spcPts val="0"/>
              </a:spcBef>
              <a:buFont typeface="+mj-lt"/>
              <a:buAutoNum type="arabicPeriod"/>
            </a:pPr>
            <a:r>
              <a:rPr lang="en-US" sz="1350" dirty="0"/>
              <a:t>Moye, J. J, Dugger, W. E., Jr., </a:t>
            </a:r>
            <a:r>
              <a:rPr lang="en-US" sz="1350" dirty="0" err="1"/>
              <a:t>Starkweather</a:t>
            </a:r>
            <a:r>
              <a:rPr lang="en-US" sz="1350" dirty="0"/>
              <a:t>, K. N. (2018). Learn better by doing. Reston, VA. ITEEA. </a:t>
            </a:r>
          </a:p>
          <a:p>
            <a:pPr marL="385763" indent="-385763">
              <a:spcBef>
                <a:spcPts val="0"/>
              </a:spcBef>
              <a:buFont typeface="+mj-lt"/>
              <a:buAutoNum type="arabicPeriod"/>
            </a:pPr>
            <a:r>
              <a:rPr lang="en-US" sz="1350" dirty="0"/>
              <a:t>Fujiwara, Y. (2018, May/June). STEM integration: Solids, CAD, and 3D printers. </a:t>
            </a:r>
            <a:r>
              <a:rPr lang="en-US" sz="1350" i="1" dirty="0"/>
              <a:t>Technology and Engineering Teacher 77</a:t>
            </a:r>
            <a:r>
              <a:rPr lang="en-US" sz="1350" dirty="0"/>
              <a:t>(8), pp. 5-9. (Identifies learning AP Calculus and NGSS Engineering, Technology, and Application of Science). </a:t>
            </a:r>
          </a:p>
          <a:p>
            <a:pPr marL="385763" indent="-385763">
              <a:spcBef>
                <a:spcPts val="0"/>
              </a:spcBef>
              <a:buFont typeface="+mj-lt"/>
              <a:buAutoNum type="arabicPeriod"/>
            </a:pPr>
            <a:r>
              <a:rPr lang="en-US" sz="1350" dirty="0"/>
              <a:t>Klink, P., Loveland, T. (2015, November). Vocabulary development in technology and engineering education. </a:t>
            </a:r>
            <a:r>
              <a:rPr lang="en-US" sz="1350" i="1" dirty="0"/>
              <a:t>Technology and Engineering Teacher </a:t>
            </a:r>
            <a:r>
              <a:rPr lang="en-US" sz="1350" dirty="0"/>
              <a:t>75(3), pp. 8-13. (Students can participate in a variety of vocabulary-development activities to deepen their understanding of technical word meanings as they relate to technology and engineering education). </a:t>
            </a:r>
          </a:p>
          <a:p>
            <a:pPr marL="385763" indent="-385763">
              <a:spcBef>
                <a:spcPts val="0"/>
              </a:spcBef>
              <a:buFont typeface="+mj-lt"/>
              <a:buAutoNum type="arabicPeriod"/>
            </a:pPr>
            <a:r>
              <a:rPr lang="en-US" sz="1350" dirty="0"/>
              <a:t>Grubbs, M. E., Grubbs, S. (2015, December/January). Beyond science and math: Integrating geography education. </a:t>
            </a:r>
            <a:r>
              <a:rPr lang="en-US" sz="1350" i="1" dirty="0"/>
              <a:t>Technology and Engineering Teacher, 74</a:t>
            </a:r>
            <a:r>
              <a:rPr lang="en-US" sz="1350" dirty="0"/>
              <a:t>(4), 17-21. (A World Geography and Technology teacher collaborates to align their units through overlapping concepts that appeared at “natural intersections” of the learning process). </a:t>
            </a:r>
          </a:p>
          <a:p>
            <a:pPr marL="385763" indent="-385763">
              <a:spcBef>
                <a:spcPts val="0"/>
              </a:spcBef>
              <a:buFont typeface="+mj-lt"/>
              <a:buAutoNum type="arabicPeriod" startAt="5"/>
            </a:pPr>
            <a:r>
              <a:rPr lang="en-US" sz="1350" dirty="0"/>
              <a:t>Blue, C., </a:t>
            </a:r>
            <a:r>
              <a:rPr lang="en-US" sz="1350" dirty="0" err="1"/>
              <a:t>Mupinga</a:t>
            </a:r>
            <a:r>
              <a:rPr lang="en-US" sz="1350" dirty="0"/>
              <a:t>, D., Ernst, J., Clark, A., DeLuca, V. W., Kelly, D. (2018, April). Premiere PD: Multiculturalism in the classroom. </a:t>
            </a:r>
            <a:r>
              <a:rPr lang="en-US" sz="1350" i="1" dirty="0"/>
              <a:t>Technology and Engineering Teacher, 77</a:t>
            </a:r>
            <a:r>
              <a:rPr lang="en-US" sz="1350" dirty="0"/>
              <a:t>(7), pp. 25-31. (In a succession of group activities over time, adopting a process of random selection of group membership and scaffolding of content is a proven methodology for developing within-group and group-to-group learning activities that ensure group diversity.) </a:t>
            </a:r>
          </a:p>
          <a:p>
            <a:pPr marL="385763" indent="-385763">
              <a:spcBef>
                <a:spcPts val="0"/>
              </a:spcBef>
              <a:buFont typeface="+mj-lt"/>
              <a:buAutoNum type="arabicPeriod" startAt="5"/>
            </a:pPr>
            <a:r>
              <a:rPr lang="en-US" sz="1350" dirty="0"/>
              <a:t>Mentzer, N. (2014, November). Holding Students Accountable in Team Projects. </a:t>
            </a:r>
            <a:r>
              <a:rPr lang="en-US" sz="1350" i="1" dirty="0"/>
              <a:t>Technology and Engineering Teacher, 74</a:t>
            </a:r>
            <a:r>
              <a:rPr lang="en-US" sz="1350" dirty="0"/>
              <a:t>(3), pp. 14-20. (Describes an efficient peer evaluation process that can be implemented at the middle and high school levels). </a:t>
            </a:r>
          </a:p>
          <a:p>
            <a:pPr marL="385763" indent="-385763">
              <a:spcBef>
                <a:spcPts val="0"/>
              </a:spcBef>
              <a:buFont typeface="+mj-lt"/>
              <a:buAutoNum type="arabicPeriod"/>
            </a:pPr>
            <a:endParaRPr lang="en-US" sz="1350" dirty="0"/>
          </a:p>
          <a:p>
            <a:pPr marL="385763" indent="-385763">
              <a:buFont typeface="+mj-lt"/>
              <a:buAutoNum type="arabicPeriod"/>
            </a:pPr>
            <a:endParaRPr lang="en-US" sz="1350" dirty="0"/>
          </a:p>
        </p:txBody>
      </p:sp>
    </p:spTree>
    <p:extLst>
      <p:ext uri="{BB962C8B-B14F-4D97-AF65-F5344CB8AC3E}">
        <p14:creationId xmlns:p14="http://schemas.microsoft.com/office/powerpoint/2010/main" val="17619065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216925"/>
            <a:ext cx="6508377" cy="605051"/>
          </a:xfrm>
        </p:spPr>
        <p:txBody>
          <a:bodyPr/>
          <a:lstStyle/>
          <a:p>
            <a:r>
              <a:rPr lang="en-US" dirty="0"/>
              <a:t>References</a:t>
            </a:r>
          </a:p>
        </p:txBody>
      </p:sp>
      <p:sp>
        <p:nvSpPr>
          <p:cNvPr id="3" name="Content Placeholder 2"/>
          <p:cNvSpPr>
            <a:spLocks noGrp="1"/>
          </p:cNvSpPr>
          <p:nvPr>
            <p:ph idx="1"/>
          </p:nvPr>
        </p:nvSpPr>
        <p:spPr>
          <a:xfrm>
            <a:off x="457200" y="2092656"/>
            <a:ext cx="8031708" cy="4033507"/>
          </a:xfrm>
        </p:spPr>
        <p:txBody>
          <a:bodyPr>
            <a:normAutofit/>
          </a:bodyPr>
          <a:lstStyle/>
          <a:p>
            <a:pPr marL="385763" indent="-385763">
              <a:spcBef>
                <a:spcPts val="0"/>
              </a:spcBef>
              <a:buFont typeface="+mj-lt"/>
              <a:buAutoNum type="arabicPeriod" startAt="7"/>
            </a:pPr>
            <a:r>
              <a:rPr lang="en-US" sz="1350" dirty="0"/>
              <a:t>Luna, E. A., Ernst, J. V., Clark, V., DeLuca, V. W., Kelly, D. (2018, March). Premiere PD: Enhancing classroom creativity. </a:t>
            </a:r>
            <a:r>
              <a:rPr lang="en-US" sz="1350" i="1" dirty="0"/>
              <a:t>Technology and Engineering Teacher</a:t>
            </a:r>
            <a:r>
              <a:rPr lang="en-US" sz="1350" dirty="0"/>
              <a:t>, 77(6), pp. 26-31. (The ability to think creatively and work in teams have both become defining skills sought after by businesses. Educational institutions can fulfill these needs by building these skill sets in their students.) </a:t>
            </a:r>
          </a:p>
          <a:p>
            <a:pPr marL="385763" indent="-385763">
              <a:spcBef>
                <a:spcPts val="0"/>
              </a:spcBef>
              <a:buFont typeface="+mj-lt"/>
              <a:buAutoNum type="arabicPeriod" startAt="8"/>
            </a:pPr>
            <a:r>
              <a:rPr lang="en-US" sz="1350" dirty="0"/>
              <a:t>Hemming, J. (2018, April). RITE. Drawbridge by design: Civil engineering for middle school. </a:t>
            </a:r>
            <a:r>
              <a:rPr lang="en-US" sz="1350" i="1" dirty="0"/>
              <a:t>Technology and Engineering Teacher, 77</a:t>
            </a:r>
            <a:r>
              <a:rPr lang="en-US" sz="1350" dirty="0"/>
              <a:t>(7), pp. 40-44. (With </a:t>
            </a:r>
            <a:r>
              <a:rPr lang="en-US" sz="1350" i="1" dirty="0"/>
              <a:t>Next Generation Science Standards </a:t>
            </a:r>
            <a:r>
              <a:rPr lang="en-US" sz="1350" dirty="0"/>
              <a:t>including engineering goals, science programs have had to take a look at what is taught and what student’s experience). </a:t>
            </a:r>
          </a:p>
          <a:p>
            <a:pPr marL="385763" indent="-385763">
              <a:spcBef>
                <a:spcPts val="0"/>
              </a:spcBef>
              <a:buFont typeface="+mj-lt"/>
              <a:buAutoNum type="arabicPeriod" startAt="8"/>
            </a:pPr>
            <a:r>
              <a:rPr lang="en-US" sz="1350" dirty="0"/>
              <a:t>Ernst, J. V., Clark, A., C. (2009). Technology-Based Content through Virtual and Physical Modeling: A National Research Study. </a:t>
            </a:r>
            <a:r>
              <a:rPr lang="en-US" sz="1350" i="1" dirty="0"/>
              <a:t>Journal of Technology Education, 20</a:t>
            </a:r>
            <a:r>
              <a:rPr lang="en-US" sz="1350" dirty="0"/>
              <a:t>(2). (A study of technology-based content and the application of conceptual modeling, data-driven visualizations, physical modeling, and presentations simultaneously promote technological, technical, and visual literacy). </a:t>
            </a:r>
          </a:p>
          <a:p>
            <a:pPr marL="385763" indent="-385763">
              <a:spcBef>
                <a:spcPts val="0"/>
              </a:spcBef>
              <a:buFont typeface="+mj-lt"/>
              <a:buAutoNum type="arabicPeriod" startAt="7"/>
            </a:pPr>
            <a:endParaRPr lang="en-US" sz="1350" dirty="0"/>
          </a:p>
        </p:txBody>
      </p:sp>
    </p:spTree>
    <p:extLst>
      <p:ext uri="{BB962C8B-B14F-4D97-AF65-F5344CB8AC3E}">
        <p14:creationId xmlns:p14="http://schemas.microsoft.com/office/powerpoint/2010/main" val="884486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r>
              <a:rPr lang="en-US" sz="1800" dirty="0"/>
              <a:t>(Cont.)</a:t>
            </a:r>
          </a:p>
        </p:txBody>
      </p:sp>
      <p:sp>
        <p:nvSpPr>
          <p:cNvPr id="3" name="Content Placeholder 2"/>
          <p:cNvSpPr>
            <a:spLocks noGrp="1"/>
          </p:cNvSpPr>
          <p:nvPr>
            <p:ph idx="1"/>
          </p:nvPr>
        </p:nvSpPr>
        <p:spPr>
          <a:xfrm>
            <a:off x="457199" y="2209800"/>
            <a:ext cx="7617726" cy="3916363"/>
          </a:xfrm>
        </p:spPr>
        <p:txBody>
          <a:bodyPr>
            <a:normAutofit/>
          </a:bodyPr>
          <a:lstStyle/>
          <a:p>
            <a:pPr marL="385763" indent="-385763">
              <a:spcBef>
                <a:spcPts val="0"/>
              </a:spcBef>
              <a:buFont typeface="+mj-lt"/>
              <a:buAutoNum type="arabicPeriod" startAt="10"/>
            </a:pPr>
            <a:r>
              <a:rPr lang="en-US" sz="1350" dirty="0"/>
              <a:t>Wu-Rorrer, R. (2017, October). Filling the Gap: Integrating STEM into Career and Technical Education Middle School Programs. </a:t>
            </a:r>
            <a:r>
              <a:rPr lang="en-US" sz="1350" i="1" dirty="0"/>
              <a:t>Technology and Engineering Teacher</a:t>
            </a:r>
            <a:r>
              <a:rPr lang="en-US" sz="1350" dirty="0"/>
              <a:t>, </a:t>
            </a:r>
            <a:r>
              <a:rPr lang="en-US" sz="1350" i="1" dirty="0"/>
              <a:t>77</a:t>
            </a:r>
            <a:r>
              <a:rPr lang="en-US" sz="1350" dirty="0"/>
              <a:t>(2), pp. 8-15. (The field of STEM education is an educational framework that has surged in application over the past decade. Science, Technology, Engineering, and Mathematics (STEM) is infused in nearly every facet of our society. The central strength to the current CTE and academic integration efforts has been linking learned academic knowledge and skills directly with authentic applications). </a:t>
            </a:r>
          </a:p>
          <a:p>
            <a:pPr marL="385763" indent="-385763">
              <a:spcBef>
                <a:spcPts val="0"/>
              </a:spcBef>
              <a:buFont typeface="+mj-lt"/>
              <a:buAutoNum type="arabicPeriod" startAt="10"/>
            </a:pPr>
            <a:r>
              <a:rPr lang="en-US" sz="1350" dirty="0"/>
              <a:t>Hughes, W., Mona, L., Wilson, G., </a:t>
            </a:r>
            <a:r>
              <a:rPr lang="en-US" sz="1350" dirty="0" err="1"/>
              <a:t>McAninch</a:t>
            </a:r>
            <a:r>
              <a:rPr lang="en-US" sz="1350" dirty="0"/>
              <a:t>, S., Seamans, J., Stout, H. (2017, September). An Object in Motion: An Integrative STEM Approach to Accelerating Students’ Interest in Newton’s Laws of Motion. </a:t>
            </a:r>
            <a:r>
              <a:rPr lang="en-US" sz="1350" i="1" dirty="0"/>
              <a:t>Technology and Engineering Teacher</a:t>
            </a:r>
            <a:r>
              <a:rPr lang="en-US" sz="1350" dirty="0"/>
              <a:t>, </a:t>
            </a:r>
            <a:r>
              <a:rPr lang="en-US" sz="1350" i="1" dirty="0"/>
              <a:t>77</a:t>
            </a:r>
            <a:r>
              <a:rPr lang="en-US" sz="1350" dirty="0"/>
              <a:t>(1), pp. 10-16. (An integrative STEM approach to accelerating students’ interest in Newton’s Laws of Motion). </a:t>
            </a:r>
          </a:p>
          <a:p>
            <a:pPr marL="385763" indent="-385763">
              <a:spcBef>
                <a:spcPts val="0"/>
              </a:spcBef>
              <a:buFont typeface="+mj-lt"/>
              <a:buAutoNum type="arabicPeriod" startAt="10"/>
            </a:pPr>
            <a:r>
              <a:rPr lang="en-US" sz="1350" dirty="0"/>
              <a:t>Wright, G. A., Jones, M.D. (2018, February). Innovation in the elementary classroom. </a:t>
            </a:r>
            <a:r>
              <a:rPr lang="en-US" sz="1350" i="1" dirty="0"/>
              <a:t>Technology and Engineering Teacher, 77</a:t>
            </a:r>
            <a:r>
              <a:rPr lang="en-US" sz="1350" dirty="0"/>
              <a:t>(5), pp. 8-13. (Outlines an innovation curriculum that can be taught to elementary-aged students to expand their creative and innovative abilities and potential). </a:t>
            </a:r>
          </a:p>
          <a:p>
            <a:pPr marL="385763" indent="-385763">
              <a:spcBef>
                <a:spcPts val="0"/>
              </a:spcBef>
              <a:buNone/>
            </a:pPr>
            <a:endParaRPr lang="en-US" sz="1350" dirty="0"/>
          </a:p>
        </p:txBody>
      </p:sp>
    </p:spTree>
    <p:extLst>
      <p:ext uri="{BB962C8B-B14F-4D97-AF65-F5344CB8AC3E}">
        <p14:creationId xmlns:p14="http://schemas.microsoft.com/office/powerpoint/2010/main" val="3924126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6508377" cy="841612"/>
          </a:xfrm>
        </p:spPr>
        <p:txBody>
          <a:bodyPr/>
          <a:lstStyle/>
          <a:p>
            <a:r>
              <a:rPr lang="en-US" dirty="0"/>
              <a:t>References </a:t>
            </a:r>
            <a:r>
              <a:rPr lang="en-US" sz="1800" dirty="0"/>
              <a:t>(Cont.)</a:t>
            </a:r>
          </a:p>
        </p:txBody>
      </p:sp>
      <p:sp>
        <p:nvSpPr>
          <p:cNvPr id="3" name="Content Placeholder 2"/>
          <p:cNvSpPr>
            <a:spLocks noGrp="1"/>
          </p:cNvSpPr>
          <p:nvPr>
            <p:ph idx="1"/>
          </p:nvPr>
        </p:nvSpPr>
        <p:spPr>
          <a:xfrm>
            <a:off x="457199" y="1892490"/>
            <a:ext cx="7949822" cy="4233674"/>
          </a:xfrm>
        </p:spPr>
        <p:txBody>
          <a:bodyPr>
            <a:normAutofit/>
          </a:bodyPr>
          <a:lstStyle/>
          <a:p>
            <a:pPr marL="385763" indent="-385763">
              <a:spcBef>
                <a:spcPts val="0"/>
              </a:spcBef>
              <a:buFont typeface="+mj-lt"/>
              <a:buAutoNum type="arabicPeriod" startAt="13"/>
            </a:pPr>
            <a:r>
              <a:rPr lang="en-US" sz="1350" dirty="0"/>
              <a:t>Kelley, T., Euisuk, S. (2017). Examining Elementary School Students’ Transfer of Learning Through Engineering Design. Using Think-Aloud Protocol Analysis. </a:t>
            </a:r>
            <a:r>
              <a:rPr lang="en-US" sz="1350" i="1" dirty="0"/>
              <a:t>Journal of Technology Education, 28</a:t>
            </a:r>
            <a:r>
              <a:rPr lang="en-US" sz="1350" dirty="0"/>
              <a:t>(2). (Research findings indicate that participants increased the amount of time spent on mathematical thinking by 34% when given a math-specific design task. Pre-and post-tests showed that participants gained significant science content knowledge). </a:t>
            </a:r>
          </a:p>
          <a:p>
            <a:pPr marL="385763" indent="-385763">
              <a:spcBef>
                <a:spcPts val="0"/>
              </a:spcBef>
              <a:buFont typeface="+mj-lt"/>
              <a:buAutoNum type="arabicPeriod" startAt="13"/>
            </a:pPr>
            <a:r>
              <a:rPr lang="en-US" sz="1350" dirty="0" err="1"/>
              <a:t>Wicklein</a:t>
            </a:r>
            <a:r>
              <a:rPr lang="en-US" sz="1350" dirty="0"/>
              <a:t>, R.C. (April, 2006). Five good reasons for engineering as the focus for technology education. </a:t>
            </a:r>
            <a:r>
              <a:rPr lang="en-US" sz="1350" i="1" dirty="0"/>
              <a:t>The Technology Teacher</a:t>
            </a:r>
            <a:r>
              <a:rPr lang="en-US" sz="1350" dirty="0"/>
              <a:t>, 65(7), 25-29. The author identifies and explains the primary rationale for having the field of technology education to direct its focus on engineering process. </a:t>
            </a:r>
          </a:p>
          <a:p>
            <a:pPr marL="385763" indent="-385763">
              <a:spcBef>
                <a:spcPts val="0"/>
              </a:spcBef>
              <a:buFont typeface="+mj-lt"/>
              <a:buAutoNum type="arabicPeriod" startAt="13"/>
            </a:pPr>
            <a:r>
              <a:rPr lang="en-US" sz="1350" dirty="0" err="1"/>
              <a:t>Lammi</a:t>
            </a:r>
            <a:r>
              <a:rPr lang="en-US" sz="1350" dirty="0"/>
              <a:t>, M., Becker, K. (2013). Engineering Design Thinking. </a:t>
            </a:r>
            <a:r>
              <a:rPr lang="en-US" sz="1350" i="1" dirty="0"/>
              <a:t>Journal of Technology Education, 24</a:t>
            </a:r>
            <a:r>
              <a:rPr lang="en-US" sz="1350" dirty="0"/>
              <a:t>(2). Design is often complex, involving multiple levels of interacting components within a system that may be nested within or connected to other systems. Systems thinking is an essential facet of engineering design cognition). </a:t>
            </a:r>
          </a:p>
          <a:p>
            <a:pPr marL="385763" indent="-385763">
              <a:spcBef>
                <a:spcPts val="0"/>
              </a:spcBef>
              <a:buFont typeface="+mj-lt"/>
              <a:buAutoNum type="arabicPeriod" startAt="13"/>
            </a:pPr>
            <a:r>
              <a:rPr lang="en-US" sz="1350" dirty="0"/>
              <a:t>Mentzer, N., Farrington, S., </a:t>
            </a:r>
            <a:r>
              <a:rPr lang="en-US" sz="1350" dirty="0" err="1"/>
              <a:t>Tennenhouse</a:t>
            </a:r>
            <a:r>
              <a:rPr lang="en-US" sz="1350" dirty="0"/>
              <a:t>, J. (2015, May/June). Strategies for Teaching Brainstorming in Design Education. </a:t>
            </a:r>
            <a:r>
              <a:rPr lang="en-US" sz="1350" i="1" dirty="0"/>
              <a:t>Technology and Engineering Teacher,74</a:t>
            </a:r>
            <a:r>
              <a:rPr lang="en-US" sz="1350" dirty="0"/>
              <a:t>(8), pp. 8-13. (Six brainstorming techniques are discussed along with how students are evaluated in applying the techniques). </a:t>
            </a:r>
          </a:p>
          <a:p>
            <a:pPr marL="385763" indent="-385763">
              <a:spcBef>
                <a:spcPts val="0"/>
              </a:spcBef>
              <a:buFont typeface="+mj-lt"/>
              <a:buAutoNum type="arabicPeriod" startAt="13"/>
            </a:pPr>
            <a:endParaRPr lang="en-US" sz="1350" dirty="0"/>
          </a:p>
        </p:txBody>
      </p:sp>
    </p:spTree>
    <p:extLst>
      <p:ext uri="{BB962C8B-B14F-4D97-AF65-F5344CB8AC3E}">
        <p14:creationId xmlns:p14="http://schemas.microsoft.com/office/powerpoint/2010/main" val="2848087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r>
              <a:rPr lang="en-US" sz="1800" dirty="0"/>
              <a:t>(Cont.)</a:t>
            </a:r>
          </a:p>
        </p:txBody>
      </p:sp>
      <p:sp>
        <p:nvSpPr>
          <p:cNvPr id="3" name="Content Placeholder 2"/>
          <p:cNvSpPr>
            <a:spLocks noGrp="1"/>
          </p:cNvSpPr>
          <p:nvPr>
            <p:ph idx="1"/>
          </p:nvPr>
        </p:nvSpPr>
        <p:spPr>
          <a:xfrm>
            <a:off x="457199" y="2209800"/>
            <a:ext cx="7917977" cy="3916363"/>
          </a:xfrm>
        </p:spPr>
        <p:txBody>
          <a:bodyPr vert="horz" lIns="91440" tIns="45720" rIns="91440" bIns="45720" rtlCol="0" anchor="t">
            <a:normAutofit fontScale="92500" lnSpcReduction="10000"/>
          </a:bodyPr>
          <a:lstStyle/>
          <a:p>
            <a:pPr marL="457200" indent="-385445">
              <a:spcBef>
                <a:spcPts val="0"/>
              </a:spcBef>
              <a:buFont typeface="+mj-lt"/>
              <a:buAutoNum type="arabicPeriod" startAt="17"/>
            </a:pPr>
            <a:r>
              <a:rPr lang="en-US" sz="1300" dirty="0"/>
              <a:t>Cameron, D., Lammi, M. (2014). Building a Framework for Engineering Design Experiences in High School. </a:t>
            </a:r>
            <a:r>
              <a:rPr lang="en-US" sz="1300" i="1" dirty="0"/>
              <a:t>Journal of Technology Education, 26</a:t>
            </a:r>
            <a:r>
              <a:rPr lang="en-US" sz="1300" dirty="0"/>
              <a:t>(1). (The teaching of engineering design at the secondary level can help students develop critical–thinking and teambuilding skills and provides a platform for the integration of science, technology, engineering, and mathematics (STEM) subjects). </a:t>
            </a:r>
            <a:endParaRPr lang="en-US"/>
          </a:p>
          <a:p>
            <a:pPr marL="457200" indent="-385445">
              <a:spcBef>
                <a:spcPts val="0"/>
              </a:spcBef>
              <a:buFont typeface="+mj-lt"/>
              <a:buAutoNum type="arabicPeriod" startAt="17"/>
            </a:pPr>
            <a:r>
              <a:rPr lang="en-US" sz="1300" dirty="0"/>
              <a:t>Lammi, M., Becker, K. (2013). Engineering Design Thinking. </a:t>
            </a:r>
            <a:r>
              <a:rPr lang="en-US" sz="1300" i="1" dirty="0"/>
              <a:t>Journal of Technology Education, 24</a:t>
            </a:r>
            <a:r>
              <a:rPr lang="en-US" sz="1300" dirty="0"/>
              <a:t>(2). (Design is often complex, involving multiple levels of interacting components within a system that may be nested within or connected to other systems. Systems thinking is an essential facet of engineering design cognition). </a:t>
            </a:r>
          </a:p>
          <a:p>
            <a:pPr marL="457200" indent="-385763">
              <a:spcBef>
                <a:spcPts val="0"/>
              </a:spcBef>
              <a:buFont typeface="+mj-lt"/>
              <a:buAutoNum type="arabicPeriod" startAt="17"/>
            </a:pPr>
            <a:r>
              <a:rPr lang="en-US" sz="1300" dirty="0"/>
              <a:t>Brown, R., Ernst, J., Clark, A., DeLuca, W., Kelly, D. (2017, November). Engaging Females in STEM. </a:t>
            </a:r>
            <a:r>
              <a:rPr lang="en-US" sz="1300" i="1" dirty="0"/>
              <a:t>Technology and Engineering Teacher</a:t>
            </a:r>
            <a:r>
              <a:rPr lang="en-US" sz="1300" dirty="0"/>
              <a:t>, </a:t>
            </a:r>
            <a:r>
              <a:rPr lang="en-US" sz="1300" i="1" dirty="0"/>
              <a:t>77</a:t>
            </a:r>
            <a:r>
              <a:rPr lang="en-US" sz="1300" dirty="0"/>
              <a:t>(3), pp. 29-31. (Despite students’ actual abilities in STEM, their self-perceptions can be the ultimate deciding factor in courses they choose to pursue). </a:t>
            </a:r>
          </a:p>
          <a:p>
            <a:pPr marL="457200" indent="-385445">
              <a:spcBef>
                <a:spcPts val="0"/>
              </a:spcBef>
              <a:buFont typeface="+mj-lt"/>
              <a:buAutoNum type="arabicPeriod" startAt="17"/>
            </a:pPr>
            <a:r>
              <a:rPr lang="en-US" sz="1300" dirty="0"/>
              <a:t>ITEEA: Learn Better by Doing Research Project. Web Resource.</a:t>
            </a:r>
          </a:p>
          <a:p>
            <a:pPr marL="457200" indent="-385445">
              <a:spcBef>
                <a:spcPts val="0"/>
              </a:spcBef>
              <a:buAutoNum type="arabicPeriod" startAt="17"/>
            </a:pPr>
            <a:r>
              <a:rPr lang="en-US" sz="1300" dirty="0"/>
              <a:t>Milgram, D. (2011). How to Recruit Women and Girls to the Science, Technology, Engineering, and Math (STEM) Classroom. </a:t>
            </a:r>
            <a:r>
              <a:rPr lang="en-US" sz="1300" i="1" dirty="0"/>
              <a:t>The Technology Teacher</a:t>
            </a:r>
            <a:r>
              <a:rPr lang="en-US" sz="1300" dirty="0"/>
              <a:t>, November 2011, pp. 4-11. This article addresses the problem of low the number of females in STEM classes and offers suggestions as how to improve those numbers. </a:t>
            </a:r>
            <a:endParaRPr lang="en-US" dirty="0"/>
          </a:p>
          <a:p>
            <a:pPr marL="457200" indent="-385445">
              <a:spcBef>
                <a:spcPts val="0"/>
              </a:spcBef>
              <a:buAutoNum type="arabicPeriod" startAt="17"/>
            </a:pPr>
            <a:r>
              <a:rPr lang="en-US" sz="1300" dirty="0"/>
              <a:t>Weber, K. (2012) Gender Differences in Interest, Perceived Personal Capacity, and Participation in STEM-Related Activities. Journal of Technology Education, 24(1). (This research article provides an overview of student engagement, perceived personal capacity, and continuity, and describes the gender-related findings). </a:t>
            </a:r>
            <a:endParaRPr lang="en-US"/>
          </a:p>
          <a:p>
            <a:pPr marL="385763" indent="-385763">
              <a:spcBef>
                <a:spcPts val="0"/>
              </a:spcBef>
              <a:buFont typeface="+mj-lt"/>
              <a:buAutoNum type="arabicPeriod" startAt="17"/>
            </a:pPr>
            <a:endParaRPr lang="en-US" sz="1350" dirty="0"/>
          </a:p>
        </p:txBody>
      </p:sp>
    </p:spTree>
    <p:extLst>
      <p:ext uri="{BB962C8B-B14F-4D97-AF65-F5344CB8AC3E}">
        <p14:creationId xmlns:p14="http://schemas.microsoft.com/office/powerpoint/2010/main" val="3819693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85650" y="879765"/>
            <a:ext cx="8434697" cy="583276"/>
          </a:xfrm>
          <a:prstGeom prst="rect">
            <a:avLst/>
          </a:prstGeom>
        </p:spPr>
        <p:txBody>
          <a:bodyPr/>
          <a:lstStyle>
            <a:lvl1pPr algn="l" defTabSz="914400" rtl="0" eaLnBrk="1" latinLnBrk="0" hangingPunct="1">
              <a:spcBef>
                <a:spcPct val="0"/>
              </a:spcBef>
              <a:buNone/>
              <a:defRPr sz="3200" kern="1200">
                <a:solidFill>
                  <a:schemeClr val="accent1"/>
                </a:solidFill>
                <a:latin typeface="+mj-lt"/>
                <a:ea typeface="+mj-ea"/>
                <a:cs typeface="+mj-cs"/>
              </a:defRPr>
            </a:lvl1pPr>
          </a:lstStyle>
          <a:p>
            <a:pPr algn="ctr"/>
            <a:r>
              <a:rPr lang="en-US" b="1"/>
              <a:t>Purpose and Goal of Presentation</a:t>
            </a:r>
            <a:endParaRPr lang="en-US" b="1" dirty="0"/>
          </a:p>
        </p:txBody>
      </p:sp>
      <p:sp>
        <p:nvSpPr>
          <p:cNvPr id="6" name="TextBox 5"/>
          <p:cNvSpPr txBox="1"/>
          <p:nvPr/>
        </p:nvSpPr>
        <p:spPr>
          <a:xfrm>
            <a:off x="239583" y="1548917"/>
            <a:ext cx="4393377" cy="3785652"/>
          </a:xfrm>
          <a:prstGeom prst="rect">
            <a:avLst/>
          </a:prstGeom>
          <a:noFill/>
        </p:spPr>
        <p:txBody>
          <a:bodyPr wrap="square" rtlCol="0" anchor="t">
            <a:spAutoFit/>
          </a:bodyPr>
          <a:lstStyle/>
          <a:p>
            <a:pPr marL="342900" indent="-342900">
              <a:buFont typeface="Arial" charset="0"/>
              <a:buChar char="•"/>
            </a:pPr>
            <a:r>
              <a:rPr lang="en-US" sz="2400" dirty="0"/>
              <a:t>Purpose: To identify the benefits of technology and engineering education programs. </a:t>
            </a:r>
          </a:p>
          <a:p>
            <a:endParaRPr lang="en-US" sz="2400" dirty="0"/>
          </a:p>
          <a:p>
            <a:pPr marL="342900" indent="-342900">
              <a:buFont typeface="Arial" charset="0"/>
              <a:buChar char="•"/>
            </a:pPr>
            <a:r>
              <a:rPr lang="en-US" sz="2400" dirty="0"/>
              <a:t>Goal: For education leaders to understand the value of their existing and possibly underutilized programs.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801" y="1593651"/>
            <a:ext cx="3014822" cy="3929143"/>
          </a:xfrm>
          <a:prstGeom prst="rect">
            <a:avLst/>
          </a:prstGeom>
        </p:spPr>
      </p:pic>
    </p:spTree>
    <p:extLst>
      <p:ext uri="{BB962C8B-B14F-4D97-AF65-F5344CB8AC3E}">
        <p14:creationId xmlns:p14="http://schemas.microsoft.com/office/powerpoint/2010/main" val="1908105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6508377" cy="959893"/>
          </a:xfrm>
        </p:spPr>
        <p:txBody>
          <a:bodyPr/>
          <a:lstStyle/>
          <a:p>
            <a:r>
              <a:rPr lang="en-US" dirty="0"/>
              <a:t>References</a:t>
            </a:r>
            <a:endParaRPr lang="en-US" sz="1800" dirty="0"/>
          </a:p>
        </p:txBody>
      </p:sp>
      <p:sp>
        <p:nvSpPr>
          <p:cNvPr id="3" name="Content Placeholder 2"/>
          <p:cNvSpPr>
            <a:spLocks noGrp="1"/>
          </p:cNvSpPr>
          <p:nvPr>
            <p:ph idx="1"/>
          </p:nvPr>
        </p:nvSpPr>
        <p:spPr>
          <a:xfrm>
            <a:off x="457199" y="1874294"/>
            <a:ext cx="7904329" cy="4251870"/>
          </a:xfrm>
        </p:spPr>
        <p:txBody>
          <a:bodyPr vert="horz" lIns="91440" tIns="45720" rIns="91440" bIns="45720" rtlCol="0" anchor="t">
            <a:normAutofit/>
          </a:bodyPr>
          <a:lstStyle/>
          <a:p>
            <a:pPr marL="385763" indent="-385763">
              <a:spcBef>
                <a:spcPts val="0"/>
              </a:spcBef>
              <a:buNone/>
            </a:pPr>
            <a:endParaRPr lang="en-US" sz="2175" dirty="0"/>
          </a:p>
          <a:p>
            <a:pPr marL="385763" indent="-385763">
              <a:spcBef>
                <a:spcPts val="0"/>
              </a:spcBef>
              <a:buNone/>
            </a:pPr>
            <a:r>
              <a:rPr lang="en-US" sz="1200" dirty="0"/>
              <a:t>Achieve Inc. (2013). Next generation science standards. National Academies Press. Washington, DC.</a:t>
            </a:r>
          </a:p>
          <a:p>
            <a:pPr marL="385763" indent="-385763">
              <a:spcBef>
                <a:spcPts val="0"/>
              </a:spcBef>
              <a:buNone/>
            </a:pPr>
            <a:endParaRPr lang="en-US" sz="1200" dirty="0"/>
          </a:p>
          <a:p>
            <a:pPr marL="385763" indent="-385763">
              <a:spcBef>
                <a:spcPts val="0"/>
              </a:spcBef>
              <a:buNone/>
            </a:pPr>
            <a:r>
              <a:rPr lang="en-US" sz="1200" dirty="0"/>
              <a:t>Common Core State Standards for Mathematics (</a:t>
            </a:r>
            <a:r>
              <a:rPr lang="en-US" sz="1200" dirty="0" err="1"/>
              <a:t>CCSSfM</a:t>
            </a:r>
            <a:r>
              <a:rPr lang="en-US" sz="1200" dirty="0"/>
              <a:t>). (n.d.). Mathematics standards. Retrieved from: http://www.corestandards.org/Math/</a:t>
            </a:r>
          </a:p>
          <a:p>
            <a:pPr marL="385763" indent="-385763">
              <a:spcBef>
                <a:spcPts val="0"/>
              </a:spcBef>
              <a:buNone/>
            </a:pPr>
            <a:endParaRPr lang="en-US" sz="1200" dirty="0"/>
          </a:p>
          <a:p>
            <a:pPr marL="385445" indent="-385445">
              <a:spcBef>
                <a:spcPts val="0"/>
              </a:spcBef>
              <a:buNone/>
            </a:pPr>
            <a:r>
              <a:rPr lang="en-US" sz="1200" dirty="0"/>
              <a:t>Change the Equation (</a:t>
            </a:r>
            <a:r>
              <a:rPr lang="en-US" sz="1200" dirty="0" err="1"/>
              <a:t>CTeQ</a:t>
            </a:r>
            <a:r>
              <a:rPr lang="en-US" sz="1200" dirty="0"/>
              <a:t>). (2016). Vital signs: Reports on the condition of STEM learning in the U.S. Retrieved from http://change the equation.org/left-to-chance</a:t>
            </a:r>
          </a:p>
          <a:p>
            <a:pPr marL="385763" indent="-385763">
              <a:spcBef>
                <a:spcPts val="0"/>
              </a:spcBef>
              <a:buNone/>
            </a:pPr>
            <a:endParaRPr lang="en-US" sz="1200" dirty="0"/>
          </a:p>
          <a:p>
            <a:pPr marL="385445" indent="-385445">
              <a:spcBef>
                <a:spcPts val="0"/>
              </a:spcBef>
              <a:buNone/>
            </a:pPr>
            <a:r>
              <a:rPr lang="en-US" sz="1200" dirty="0"/>
              <a:t>Hacker, M., Crismond D., Hecht, D., </a:t>
            </a:r>
            <a:r>
              <a:rPr lang="en-US" sz="1200" dirty="0" err="1"/>
              <a:t>Lomask</a:t>
            </a:r>
            <a:r>
              <a:rPr lang="en-US" sz="1200" dirty="0"/>
              <a:t>, M. (2017, November). Engineering for All: A Middle School Program to Introduce Students to Engineering as a Potential Social Good. </a:t>
            </a:r>
            <a:r>
              <a:rPr lang="en-US" sz="1200" i="1" dirty="0"/>
              <a:t>Technology and Engineering Teacher</a:t>
            </a:r>
            <a:r>
              <a:rPr lang="en-US" sz="1200" dirty="0"/>
              <a:t>, </a:t>
            </a:r>
            <a:r>
              <a:rPr lang="en-US" sz="1200" i="1" dirty="0"/>
              <a:t>77</a:t>
            </a:r>
            <a:r>
              <a:rPr lang="en-US" sz="1200" dirty="0"/>
              <a:t>(3), pp. 8-14. (Middle school students learn engineering, not only as a career path, but as an endeavor with potential for doing social good). </a:t>
            </a:r>
          </a:p>
          <a:p>
            <a:pPr marL="385445" indent="-385445">
              <a:spcBef>
                <a:spcPts val="0"/>
              </a:spcBef>
              <a:buNone/>
            </a:pPr>
            <a:endParaRPr lang="en-US" sz="1200" dirty="0"/>
          </a:p>
          <a:p>
            <a:pPr marL="385445" indent="-385445">
              <a:spcBef>
                <a:spcPts val="0"/>
              </a:spcBef>
              <a:buNone/>
            </a:pPr>
            <a:r>
              <a:rPr lang="en-US" sz="1200" dirty="0"/>
              <a:t>International Technology and Engineering Educators Association (ITEEA). (2007). </a:t>
            </a:r>
            <a:r>
              <a:rPr lang="en-US" sz="1200" i="1" dirty="0"/>
              <a:t>Standards for technological literacy: Content for the study of technology</a:t>
            </a:r>
            <a:r>
              <a:rPr lang="en-US" sz="1200" dirty="0"/>
              <a:t>. Reston, VA. Author.</a:t>
            </a:r>
          </a:p>
          <a:p>
            <a:pPr marL="385763" indent="-385763">
              <a:spcBef>
                <a:spcPts val="0"/>
              </a:spcBef>
              <a:buNone/>
            </a:pPr>
            <a:endParaRPr lang="en-US" sz="2175" dirty="0"/>
          </a:p>
          <a:p>
            <a:pPr marL="385763" indent="-385763">
              <a:spcBef>
                <a:spcPts val="0"/>
              </a:spcBef>
              <a:buNone/>
            </a:pPr>
            <a:endParaRPr lang="en-US" sz="2175" dirty="0"/>
          </a:p>
          <a:p>
            <a:pPr marL="385763" indent="-385763">
              <a:spcBef>
                <a:spcPts val="0"/>
              </a:spcBef>
              <a:buNone/>
            </a:pPr>
            <a:endParaRPr lang="en-US" sz="2175" dirty="0"/>
          </a:p>
          <a:p>
            <a:pPr marL="385763" indent="-385763">
              <a:spcBef>
                <a:spcPts val="0"/>
              </a:spcBef>
              <a:buNone/>
            </a:pPr>
            <a:endParaRPr lang="en-US" sz="1350" dirty="0"/>
          </a:p>
        </p:txBody>
      </p:sp>
    </p:spTree>
    <p:extLst>
      <p:ext uri="{BB962C8B-B14F-4D97-AF65-F5344CB8AC3E}">
        <p14:creationId xmlns:p14="http://schemas.microsoft.com/office/powerpoint/2010/main" val="1828138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 </a:t>
            </a:r>
            <a:r>
              <a:rPr lang="en-US" sz="1800" dirty="0"/>
              <a:t>(Cont.)</a:t>
            </a:r>
          </a:p>
        </p:txBody>
      </p:sp>
      <p:sp>
        <p:nvSpPr>
          <p:cNvPr id="3" name="Content Placeholder 2"/>
          <p:cNvSpPr>
            <a:spLocks noGrp="1"/>
          </p:cNvSpPr>
          <p:nvPr>
            <p:ph idx="1"/>
          </p:nvPr>
        </p:nvSpPr>
        <p:spPr>
          <a:xfrm>
            <a:off x="351489" y="2209800"/>
            <a:ext cx="7914505" cy="3916363"/>
          </a:xfrm>
        </p:spPr>
        <p:txBody>
          <a:bodyPr vert="horz" lIns="91440" tIns="45720" rIns="91440" bIns="45720" rtlCol="0" anchor="t">
            <a:normAutofit/>
          </a:bodyPr>
          <a:lstStyle/>
          <a:p>
            <a:pPr marL="385763" indent="-385763">
              <a:spcBef>
                <a:spcPts val="0"/>
              </a:spcBef>
              <a:buNone/>
            </a:pPr>
            <a:endParaRPr lang="en-US" sz="1200" dirty="0"/>
          </a:p>
          <a:p>
            <a:pPr marL="385445" indent="-385445">
              <a:spcBef>
                <a:spcPts val="0"/>
              </a:spcBef>
              <a:buNone/>
            </a:pPr>
            <a:r>
              <a:rPr lang="en-US" sz="1200" dirty="0"/>
              <a:t>National Assessment of Educational Progress (NAEP). (n.d.). </a:t>
            </a:r>
            <a:r>
              <a:rPr lang="en-US" sz="1200" i="1" dirty="0"/>
              <a:t>2014 Technology and engineering literacy </a:t>
            </a:r>
            <a:r>
              <a:rPr lang="en-US" sz="1200" dirty="0"/>
              <a:t>(TEL). Retrieved from </a:t>
            </a:r>
            <a:r>
              <a:rPr lang="en-US" sz="1200" dirty="0">
                <a:hlinkClick r:id="rId3"/>
              </a:rPr>
              <a:t>https://www.nationsreportcard.gov/tel_2014/#results/overall</a:t>
            </a:r>
            <a:endParaRPr lang="en-US" sz="1200" dirty="0"/>
          </a:p>
          <a:p>
            <a:pPr marL="385763" indent="-385763">
              <a:spcBef>
                <a:spcPts val="0"/>
              </a:spcBef>
              <a:buNone/>
            </a:pPr>
            <a:endParaRPr lang="en-US" sz="1200" dirty="0"/>
          </a:p>
          <a:p>
            <a:pPr marL="385445" indent="-385445">
              <a:spcBef>
                <a:spcPts val="0"/>
              </a:spcBef>
              <a:buNone/>
            </a:pPr>
            <a:r>
              <a:rPr lang="en-US" sz="1200" dirty="0"/>
              <a:t>National Research Council and the Institute of Medicine (NRC). (2004). E</a:t>
            </a:r>
            <a:r>
              <a:rPr lang="en-US" sz="1200" i="1" dirty="0"/>
              <a:t>ngaging schools: Fostering high school students’ motivation to learn. Committee on increasing high school students’ engagement to learn</a:t>
            </a:r>
            <a:r>
              <a:rPr lang="en-US" sz="1200" dirty="0"/>
              <a:t>. Board on Children, Youth, and Families Division of Behavioral and Social Sciences and Education. Washington, DC: The National Academies Press.</a:t>
            </a:r>
          </a:p>
          <a:p>
            <a:pPr marL="385763" indent="-385763">
              <a:spcBef>
                <a:spcPts val="0"/>
              </a:spcBef>
              <a:buNone/>
            </a:pPr>
            <a:endParaRPr lang="en-US" sz="1200" dirty="0"/>
          </a:p>
          <a:p>
            <a:pPr marL="385445" indent="-385445">
              <a:spcBef>
                <a:spcPts val="0"/>
              </a:spcBef>
              <a:buNone/>
            </a:pPr>
            <a:r>
              <a:rPr lang="en-US" sz="1200" dirty="0"/>
              <a:t>National Research Council (NRC) (2013). </a:t>
            </a:r>
            <a:r>
              <a:rPr lang="en-US" sz="1200" i="1" dirty="0"/>
              <a:t>Monitoring progress towards successful K-12 STEM education: A nation advancing</a:t>
            </a:r>
            <a:r>
              <a:rPr lang="en-US" sz="1200" dirty="0"/>
              <a:t>? Committee on the Evaluation Framework for Successful K-12 STEM Education. Board on Science Education and Board on Testing and Assessment, Division of Behavioral and Social Sciences and Education. Washington, DC: The National Academies Press. </a:t>
            </a:r>
          </a:p>
          <a:p>
            <a:pPr marL="385763" indent="-385763">
              <a:spcBef>
                <a:spcPts val="0"/>
              </a:spcBef>
              <a:buNone/>
            </a:pPr>
            <a:endParaRPr lang="en-US" sz="1200" dirty="0"/>
          </a:p>
          <a:p>
            <a:pPr marL="385445" indent="-385445">
              <a:spcBef>
                <a:spcPts val="0"/>
              </a:spcBef>
              <a:buNone/>
            </a:pPr>
            <a:r>
              <a:rPr lang="en-US" sz="1200" dirty="0"/>
              <a:t>Phi Delta </a:t>
            </a:r>
            <a:r>
              <a:rPr lang="en-US" sz="1200" err="1"/>
              <a:t>Kappan</a:t>
            </a:r>
            <a:r>
              <a:rPr lang="en-US" sz="1200" dirty="0"/>
              <a:t> (PDK). (2017).  </a:t>
            </a:r>
            <a:r>
              <a:rPr lang="en-US" sz="1200" i="1" dirty="0"/>
              <a:t>The 49</a:t>
            </a:r>
            <a:r>
              <a:rPr lang="en-US" sz="1200" i="1" baseline="30000" dirty="0"/>
              <a:t>th</a:t>
            </a:r>
            <a:r>
              <a:rPr lang="en-US" sz="1200" i="1" dirty="0"/>
              <a:t> annual poll of the public’s attitudes toward the public schools</a:t>
            </a:r>
            <a:r>
              <a:rPr lang="en-US" sz="1200" dirty="0"/>
              <a:t>. </a:t>
            </a:r>
            <a:r>
              <a:rPr lang="en-US" sz="1200" err="1"/>
              <a:t>Kappan</a:t>
            </a:r>
            <a:r>
              <a:rPr lang="en-US" sz="1200" dirty="0"/>
              <a:t>, 99(1). </a:t>
            </a:r>
          </a:p>
          <a:p>
            <a:pPr marL="385763" indent="-385763">
              <a:spcBef>
                <a:spcPts val="0"/>
              </a:spcBef>
              <a:buNone/>
            </a:pPr>
            <a:endParaRPr lang="en-US" sz="1200" dirty="0"/>
          </a:p>
          <a:p>
            <a:pPr marL="385763" indent="-385763">
              <a:spcBef>
                <a:spcPts val="0"/>
              </a:spcBef>
              <a:buNone/>
            </a:pPr>
            <a:endParaRPr lang="en-US" sz="1200" dirty="0"/>
          </a:p>
          <a:p>
            <a:pPr marL="385763" indent="-385763">
              <a:spcBef>
                <a:spcPts val="0"/>
              </a:spcBef>
              <a:buNone/>
            </a:pPr>
            <a:endParaRPr lang="en-US" sz="1200" dirty="0"/>
          </a:p>
        </p:txBody>
      </p:sp>
    </p:spTree>
    <p:extLst>
      <p:ext uri="{BB962C8B-B14F-4D97-AF65-F5344CB8AC3E}">
        <p14:creationId xmlns:p14="http://schemas.microsoft.com/office/powerpoint/2010/main" val="1389163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9467" y="2970335"/>
            <a:ext cx="4838700" cy="572193"/>
          </a:xfrm>
          <a:prstGeom prst="rect">
            <a:avLst/>
          </a:prstGeom>
        </p:spPr>
        <p:txBody>
          <a:bodyPr/>
          <a:lstStyle>
            <a:lvl1pPr algn="l" defTabSz="914400" rtl="0" eaLnBrk="1" latinLnBrk="0" hangingPunct="1">
              <a:spcBef>
                <a:spcPct val="0"/>
              </a:spcBef>
              <a:buNone/>
              <a:defRPr sz="3200" kern="1200">
                <a:solidFill>
                  <a:schemeClr val="accent1"/>
                </a:solidFill>
                <a:latin typeface="+mj-lt"/>
                <a:ea typeface="+mj-ea"/>
                <a:cs typeface="+mj-cs"/>
              </a:defRPr>
            </a:lvl1pPr>
          </a:lstStyle>
          <a:p>
            <a:pPr algn="ctr"/>
            <a:r>
              <a:rPr lang="en-US" sz="2400" b="1"/>
              <a:t>LBbD Study Information Online</a:t>
            </a:r>
            <a:endParaRPr lang="en-US" sz="2400" b="1" dirty="0"/>
          </a:p>
        </p:txBody>
      </p:sp>
      <p:sp>
        <p:nvSpPr>
          <p:cNvPr id="3" name="TextBox 2"/>
          <p:cNvSpPr txBox="1"/>
          <p:nvPr/>
        </p:nvSpPr>
        <p:spPr>
          <a:xfrm>
            <a:off x="600649" y="3719531"/>
            <a:ext cx="4328320" cy="2308324"/>
          </a:xfrm>
          <a:prstGeom prst="rect">
            <a:avLst/>
          </a:prstGeom>
          <a:noFill/>
        </p:spPr>
        <p:txBody>
          <a:bodyPr wrap="square" rtlCol="0">
            <a:spAutoFit/>
          </a:bodyPr>
          <a:lstStyle/>
          <a:p>
            <a:pPr marL="342900" indent="-342900">
              <a:buFont typeface="Arial" charset="0"/>
              <a:buChar char="•"/>
            </a:pPr>
            <a:r>
              <a:rPr lang="en-US" sz="2400" dirty="0"/>
              <a:t>ITEEA – </a:t>
            </a:r>
            <a:r>
              <a:rPr lang="en-US" sz="2400" dirty="0" err="1"/>
              <a:t>LBbD</a:t>
            </a:r>
            <a:r>
              <a:rPr lang="en-US" sz="2400" dirty="0"/>
              <a:t> Webpages</a:t>
            </a:r>
          </a:p>
          <a:p>
            <a:pPr marL="342900" indent="-342900">
              <a:buFont typeface="Arial" charset="0"/>
              <a:buChar char="•"/>
            </a:pPr>
            <a:r>
              <a:rPr lang="en-US" sz="2400" dirty="0"/>
              <a:t>Learn about and promote the benefits of Technology and Engineering Education programs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7364" y="2819610"/>
            <a:ext cx="3093946" cy="3191633"/>
          </a:xfrm>
          <a:prstGeom prst="rect">
            <a:avLst/>
          </a:prstGeom>
        </p:spPr>
      </p:pic>
      <p:pic>
        <p:nvPicPr>
          <p:cNvPr id="5" name="Picture 4">
            <a:extLst>
              <a:ext uri="{FF2B5EF4-FFF2-40B4-BE49-F238E27FC236}">
                <a16:creationId xmlns:a16="http://schemas.microsoft.com/office/drawing/2014/main" xmlns="" id="{8FB5A935-8363-4139-BB58-39DB68DAC2C2}"/>
              </a:ext>
            </a:extLst>
          </p:cNvPr>
          <p:cNvPicPr>
            <a:picLocks noChangeAspect="1"/>
          </p:cNvPicPr>
          <p:nvPr/>
        </p:nvPicPr>
        <p:blipFill>
          <a:blip r:embed="rId4"/>
          <a:stretch>
            <a:fillRect/>
          </a:stretch>
        </p:blipFill>
        <p:spPr>
          <a:xfrm>
            <a:off x="457195" y="164885"/>
            <a:ext cx="8220100" cy="2628448"/>
          </a:xfrm>
          <a:prstGeom prst="rect">
            <a:avLst/>
          </a:prstGeom>
        </p:spPr>
      </p:pic>
    </p:spTree>
    <p:extLst>
      <p:ext uri="{BB962C8B-B14F-4D97-AF65-F5344CB8AC3E}">
        <p14:creationId xmlns:p14="http://schemas.microsoft.com/office/powerpoint/2010/main" val="2567093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392230" y="969214"/>
            <a:ext cx="4260273" cy="572193"/>
          </a:xfrm>
          <a:prstGeom prst="rect">
            <a:avLst/>
          </a:prstGeom>
        </p:spPr>
        <p:txBody>
          <a:bodyPr/>
          <a:lstStyle>
            <a:lvl1pPr algn="l" defTabSz="914400" rtl="0" eaLnBrk="1" latinLnBrk="0" hangingPunct="1">
              <a:spcBef>
                <a:spcPct val="0"/>
              </a:spcBef>
              <a:buNone/>
              <a:defRPr sz="3200" kern="1200">
                <a:solidFill>
                  <a:schemeClr val="accent1"/>
                </a:solidFill>
                <a:latin typeface="+mj-lt"/>
                <a:ea typeface="+mj-ea"/>
                <a:cs typeface="+mj-cs"/>
              </a:defRPr>
            </a:lvl1pPr>
          </a:lstStyle>
          <a:p>
            <a:pPr algn="ctr"/>
            <a:r>
              <a:rPr lang="en-US" b="1"/>
              <a:t>What to Expect</a:t>
            </a:r>
            <a:endParaRPr lang="en-US" b="1" dirty="0"/>
          </a:p>
        </p:txBody>
      </p:sp>
      <p:sp>
        <p:nvSpPr>
          <p:cNvPr id="3" name="Content Placeholder 2"/>
          <p:cNvSpPr txBox="1">
            <a:spLocks/>
          </p:cNvSpPr>
          <p:nvPr/>
        </p:nvSpPr>
        <p:spPr>
          <a:xfrm>
            <a:off x="263856" y="2050468"/>
            <a:ext cx="4369103" cy="3507971"/>
          </a:xfrm>
          <a:prstGeom prst="rect">
            <a:avLst/>
          </a:prstGeom>
        </p:spPr>
        <p:txBody>
          <a:bodyPr vert="horz" lIns="91440" tIns="45720" rIns="91440" bIns="45720" rtlCol="0" anchor="t">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a:buFont typeface="Arial" panose="020B0604020202020204" pitchFamily="34" charset="0"/>
              <a:buChar char="•"/>
            </a:pPr>
            <a:r>
              <a:rPr lang="en-US" sz="2800"/>
              <a:t>Educational Reform – TEE Involvement</a:t>
            </a:r>
          </a:p>
          <a:p>
            <a:pPr>
              <a:buFont typeface="Arial" panose="020B0604020202020204" pitchFamily="34" charset="0"/>
              <a:buChar char="•"/>
            </a:pPr>
            <a:r>
              <a:rPr lang="en-US" sz="2800"/>
              <a:t>LBbD results – Literature – Support TEE</a:t>
            </a:r>
          </a:p>
          <a:p>
            <a:pPr>
              <a:buFont typeface="Arial" panose="020B0604020202020204" pitchFamily="34" charset="0"/>
              <a:buChar char="•"/>
            </a:pPr>
            <a:r>
              <a:rPr lang="en-US" sz="2800"/>
              <a:t>Study and literature show benefits of technology and engineering</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472" y="2010642"/>
            <a:ext cx="4081335" cy="3286156"/>
          </a:xfrm>
          <a:prstGeom prst="rect">
            <a:avLst/>
          </a:prstGeom>
        </p:spPr>
      </p:pic>
    </p:spTree>
    <p:extLst>
      <p:ext uri="{BB962C8B-B14F-4D97-AF65-F5344CB8AC3E}">
        <p14:creationId xmlns:p14="http://schemas.microsoft.com/office/powerpoint/2010/main" val="2224701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346" y="960808"/>
            <a:ext cx="7547956" cy="527858"/>
          </a:xfrm>
        </p:spPr>
        <p:txBody>
          <a:bodyPr/>
          <a:lstStyle/>
          <a:p>
            <a:pPr algn="ctr"/>
            <a:r>
              <a:rPr lang="en-US" b="1" dirty="0"/>
              <a:t>Need for Learn Better by Doing Study</a:t>
            </a:r>
          </a:p>
        </p:txBody>
      </p:sp>
      <p:sp>
        <p:nvSpPr>
          <p:cNvPr id="3" name="Content Placeholder 2"/>
          <p:cNvSpPr>
            <a:spLocks noGrp="1"/>
          </p:cNvSpPr>
          <p:nvPr>
            <p:ph idx="1"/>
          </p:nvPr>
        </p:nvSpPr>
        <p:spPr>
          <a:xfrm>
            <a:off x="395784" y="2356311"/>
            <a:ext cx="3834823" cy="3540184"/>
          </a:xfrm>
        </p:spPr>
        <p:txBody>
          <a:bodyPr vert="horz" lIns="91440" tIns="45720" rIns="91440" bIns="45720" rtlCol="0" anchor="t">
            <a:noAutofit/>
          </a:bodyPr>
          <a:lstStyle/>
          <a:p>
            <a:pPr>
              <a:buFont typeface="Arial" pitchFamily="18" charset="2"/>
              <a:buChar char="•"/>
            </a:pPr>
            <a:r>
              <a:rPr lang="en-US" sz="2400" dirty="0"/>
              <a:t>Today’s students differ from previous generations</a:t>
            </a:r>
            <a:endParaRPr lang="en-US"/>
          </a:p>
          <a:p>
            <a:pPr>
              <a:buFont typeface="Arial" pitchFamily="18" charset="2"/>
              <a:buChar char="•"/>
            </a:pPr>
            <a:r>
              <a:rPr lang="en-US" sz="2400" dirty="0"/>
              <a:t>Different needs and wants</a:t>
            </a:r>
          </a:p>
          <a:p>
            <a:pPr>
              <a:buFont typeface="Arial" pitchFamily="18" charset="2"/>
              <a:buChar char="•"/>
            </a:pPr>
            <a:r>
              <a:rPr lang="en-US" sz="2400" dirty="0"/>
              <a:t>Reflected in society, workplace, schools, home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045" y="2224138"/>
            <a:ext cx="4354446" cy="3265835"/>
          </a:xfrm>
          <a:prstGeom prst="rect">
            <a:avLst/>
          </a:prstGeom>
        </p:spPr>
      </p:pic>
    </p:spTree>
    <p:extLst>
      <p:ext uri="{BB962C8B-B14F-4D97-AF65-F5344CB8AC3E}">
        <p14:creationId xmlns:p14="http://schemas.microsoft.com/office/powerpoint/2010/main" val="4171425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054" y="1386612"/>
            <a:ext cx="8406938" cy="544484"/>
          </a:xfrm>
        </p:spPr>
        <p:txBody>
          <a:bodyPr/>
          <a:lstStyle/>
          <a:p>
            <a:pPr algn="ctr"/>
            <a:r>
              <a:rPr lang="en-US" b="1" dirty="0"/>
              <a:t>Need for Learn Better by Doing Study</a:t>
            </a:r>
            <a:r>
              <a:rPr lang="en-US" sz="1800" b="1" dirty="0"/>
              <a:t> (Cont.)</a:t>
            </a:r>
            <a:endParaRPr lang="en-US" b="1" dirty="0"/>
          </a:p>
        </p:txBody>
      </p:sp>
      <p:sp>
        <p:nvSpPr>
          <p:cNvPr id="3" name="Content Placeholder 2"/>
          <p:cNvSpPr>
            <a:spLocks noGrp="1"/>
          </p:cNvSpPr>
          <p:nvPr>
            <p:ph idx="1"/>
          </p:nvPr>
        </p:nvSpPr>
        <p:spPr>
          <a:xfrm>
            <a:off x="423080" y="2312227"/>
            <a:ext cx="5064705" cy="3983278"/>
          </a:xfrm>
        </p:spPr>
        <p:txBody>
          <a:bodyPr vert="horz" lIns="91440" tIns="45720" rIns="91440" bIns="45720" rtlCol="0" anchor="t">
            <a:noAutofit/>
          </a:bodyPr>
          <a:lstStyle/>
          <a:p>
            <a:pPr marL="0" indent="0">
              <a:buNone/>
            </a:pPr>
            <a:r>
              <a:rPr lang="en-US" sz="2400" dirty="0"/>
              <a:t>One of the most pressing issues facing education today is that </a:t>
            </a:r>
            <a:r>
              <a:rPr lang="en-US" sz="2400" b="1" dirty="0"/>
              <a:t>data need to be collected </a:t>
            </a:r>
            <a:r>
              <a:rPr lang="en-US" sz="2400" dirty="0"/>
              <a:t>to determine the extent of “classroom coverage for </a:t>
            </a:r>
            <a:r>
              <a:rPr lang="en-US" sz="2400" b="1" dirty="0"/>
              <a:t>content and practices [doing] </a:t>
            </a:r>
            <a:r>
              <a:rPr lang="en-US" sz="2400" dirty="0"/>
              <a:t>in the </a:t>
            </a:r>
            <a:r>
              <a:rPr lang="en-US" sz="2400" i="1" dirty="0"/>
              <a:t>Common Core State Standards for Mathematics</a:t>
            </a:r>
            <a:r>
              <a:rPr lang="en-US" sz="2400" dirty="0"/>
              <a:t> and </a:t>
            </a:r>
            <a:r>
              <a:rPr lang="en-US" sz="2400" i="1" dirty="0"/>
              <a:t>A Framework for K-12 Science Education”</a:t>
            </a:r>
            <a:r>
              <a:rPr lang="en-US" sz="2400" dirty="0"/>
              <a:t> </a:t>
            </a:r>
            <a:r>
              <a:rPr lang="en-US" sz="1800" dirty="0"/>
              <a:t>(NRC, 2013, p. 36)</a:t>
            </a:r>
            <a:r>
              <a:rPr lang="en-US" sz="24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361" y="2210862"/>
            <a:ext cx="2627832" cy="3515006"/>
          </a:xfrm>
          <a:prstGeom prst="rect">
            <a:avLst/>
          </a:prstGeom>
        </p:spPr>
      </p:pic>
    </p:spTree>
    <p:extLst>
      <p:ext uri="{BB962C8B-B14F-4D97-AF65-F5344CB8AC3E}">
        <p14:creationId xmlns:p14="http://schemas.microsoft.com/office/powerpoint/2010/main" val="82499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431" y="1142468"/>
            <a:ext cx="8487296" cy="522315"/>
          </a:xfrm>
        </p:spPr>
        <p:txBody>
          <a:bodyPr/>
          <a:lstStyle/>
          <a:p>
            <a:pPr algn="ctr"/>
            <a:r>
              <a:rPr lang="en-US" b="1" dirty="0"/>
              <a:t>Need for Learn Better by Doing Study</a:t>
            </a:r>
            <a:r>
              <a:rPr lang="en-US" sz="1800" b="1" dirty="0"/>
              <a:t> (Cont.)</a:t>
            </a:r>
            <a:endParaRPr lang="en-US" b="1" dirty="0"/>
          </a:p>
        </p:txBody>
      </p:sp>
      <p:sp>
        <p:nvSpPr>
          <p:cNvPr id="3" name="Content Placeholder 2"/>
          <p:cNvSpPr>
            <a:spLocks noGrp="1"/>
          </p:cNvSpPr>
          <p:nvPr>
            <p:ph idx="1"/>
          </p:nvPr>
        </p:nvSpPr>
        <p:spPr>
          <a:xfrm>
            <a:off x="445827" y="1999258"/>
            <a:ext cx="4835526" cy="4517924"/>
          </a:xfrm>
        </p:spPr>
        <p:txBody>
          <a:bodyPr vert="horz" lIns="91440" tIns="45720" rIns="91440" bIns="45720" rtlCol="0" anchor="t">
            <a:noAutofit/>
          </a:bodyPr>
          <a:lstStyle/>
          <a:p>
            <a:pPr>
              <a:buFont typeface="Arial" panose="020B0604020202020204" pitchFamily="34" charset="0"/>
              <a:buChar char="•"/>
            </a:pPr>
            <a:r>
              <a:rPr lang="en-US" sz="2400" dirty="0"/>
              <a:t>Students need to take more technology and engineering courses to prepare them for life.</a:t>
            </a:r>
            <a:r>
              <a:rPr lang="en-US" sz="2400" baseline="30000" dirty="0"/>
              <a:t> </a:t>
            </a:r>
            <a:r>
              <a:rPr lang="en-US" sz="1800" dirty="0"/>
              <a:t>(PDK, 2017)</a:t>
            </a:r>
            <a:r>
              <a:rPr lang="en-US" sz="2400" dirty="0"/>
              <a:t> </a:t>
            </a:r>
            <a:endParaRPr lang="en-US" sz="2400" baseline="30000" dirty="0"/>
          </a:p>
          <a:p>
            <a:pPr>
              <a:buFont typeface="Arial" panose="020B0604020202020204" pitchFamily="34" charset="0"/>
              <a:buChar char="•"/>
            </a:pPr>
            <a:r>
              <a:rPr lang="en-US" sz="2400" dirty="0"/>
              <a:t>“Middle school students learn engineering, not only as a career path, but as an endeavor with potential for doing social good.” </a:t>
            </a:r>
            <a:r>
              <a:rPr lang="en-US" sz="1800" dirty="0"/>
              <a:t>(Hacker, M., Crismond, D., Hecht, D., </a:t>
            </a:r>
            <a:r>
              <a:rPr lang="en-US" sz="1800" dirty="0" err="1"/>
              <a:t>Lomask</a:t>
            </a:r>
            <a:r>
              <a:rPr lang="en-US" sz="1800" dirty="0"/>
              <a:t>, M. (2017).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296" y="1951587"/>
            <a:ext cx="3489374" cy="3882949"/>
          </a:xfrm>
          <a:prstGeom prst="rect">
            <a:avLst/>
          </a:prstGeom>
        </p:spPr>
      </p:pic>
    </p:spTree>
    <p:extLst>
      <p:ext uri="{BB962C8B-B14F-4D97-AF65-F5344CB8AC3E}">
        <p14:creationId xmlns:p14="http://schemas.microsoft.com/office/powerpoint/2010/main" val="716645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47" y="965531"/>
            <a:ext cx="8492837" cy="538942"/>
          </a:xfrm>
        </p:spPr>
        <p:txBody>
          <a:bodyPr/>
          <a:lstStyle/>
          <a:p>
            <a:pPr algn="ctr"/>
            <a:r>
              <a:rPr lang="en-US" b="1" dirty="0"/>
              <a:t>Need for Learn Better by Doing Study </a:t>
            </a:r>
            <a:r>
              <a:rPr lang="en-US" sz="1800" b="1" dirty="0"/>
              <a:t>(Cont.)</a:t>
            </a:r>
          </a:p>
        </p:txBody>
      </p:sp>
      <p:sp>
        <p:nvSpPr>
          <p:cNvPr id="3" name="Content Placeholder 2"/>
          <p:cNvSpPr>
            <a:spLocks noGrp="1"/>
          </p:cNvSpPr>
          <p:nvPr>
            <p:ph idx="1"/>
          </p:nvPr>
        </p:nvSpPr>
        <p:spPr>
          <a:xfrm>
            <a:off x="3616037" y="1796955"/>
            <a:ext cx="5286854" cy="4565052"/>
          </a:xfrm>
        </p:spPr>
        <p:txBody>
          <a:bodyPr vert="horz" lIns="91440" tIns="45720" rIns="91440" bIns="45720" rtlCol="0" anchor="t">
            <a:noAutofit/>
          </a:bodyPr>
          <a:lstStyle/>
          <a:p>
            <a:pPr>
              <a:buFont typeface="Arial" panose="020B0604020202020204" pitchFamily="34" charset="0"/>
              <a:buChar char="•"/>
            </a:pPr>
            <a:r>
              <a:rPr lang="en-US" sz="2200" dirty="0"/>
              <a:t>NAEP – TEL Assessment – 2014 </a:t>
            </a:r>
          </a:p>
          <a:p>
            <a:pPr>
              <a:buFont typeface="Arial" panose="020B0604020202020204" pitchFamily="34" charset="0"/>
              <a:buChar char="•"/>
            </a:pPr>
            <a:r>
              <a:rPr lang="en-US" sz="2200" dirty="0"/>
              <a:t>“U.S. Middle Schoolers Lack in-depth experience with technology and engineering” </a:t>
            </a:r>
            <a:r>
              <a:rPr lang="en-US" sz="1800" dirty="0"/>
              <a:t>(</a:t>
            </a:r>
            <a:r>
              <a:rPr lang="en-US" sz="1800" dirty="0" err="1"/>
              <a:t>CTEq</a:t>
            </a:r>
            <a:r>
              <a:rPr lang="en-US" sz="1800" dirty="0"/>
              <a:t>, 2016, p. 1).</a:t>
            </a:r>
          </a:p>
          <a:p>
            <a:pPr>
              <a:buFont typeface="Arial" panose="020B0604020202020204" pitchFamily="34" charset="0"/>
              <a:buChar char="•"/>
            </a:pPr>
            <a:r>
              <a:rPr lang="en-US" sz="2200" dirty="0"/>
              <a:t>“Decades of research suggest that people often learn best by testing solutions through real-world problems through hands-on trial and error” </a:t>
            </a:r>
            <a:r>
              <a:rPr lang="en-US" sz="1800" dirty="0"/>
              <a:t>(</a:t>
            </a:r>
            <a:r>
              <a:rPr lang="en-US" sz="1800" dirty="0" err="1"/>
              <a:t>CTEq</a:t>
            </a:r>
            <a:r>
              <a:rPr lang="en-US" sz="1800" dirty="0"/>
              <a:t>, 2016, p. 4)</a:t>
            </a:r>
            <a:r>
              <a:rPr lang="en-US" sz="2200" dirty="0"/>
              <a:t>.</a:t>
            </a:r>
          </a:p>
          <a:p>
            <a:pPr>
              <a:buFont typeface="Arial" panose="020B0604020202020204" pitchFamily="34" charset="0"/>
              <a:buChar char="•"/>
            </a:pPr>
            <a:r>
              <a:rPr lang="en-US" sz="2200" dirty="0"/>
              <a:t>Many more examples… </a:t>
            </a:r>
          </a:p>
        </p:txBody>
      </p:sp>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048" y="1928622"/>
            <a:ext cx="3143204" cy="3966941"/>
          </a:xfrm>
          <a:prstGeom prst="rect">
            <a:avLst/>
          </a:prstGeom>
        </p:spPr>
      </p:pic>
    </p:spTree>
    <p:extLst>
      <p:ext uri="{BB962C8B-B14F-4D97-AF65-F5344CB8AC3E}">
        <p14:creationId xmlns:p14="http://schemas.microsoft.com/office/powerpoint/2010/main" val="4217418193"/>
      </p:ext>
    </p:extLst>
  </p:cSld>
  <p:clrMapOvr>
    <a:masterClrMapping/>
  </p:clrMapOvr>
</p:sld>
</file>

<file path=ppt/theme/theme1.xml><?xml version="1.0" encoding="utf-8"?>
<a:theme xmlns:a="http://schemas.openxmlformats.org/drawingml/2006/main" name="ITEEA">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ITEEA.thmx</Template>
  <TotalTime>3351</TotalTime>
  <Words>3593</Words>
  <Application>Microsoft Office PowerPoint</Application>
  <PresentationFormat>On-screen Show (4:3)</PresentationFormat>
  <Paragraphs>314</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Century Gothic</vt:lpstr>
      <vt:lpstr>Wingdings 2</vt:lpstr>
      <vt:lpstr>ITEEA</vt:lpstr>
      <vt:lpstr>PowerPoint Presentation</vt:lpstr>
      <vt:lpstr>Technology and Engineering Education:  A Valuable Resource</vt:lpstr>
      <vt:lpstr>PowerPoint Presentation</vt:lpstr>
      <vt:lpstr>PowerPoint Presentation</vt:lpstr>
      <vt:lpstr>PowerPoint Presentation</vt:lpstr>
      <vt:lpstr>Need for Learn Better by Doing Study</vt:lpstr>
      <vt:lpstr>Need for Learn Better by Doing Study (Cont.)</vt:lpstr>
      <vt:lpstr>Need for Learn Better by Doing Study (Cont.)</vt:lpstr>
      <vt:lpstr>Need for Learn Better by Doing Study (Cont.)</vt:lpstr>
      <vt:lpstr>Technology and Engineering Promotes</vt:lpstr>
      <vt:lpstr>Learn Better by Doing Study Background</vt:lpstr>
      <vt:lpstr>Technology and Engineering Students Are Doing More in Classes</vt:lpstr>
      <vt:lpstr>Students Learn by Doing</vt:lpstr>
      <vt:lpstr>Doing and the Three Domains of Learning</vt:lpstr>
      <vt:lpstr>Technology and Engineering Courses Integrate STEM/STEAM</vt:lpstr>
      <vt:lpstr>Elementary Students Learn and Use Engineering Design Process</vt:lpstr>
      <vt:lpstr>Design and Modeling Engineering Design Process</vt:lpstr>
      <vt:lpstr>Design and Modeling Engineering Design Process</vt:lpstr>
      <vt:lpstr>Increase Female Students’ Participation in STEM Education and Occupations</vt:lpstr>
      <vt:lpstr>Doing: From Middle to High School</vt:lpstr>
      <vt:lpstr>So - What Does This All Mean?</vt:lpstr>
      <vt:lpstr>So - What Does This All Mean? (Cont.)</vt:lpstr>
      <vt:lpstr>PowerPoint Presentation</vt:lpstr>
      <vt:lpstr>Comments and Questions</vt:lpstr>
      <vt:lpstr>Footnote References</vt:lpstr>
      <vt:lpstr>References</vt:lpstr>
      <vt:lpstr>References (Cont.)</vt:lpstr>
      <vt:lpstr>References (Cont.)</vt:lpstr>
      <vt:lpstr>References (Cont.)</vt:lpstr>
      <vt:lpstr>References</vt:lpstr>
      <vt:lpstr>References (Cont.)</vt:lpstr>
    </vt:vector>
  </TitlesOfParts>
  <Company>Allen Wayne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Pace</dc:creator>
  <cp:lastModifiedBy>Catherine James</cp:lastModifiedBy>
  <cp:revision>129</cp:revision>
  <dcterms:created xsi:type="dcterms:W3CDTF">2014-11-07T20:26:21Z</dcterms:created>
  <dcterms:modified xsi:type="dcterms:W3CDTF">2018-09-13T18:26:38Z</dcterms:modified>
</cp:coreProperties>
</file>