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image7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  <p:sldMasterId id="2147483683" r:id="rId3"/>
  </p:sldMasterIdLst>
  <p:notesMasterIdLst>
    <p:notesMasterId r:id="rId27"/>
  </p:notesMasterIdLst>
  <p:sldIdLst>
    <p:sldId id="27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147483177" r:id="rId24"/>
    <p:sldId id="925" r:id="rId25"/>
    <p:sldId id="286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6D98E7-6F23-4770-9DFA-4FCF95BF28F8}" v="11" dt="2026-06-23T04:47:03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David" userId="978f2208-6b34-4b68-ac34-2afdb69da251" providerId="ADAL" clId="{1E61DDE2-D581-454E-941A-0DB977161DC4}"/>
    <pc:docChg chg="undo redo custSel modSld addMainMaster delMainMaster">
      <pc:chgData name="Jones, David" userId="978f2208-6b34-4b68-ac34-2afdb69da251" providerId="ADAL" clId="{1E61DDE2-D581-454E-941A-0DB977161DC4}" dt="2026-06-23T04:54:25.950" v="97" actId="700"/>
      <pc:docMkLst>
        <pc:docMk/>
      </pc:docMkLst>
      <pc:sldChg chg="addSp delSp modSp mod modClrScheme chgLayout">
        <pc:chgData name="Jones, David" userId="978f2208-6b34-4b68-ac34-2afdb69da251" providerId="ADAL" clId="{1E61DDE2-D581-454E-941A-0DB977161DC4}" dt="2026-06-23T04:54:25.950" v="97" actId="700"/>
        <pc:sldMkLst>
          <pc:docMk/>
          <pc:sldMk cId="3638203977" sldId="278"/>
        </pc:sldMkLst>
        <pc:spChg chg="mod ord">
          <ac:chgData name="Jones, David" userId="978f2208-6b34-4b68-ac34-2afdb69da251" providerId="ADAL" clId="{1E61DDE2-D581-454E-941A-0DB977161DC4}" dt="2026-06-23T04:54:25.950" v="97" actId="700"/>
          <ac:spMkLst>
            <pc:docMk/>
            <pc:sldMk cId="3638203977" sldId="278"/>
            <ac:spMk id="2" creationId="{D1B84D00-7C2C-2754-DD89-15972DB5B5B4}"/>
          </ac:spMkLst>
        </pc:spChg>
        <pc:spChg chg="mod ord">
          <ac:chgData name="Jones, David" userId="978f2208-6b34-4b68-ac34-2afdb69da251" providerId="ADAL" clId="{1E61DDE2-D581-454E-941A-0DB977161DC4}" dt="2026-06-23T04:54:25.950" v="97" actId="700"/>
          <ac:spMkLst>
            <pc:docMk/>
            <pc:sldMk cId="3638203977" sldId="278"/>
            <ac:spMk id="3" creationId="{532B24C9-061C-5245-4829-26C259BE571A}"/>
          </ac:spMkLst>
        </pc:spChg>
        <pc:spChg chg="add del mod ord">
          <ac:chgData name="Jones, David" userId="978f2208-6b34-4b68-ac34-2afdb69da251" providerId="ADAL" clId="{1E61DDE2-D581-454E-941A-0DB977161DC4}" dt="2026-06-23T04:49:54.515" v="68" actId="700"/>
          <ac:spMkLst>
            <pc:docMk/>
            <pc:sldMk cId="3638203977" sldId="278"/>
            <ac:spMk id="4" creationId="{D3FD822F-57ED-7F64-71FC-2663ECFCB773}"/>
          </ac:spMkLst>
        </pc:spChg>
        <pc:spChg chg="mod">
          <ac:chgData name="Jones, David" userId="978f2208-6b34-4b68-ac34-2afdb69da251" providerId="ADAL" clId="{1E61DDE2-D581-454E-941A-0DB977161DC4}" dt="2026-06-23T04:54:25.535" v="96" actId="207"/>
          <ac:spMkLst>
            <pc:docMk/>
            <pc:sldMk cId="3638203977" sldId="278"/>
            <ac:spMk id="10" creationId="{D251F564-C699-2371-B512-5034CB2BD686}"/>
          </ac:spMkLst>
        </pc:spChg>
        <pc:spChg chg="mod">
          <ac:chgData name="Jones, David" userId="978f2208-6b34-4b68-ac34-2afdb69da251" providerId="ADAL" clId="{1E61DDE2-D581-454E-941A-0DB977161DC4}" dt="2026-06-23T04:54:25.126" v="95" actId="207"/>
          <ac:spMkLst>
            <pc:docMk/>
            <pc:sldMk cId="3638203977" sldId="278"/>
            <ac:spMk id="13" creationId="{D00C994F-A63C-2C74-6C33-6C17EEFC4830}"/>
          </ac:spMkLst>
        </pc:spChg>
      </pc:sldChg>
      <pc:sldChg chg="addSp delSp modSp mod modClrScheme chgLayout">
        <pc:chgData name="Jones, David" userId="978f2208-6b34-4b68-ac34-2afdb69da251" providerId="ADAL" clId="{1E61DDE2-D581-454E-941A-0DB977161DC4}" dt="2026-06-23T04:54:03.422" v="89" actId="700"/>
        <pc:sldMkLst>
          <pc:docMk/>
          <pc:sldMk cId="3807152834" sldId="925"/>
        </pc:sldMkLst>
        <pc:spChg chg="del mod ord">
          <ac:chgData name="Jones, David" userId="978f2208-6b34-4b68-ac34-2afdb69da251" providerId="ADAL" clId="{1E61DDE2-D581-454E-941A-0DB977161DC4}" dt="2026-06-23T04:42:06.757" v="4" actId="478"/>
          <ac:spMkLst>
            <pc:docMk/>
            <pc:sldMk cId="3807152834" sldId="925"/>
            <ac:spMk id="2" creationId="{5DB9C801-A1E8-0512-3DFB-98F48A44EC2D}"/>
          </ac:spMkLst>
        </pc:spChg>
        <pc:spChg chg="add del mod ord">
          <ac:chgData name="Jones, David" userId="978f2208-6b34-4b68-ac34-2afdb69da251" providerId="ADAL" clId="{1E61DDE2-D581-454E-941A-0DB977161DC4}" dt="2026-06-23T04:42:39.745" v="17" actId="478"/>
          <ac:spMkLst>
            <pc:docMk/>
            <pc:sldMk cId="3807152834" sldId="925"/>
            <ac:spMk id="3" creationId="{631E79D1-8C2C-007F-0D40-A064EA6C6EBC}"/>
          </ac:spMkLst>
        </pc:spChg>
        <pc:spChg chg="add mod">
          <ac:chgData name="Jones, David" userId="978f2208-6b34-4b68-ac34-2afdb69da251" providerId="ADAL" clId="{1E61DDE2-D581-454E-941A-0DB977161DC4}" dt="2026-06-23T04:42:03.882" v="3" actId="1076"/>
          <ac:spMkLst>
            <pc:docMk/>
            <pc:sldMk cId="3807152834" sldId="925"/>
            <ac:spMk id="4" creationId="{DF8706C3-9ADB-B918-0533-A2CF61489B23}"/>
          </ac:spMkLst>
        </pc:spChg>
        <pc:spChg chg="add del mod">
          <ac:chgData name="Jones, David" userId="978f2208-6b34-4b68-ac34-2afdb69da251" providerId="ADAL" clId="{1E61DDE2-D581-454E-941A-0DB977161DC4}" dt="2026-06-23T04:44:03.878" v="28" actId="478"/>
          <ac:spMkLst>
            <pc:docMk/>
            <pc:sldMk cId="3807152834" sldId="925"/>
            <ac:spMk id="6" creationId="{E9ABB357-D9DD-E73F-40F1-BBE670E25729}"/>
          </ac:spMkLst>
        </pc:spChg>
        <pc:spChg chg="add del mod">
          <ac:chgData name="Jones, David" userId="978f2208-6b34-4b68-ac34-2afdb69da251" providerId="ADAL" clId="{1E61DDE2-D581-454E-941A-0DB977161DC4}" dt="2026-06-23T04:46:43.809" v="52" actId="478"/>
          <ac:spMkLst>
            <pc:docMk/>
            <pc:sldMk cId="3807152834" sldId="925"/>
            <ac:spMk id="8" creationId="{A288C6B9-ADB5-D829-0C0A-C9B6A9A954A2}"/>
          </ac:spMkLst>
        </pc:spChg>
        <pc:spChg chg="add del mod">
          <ac:chgData name="Jones, David" userId="978f2208-6b34-4b68-ac34-2afdb69da251" providerId="ADAL" clId="{1E61DDE2-D581-454E-941A-0DB977161DC4}" dt="2026-06-23T04:44:39.450" v="32" actId="478"/>
          <ac:spMkLst>
            <pc:docMk/>
            <pc:sldMk cId="3807152834" sldId="925"/>
            <ac:spMk id="11" creationId="{548DC6C6-09A7-CF9A-3FB3-D314E400F175}"/>
          </ac:spMkLst>
        </pc:spChg>
        <pc:spChg chg="add mod">
          <ac:chgData name="Jones, David" userId="978f2208-6b34-4b68-ac34-2afdb69da251" providerId="ADAL" clId="{1E61DDE2-D581-454E-941A-0DB977161DC4}" dt="2026-06-23T04:45:23.532" v="34" actId="1076"/>
          <ac:spMkLst>
            <pc:docMk/>
            <pc:sldMk cId="3807152834" sldId="925"/>
            <ac:spMk id="12" creationId="{DD7448A3-445B-C54A-47A7-690BD4901778}"/>
          </ac:spMkLst>
        </pc:spChg>
        <pc:spChg chg="add del mod">
          <ac:chgData name="Jones, David" userId="978f2208-6b34-4b68-ac34-2afdb69da251" providerId="ADAL" clId="{1E61DDE2-D581-454E-941A-0DB977161DC4}" dt="2026-06-23T04:47:25.274" v="57" actId="478"/>
          <ac:spMkLst>
            <pc:docMk/>
            <pc:sldMk cId="3807152834" sldId="925"/>
            <ac:spMk id="13" creationId="{8DF05624-5852-4569-7EDE-29939692E621}"/>
          </ac:spMkLst>
        </pc:spChg>
        <pc:spChg chg="add del mod ord">
          <ac:chgData name="Jones, David" userId="978f2208-6b34-4b68-ac34-2afdb69da251" providerId="ADAL" clId="{1E61DDE2-D581-454E-941A-0DB977161DC4}" dt="2026-06-23T04:47:54.143" v="59" actId="700"/>
          <ac:spMkLst>
            <pc:docMk/>
            <pc:sldMk cId="3807152834" sldId="925"/>
            <ac:spMk id="14" creationId="{C5988694-5CBB-A7D4-9243-A31970EACD05}"/>
          </ac:spMkLst>
        </pc:spChg>
        <pc:spChg chg="add del mod ord">
          <ac:chgData name="Jones, David" userId="978f2208-6b34-4b68-ac34-2afdb69da251" providerId="ADAL" clId="{1E61DDE2-D581-454E-941A-0DB977161DC4}" dt="2026-06-23T04:47:54.143" v="59" actId="700"/>
          <ac:spMkLst>
            <pc:docMk/>
            <pc:sldMk cId="3807152834" sldId="925"/>
            <ac:spMk id="15" creationId="{8B12CE39-40FF-C1AA-75E6-095E1F180BD5}"/>
          </ac:spMkLst>
        </pc:spChg>
        <pc:spChg chg="add del mod ord">
          <ac:chgData name="Jones, David" userId="978f2208-6b34-4b68-ac34-2afdb69da251" providerId="ADAL" clId="{1E61DDE2-D581-454E-941A-0DB977161DC4}" dt="2026-06-23T04:47:54.143" v="59" actId="700"/>
          <ac:spMkLst>
            <pc:docMk/>
            <pc:sldMk cId="3807152834" sldId="925"/>
            <ac:spMk id="16" creationId="{B197CC81-BA57-217B-6F22-AC6D3DB02C19}"/>
          </ac:spMkLst>
        </pc:spChg>
        <pc:spChg chg="add del mod ord">
          <ac:chgData name="Jones, David" userId="978f2208-6b34-4b68-ac34-2afdb69da251" providerId="ADAL" clId="{1E61DDE2-D581-454E-941A-0DB977161DC4}" dt="2026-06-23T04:54:03.422" v="89" actId="700"/>
          <ac:spMkLst>
            <pc:docMk/>
            <pc:sldMk cId="3807152834" sldId="925"/>
            <ac:spMk id="17" creationId="{8C70DA6A-BC9A-E952-7462-F279427E61DD}"/>
          </ac:spMkLst>
        </pc:spChg>
        <pc:spChg chg="add del mod ord">
          <ac:chgData name="Jones, David" userId="978f2208-6b34-4b68-ac34-2afdb69da251" providerId="ADAL" clId="{1E61DDE2-D581-454E-941A-0DB977161DC4}" dt="2026-06-23T04:54:03.422" v="89" actId="700"/>
          <ac:spMkLst>
            <pc:docMk/>
            <pc:sldMk cId="3807152834" sldId="925"/>
            <ac:spMk id="18" creationId="{957FD174-57A6-1376-B3AB-AFF5A94AA788}"/>
          </ac:spMkLst>
        </pc:spChg>
        <pc:spChg chg="del mod">
          <ac:chgData name="Jones, David" userId="978f2208-6b34-4b68-ac34-2afdb69da251" providerId="ADAL" clId="{1E61DDE2-D581-454E-941A-0DB977161DC4}" dt="2026-06-23T04:42:34.424" v="16" actId="478"/>
          <ac:spMkLst>
            <pc:docMk/>
            <pc:sldMk cId="3807152834" sldId="925"/>
            <ac:spMk id="20" creationId="{BDFC328A-AAF9-43F1-CE42-1D96BB138E6C}"/>
          </ac:spMkLst>
        </pc:spChg>
        <pc:picChg chg="mod ord">
          <ac:chgData name="Jones, David" userId="978f2208-6b34-4b68-ac34-2afdb69da251" providerId="ADAL" clId="{1E61DDE2-D581-454E-941A-0DB977161DC4}" dt="2026-06-23T04:54:03.422" v="89" actId="700"/>
          <ac:picMkLst>
            <pc:docMk/>
            <pc:sldMk cId="3807152834" sldId="925"/>
            <ac:picMk id="19" creationId="{03F277BB-5EDE-2E47-95C4-62AD0EB56A7A}"/>
          </ac:picMkLst>
        </pc:picChg>
        <pc:cxnChg chg="mod">
          <ac:chgData name="Jones, David" userId="978f2208-6b34-4b68-ac34-2afdb69da251" providerId="ADAL" clId="{1E61DDE2-D581-454E-941A-0DB977161DC4}" dt="2026-06-23T04:41:53.796" v="1" actId="1076"/>
          <ac:cxnSpMkLst>
            <pc:docMk/>
            <pc:sldMk cId="3807152834" sldId="925"/>
            <ac:cxnSpMk id="9" creationId="{9435A0C1-FFA7-D4E0-AFA5-5ABC4586FD52}"/>
          </ac:cxnSpMkLst>
        </pc:cxnChg>
      </pc:sldChg>
      <pc:sldMasterChg chg="add del addSldLayout delSldLayout">
        <pc:chgData name="Jones, David" userId="978f2208-6b34-4b68-ac34-2afdb69da251" providerId="ADAL" clId="{1E61DDE2-D581-454E-941A-0DB977161DC4}" dt="2026-06-23T04:54:03.422" v="89" actId="700"/>
        <pc:sldMasterMkLst>
          <pc:docMk/>
          <pc:sldMasterMk cId="2127222088" sldId="2147483651"/>
        </pc:sldMasterMkLst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4216267426" sldId="2147483652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863093177" sldId="2147483653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788560849" sldId="2147483654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615808520" sldId="2147483655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137264775" sldId="2147483656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793201117" sldId="2147483657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2494863967" sldId="2147483658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2144203735" sldId="2147483659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430872022" sldId="2147483660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2447605016" sldId="2147483661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598814495" sldId="2147483662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424209955" sldId="2147483663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394401656" sldId="2147483664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915355019" sldId="2147483665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873442642" sldId="2147483666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2850136272" sldId="2147483667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579099270" sldId="2147483668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19493478" sldId="2147483669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2841469753" sldId="2147483670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2987158843" sldId="2147483671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865672338" sldId="2147483672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984130828" sldId="2147483673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30604889" sldId="2147483674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44591915" sldId="2147483675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813806673" sldId="2147483676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906791618" sldId="2147483677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33001146" sldId="2147483678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086333416" sldId="2147483679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3273685253" sldId="2147483680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103929692" sldId="2147483681"/>
          </pc:sldLayoutMkLst>
        </pc:sldLayoutChg>
        <pc:sldLayoutChg chg="add del">
          <pc:chgData name="Jones, David" userId="978f2208-6b34-4b68-ac34-2afdb69da251" providerId="ADAL" clId="{1E61DDE2-D581-454E-941A-0DB977161DC4}" dt="2026-06-23T04:54:03.422" v="89" actId="700"/>
          <pc:sldLayoutMkLst>
            <pc:docMk/>
            <pc:sldMasterMk cId="2127222088" sldId="2147483651"/>
            <pc:sldLayoutMk cId="1394799737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23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301681-AC09-4166-A1A3-B14919B280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308324"/>
      </p:ext>
    </p:extLst>
  </p:cSld>
  <p:clrMapOvr>
    <a:masterClrMapping/>
  </p:clrMapOvr>
</p:notes>
</file>

<file path=ppt/notesSlides/notesSlide2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092355-B16A-431B-84B5-E2157C4938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302646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9D21CA6-8827-73DB-1079-B253FF7FEE56}"/>
              </a:ext>
            </a:extLst>
          </p:cNvPr>
          <p:cNvSpPr/>
          <p:nvPr userDrawn="1"/>
        </p:nvSpPr>
        <p:spPr>
          <a:xfrm>
            <a:off x="415674" y="351117"/>
            <a:ext cx="113655" cy="113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A6B153-D4AF-7781-D38F-057360AAF218}"/>
              </a:ext>
            </a:extLst>
          </p:cNvPr>
          <p:cNvCxnSpPr>
            <a:cxnSpLocks/>
          </p:cNvCxnSpPr>
          <p:nvPr/>
        </p:nvCxnSpPr>
        <p:spPr>
          <a:xfrm flipH="1">
            <a:off x="0" y="229228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750" y="3282227"/>
            <a:ext cx="11366500" cy="3415436"/>
          </a:xfrm>
        </p:spPr>
        <p:txBody>
          <a:bodyPr anchor="b">
            <a:noAutofit/>
          </a:bodyPr>
          <a:lstStyle>
            <a:lvl1pPr algn="l">
              <a:lnSpc>
                <a:spcPct val="70000"/>
              </a:lnSpc>
              <a:defRPr sz="96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2750" y="262890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601EAE3-52F0-7194-F4D5-5889B93FB9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5503" y="328613"/>
            <a:ext cx="5348097" cy="28098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 cap="all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red and white logo&#10;&#10;AI-generated content may be incorrect.">
            <a:extLst>
              <a:ext uri="{FF2B5EF4-FFF2-40B4-BE49-F238E27FC236}">
                <a16:creationId xmlns:a16="http://schemas.microsoft.com/office/drawing/2014/main" id="{561CF203-8952-E9A4-5E5B-7AE1840591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519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0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7">
          <p15:clr>
            <a:srgbClr val="FBAE40"/>
          </p15:clr>
        </p15:guide>
        <p15:guide id="2" pos="260">
          <p15:clr>
            <a:srgbClr val="FBAE40"/>
          </p15:clr>
        </p15:guide>
        <p15:guide id="3" orient="horz" pos="4219">
          <p15:clr>
            <a:srgbClr val="FBAE40"/>
          </p15:clr>
        </p15:guide>
        <p15:guide id="4" pos="7420">
          <p15:clr>
            <a:srgbClr val="FBAE40"/>
          </p15:clr>
        </p15:guide>
        <p15:guide id="5" orient="horz" pos="165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Title-9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4AB831-4F34-C8D8-43FA-56894E48178C}"/>
              </a:ext>
            </a:extLst>
          </p:cNvPr>
          <p:cNvSpPr/>
          <p:nvPr userDrawn="1"/>
        </p:nvSpPr>
        <p:spPr>
          <a:xfrm>
            <a:off x="415674" y="351117"/>
            <a:ext cx="113655" cy="113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BE0536-1870-34D4-36B7-6EDA9C9BB195}"/>
              </a:ext>
            </a:extLst>
          </p:cNvPr>
          <p:cNvCxnSpPr>
            <a:cxnSpLocks/>
          </p:cNvCxnSpPr>
          <p:nvPr/>
        </p:nvCxnSpPr>
        <p:spPr>
          <a:xfrm flipH="1">
            <a:off x="0" y="2292283"/>
            <a:ext cx="12192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750" y="3282227"/>
            <a:ext cx="11366500" cy="3402103"/>
          </a:xfrm>
        </p:spPr>
        <p:txBody>
          <a:bodyPr anchor="b">
            <a:noAutofit/>
          </a:bodyPr>
          <a:lstStyle>
            <a:lvl1pPr algn="l">
              <a:lnSpc>
                <a:spcPct val="70000"/>
              </a:lnSpc>
              <a:defRPr sz="96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2750" y="2628900"/>
            <a:ext cx="2822740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F2BEDBA8-9311-D09F-2A9B-91AD11F8A0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5503" y="320675"/>
            <a:ext cx="5348097" cy="28892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 cap="all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78CB1F71-D760-CA3D-9384-E9E34C5FD3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295192" y="311599"/>
            <a:ext cx="1673928" cy="98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72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0">
          <p15:clr>
            <a:srgbClr val="FBAE40"/>
          </p15:clr>
        </p15:guide>
        <p15:guide id="2" orient="horz" pos="1656">
          <p15:clr>
            <a:srgbClr val="FBAE40"/>
          </p15:clr>
        </p15:guide>
        <p15:guide id="3" pos="7420">
          <p15:clr>
            <a:srgbClr val="FBAE40"/>
          </p15:clr>
        </p15:guide>
        <p15:guide id="4" orient="horz" pos="202">
          <p15:clr>
            <a:srgbClr val="FBAE40"/>
          </p15:clr>
        </p15:guide>
        <p15:guide id="5" orient="horz" pos="421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8">
            <a:extLst>
              <a:ext uri="{FF2B5EF4-FFF2-40B4-BE49-F238E27FC236}">
                <a16:creationId xmlns:a16="http://schemas.microsoft.com/office/drawing/2014/main" id="{26FC1012-6E6F-B021-16D6-FE4821BAE8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Select picture placeholder, </a:t>
            </a:r>
            <a:br>
              <a:rPr lang="en-US" dirty="0"/>
            </a:br>
            <a:r>
              <a:rPr lang="en-US" dirty="0"/>
              <a:t>Insert &gt; Pictures</a:t>
            </a:r>
            <a:br>
              <a:rPr lang="en-US" dirty="0"/>
            </a:br>
            <a:r>
              <a:rPr lang="en-US" dirty="0"/>
              <a:t>Red grid lines are placed on the slide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70CE2-F778-9FF1-4A87-4646A3663CF4}"/>
              </a:ext>
            </a:extLst>
          </p:cNvPr>
          <p:cNvSpPr/>
          <p:nvPr userDrawn="1"/>
        </p:nvSpPr>
        <p:spPr>
          <a:xfrm>
            <a:off x="4068232" y="0"/>
            <a:ext cx="8123768" cy="4572345"/>
          </a:xfrm>
          <a:prstGeom prst="rect">
            <a:avLst/>
          </a:prstGeom>
          <a:solidFill>
            <a:srgbClr val="0D1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667" y="825910"/>
            <a:ext cx="7465583" cy="3664257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310063" y="368165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605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7">
          <p15:clr>
            <a:srgbClr val="FBAE40"/>
          </p15:clr>
        </p15:guide>
        <p15:guide id="2" orient="horz" pos="283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742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1409519-5D65-9106-D143-D66A4664A03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8FEF696-BF2E-7689-3975-054CE86F7E19}"/>
                </a:ext>
              </a:extLst>
            </p:cNvPr>
            <p:cNvCxnSpPr/>
            <p:nvPr/>
          </p:nvCxnSpPr>
          <p:spPr>
            <a:xfrm>
              <a:off x="2712108" y="0"/>
              <a:ext cx="0" cy="685800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999168-B8EB-B706-40AA-3318E2FFCF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72345"/>
              <a:ext cx="1219200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1" y="825910"/>
            <a:ext cx="8839200" cy="3669890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2933700" y="368165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14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48">
          <p15:clr>
            <a:srgbClr val="FBAE40"/>
          </p15:clr>
        </p15:guide>
        <p15:guide id="2" orient="horz" pos="2832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38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1409519-5D65-9106-D143-D66A4664A03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8FEF696-BF2E-7689-3975-054CE86F7E19}"/>
                </a:ext>
              </a:extLst>
            </p:cNvPr>
            <p:cNvCxnSpPr/>
            <p:nvPr/>
          </p:nvCxnSpPr>
          <p:spPr>
            <a:xfrm>
              <a:off x="6784848" y="0"/>
              <a:ext cx="0" cy="6858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999168-B8EB-B706-40AA-3318E2FFCF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72345"/>
              <a:ext cx="12192000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738" y="825910"/>
            <a:ext cx="4862512" cy="3664257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18324" y="368165"/>
            <a:ext cx="2911475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209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58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6997E99-196F-B9FA-BA72-83067586DA47}"/>
              </a:ext>
            </a:extLst>
          </p:cNvPr>
          <p:cNvCxnSpPr/>
          <p:nvPr/>
        </p:nvCxnSpPr>
        <p:spPr>
          <a:xfrm>
            <a:off x="4068232" y="0"/>
            <a:ext cx="0" cy="685800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26E316D-FB94-AAAB-37D4-32E7034AC278}"/>
              </a:ext>
            </a:extLst>
          </p:cNvPr>
          <p:cNvCxnSpPr>
            <a:cxnSpLocks/>
          </p:cNvCxnSpPr>
          <p:nvPr/>
        </p:nvCxnSpPr>
        <p:spPr>
          <a:xfrm flipH="1">
            <a:off x="0" y="4572345"/>
            <a:ext cx="12192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239" y="825910"/>
            <a:ext cx="7459661" cy="3669890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310063" y="368165"/>
            <a:ext cx="2822740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01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7">
          <p15:clr>
            <a:srgbClr val="FBAE40"/>
          </p15:clr>
        </p15:guide>
        <p15:guide id="2" orient="horz" pos="283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2154" y="825910"/>
            <a:ext cx="8830745" cy="3664257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tx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2942155" y="36496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409519-5D65-9106-D143-D66A4664A03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8FEF696-BF2E-7689-3975-054CE86F7E19}"/>
                </a:ext>
              </a:extLst>
            </p:cNvPr>
            <p:cNvCxnSpPr/>
            <p:nvPr/>
          </p:nvCxnSpPr>
          <p:spPr>
            <a:xfrm>
              <a:off x="2712108" y="0"/>
              <a:ext cx="0" cy="685800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999168-B8EB-B706-40AA-3318E2FFCF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72345"/>
              <a:ext cx="1219200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15355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184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8">
            <a:extLst>
              <a:ext uri="{FF2B5EF4-FFF2-40B4-BE49-F238E27FC236}">
                <a16:creationId xmlns:a16="http://schemas.microsoft.com/office/drawing/2014/main" id="{218D8003-10ED-3AB7-F874-84715E4001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0C9329-5643-AC59-1066-0AE4F65A609D}"/>
              </a:ext>
            </a:extLst>
          </p:cNvPr>
          <p:cNvSpPr/>
          <p:nvPr userDrawn="1"/>
        </p:nvSpPr>
        <p:spPr>
          <a:xfrm>
            <a:off x="6783297" y="0"/>
            <a:ext cx="5408702" cy="5346061"/>
          </a:xfrm>
          <a:prstGeom prst="rect">
            <a:avLst/>
          </a:prstGeom>
          <a:solidFill>
            <a:srgbClr val="EB00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8324" y="825910"/>
            <a:ext cx="4860926" cy="4451944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16738" y="368165"/>
            <a:ext cx="2822740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442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58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1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69939-B121-71D1-480F-0EA3208BFBD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C5343-9105-4EB3-0569-A5F87C1BB1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E763382-583B-2C49-3482-D59F869930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1600200"/>
            <a:ext cx="11363325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36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orient="horz" pos="19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1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619BC2-F221-6F6B-3988-C6F18A629F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E6F86-F78C-3CFC-56A9-882EE865FC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E763382-583B-2C49-3482-D59F869930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C9A673-C98E-A1D0-F38F-445E99B207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1600200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2133601"/>
            <a:ext cx="11363324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099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92">
          <p15:clr>
            <a:srgbClr val="FBAE40"/>
          </p15:clr>
        </p15:guide>
        <p15:guide id="5" orient="horz" pos="1344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741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510528"/>
            <a:ext cx="11201400" cy="0"/>
          </a:xfrm>
          <a:prstGeom prst="line">
            <a:avLst/>
          </a:prstGeom>
          <a:noFill/>
          <a:ln w="12700">
            <a:solidFill>
              <a:srgbClr val="D7DFE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Fisher Phillips | TN Hospitality &amp; Tourism Association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10881360" y="6565392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Draft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2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9341AF-295E-C685-78D6-5EB3501E00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F2577-B095-ECC3-0643-046428CA345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4A0612A-E993-983F-9FE4-04A639043B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4" y="1600200"/>
            <a:ext cx="5534025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1600200"/>
            <a:ext cx="5524500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9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3744">
          <p15:clr>
            <a:srgbClr val="FBAE40"/>
          </p15:clr>
        </p15:guide>
        <p15:guide id="4" pos="3936">
          <p15:clr>
            <a:srgbClr val="FBAE40"/>
          </p15:clr>
        </p15:guide>
        <p15:guide id="5" pos="7416">
          <p15:clr>
            <a:srgbClr val="FBAE40"/>
          </p15:clr>
        </p15:guide>
        <p15:guide id="6" orient="horz" pos="384">
          <p15:clr>
            <a:srgbClr val="FBAE40"/>
          </p15:clr>
        </p15:guide>
        <p15:guide id="7" orient="horz" pos="1008">
          <p15:clr>
            <a:srgbClr val="FBAE40"/>
          </p15:clr>
        </p15:guide>
        <p15:guide id="8" orient="horz" pos="388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2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4AE6FC-3374-D527-C2AF-114FC4A35C1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3150CE-61FD-788E-E283-2DF1CAF58D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D1B8EA79-1946-AA49-8326-30431EF7FC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7C59D72E-EF04-2480-CDBC-6D67FF914B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1600200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6" y="2133600"/>
            <a:ext cx="5534024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2133600"/>
            <a:ext cx="5524500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69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3888">
          <p15:clr>
            <a:srgbClr val="FBAE40"/>
          </p15:clr>
        </p15:guide>
        <p15:guide id="3" pos="7416">
          <p15:clr>
            <a:srgbClr val="FBAE40"/>
          </p15:clr>
        </p15:guide>
        <p15:guide id="4" pos="3744">
          <p15:clr>
            <a:srgbClr val="FBAE40"/>
          </p15:clr>
        </p15:guide>
        <p15:guide id="5" pos="3936">
          <p15:clr>
            <a:srgbClr val="FBAE40"/>
          </p15:clr>
        </p15:guide>
        <p15:guide id="6" orient="horz" pos="192">
          <p15:clr>
            <a:srgbClr val="FBAE40"/>
          </p15:clr>
        </p15:guide>
        <p15:guide id="7" orient="horz" pos="384">
          <p15:clr>
            <a:srgbClr val="FBAE40"/>
          </p15:clr>
        </p15:guide>
        <p15:guide id="8" orient="horz" pos="1008">
          <p15:clr>
            <a:srgbClr val="FBAE40"/>
          </p15:clr>
        </p15:guide>
        <p15:guide id="9" orient="horz" pos="134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3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91D0EF-C40B-1AE5-C65C-8EC57BC91A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B1D57F-365D-0C59-EAE8-1352B11A42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FF8655-6510-3E7E-3ADB-664E8F902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1600200"/>
            <a:ext cx="3581400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600200"/>
            <a:ext cx="3571876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1811B3E-5670-51C2-45CC-D72626466EF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97850" y="1600200"/>
            <a:ext cx="3575050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58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7416">
          <p15:clr>
            <a:srgbClr val="FBAE40"/>
          </p15:clr>
        </p15:guide>
        <p15:guide id="4" pos="2514">
          <p15:clr>
            <a:srgbClr val="FBAE40"/>
          </p15:clr>
        </p15:guide>
        <p15:guide id="5" pos="2716">
          <p15:clr>
            <a:srgbClr val="FBAE40"/>
          </p15:clr>
        </p15:guide>
        <p15:guide id="6" pos="4966">
          <p15:clr>
            <a:srgbClr val="FBAE40"/>
          </p15:clr>
        </p15:guide>
        <p15:guide id="7" pos="5164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388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3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073769-C5E6-AA1A-7DAD-8C0F7D2B226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06496E2-D3C1-6778-3520-ECD5B014A8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3D053D3-9B45-BF3A-2B4D-60FA3E08D8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5018CB-5FDA-AFD0-DC53-1EB2F4362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9575" y="1600200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2133600"/>
            <a:ext cx="3581400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2133600"/>
            <a:ext cx="3571876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1811B3E-5670-51C2-45CC-D72626466EF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97850" y="2133600"/>
            <a:ext cx="3575049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672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2514">
          <p15:clr>
            <a:srgbClr val="FBAE40"/>
          </p15:clr>
        </p15:guide>
        <p15:guide id="4" pos="2716">
          <p15:clr>
            <a:srgbClr val="FBAE40"/>
          </p15:clr>
        </p15:guide>
        <p15:guide id="5" pos="4966">
          <p15:clr>
            <a:srgbClr val="FBAE40"/>
          </p15:clr>
        </p15:guide>
        <p15:guide id="6" pos="5164">
          <p15:clr>
            <a:srgbClr val="FBAE40"/>
          </p15:clr>
        </p15:guide>
        <p15:guide id="7" pos="7416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1344">
          <p15:clr>
            <a:srgbClr val="FBAE40"/>
          </p15:clr>
        </p15:guide>
        <p15:guide id="11" orient="horz" pos="388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4-Col Pictur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059070-7EDF-DAF0-B8C3-A47E7F4F586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5A9C3-76B3-0EEC-1C43-E9E8D9FCF9A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382E9FF2-54C2-171F-8491-D5E2429CD6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74203E4-1DA9-AAB2-2306-AB25A33066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750" y="4572000"/>
            <a:ext cx="2600326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9BB1205-75C2-A202-F57C-4F50F367F6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576" y="1600200"/>
            <a:ext cx="2603500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57299E8-2B61-42AF-0D22-5804685FFE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30575" y="4572000"/>
            <a:ext cx="2613025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9ECB6235-5B7D-16DC-A10D-39E6A3A820E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30575" y="1600200"/>
            <a:ext cx="2613025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618B305-DE45-B3C3-11FF-27E2B4565B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1575" y="4572000"/>
            <a:ext cx="2606675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4374E797-8CC6-6E36-F2C9-A3680430B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51574" y="1600200"/>
            <a:ext cx="2606675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1EAF462-7225-3B5D-6D55-10A49AFA7DA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78924" y="4572000"/>
            <a:ext cx="2593976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2">
            <a:extLst>
              <a:ext uri="{FF2B5EF4-FFF2-40B4-BE49-F238E27FC236}">
                <a16:creationId xmlns:a16="http://schemas.microsoft.com/office/drawing/2014/main" id="{B02CC65A-F56E-D187-57B3-679711B210C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78925" y="1600200"/>
            <a:ext cx="2593975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1B0C32-BA22-2BE5-CB5D-C0C3DBBDF08D}"/>
              </a:ext>
            </a:extLst>
          </p:cNvPr>
          <p:cNvSpPr txBox="1"/>
          <p:nvPr userDrawn="1"/>
        </p:nvSpPr>
        <p:spPr>
          <a:xfrm>
            <a:off x="14863482" y="210670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4130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8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2880">
          <p15:clr>
            <a:srgbClr val="FBAE40"/>
          </p15:clr>
        </p15:guide>
        <p15:guide id="4" orient="horz" pos="384">
          <p15:clr>
            <a:srgbClr val="FBAE40"/>
          </p15:clr>
        </p15:guide>
        <p15:guide id="5" orient="horz" pos="192">
          <p15:clr>
            <a:srgbClr val="FBAE40"/>
          </p15:clr>
        </p15:guide>
        <p15:guide id="6" pos="258">
          <p15:clr>
            <a:srgbClr val="FBAE40"/>
          </p15:clr>
        </p15:guide>
        <p15:guide id="7" pos="1898">
          <p15:clr>
            <a:srgbClr val="FBAE40"/>
          </p15:clr>
        </p15:guide>
        <p15:guide id="8" pos="2098">
          <p15:clr>
            <a:srgbClr val="FBAE40"/>
          </p15:clr>
        </p15:guide>
        <p15:guide id="9" pos="3744">
          <p15:clr>
            <a:srgbClr val="FBAE40"/>
          </p15:clr>
        </p15:guide>
        <p15:guide id="10" pos="5580">
          <p15:clr>
            <a:srgbClr val="FBAE40"/>
          </p15:clr>
        </p15:guide>
        <p15:guide id="11" pos="5782">
          <p15:clr>
            <a:srgbClr val="FBAE40"/>
          </p15:clr>
        </p15:guide>
        <p15:guide id="12" pos="741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Featur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581A9-9B9D-88FF-2259-A278DAD1CB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9988" y="0"/>
            <a:ext cx="5942012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CF320-1430-259E-9B27-D016A40156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B81E91-A108-AB78-C181-C6E9E7F9D2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55340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1600201"/>
            <a:ext cx="5534025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4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938">
          <p15:clr>
            <a:srgbClr val="FBAE40"/>
          </p15:clr>
        </p15:guide>
        <p15:guide id="7" pos="25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Featur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D1E3F-39A7-EA88-C228-A7B9E8B277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96263" y="0"/>
            <a:ext cx="3995736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E3845F-8D76-8585-7F46-BC864F5D310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861CEB5-65A9-357A-21ED-1963C3324F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50" y="304800"/>
            <a:ext cx="553085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609600"/>
            <a:ext cx="74676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2751" y="1600201"/>
            <a:ext cx="746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91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160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4964">
          <p15:clr>
            <a:srgbClr val="FBAE40"/>
          </p15:clr>
        </p15:guide>
        <p15:guide id="7" pos="2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Featur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6095999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A1AA8-BD25-D0AE-86E9-2C73E7CD69F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0B11D-6AF0-CBC5-B605-A0A0CF73C9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10325" y="2133601"/>
            <a:ext cx="5362575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787C1CE-DCE9-5D9C-E841-E4CFAC542102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410325" y="160020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806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pos="4038">
          <p15:clr>
            <a:srgbClr val="FBAE40"/>
          </p15:clr>
        </p15:guide>
        <p15:guide id="4" pos="7416">
          <p15:clr>
            <a:srgbClr val="FBAE40"/>
          </p15:clr>
        </p15:guide>
        <p15:guide id="5" orient="horz" pos="1344">
          <p15:clr>
            <a:srgbClr val="FBAE40"/>
          </p15:clr>
        </p15:guide>
        <p15:guide id="6" orient="horz" pos="388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Feature-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19FD6F67-D38C-92B0-5E33-E82D23FAD9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r>
              <a:rPr lang="en-US" dirty="0"/>
              <a:t>Select picture placeholder, Insert &gt; Pictures</a:t>
            </a:r>
            <a:br>
              <a:rPr lang="en-US" dirty="0"/>
            </a:br>
            <a:r>
              <a:rPr lang="en-US" dirty="0"/>
              <a:t>Picture is optional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3064933"/>
            <a:ext cx="11367770" cy="3602567"/>
          </a:xfrm>
        </p:spPr>
        <p:txBody>
          <a:bodyPr anchor="b">
            <a:noAutofit/>
          </a:bodyPr>
          <a:lstStyle>
            <a:lvl1pPr>
              <a:lnSpc>
                <a:spcPct val="70000"/>
              </a:lnSpc>
              <a:defRPr sz="100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91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4200">
          <p15:clr>
            <a:srgbClr val="FBAE40"/>
          </p15:clr>
        </p15:guide>
        <p15:guide id="3" pos="25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Stat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91D0EF-C40B-1AE5-C65C-8EC57BC91A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B1D57F-365D-0C59-EAE8-1352B11A42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FF8655-6510-3E7E-3ADB-664E8F902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6" y="304800"/>
            <a:ext cx="5534024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E774C48-169D-3550-A04F-6526D4F94E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750" y="1600200"/>
            <a:ext cx="3578225" cy="3619500"/>
          </a:xfrm>
          <a:ln w="9525">
            <a:solidFill>
              <a:schemeClr val="tx2"/>
            </a:solidFill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DA3E85-A728-0C69-ED1E-C7507168B3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0063" y="1600200"/>
            <a:ext cx="3578225" cy="3619500"/>
          </a:xfrm>
          <a:ln w="9525">
            <a:solidFill>
              <a:schemeClr val="tx2"/>
            </a:solidFill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160E8C-33CE-6FA2-F660-8869922CE1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01026" y="1600200"/>
            <a:ext cx="3571874" cy="3619500"/>
          </a:xfrm>
          <a:ln w="9525">
            <a:solidFill>
              <a:schemeClr val="tx2"/>
            </a:solidFill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Subtitle">
            <a:extLst>
              <a:ext uri="{FF2B5EF4-FFF2-40B4-BE49-F238E27FC236}">
                <a16:creationId xmlns:a16="http://schemas.microsoft.com/office/drawing/2014/main" id="{FBA5B2C5-EC7B-FED6-326C-4836B3A884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376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D52D410E-800D-54CB-03FD-287984CB856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99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6" name="Subtitle">
            <a:extLst>
              <a:ext uri="{FF2B5EF4-FFF2-40B4-BE49-F238E27FC236}">
                <a16:creationId xmlns:a16="http://schemas.microsoft.com/office/drawing/2014/main" id="{385DFDB6-8B8C-2C85-6F80-35B3FC519C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961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</p:spTree>
    <p:extLst>
      <p:ext uri="{BB962C8B-B14F-4D97-AF65-F5344CB8AC3E}">
        <p14:creationId xmlns:p14="http://schemas.microsoft.com/office/powerpoint/2010/main" val="133001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7416">
          <p15:clr>
            <a:srgbClr val="FBAE40"/>
          </p15:clr>
        </p15:guide>
        <p15:guide id="4" pos="2514">
          <p15:clr>
            <a:srgbClr val="FBAE40"/>
          </p15:clr>
        </p15:guide>
        <p15:guide id="5" pos="2716">
          <p15:clr>
            <a:srgbClr val="FBAE40"/>
          </p15:clr>
        </p15:guide>
        <p15:guide id="6" pos="4966">
          <p15:clr>
            <a:srgbClr val="FBAE40"/>
          </p15:clr>
        </p15:guide>
        <p15:guide id="7" pos="5164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3888">
          <p15:clr>
            <a:srgbClr val="FBAE40"/>
          </p15:clr>
        </p15:guide>
        <p15:guide id="11" orient="horz" pos="1176">
          <p15:clr>
            <a:srgbClr val="FBAE40"/>
          </p15:clr>
        </p15:guide>
        <p15:guide id="12" orient="horz" pos="328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type="title" preserve="1">
  <p:cSld name="Title-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5DE85888-A6E8-82CF-4FD1-D6B072934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36EBC44-7227-32AC-7C1F-7642D3C1D5AC}"/>
              </a:ext>
            </a:extLst>
          </p:cNvPr>
          <p:cNvSpPr/>
          <p:nvPr/>
        </p:nvSpPr>
        <p:spPr>
          <a:xfrm>
            <a:off x="4065564" y="-1"/>
            <a:ext cx="8126436" cy="5331655"/>
          </a:xfrm>
          <a:prstGeom prst="rect">
            <a:avLst/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0A3D0A-57AE-0405-3BB6-0A1CE5EA93D8}"/>
              </a:ext>
            </a:extLst>
          </p:cNvPr>
          <p:cNvCxnSpPr/>
          <p:nvPr/>
        </p:nvCxnSpPr>
        <p:spPr>
          <a:xfrm>
            <a:off x="4065564" y="0"/>
            <a:ext cx="0" cy="6858000"/>
          </a:xfrm>
          <a:prstGeom prst="line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324E25C-9B53-A1F0-8FE1-93E78A304D09}"/>
              </a:ext>
            </a:extLst>
          </p:cNvPr>
          <p:cNvCxnSpPr>
            <a:cxnSpLocks/>
          </p:cNvCxnSpPr>
          <p:nvPr/>
        </p:nvCxnSpPr>
        <p:spPr>
          <a:xfrm flipH="1">
            <a:off x="0" y="5331654"/>
            <a:ext cx="12192000" cy="0"/>
          </a:xfrm>
          <a:prstGeom prst="line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1650" y="1286815"/>
            <a:ext cx="7467600" cy="3970985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6369" y="368165"/>
            <a:ext cx="3577156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267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38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Stat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8">
            <a:extLst>
              <a:ext uri="{FF2B5EF4-FFF2-40B4-BE49-F238E27FC236}">
                <a16:creationId xmlns:a16="http://schemas.microsoft.com/office/drawing/2014/main" id="{59533F50-F437-0F69-194A-891EB413AB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Select picture placeholder, Insert &gt; Pictures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91D0EF-C40B-1AE5-C65C-8EC57BC91A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B1D57F-365D-0C59-EAE8-1352B11A42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FF8655-6510-3E7E-3ADB-664E8F902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304800"/>
            <a:ext cx="553212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E774C48-169D-3550-A04F-6526D4F94E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750" y="1600200"/>
            <a:ext cx="3578225" cy="3619500"/>
          </a:xfrm>
          <a:solidFill>
            <a:schemeClr val="bg1"/>
          </a:solidFill>
          <a:ln w="9525">
            <a:noFill/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DA3E85-A728-0C69-ED1E-C7507168B3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0063" y="1600200"/>
            <a:ext cx="3578225" cy="3619500"/>
          </a:xfrm>
          <a:solidFill>
            <a:schemeClr val="bg1"/>
          </a:solidFill>
          <a:ln w="9525">
            <a:noFill/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160E8C-33CE-6FA2-F660-8869922CE1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01025" y="1600200"/>
            <a:ext cx="3578225" cy="3619500"/>
          </a:xfrm>
          <a:solidFill>
            <a:schemeClr val="bg1"/>
          </a:solidFill>
          <a:ln w="9525">
            <a:noFill/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8821B263-5855-BC5A-C161-3B0B9C350A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376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CE76B39D-0B42-5C79-6338-ADD01D9121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99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67B52B28-1042-A8D6-41DD-2B039B83F1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961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</p:spTree>
    <p:extLst>
      <p:ext uri="{BB962C8B-B14F-4D97-AF65-F5344CB8AC3E}">
        <p14:creationId xmlns:p14="http://schemas.microsoft.com/office/powerpoint/2010/main" val="108633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0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7416">
          <p15:clr>
            <a:srgbClr val="FBAE40"/>
          </p15:clr>
        </p15:guide>
        <p15:guide id="4" pos="2514">
          <p15:clr>
            <a:srgbClr val="FBAE40"/>
          </p15:clr>
        </p15:guide>
        <p15:guide id="5" pos="2716">
          <p15:clr>
            <a:srgbClr val="FBAE40"/>
          </p15:clr>
        </p15:guide>
        <p15:guide id="6" pos="4966">
          <p15:clr>
            <a:srgbClr val="FBAE40"/>
          </p15:clr>
        </p15:guide>
        <p15:guide id="7" pos="5164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3888">
          <p15:clr>
            <a:srgbClr val="FBAE40"/>
          </p15:clr>
        </p15:guide>
        <p15:guide id="11" orient="horz" pos="328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Stats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8">
            <a:extLst>
              <a:ext uri="{FF2B5EF4-FFF2-40B4-BE49-F238E27FC236}">
                <a16:creationId xmlns:a16="http://schemas.microsoft.com/office/drawing/2014/main" id="{2EEC76AE-682D-F974-97A0-5335AF56F48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icon to add picture; white grid lines are placed on the slide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D2861-2CC0-C00D-B268-254001356FA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10C74-6CBE-0215-CB76-B825D70F37F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D040A4C-8E14-DA27-4982-AED6CABED6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304800"/>
            <a:ext cx="553212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68FD0D6-CC86-B242-BE2A-0CC1FF00C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1801" y="1600201"/>
            <a:ext cx="4014788" cy="4571999"/>
          </a:xfrm>
          <a:solidFill>
            <a:schemeClr val="tx2"/>
          </a:solidFill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5000" b="0" i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184C6FA2-854C-7F6A-715B-CCC1043975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27863" y="1866900"/>
            <a:ext cx="1828800" cy="239774"/>
          </a:xfrm>
          <a:solidFill>
            <a:schemeClr val="tx1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</p:spTree>
    <p:extLst>
      <p:ext uri="{BB962C8B-B14F-4D97-AF65-F5344CB8AC3E}">
        <p14:creationId xmlns:p14="http://schemas.microsoft.com/office/powerpoint/2010/main" val="3273685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72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92">
          <p15:clr>
            <a:srgbClr val="FBAE40"/>
          </p15:clr>
        </p15:guide>
        <p15:guide id="5" orient="horz" pos="1176">
          <p15:clr>
            <a:srgbClr val="FBAE40"/>
          </p15:clr>
        </p15:guide>
        <p15:guide id="6" pos="264">
          <p15:clr>
            <a:srgbClr val="FBAE40"/>
          </p15:clr>
        </p15:guide>
        <p15:guide id="7" pos="680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69939-B121-71D1-480F-0EA3208BFBD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C5343-9105-4EB3-0569-A5F87C1BB1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E763382-583B-2C49-3482-D59F869930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304800"/>
            <a:ext cx="553212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609600"/>
            <a:ext cx="113665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29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orient="horz" pos="19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4799737"/>
      </p:ext>
    </p:extLst>
  </p:cSld>
  <p:clrMapOvr>
    <a:masterClrMapping/>
  </p:clrMapOvr>
</p:sldLayout>
</file>

<file path=ppt/slideLayouts/slideLayout34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type="title" preserve="1">
  <p:cSld name="Title-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5DE85888-A6E8-82CF-4FD1-D6B072934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36EBC44-7227-32AC-7C1F-7642D3C1D5AC}"/>
              </a:ext>
            </a:extLst>
          </p:cNvPr>
          <p:cNvSpPr/>
          <p:nvPr/>
        </p:nvSpPr>
        <p:spPr>
          <a:xfrm>
            <a:off x="4065564" y="-1"/>
            <a:ext cx="8126436" cy="5331655"/>
          </a:xfrm>
          <a:prstGeom prst="rect">
            <a:avLst/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0A3D0A-57AE-0405-3BB6-0A1CE5EA93D8}"/>
              </a:ext>
            </a:extLst>
          </p:cNvPr>
          <p:cNvCxnSpPr/>
          <p:nvPr/>
        </p:nvCxnSpPr>
        <p:spPr>
          <a:xfrm>
            <a:off x="4065564" y="0"/>
            <a:ext cx="0" cy="6858000"/>
          </a:xfrm>
          <a:prstGeom prst="line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324E25C-9B53-A1F0-8FE1-93E78A304D09}"/>
              </a:ext>
            </a:extLst>
          </p:cNvPr>
          <p:cNvCxnSpPr>
            <a:cxnSpLocks/>
          </p:cNvCxnSpPr>
          <p:nvPr/>
        </p:nvCxnSpPr>
        <p:spPr>
          <a:xfrm flipH="1">
            <a:off x="0" y="5331654"/>
            <a:ext cx="12192000" cy="0"/>
          </a:xfrm>
          <a:prstGeom prst="line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1650" y="1286815"/>
            <a:ext cx="7467600" cy="3970985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6369" y="368165"/>
            <a:ext cx="3577156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846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38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type="title" preserve="1">
  <p:cSld name="Title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0A3D0A-57AE-0405-3BB6-0A1CE5EA93D8}"/>
              </a:ext>
            </a:extLst>
          </p:cNvPr>
          <p:cNvCxnSpPr/>
          <p:nvPr/>
        </p:nvCxnSpPr>
        <p:spPr>
          <a:xfrm>
            <a:off x="406556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324E25C-9B53-A1F0-8FE1-93E78A304D09}"/>
              </a:ext>
            </a:extLst>
          </p:cNvPr>
          <p:cNvCxnSpPr>
            <a:cxnSpLocks/>
          </p:cNvCxnSpPr>
          <p:nvPr/>
        </p:nvCxnSpPr>
        <p:spPr>
          <a:xfrm flipH="1">
            <a:off x="0" y="5331654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5301" y="1286815"/>
            <a:ext cx="7467599" cy="3972567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6500" b="0" i="0" cap="all" baseline="0">
                <a:solidFill>
                  <a:schemeClr val="tx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6369" y="368165"/>
            <a:ext cx="3577156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red and black logo&#10;&#10;AI-generated content may be incorrect.">
            <a:extLst>
              <a:ext uri="{FF2B5EF4-FFF2-40B4-BE49-F238E27FC236}">
                <a16:creationId xmlns:a16="http://schemas.microsoft.com/office/drawing/2014/main" id="{C8552601-9BA3-6696-5A14-F5DE1F8D6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8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AD070EB-5DF0-07DD-873C-60AC47ABA2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Select picture placeholder, </a:t>
            </a:r>
            <a:br>
              <a:rPr lang="en-US" dirty="0"/>
            </a:br>
            <a:r>
              <a:rPr lang="en-US" dirty="0"/>
              <a:t>Insert &gt; Pictures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57A1A1-D3F2-A525-5A6F-0855D8A773E8}"/>
              </a:ext>
            </a:extLst>
          </p:cNvPr>
          <p:cNvSpPr/>
          <p:nvPr userDrawn="1"/>
        </p:nvSpPr>
        <p:spPr>
          <a:xfrm>
            <a:off x="4060361" y="0"/>
            <a:ext cx="8131639" cy="5331655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0062" y="1286815"/>
            <a:ext cx="7469188" cy="3972567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1650" y="368165"/>
            <a:ext cx="3577156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3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12">
          <p15:clr>
            <a:srgbClr val="FBAE40"/>
          </p15:clr>
        </p15:guide>
        <p15:guide id="2" pos="7416">
          <p15:clr>
            <a:srgbClr val="FBAE40"/>
          </p15:clr>
        </p15:guide>
        <p15:guide id="3" pos="2716">
          <p15:clr>
            <a:srgbClr val="FBAE40"/>
          </p15:clr>
        </p15:guide>
        <p15:guide id="4" orient="horz" pos="38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25440" y="0"/>
            <a:ext cx="6766560" cy="4572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Red grid lines are placed on the slide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1863D8-5C27-6906-DD25-B57E98699DB6}"/>
              </a:ext>
            </a:extLst>
          </p:cNvPr>
          <p:cNvSpPr/>
          <p:nvPr/>
        </p:nvSpPr>
        <p:spPr>
          <a:xfrm>
            <a:off x="0" y="3801921"/>
            <a:ext cx="5422392" cy="3056079"/>
          </a:xfrm>
          <a:prstGeom prst="rect">
            <a:avLst/>
          </a:prstGeom>
          <a:solidFill>
            <a:srgbClr val="EB002C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652" y="4345764"/>
            <a:ext cx="4762698" cy="2379493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" y="4054340"/>
            <a:ext cx="2822740" cy="241435"/>
          </a:xfrm>
          <a:solidFill>
            <a:schemeClr val="tx1"/>
          </a:solidFill>
        </p:spPr>
        <p:txBody>
          <a:bodyPr wrap="none"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 descr="A red and white logo&#10;&#10;AI-generated content may be incorrect.">
            <a:extLst>
              <a:ext uri="{FF2B5EF4-FFF2-40B4-BE49-F238E27FC236}">
                <a16:creationId xmlns:a16="http://schemas.microsoft.com/office/drawing/2014/main" id="{CEF288AD-585C-9991-B7ED-7726B3337E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41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  <p15:guide id="2" orient="horz" pos="2706">
          <p15:clr>
            <a:srgbClr val="FBAE40"/>
          </p15:clr>
        </p15:guide>
        <p15:guide id="3" pos="120">
          <p15:clr>
            <a:srgbClr val="FBAE40"/>
          </p15:clr>
        </p15:guide>
        <p15:guide id="4" orient="horz" pos="4238">
          <p15:clr>
            <a:srgbClr val="FBAE40"/>
          </p15:clr>
        </p15:guide>
        <p15:guide id="5" pos="312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24148" y="0"/>
            <a:ext cx="6767852" cy="4572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1863D8-5C27-6906-DD25-B57E98699DB6}"/>
              </a:ext>
            </a:extLst>
          </p:cNvPr>
          <p:cNvSpPr/>
          <p:nvPr/>
        </p:nvSpPr>
        <p:spPr>
          <a:xfrm>
            <a:off x="-1" y="3801921"/>
            <a:ext cx="5420879" cy="3056079"/>
          </a:xfrm>
          <a:prstGeom prst="rect">
            <a:avLst/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4345764"/>
            <a:ext cx="4767264" cy="2382061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748" y="4052183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C70DBBCD-0111-B44C-905B-AFD6E2C521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5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0">
          <p15:clr>
            <a:srgbClr val="FBAE40"/>
          </p15:clr>
        </p15:guide>
        <p15:guide id="2" orient="horz" pos="2706">
          <p15:clr>
            <a:srgbClr val="FBAE40"/>
          </p15:clr>
        </p15:guide>
        <p15:guide id="3" orient="horz" pos="4238">
          <p15:clr>
            <a:srgbClr val="FBAE40"/>
          </p15:clr>
        </p15:guide>
        <p15:guide id="4" pos="3408">
          <p15:clr>
            <a:srgbClr val="FBAE40"/>
          </p15:clr>
        </p15:guide>
        <p15:guide id="5" pos="312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Title-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42EED1A-C582-785B-13BF-622F6388ADE3}"/>
              </a:ext>
            </a:extLst>
          </p:cNvPr>
          <p:cNvSpPr/>
          <p:nvPr/>
        </p:nvSpPr>
        <p:spPr>
          <a:xfrm>
            <a:off x="2715316" y="2286001"/>
            <a:ext cx="5427459" cy="38198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39771" y="0"/>
            <a:ext cx="4055405" cy="610518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</p:txBody>
      </p:sp>
      <p:sp>
        <p:nvSpPr>
          <p:cNvPr id="20" name="Picture Placeholder 28">
            <a:extLst>
              <a:ext uri="{FF2B5EF4-FFF2-40B4-BE49-F238E27FC236}">
                <a16:creationId xmlns:a16="http://schemas.microsoft.com/office/drawing/2014/main" id="{6E7304A6-262B-62B6-25A9-9D699E5943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5323760"/>
            <a:ext cx="2714625" cy="1534239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</a:t>
            </a:r>
            <a:br>
              <a:rPr lang="en-US" dirty="0"/>
            </a:br>
            <a:r>
              <a:rPr lang="en-US" dirty="0"/>
              <a:t>on the slide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689" y="3009207"/>
            <a:ext cx="4761112" cy="3019085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72785" y="244766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DFF4028B-58C9-3000-A22B-4D44101CEC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88966"/>
      </p:ext>
    </p:extLst>
  </p:cSld>
  <p:clrMapOvr>
    <a:masterClrMapping/>
  </p:clrMapOvr>
</p:sldLayout>
</file>

<file path=ppt/slideLayouts/slideLayout4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type="title" preserve="1">
  <p:cSld name="Title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0A3D0A-57AE-0405-3BB6-0A1CE5EA93D8}"/>
              </a:ext>
            </a:extLst>
          </p:cNvPr>
          <p:cNvCxnSpPr/>
          <p:nvPr/>
        </p:nvCxnSpPr>
        <p:spPr>
          <a:xfrm>
            <a:off x="406556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324E25C-9B53-A1F0-8FE1-93E78A304D09}"/>
              </a:ext>
            </a:extLst>
          </p:cNvPr>
          <p:cNvCxnSpPr>
            <a:cxnSpLocks/>
          </p:cNvCxnSpPr>
          <p:nvPr/>
        </p:nvCxnSpPr>
        <p:spPr>
          <a:xfrm flipH="1">
            <a:off x="0" y="5331654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5301" y="1286815"/>
            <a:ext cx="7467599" cy="3972567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6500" b="0" i="0" cap="all" baseline="0">
                <a:solidFill>
                  <a:schemeClr val="tx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6369" y="368165"/>
            <a:ext cx="3577156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red and black logo&#10;&#10;AI-generated content may be incorrect.">
            <a:extLst>
              <a:ext uri="{FF2B5EF4-FFF2-40B4-BE49-F238E27FC236}">
                <a16:creationId xmlns:a16="http://schemas.microsoft.com/office/drawing/2014/main" id="{C8552601-9BA3-6696-5A14-F5DE1F8D6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93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185DEE-5411-7E87-D1C3-DBDBF4967D81}"/>
              </a:ext>
            </a:extLst>
          </p:cNvPr>
          <p:cNvSpPr/>
          <p:nvPr userDrawn="1"/>
        </p:nvSpPr>
        <p:spPr>
          <a:xfrm>
            <a:off x="2715316" y="2286001"/>
            <a:ext cx="5427459" cy="38198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47050" y="0"/>
            <a:ext cx="4051046" cy="6105184"/>
          </a:xfrm>
          <a:solidFill>
            <a:schemeClr val="bg2"/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Red grid lines are placed on the slide</a:t>
            </a:r>
          </a:p>
        </p:txBody>
      </p:sp>
      <p:sp>
        <p:nvSpPr>
          <p:cNvPr id="20" name="Picture Placeholder 28">
            <a:extLst>
              <a:ext uri="{FF2B5EF4-FFF2-40B4-BE49-F238E27FC236}">
                <a16:creationId xmlns:a16="http://schemas.microsoft.com/office/drawing/2014/main" id="{6E7304A6-262B-62B6-25A9-9D699E5943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5327649"/>
            <a:ext cx="2711450" cy="1530351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Red grid lines are placed </a:t>
            </a:r>
            <a:br>
              <a:rPr lang="en-US" dirty="0"/>
            </a:br>
            <a:r>
              <a:rPr lang="en-US" dirty="0"/>
              <a:t>on the slide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500" y="3009207"/>
            <a:ext cx="4800600" cy="3067593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0" y="2447660"/>
            <a:ext cx="2838025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 descr="A red and white logo&#10;&#10;AI-generated content may be incorrect.">
            <a:extLst>
              <a:ext uri="{FF2B5EF4-FFF2-40B4-BE49-F238E27FC236}">
                <a16:creationId xmlns:a16="http://schemas.microsoft.com/office/drawing/2014/main" id="{85EE1CB3-E784-DA42-EA40-73B814628B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86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  <p15:guide id="2" orient="horz" pos="3356">
          <p15:clr>
            <a:srgbClr val="FBAE40"/>
          </p15:clr>
        </p15:guide>
        <p15:guide id="3" orient="horz" pos="3792">
          <p15:clr>
            <a:srgbClr val="FBAE40"/>
          </p15:clr>
        </p15:guide>
        <p15:guide id="4" orient="horz" pos="1696">
          <p15:clr>
            <a:srgbClr val="FBAE40"/>
          </p15:clr>
        </p15:guide>
        <p15:guide id="5" pos="4824">
          <p15:clr>
            <a:srgbClr val="FBAE40"/>
          </p15:clr>
        </p15:guide>
        <p15:guide id="6" pos="5112">
          <p15:clr>
            <a:srgbClr val="FBAE40"/>
          </p15:clr>
        </p15:guide>
        <p15:guide id="7" pos="180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9D21CA6-8827-73DB-1079-B253FF7FEE56}"/>
              </a:ext>
            </a:extLst>
          </p:cNvPr>
          <p:cNvSpPr/>
          <p:nvPr userDrawn="1"/>
        </p:nvSpPr>
        <p:spPr>
          <a:xfrm>
            <a:off x="415674" y="351117"/>
            <a:ext cx="113655" cy="113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A6B153-D4AF-7781-D38F-057360AAF218}"/>
              </a:ext>
            </a:extLst>
          </p:cNvPr>
          <p:cNvCxnSpPr>
            <a:cxnSpLocks/>
          </p:cNvCxnSpPr>
          <p:nvPr/>
        </p:nvCxnSpPr>
        <p:spPr>
          <a:xfrm flipH="1">
            <a:off x="0" y="229228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750" y="3282227"/>
            <a:ext cx="11366500" cy="3415436"/>
          </a:xfrm>
        </p:spPr>
        <p:txBody>
          <a:bodyPr anchor="b">
            <a:noAutofit/>
          </a:bodyPr>
          <a:lstStyle>
            <a:lvl1pPr algn="l">
              <a:lnSpc>
                <a:spcPct val="70000"/>
              </a:lnSpc>
              <a:defRPr sz="96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2750" y="262890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601EAE3-52F0-7194-F4D5-5889B93FB9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5503" y="328613"/>
            <a:ext cx="5348097" cy="28098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 cap="all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red and white logo&#10;&#10;AI-generated content may be incorrect.">
            <a:extLst>
              <a:ext uri="{FF2B5EF4-FFF2-40B4-BE49-F238E27FC236}">
                <a16:creationId xmlns:a16="http://schemas.microsoft.com/office/drawing/2014/main" id="{561CF203-8952-E9A4-5E5B-7AE1840591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519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39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7">
          <p15:clr>
            <a:srgbClr val="FBAE40"/>
          </p15:clr>
        </p15:guide>
        <p15:guide id="2" pos="260">
          <p15:clr>
            <a:srgbClr val="FBAE40"/>
          </p15:clr>
        </p15:guide>
        <p15:guide id="3" orient="horz" pos="4219">
          <p15:clr>
            <a:srgbClr val="FBAE40"/>
          </p15:clr>
        </p15:guide>
        <p15:guide id="4" pos="7420">
          <p15:clr>
            <a:srgbClr val="FBAE40"/>
          </p15:clr>
        </p15:guide>
        <p15:guide id="5" orient="horz" pos="165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Title-9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4AB831-4F34-C8D8-43FA-56894E48178C}"/>
              </a:ext>
            </a:extLst>
          </p:cNvPr>
          <p:cNvSpPr/>
          <p:nvPr userDrawn="1"/>
        </p:nvSpPr>
        <p:spPr>
          <a:xfrm>
            <a:off x="415674" y="351117"/>
            <a:ext cx="113655" cy="113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BE0536-1870-34D4-36B7-6EDA9C9BB195}"/>
              </a:ext>
            </a:extLst>
          </p:cNvPr>
          <p:cNvCxnSpPr>
            <a:cxnSpLocks/>
          </p:cNvCxnSpPr>
          <p:nvPr/>
        </p:nvCxnSpPr>
        <p:spPr>
          <a:xfrm flipH="1">
            <a:off x="0" y="2292283"/>
            <a:ext cx="12192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750" y="3282227"/>
            <a:ext cx="11366500" cy="3402103"/>
          </a:xfrm>
        </p:spPr>
        <p:txBody>
          <a:bodyPr anchor="b">
            <a:noAutofit/>
          </a:bodyPr>
          <a:lstStyle>
            <a:lvl1pPr algn="l">
              <a:lnSpc>
                <a:spcPct val="70000"/>
              </a:lnSpc>
              <a:defRPr sz="96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2750" y="2628900"/>
            <a:ext cx="2822740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F2BEDBA8-9311-D09F-2A9B-91AD11F8A0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5503" y="320675"/>
            <a:ext cx="5348097" cy="28892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 cap="all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78CB1F71-D760-CA3D-9384-E9E34C5FD3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295192" y="311599"/>
            <a:ext cx="1673928" cy="98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1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0">
          <p15:clr>
            <a:srgbClr val="FBAE40"/>
          </p15:clr>
        </p15:guide>
        <p15:guide id="2" orient="horz" pos="1656">
          <p15:clr>
            <a:srgbClr val="FBAE40"/>
          </p15:clr>
        </p15:guide>
        <p15:guide id="3" pos="7420">
          <p15:clr>
            <a:srgbClr val="FBAE40"/>
          </p15:clr>
        </p15:guide>
        <p15:guide id="4" orient="horz" pos="202">
          <p15:clr>
            <a:srgbClr val="FBAE40"/>
          </p15:clr>
        </p15:guide>
        <p15:guide id="5" orient="horz" pos="421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8">
            <a:extLst>
              <a:ext uri="{FF2B5EF4-FFF2-40B4-BE49-F238E27FC236}">
                <a16:creationId xmlns:a16="http://schemas.microsoft.com/office/drawing/2014/main" id="{26FC1012-6E6F-B021-16D6-FE4821BAE8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Select picture placeholder, </a:t>
            </a:r>
            <a:br>
              <a:rPr lang="en-US" dirty="0"/>
            </a:br>
            <a:r>
              <a:rPr lang="en-US" dirty="0"/>
              <a:t>Insert &gt; Pictures</a:t>
            </a:r>
            <a:br>
              <a:rPr lang="en-US" dirty="0"/>
            </a:br>
            <a:r>
              <a:rPr lang="en-US" dirty="0"/>
              <a:t>Red grid lines are placed on the slide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70CE2-F778-9FF1-4A87-4646A3663CF4}"/>
              </a:ext>
            </a:extLst>
          </p:cNvPr>
          <p:cNvSpPr/>
          <p:nvPr userDrawn="1"/>
        </p:nvSpPr>
        <p:spPr>
          <a:xfrm>
            <a:off x="4068232" y="0"/>
            <a:ext cx="8123768" cy="4572345"/>
          </a:xfrm>
          <a:prstGeom prst="rect">
            <a:avLst/>
          </a:prstGeom>
          <a:solidFill>
            <a:srgbClr val="0D1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667" y="825910"/>
            <a:ext cx="7465583" cy="3664257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310063" y="368165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34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7">
          <p15:clr>
            <a:srgbClr val="FBAE40"/>
          </p15:clr>
        </p15:guide>
        <p15:guide id="2" orient="horz" pos="283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742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1409519-5D65-9106-D143-D66A4664A03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8FEF696-BF2E-7689-3975-054CE86F7E19}"/>
                </a:ext>
              </a:extLst>
            </p:cNvPr>
            <p:cNvCxnSpPr/>
            <p:nvPr/>
          </p:nvCxnSpPr>
          <p:spPr>
            <a:xfrm>
              <a:off x="2712108" y="0"/>
              <a:ext cx="0" cy="685800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999168-B8EB-B706-40AA-3318E2FFCF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72345"/>
              <a:ext cx="1219200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1" y="825910"/>
            <a:ext cx="8839200" cy="3669890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2933700" y="368165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867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48">
          <p15:clr>
            <a:srgbClr val="FBAE40"/>
          </p15:clr>
        </p15:guide>
        <p15:guide id="2" orient="horz" pos="2832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384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1409519-5D65-9106-D143-D66A4664A03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8FEF696-BF2E-7689-3975-054CE86F7E19}"/>
                </a:ext>
              </a:extLst>
            </p:cNvPr>
            <p:cNvCxnSpPr/>
            <p:nvPr/>
          </p:nvCxnSpPr>
          <p:spPr>
            <a:xfrm>
              <a:off x="6784848" y="0"/>
              <a:ext cx="0" cy="6858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999168-B8EB-B706-40AA-3318E2FFCF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72345"/>
              <a:ext cx="12192000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738" y="825910"/>
            <a:ext cx="4862512" cy="3664257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18324" y="368165"/>
            <a:ext cx="2911475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348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58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6997E99-196F-B9FA-BA72-83067586DA47}"/>
              </a:ext>
            </a:extLst>
          </p:cNvPr>
          <p:cNvCxnSpPr/>
          <p:nvPr/>
        </p:nvCxnSpPr>
        <p:spPr>
          <a:xfrm>
            <a:off x="4068232" y="0"/>
            <a:ext cx="0" cy="685800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26E316D-FB94-AAAB-37D4-32E7034AC278}"/>
              </a:ext>
            </a:extLst>
          </p:cNvPr>
          <p:cNvCxnSpPr>
            <a:cxnSpLocks/>
          </p:cNvCxnSpPr>
          <p:nvPr/>
        </p:nvCxnSpPr>
        <p:spPr>
          <a:xfrm flipH="1">
            <a:off x="0" y="4572345"/>
            <a:ext cx="12192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239" y="825910"/>
            <a:ext cx="7459661" cy="3669890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310063" y="368165"/>
            <a:ext cx="2822740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23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7">
          <p15:clr>
            <a:srgbClr val="FBAE40"/>
          </p15:clr>
        </p15:guide>
        <p15:guide id="2" orient="horz" pos="283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2154" y="825910"/>
            <a:ext cx="8830745" cy="3664257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tx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2942155" y="36496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409519-5D65-9106-D143-D66A4664A03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8FEF696-BF2E-7689-3975-054CE86F7E19}"/>
                </a:ext>
              </a:extLst>
            </p:cNvPr>
            <p:cNvCxnSpPr/>
            <p:nvPr/>
          </p:nvCxnSpPr>
          <p:spPr>
            <a:xfrm>
              <a:off x="2712108" y="0"/>
              <a:ext cx="0" cy="685800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999168-B8EB-B706-40AA-3318E2FFCF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72345"/>
              <a:ext cx="1219200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115125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1848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Section-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8">
            <a:extLst>
              <a:ext uri="{FF2B5EF4-FFF2-40B4-BE49-F238E27FC236}">
                <a16:creationId xmlns:a16="http://schemas.microsoft.com/office/drawing/2014/main" id="{218D8003-10ED-3AB7-F874-84715E4001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0C9329-5643-AC59-1066-0AE4F65A609D}"/>
              </a:ext>
            </a:extLst>
          </p:cNvPr>
          <p:cNvSpPr/>
          <p:nvPr userDrawn="1"/>
        </p:nvSpPr>
        <p:spPr>
          <a:xfrm>
            <a:off x="6783297" y="0"/>
            <a:ext cx="5408702" cy="5346061"/>
          </a:xfrm>
          <a:prstGeom prst="rect">
            <a:avLst/>
          </a:prstGeom>
          <a:solidFill>
            <a:srgbClr val="EB00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8324" y="825910"/>
            <a:ext cx="4860926" cy="4451944"/>
          </a:xfrm>
        </p:spPr>
        <p:txBody>
          <a:bodyPr anchor="b">
            <a:normAutofit/>
          </a:bodyPr>
          <a:lstStyle>
            <a:lvl1pPr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D97359-7E9B-2248-DFC4-A3C5C635D13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916738" y="368165"/>
            <a:ext cx="2822740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279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58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1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69939-B121-71D1-480F-0EA3208BFBD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C5343-9105-4EB3-0569-A5F87C1BB1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E763382-583B-2C49-3482-D59F869930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1600200"/>
            <a:ext cx="11363325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172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orient="horz" pos="19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AD070EB-5DF0-07DD-873C-60AC47ABA2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Select picture placeholder, </a:t>
            </a:r>
            <a:br>
              <a:rPr lang="en-US" dirty="0"/>
            </a:br>
            <a:r>
              <a:rPr lang="en-US" dirty="0"/>
              <a:t>Insert &gt; Pictures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57A1A1-D3F2-A525-5A6F-0855D8A773E8}"/>
              </a:ext>
            </a:extLst>
          </p:cNvPr>
          <p:cNvSpPr/>
          <p:nvPr userDrawn="1"/>
        </p:nvSpPr>
        <p:spPr>
          <a:xfrm>
            <a:off x="4060361" y="0"/>
            <a:ext cx="8131639" cy="5331655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0062" y="1286815"/>
            <a:ext cx="7469188" cy="3972567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65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1650" y="368165"/>
            <a:ext cx="3577156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6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12">
          <p15:clr>
            <a:srgbClr val="FBAE40"/>
          </p15:clr>
        </p15:guide>
        <p15:guide id="2" pos="7416">
          <p15:clr>
            <a:srgbClr val="FBAE40"/>
          </p15:clr>
        </p15:guide>
        <p15:guide id="3" pos="2716">
          <p15:clr>
            <a:srgbClr val="FBAE40"/>
          </p15:clr>
        </p15:guide>
        <p15:guide id="4" orient="horz" pos="384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1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619BC2-F221-6F6B-3988-C6F18A629F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E6F86-F78C-3CFC-56A9-882EE865FC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E763382-583B-2C49-3482-D59F869930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C9A673-C98E-A1D0-F38F-445E99B207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1600200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2133601"/>
            <a:ext cx="11363324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10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92">
          <p15:clr>
            <a:srgbClr val="FBAE40"/>
          </p15:clr>
        </p15:guide>
        <p15:guide id="5" orient="horz" pos="1344">
          <p15:clr>
            <a:srgbClr val="FBAE40"/>
          </p15:clr>
        </p15:guide>
        <p15:guide id="6" orient="horz" pos="3888">
          <p15:clr>
            <a:srgbClr val="FBAE40"/>
          </p15:clr>
        </p15:guide>
        <p15:guide id="7" pos="7416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2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9341AF-295E-C685-78D6-5EB3501E00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F2577-B095-ECC3-0643-046428CA345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4A0612A-E993-983F-9FE4-04A639043B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4" y="1600200"/>
            <a:ext cx="5534025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1600200"/>
            <a:ext cx="5524500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855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3744">
          <p15:clr>
            <a:srgbClr val="FBAE40"/>
          </p15:clr>
        </p15:guide>
        <p15:guide id="4" pos="3936">
          <p15:clr>
            <a:srgbClr val="FBAE40"/>
          </p15:clr>
        </p15:guide>
        <p15:guide id="5" pos="7416">
          <p15:clr>
            <a:srgbClr val="FBAE40"/>
          </p15:clr>
        </p15:guide>
        <p15:guide id="6" orient="horz" pos="384">
          <p15:clr>
            <a:srgbClr val="FBAE40"/>
          </p15:clr>
        </p15:guide>
        <p15:guide id="7" orient="horz" pos="1008">
          <p15:clr>
            <a:srgbClr val="FBAE40"/>
          </p15:clr>
        </p15:guide>
        <p15:guide id="8" orient="horz" pos="388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2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4AE6FC-3374-D527-C2AF-114FC4A35C1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3150CE-61FD-788E-E283-2DF1CAF58D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D1B8EA79-1946-AA49-8326-30431EF7FC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7C59D72E-EF04-2480-CDBC-6D67FF914B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1600200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6" y="2133600"/>
            <a:ext cx="5534024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2133600"/>
            <a:ext cx="5524500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3888">
          <p15:clr>
            <a:srgbClr val="FBAE40"/>
          </p15:clr>
        </p15:guide>
        <p15:guide id="3" pos="7416">
          <p15:clr>
            <a:srgbClr val="FBAE40"/>
          </p15:clr>
        </p15:guide>
        <p15:guide id="4" pos="3744">
          <p15:clr>
            <a:srgbClr val="FBAE40"/>
          </p15:clr>
        </p15:guide>
        <p15:guide id="5" pos="3936">
          <p15:clr>
            <a:srgbClr val="FBAE40"/>
          </p15:clr>
        </p15:guide>
        <p15:guide id="6" orient="horz" pos="192">
          <p15:clr>
            <a:srgbClr val="FBAE40"/>
          </p15:clr>
        </p15:guide>
        <p15:guide id="7" orient="horz" pos="384">
          <p15:clr>
            <a:srgbClr val="FBAE40"/>
          </p15:clr>
        </p15:guide>
        <p15:guide id="8" orient="horz" pos="1008">
          <p15:clr>
            <a:srgbClr val="FBAE40"/>
          </p15:clr>
        </p15:guide>
        <p15:guide id="9" orient="horz" pos="134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3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91D0EF-C40B-1AE5-C65C-8EC57BC91A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B1D57F-365D-0C59-EAE8-1352B11A42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FF8655-6510-3E7E-3ADB-664E8F902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1600200"/>
            <a:ext cx="3581400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600200"/>
            <a:ext cx="3571876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1811B3E-5670-51C2-45CC-D72626466EF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97850" y="1600200"/>
            <a:ext cx="3575050" cy="4576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604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7416">
          <p15:clr>
            <a:srgbClr val="FBAE40"/>
          </p15:clr>
        </p15:guide>
        <p15:guide id="4" pos="2514">
          <p15:clr>
            <a:srgbClr val="FBAE40"/>
          </p15:clr>
        </p15:guide>
        <p15:guide id="5" pos="2716">
          <p15:clr>
            <a:srgbClr val="FBAE40"/>
          </p15:clr>
        </p15:guide>
        <p15:guide id="6" pos="4966">
          <p15:clr>
            <a:srgbClr val="FBAE40"/>
          </p15:clr>
        </p15:guide>
        <p15:guide id="7" pos="5164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3888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3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073769-C5E6-AA1A-7DAD-8C0F7D2B226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06496E2-D3C1-6778-3520-ECD5B014A8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3D053D3-9B45-BF3A-2B4D-60FA3E08D8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5018CB-5FDA-AFD0-DC53-1EB2F4362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9575" y="1600200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2133600"/>
            <a:ext cx="3581400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2133600"/>
            <a:ext cx="3571876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1811B3E-5670-51C2-45CC-D72626466EF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97850" y="2133600"/>
            <a:ext cx="3575049" cy="4043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70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2514">
          <p15:clr>
            <a:srgbClr val="FBAE40"/>
          </p15:clr>
        </p15:guide>
        <p15:guide id="4" pos="2716">
          <p15:clr>
            <a:srgbClr val="FBAE40"/>
          </p15:clr>
        </p15:guide>
        <p15:guide id="5" pos="4966">
          <p15:clr>
            <a:srgbClr val="FBAE40"/>
          </p15:clr>
        </p15:guide>
        <p15:guide id="6" pos="5164">
          <p15:clr>
            <a:srgbClr val="FBAE40"/>
          </p15:clr>
        </p15:guide>
        <p15:guide id="7" pos="7416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1344">
          <p15:clr>
            <a:srgbClr val="FBAE40"/>
          </p15:clr>
        </p15:guide>
        <p15:guide id="11" orient="horz" pos="3888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4-Col Pictur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059070-7EDF-DAF0-B8C3-A47E7F4F586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5A9C3-76B3-0EEC-1C43-E9E8D9FCF9A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382E9FF2-54C2-171F-8491-D5E2429CD6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74203E4-1DA9-AAB2-2306-AB25A33066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750" y="4572000"/>
            <a:ext cx="2600326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9BB1205-75C2-A202-F57C-4F50F367F6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576" y="1600200"/>
            <a:ext cx="2603500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57299E8-2B61-42AF-0D22-5804685FFE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30575" y="4572000"/>
            <a:ext cx="2613025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9ECB6235-5B7D-16DC-A10D-39E6A3A820E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30575" y="1600200"/>
            <a:ext cx="2613025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618B305-DE45-B3C3-11FF-27E2B4565B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1575" y="4572000"/>
            <a:ext cx="2606675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4374E797-8CC6-6E36-F2C9-A3680430B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51574" y="1600200"/>
            <a:ext cx="2606675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11EAF462-7225-3B5D-6D55-10A49AFA7DA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78924" y="4572000"/>
            <a:ext cx="2593976" cy="1050328"/>
          </a:xfrm>
          <a:solidFill>
            <a:schemeClr val="tx2"/>
          </a:solidFill>
        </p:spPr>
        <p:txBody>
          <a:bodyPr lIns="91440" tIns="91440" rIns="91440" bIns="9144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2">
            <a:extLst>
              <a:ext uri="{FF2B5EF4-FFF2-40B4-BE49-F238E27FC236}">
                <a16:creationId xmlns:a16="http://schemas.microsoft.com/office/drawing/2014/main" id="{B02CC65A-F56E-D187-57B3-679711B210C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78925" y="1600200"/>
            <a:ext cx="2593975" cy="2971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1B0C32-BA22-2BE5-CB5D-C0C3DBBDF08D}"/>
              </a:ext>
            </a:extLst>
          </p:cNvPr>
          <p:cNvSpPr txBox="1"/>
          <p:nvPr userDrawn="1"/>
        </p:nvSpPr>
        <p:spPr>
          <a:xfrm>
            <a:off x="14863482" y="210670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600" dirty="0" err="1"/>
          </a:p>
        </p:txBody>
      </p:sp>
    </p:spTree>
    <p:extLst>
      <p:ext uri="{BB962C8B-B14F-4D97-AF65-F5344CB8AC3E}">
        <p14:creationId xmlns:p14="http://schemas.microsoft.com/office/powerpoint/2010/main" val="1728828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8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2880">
          <p15:clr>
            <a:srgbClr val="FBAE40"/>
          </p15:clr>
        </p15:guide>
        <p15:guide id="4" orient="horz" pos="384">
          <p15:clr>
            <a:srgbClr val="FBAE40"/>
          </p15:clr>
        </p15:guide>
        <p15:guide id="5" orient="horz" pos="192">
          <p15:clr>
            <a:srgbClr val="FBAE40"/>
          </p15:clr>
        </p15:guide>
        <p15:guide id="6" pos="258">
          <p15:clr>
            <a:srgbClr val="FBAE40"/>
          </p15:clr>
        </p15:guide>
        <p15:guide id="7" pos="1898">
          <p15:clr>
            <a:srgbClr val="FBAE40"/>
          </p15:clr>
        </p15:guide>
        <p15:guide id="8" pos="2098">
          <p15:clr>
            <a:srgbClr val="FBAE40"/>
          </p15:clr>
        </p15:guide>
        <p15:guide id="9" pos="3744">
          <p15:clr>
            <a:srgbClr val="FBAE40"/>
          </p15:clr>
        </p15:guide>
        <p15:guide id="10" pos="5580">
          <p15:clr>
            <a:srgbClr val="FBAE40"/>
          </p15:clr>
        </p15:guide>
        <p15:guide id="11" pos="5782">
          <p15:clr>
            <a:srgbClr val="FBAE40"/>
          </p15:clr>
        </p15:guide>
        <p15:guide id="12" pos="741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Featur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581A9-9B9D-88FF-2259-A278DAD1CB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9988" y="0"/>
            <a:ext cx="5942012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CF320-1430-259E-9B27-D016A40156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B81E91-A108-AB78-C181-C6E9E7F9D2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5" y="304800"/>
            <a:ext cx="5534025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55340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1600201"/>
            <a:ext cx="5534025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56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938">
          <p15:clr>
            <a:srgbClr val="FBAE40"/>
          </p15:clr>
        </p15:guide>
        <p15:guide id="7" pos="25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Featur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D1E3F-39A7-EA88-C228-A7B9E8B277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96263" y="0"/>
            <a:ext cx="3995736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E3845F-8D76-8585-7F46-BC864F5D310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861CEB5-65A9-357A-21ED-1963C3324F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50" y="304800"/>
            <a:ext cx="553085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609600"/>
            <a:ext cx="74676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2751" y="1600201"/>
            <a:ext cx="746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697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160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4964">
          <p15:clr>
            <a:srgbClr val="FBAE40"/>
          </p15:clr>
        </p15:guide>
        <p15:guide id="7" pos="2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Featur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6095999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A1AA8-BD25-D0AE-86E9-2C73E7CD69F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0B11D-6AF0-CBC5-B605-A0A0CF73C9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10325" y="2133601"/>
            <a:ext cx="5362575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787C1CE-DCE9-5D9C-E841-E4CFAC542102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410325" y="160020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973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pos="4038">
          <p15:clr>
            <a:srgbClr val="FBAE40"/>
          </p15:clr>
        </p15:guide>
        <p15:guide id="4" pos="7416">
          <p15:clr>
            <a:srgbClr val="FBAE40"/>
          </p15:clr>
        </p15:guide>
        <p15:guide id="5" orient="horz" pos="1344">
          <p15:clr>
            <a:srgbClr val="FBAE40"/>
          </p15:clr>
        </p15:guide>
        <p15:guide id="6" orient="horz" pos="3888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Feature-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19FD6F67-D38C-92B0-5E33-E82D23FAD9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  <a:noFill/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r>
              <a:rPr lang="en-US" dirty="0"/>
              <a:t>Select picture placeholder, Insert &gt; Pictures</a:t>
            </a:r>
            <a:br>
              <a:rPr lang="en-US" dirty="0"/>
            </a:br>
            <a:r>
              <a:rPr lang="en-US" dirty="0"/>
              <a:t>Picture is optional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3064933"/>
            <a:ext cx="11367770" cy="3602567"/>
          </a:xfrm>
        </p:spPr>
        <p:txBody>
          <a:bodyPr anchor="b">
            <a:noAutofit/>
          </a:bodyPr>
          <a:lstStyle>
            <a:lvl1pPr>
              <a:lnSpc>
                <a:spcPct val="70000"/>
              </a:lnSpc>
              <a:defRPr sz="100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41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4200">
          <p15:clr>
            <a:srgbClr val="FBAE40"/>
          </p15:clr>
        </p15:guide>
        <p15:guide id="3" pos="25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25440" y="0"/>
            <a:ext cx="6766560" cy="4572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Red grid lines are placed on the slide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1863D8-5C27-6906-DD25-B57E98699DB6}"/>
              </a:ext>
            </a:extLst>
          </p:cNvPr>
          <p:cNvSpPr/>
          <p:nvPr/>
        </p:nvSpPr>
        <p:spPr>
          <a:xfrm>
            <a:off x="0" y="3801921"/>
            <a:ext cx="5422392" cy="3056079"/>
          </a:xfrm>
          <a:prstGeom prst="rect">
            <a:avLst/>
          </a:prstGeom>
          <a:solidFill>
            <a:srgbClr val="EB002C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652" y="4345764"/>
            <a:ext cx="4762698" cy="2379493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" y="4054340"/>
            <a:ext cx="2822740" cy="241435"/>
          </a:xfrm>
          <a:solidFill>
            <a:schemeClr val="tx1"/>
          </a:solidFill>
        </p:spPr>
        <p:txBody>
          <a:bodyPr wrap="none"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 descr="A red and white logo&#10;&#10;AI-generated content may be incorrect.">
            <a:extLst>
              <a:ext uri="{FF2B5EF4-FFF2-40B4-BE49-F238E27FC236}">
                <a16:creationId xmlns:a16="http://schemas.microsoft.com/office/drawing/2014/main" id="{CEF288AD-585C-9991-B7ED-7726B3337E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08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  <p15:guide id="2" orient="horz" pos="2706">
          <p15:clr>
            <a:srgbClr val="FBAE40"/>
          </p15:clr>
        </p15:guide>
        <p15:guide id="3" pos="120">
          <p15:clr>
            <a:srgbClr val="FBAE40"/>
          </p15:clr>
        </p15:guide>
        <p15:guide id="4" orient="horz" pos="4238">
          <p15:clr>
            <a:srgbClr val="FBAE40"/>
          </p15:clr>
        </p15:guide>
        <p15:guide id="5" pos="3124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Stat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91D0EF-C40B-1AE5-C65C-8EC57BC91A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B1D57F-365D-0C59-EAE8-1352B11A42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FF8655-6510-3E7E-3ADB-664E8F902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576" y="304800"/>
            <a:ext cx="5534024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E774C48-169D-3550-A04F-6526D4F94E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750" y="1600200"/>
            <a:ext cx="3578225" cy="3619500"/>
          </a:xfrm>
          <a:ln w="9525">
            <a:solidFill>
              <a:schemeClr val="tx2"/>
            </a:solidFill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DA3E85-A728-0C69-ED1E-C7507168B3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0063" y="1600200"/>
            <a:ext cx="3578225" cy="3619500"/>
          </a:xfrm>
          <a:ln w="9525">
            <a:solidFill>
              <a:schemeClr val="tx2"/>
            </a:solidFill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160E8C-33CE-6FA2-F660-8869922CE1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01026" y="1600200"/>
            <a:ext cx="3571874" cy="3619500"/>
          </a:xfrm>
          <a:ln w="9525">
            <a:solidFill>
              <a:schemeClr val="tx2"/>
            </a:solidFill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Subtitle">
            <a:extLst>
              <a:ext uri="{FF2B5EF4-FFF2-40B4-BE49-F238E27FC236}">
                <a16:creationId xmlns:a16="http://schemas.microsoft.com/office/drawing/2014/main" id="{FBA5B2C5-EC7B-FED6-326C-4836B3A884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376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D52D410E-800D-54CB-03FD-287984CB856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99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6" name="Subtitle">
            <a:extLst>
              <a:ext uri="{FF2B5EF4-FFF2-40B4-BE49-F238E27FC236}">
                <a16:creationId xmlns:a16="http://schemas.microsoft.com/office/drawing/2014/main" id="{385DFDB6-8B8C-2C85-6F80-35B3FC519C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961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</p:spTree>
    <p:extLst>
      <p:ext uri="{BB962C8B-B14F-4D97-AF65-F5344CB8AC3E}">
        <p14:creationId xmlns:p14="http://schemas.microsoft.com/office/powerpoint/2010/main" val="28063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7416">
          <p15:clr>
            <a:srgbClr val="FBAE40"/>
          </p15:clr>
        </p15:guide>
        <p15:guide id="4" pos="2514">
          <p15:clr>
            <a:srgbClr val="FBAE40"/>
          </p15:clr>
        </p15:guide>
        <p15:guide id="5" pos="2716">
          <p15:clr>
            <a:srgbClr val="FBAE40"/>
          </p15:clr>
        </p15:guide>
        <p15:guide id="6" pos="4966">
          <p15:clr>
            <a:srgbClr val="FBAE40"/>
          </p15:clr>
        </p15:guide>
        <p15:guide id="7" pos="5164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3888">
          <p15:clr>
            <a:srgbClr val="FBAE40"/>
          </p15:clr>
        </p15:guide>
        <p15:guide id="11" orient="horz" pos="1176">
          <p15:clr>
            <a:srgbClr val="FBAE40"/>
          </p15:clr>
        </p15:guide>
        <p15:guide id="12" orient="horz" pos="328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Stat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8">
            <a:extLst>
              <a:ext uri="{FF2B5EF4-FFF2-40B4-BE49-F238E27FC236}">
                <a16:creationId xmlns:a16="http://schemas.microsoft.com/office/drawing/2014/main" id="{59533F50-F437-0F69-194A-891EB413AB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Select picture placeholder, Insert &gt; Pictures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91D0EF-C40B-1AE5-C65C-8EC57BC91A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B1D57F-365D-0C59-EAE8-1352B11A42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FF8655-6510-3E7E-3ADB-664E8F902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304800"/>
            <a:ext cx="553212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E774C48-169D-3550-A04F-6526D4F94E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750" y="1600200"/>
            <a:ext cx="3578225" cy="3619500"/>
          </a:xfrm>
          <a:solidFill>
            <a:schemeClr val="bg1"/>
          </a:solidFill>
          <a:ln w="9525">
            <a:noFill/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DA3E85-A728-0C69-ED1E-C7507168B3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0063" y="1600200"/>
            <a:ext cx="3578225" cy="3619500"/>
          </a:xfrm>
          <a:solidFill>
            <a:schemeClr val="bg1"/>
          </a:solidFill>
          <a:ln w="9525">
            <a:noFill/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160E8C-33CE-6FA2-F660-8869922CE1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01025" y="1600200"/>
            <a:ext cx="3578225" cy="3619500"/>
          </a:xfrm>
          <a:solidFill>
            <a:schemeClr val="bg1"/>
          </a:solidFill>
          <a:ln w="9525">
            <a:noFill/>
          </a:ln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4000" b="0" i="0"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/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8821B263-5855-BC5A-C161-3B0B9C350A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376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CE76B39D-0B42-5C79-6338-ADD01D9121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099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67B52B28-1042-A8D6-41DD-2B039B83F1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96104" y="1857717"/>
            <a:ext cx="1828800" cy="237744"/>
          </a:xfrm>
          <a:solidFill>
            <a:schemeClr val="tx2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</p:spTree>
    <p:extLst>
      <p:ext uri="{BB962C8B-B14F-4D97-AF65-F5344CB8AC3E}">
        <p14:creationId xmlns:p14="http://schemas.microsoft.com/office/powerpoint/2010/main" val="1704811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0">
          <p15:clr>
            <a:srgbClr val="FBAE40"/>
          </p15:clr>
        </p15:guide>
        <p15:guide id="2" orient="horz" pos="192">
          <p15:clr>
            <a:srgbClr val="FBAE40"/>
          </p15:clr>
        </p15:guide>
        <p15:guide id="3" pos="7416">
          <p15:clr>
            <a:srgbClr val="FBAE40"/>
          </p15:clr>
        </p15:guide>
        <p15:guide id="4" pos="2514">
          <p15:clr>
            <a:srgbClr val="FBAE40"/>
          </p15:clr>
        </p15:guide>
        <p15:guide id="5" pos="2716">
          <p15:clr>
            <a:srgbClr val="FBAE40"/>
          </p15:clr>
        </p15:guide>
        <p15:guide id="6" pos="4966">
          <p15:clr>
            <a:srgbClr val="FBAE40"/>
          </p15:clr>
        </p15:guide>
        <p15:guide id="7" pos="5164">
          <p15:clr>
            <a:srgbClr val="FBAE40"/>
          </p15:clr>
        </p15:guide>
        <p15:guide id="8" orient="horz" pos="384">
          <p15:clr>
            <a:srgbClr val="FBAE40"/>
          </p15:clr>
        </p15:guide>
        <p15:guide id="9" orient="horz" pos="1008">
          <p15:clr>
            <a:srgbClr val="FBAE40"/>
          </p15:clr>
        </p15:guide>
        <p15:guide id="10" orient="horz" pos="3888">
          <p15:clr>
            <a:srgbClr val="FBAE40"/>
          </p15:clr>
        </p15:guide>
        <p15:guide id="11" orient="horz" pos="3288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Stats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8">
            <a:extLst>
              <a:ext uri="{FF2B5EF4-FFF2-40B4-BE49-F238E27FC236}">
                <a16:creationId xmlns:a16="http://schemas.microsoft.com/office/drawing/2014/main" id="{2EEC76AE-682D-F974-97A0-5335AF56F48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2000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icon to add picture; white grid lines are placed on the slide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D2861-2CC0-C00D-B268-254001356FA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10C74-6CBE-0215-CB76-B825D70F37F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D040A4C-8E14-DA27-4982-AED6CABED6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304800"/>
            <a:ext cx="553212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68FD0D6-CC86-B242-BE2A-0CC1FF00C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1801" y="1600201"/>
            <a:ext cx="4014788" cy="4571999"/>
          </a:xfrm>
          <a:solidFill>
            <a:schemeClr val="tx2"/>
          </a:solidFill>
        </p:spPr>
        <p:txBody>
          <a:bodyPr lIns="182880" tIns="1188720" rIns="182880"/>
          <a:lstStyle>
            <a:lvl1pPr marL="0" indent="0">
              <a:lnSpc>
                <a:spcPct val="70000"/>
              </a:lnSpc>
              <a:spcBef>
                <a:spcPts val="0"/>
              </a:spcBef>
              <a:buNone/>
              <a:defRPr sz="15000" b="0" i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  <a:lvl2pPr marL="4763" indent="0">
              <a:spcBef>
                <a:spcPts val="0"/>
              </a:spcBef>
              <a:buNone/>
              <a:tabLst/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##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184C6FA2-854C-7F6A-715B-CCC1043975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27863" y="1866900"/>
            <a:ext cx="1828800" cy="239774"/>
          </a:xfrm>
          <a:solidFill>
            <a:schemeClr val="tx1"/>
          </a:solidFill>
        </p:spPr>
        <p:txBody>
          <a:bodyPr lIns="54864" rIns="54864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</p:spTree>
    <p:extLst>
      <p:ext uri="{BB962C8B-B14F-4D97-AF65-F5344CB8AC3E}">
        <p14:creationId xmlns:p14="http://schemas.microsoft.com/office/powerpoint/2010/main" val="350800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72">
          <p15:clr>
            <a:srgbClr val="FBAE40"/>
          </p15:clr>
        </p15:guide>
        <p15:guide id="2" orient="horz" pos="1008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orient="horz" pos="192">
          <p15:clr>
            <a:srgbClr val="FBAE40"/>
          </p15:clr>
        </p15:guide>
        <p15:guide id="5" orient="horz" pos="1176">
          <p15:clr>
            <a:srgbClr val="FBAE40"/>
          </p15:clr>
        </p15:guide>
        <p15:guide id="6" pos="264">
          <p15:clr>
            <a:srgbClr val="FBAE40"/>
          </p15:clr>
        </p15:guide>
        <p15:guide id="7" pos="680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69939-B121-71D1-480F-0EA3208BFBD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C5343-9105-4EB3-0569-A5F87C1BB1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E763382-583B-2C49-3482-D59F869930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304800"/>
            <a:ext cx="5532120" cy="304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609600"/>
            <a:ext cx="113665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321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pos="7416">
          <p15:clr>
            <a:srgbClr val="FBAE40"/>
          </p15:clr>
        </p15:guide>
        <p15:guide id="4" orient="horz" pos="1008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orient="horz" pos="192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5487534"/>
      </p:ext>
    </p:extLst>
  </p:cSld>
  <p:clrMapOvr>
    <a:masterClrMapping/>
  </p:clrMapOvr>
</p:sldLayout>
</file>

<file path=ppt/slideLayouts/slideLayout65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4A04D-A409-404D-A213-1DF806D8C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43474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7063A3D-7F70-448A-8C3E-5333D6776B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6215" y="6243474"/>
            <a:ext cx="29251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594872-7F18-4591-87B0-361485D38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14" y="280282"/>
            <a:ext cx="10799709" cy="1325563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2BF9B-FCD9-4AFE-A592-968388C1C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43474"/>
            <a:ext cx="284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EA550-FAB6-43D7-8238-4BC78C54607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3BCB240-6ACB-4AA4-B3CD-DEF1566E8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5637" y="1817687"/>
            <a:ext cx="10799709" cy="41743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2960209"/>
      </p:ext>
    </p:extLst>
  </p:cSld>
  <p:clrMapOvr>
    <a:masterClrMapping/>
  </p:clrMapOvr>
</p:sldLayout>
</file>

<file path=ppt/slideLayouts/slideLayout66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7DF6C-FF4A-4F8D-9CA4-C1562844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15" y="365125"/>
            <a:ext cx="10799709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61379-CF38-40A9-93D4-7D7C391229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1420" y="1825625"/>
            <a:ext cx="534513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122F6-74E9-456D-B1DA-80FBC2364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0788" y="1825625"/>
            <a:ext cx="534513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45DE7-9C71-4209-86D9-15442E44B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43474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027F056-6651-4720-B41A-ECF1F44F00E9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56215" y="6243474"/>
            <a:ext cx="29251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BF1C91-622E-4511-9082-D5D1202F5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43474"/>
            <a:ext cx="284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EA550-FAB6-43D7-8238-4BC78C5460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100685"/>
      </p:ext>
    </p:extLst>
  </p:cSld>
  <p:clrMapOvr>
    <a:masterClrMapping/>
  </p:clrMapOvr>
</p:sldLayout>
</file>

<file path=ppt/slideLayouts/slideLayout7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24148" y="0"/>
            <a:ext cx="6767852" cy="4572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1863D8-5C27-6906-DD25-B57E98699DB6}"/>
              </a:ext>
            </a:extLst>
          </p:cNvPr>
          <p:cNvSpPr/>
          <p:nvPr/>
        </p:nvSpPr>
        <p:spPr>
          <a:xfrm>
            <a:off x="-1" y="3801921"/>
            <a:ext cx="5420879" cy="3056079"/>
          </a:xfrm>
          <a:prstGeom prst="rect">
            <a:avLst/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4345764"/>
            <a:ext cx="4767264" cy="2382061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748" y="4052183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C70DBBCD-0111-B44C-905B-AFD6E2C521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64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0">
          <p15:clr>
            <a:srgbClr val="FBAE40"/>
          </p15:clr>
        </p15:guide>
        <p15:guide id="2" orient="horz" pos="2706">
          <p15:clr>
            <a:srgbClr val="FBAE40"/>
          </p15:clr>
        </p15:guide>
        <p15:guide id="3" orient="horz" pos="4238">
          <p15:clr>
            <a:srgbClr val="FBAE40"/>
          </p15:clr>
        </p15:guide>
        <p15:guide id="4" pos="3408">
          <p15:clr>
            <a:srgbClr val="FBAE40"/>
          </p15:clr>
        </p15:guide>
        <p15:guide id="5" pos="312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 name="Title-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42EED1A-C582-785B-13BF-622F6388ADE3}"/>
              </a:ext>
            </a:extLst>
          </p:cNvPr>
          <p:cNvSpPr/>
          <p:nvPr/>
        </p:nvSpPr>
        <p:spPr>
          <a:xfrm>
            <a:off x="2715316" y="2286001"/>
            <a:ext cx="5427459" cy="38198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39771" y="0"/>
            <a:ext cx="4055405" cy="610518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on the slide</a:t>
            </a:r>
          </a:p>
        </p:txBody>
      </p:sp>
      <p:sp>
        <p:nvSpPr>
          <p:cNvPr id="20" name="Picture Placeholder 28">
            <a:extLst>
              <a:ext uri="{FF2B5EF4-FFF2-40B4-BE49-F238E27FC236}">
                <a16:creationId xmlns:a16="http://schemas.microsoft.com/office/drawing/2014/main" id="{6E7304A6-262B-62B6-25A9-9D699E5943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5323760"/>
            <a:ext cx="2714625" cy="1534239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White grid lines are placed </a:t>
            </a:r>
            <a:br>
              <a:rPr lang="en-US" dirty="0"/>
            </a:br>
            <a:r>
              <a:rPr lang="en-US" dirty="0"/>
              <a:t>on the slide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689" y="3009207"/>
            <a:ext cx="4761112" cy="3019085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72785" y="2447660"/>
            <a:ext cx="2822740" cy="241435"/>
          </a:xfrm>
          <a:solidFill>
            <a:schemeClr val="tx2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DFF4028B-58C9-3000-A22B-4D44101CEC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01117"/>
      </p:ext>
    </p:extLst>
  </p:cSld>
  <p:clrMapOvr>
    <a:masterClrMapping/>
  </p:clrMapOvr>
</p:sldLayout>
</file>

<file path=ppt/slideLayouts/slideLayout9.xml><?xml version="1.0" encoding="utf-8"?>
<p:sldLayout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preserve="1">
  <p:cSld name="Title-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185DEE-5411-7E87-D1C3-DBDBF4967D81}"/>
              </a:ext>
            </a:extLst>
          </p:cNvPr>
          <p:cNvSpPr/>
          <p:nvPr userDrawn="1"/>
        </p:nvSpPr>
        <p:spPr>
          <a:xfrm>
            <a:off x="2715316" y="2286001"/>
            <a:ext cx="5427459" cy="38198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8069283-5C41-60AF-3958-4AE14A79F6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47050" y="0"/>
            <a:ext cx="4051046" cy="6105184"/>
          </a:xfrm>
          <a:solidFill>
            <a:schemeClr val="bg2"/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Red grid lines are placed on the slide</a:t>
            </a:r>
          </a:p>
        </p:txBody>
      </p:sp>
      <p:sp>
        <p:nvSpPr>
          <p:cNvPr id="20" name="Picture Placeholder 28">
            <a:extLst>
              <a:ext uri="{FF2B5EF4-FFF2-40B4-BE49-F238E27FC236}">
                <a16:creationId xmlns:a16="http://schemas.microsoft.com/office/drawing/2014/main" id="{6E7304A6-262B-62B6-25A9-9D699E5943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5327649"/>
            <a:ext cx="2711450" cy="1530351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br>
              <a:rPr lang="en-US" dirty="0"/>
            </a:br>
            <a:r>
              <a:rPr lang="en-US" dirty="0"/>
              <a:t>Red grid lines are placed </a:t>
            </a:r>
            <a:br>
              <a:rPr lang="en-US" dirty="0"/>
            </a:br>
            <a:r>
              <a:rPr lang="en-US" dirty="0"/>
              <a:t>on the slide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500" y="3009207"/>
            <a:ext cx="4800600" cy="3067593"/>
          </a:xfr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4400" b="0" i="0" cap="all" baseline="0">
                <a:solidFill>
                  <a:schemeClr val="bg1"/>
                </a:solidFill>
                <a:latin typeface="Franklin Gothic Medium Cond" panose="020B0606030402020204" pitchFamily="34" charset="0"/>
                <a:cs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0" y="2447660"/>
            <a:ext cx="2838025" cy="241435"/>
          </a:xfrm>
          <a:solidFill>
            <a:schemeClr val="tx1"/>
          </a:solidFill>
        </p:spPr>
        <p:txBody>
          <a:bodyPr lIns="54864" rIns="54864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 descr="A red and white logo&#10;&#10;AI-generated content may be incorrect.">
            <a:extLst>
              <a:ext uri="{FF2B5EF4-FFF2-40B4-BE49-F238E27FC236}">
                <a16:creationId xmlns:a16="http://schemas.microsoft.com/office/drawing/2014/main" id="{85EE1CB3-E784-DA42-EA40-73B814628B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6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  <p15:guide id="2" orient="horz" pos="3356">
          <p15:clr>
            <a:srgbClr val="FBAE40"/>
          </p15:clr>
        </p15:guide>
        <p15:guide id="3" orient="horz" pos="3792">
          <p15:clr>
            <a:srgbClr val="FBAE40"/>
          </p15:clr>
        </p15:guide>
        <p15:guide id="4" orient="horz" pos="1696">
          <p15:clr>
            <a:srgbClr val="FBAE40"/>
          </p15:clr>
        </p15:guide>
        <p15:guide id="5" pos="4824">
          <p15:clr>
            <a:srgbClr val="FBAE40"/>
          </p15:clr>
        </p15:guide>
        <p15:guide id="6" pos="5112">
          <p15:clr>
            <a:srgbClr val="FBAE40"/>
          </p15:clr>
        </p15:guide>
        <p15:guide id="7" pos="18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8" Type="http://schemas.openxmlformats.org/officeDocument/2006/relationships/slideLayout" Target="../slideLayouts/slideLayout41.xml"/></Relationships>
</file>

<file path=ppt/slideMasters/slideMaster1.xml><?xml version="1.0" encoding="utf-8"?>
<p:sldMaster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2537F84-D30A-F4B1-E9AA-AC770C529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2749" y="6438900"/>
            <a:ext cx="4545013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Edit presentation title on Slide Master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9575" y="1600200"/>
            <a:ext cx="11363325" cy="4572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2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0" r:id="rId29"/>
    <p:sldLayoutId id="2147483681" r:id="rId30"/>
    <p:sldLayoutId id="2147483682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200"/>
        </a:spcBef>
        <a:buClr>
          <a:schemeClr val="tx2"/>
        </a:buClr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4000"/>
        </a:lnSpc>
        <a:spcBef>
          <a:spcPts val="6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4000"/>
        </a:lnSpc>
        <a:spcBef>
          <a:spcPts val="500"/>
        </a:spcBef>
        <a:buFont typeface="Wingdings" pitchFamily="2" charset="2"/>
        <a:buChar char="§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4000"/>
        </a:lnSpc>
        <a:spcBef>
          <a:spcPts val="500"/>
        </a:spcBef>
        <a:buFont typeface="Arial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4000"/>
        </a:lnSpc>
        <a:spcBef>
          <a:spcPts val="500"/>
        </a:spcBef>
        <a:buFont typeface="System Font Regular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325880" indent="-182880" algn="l" defTabSz="914400" rtl="0" eaLnBrk="1" latinLnBrk="0" hangingPunct="1">
        <a:lnSpc>
          <a:spcPct val="114000"/>
        </a:lnSpc>
        <a:spcBef>
          <a:spcPts val="300"/>
        </a:spcBef>
        <a:buFont typeface="Wingdings" pitchFamily="2" charset="2"/>
        <a:buChar char="Ø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508760" indent="-182880" algn="l" defTabSz="914400" rtl="0" eaLnBrk="1" latinLnBrk="0" hangingPunct="1">
        <a:lnSpc>
          <a:spcPct val="114000"/>
        </a:lnSpc>
        <a:spcBef>
          <a:spcPts val="300"/>
        </a:spcBef>
        <a:buFont typeface="Wingdings" pitchFamily="2" charset="2"/>
        <a:buChar char="§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" indent="-182880" algn="l" defTabSz="914400" rtl="0" eaLnBrk="1" latinLnBrk="0" hangingPunct="1">
        <a:lnSpc>
          <a:spcPct val="114000"/>
        </a:lnSpc>
        <a:spcBef>
          <a:spcPts val="3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16="http://schemas.microsoft.com/office/drawing/2014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2537F84-D30A-F4B1-E9AA-AC770C529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2749" y="6438900"/>
            <a:ext cx="4545013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Edit presentation title on Slide Master using Insert &gt; Header &amp;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EB4FF9C4-EEBF-D24D-8A4E-C0B9CCE3F9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9575" y="609600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9575" y="1600200"/>
            <a:ext cx="11363325" cy="4572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92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  <p:sldLayoutId id="2147483710" r:id="rId27"/>
    <p:sldLayoutId id="2147483711" r:id="rId28"/>
    <p:sldLayoutId id="2147483712" r:id="rId29"/>
    <p:sldLayoutId id="2147483713" r:id="rId30"/>
    <p:sldLayoutId id="2147483714" r:id="rId31"/>
    <p:sldLayoutId id="2147483715" r:id="rId32"/>
    <p:sldLayoutId id="2147483716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200"/>
        </a:spcBef>
        <a:buClr>
          <a:schemeClr val="tx2"/>
        </a:buClr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4000"/>
        </a:lnSpc>
        <a:spcBef>
          <a:spcPts val="6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4000"/>
        </a:lnSpc>
        <a:spcBef>
          <a:spcPts val="500"/>
        </a:spcBef>
        <a:buFont typeface="Wingdings" pitchFamily="2" charset="2"/>
        <a:buChar char="§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4000"/>
        </a:lnSpc>
        <a:spcBef>
          <a:spcPts val="500"/>
        </a:spcBef>
        <a:buFont typeface="Arial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4000"/>
        </a:lnSpc>
        <a:spcBef>
          <a:spcPts val="500"/>
        </a:spcBef>
        <a:buFont typeface="System Font Regular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325880" indent="-182880" algn="l" defTabSz="914400" rtl="0" eaLnBrk="1" latinLnBrk="0" hangingPunct="1">
        <a:lnSpc>
          <a:spcPct val="114000"/>
        </a:lnSpc>
        <a:spcBef>
          <a:spcPts val="300"/>
        </a:spcBef>
        <a:buFont typeface="Wingdings" pitchFamily="2" charset="2"/>
        <a:buChar char="Ø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508760" indent="-182880" algn="l" defTabSz="914400" rtl="0" eaLnBrk="1" latinLnBrk="0" hangingPunct="1">
        <a:lnSpc>
          <a:spcPct val="114000"/>
        </a:lnSpc>
        <a:spcBef>
          <a:spcPts val="300"/>
        </a:spcBef>
        <a:buFont typeface="Wingdings" pitchFamily="2" charset="2"/>
        <a:buChar char="§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" indent="-182880" algn="l" defTabSz="914400" rtl="0" eaLnBrk="1" latinLnBrk="0" hangingPunct="1">
        <a:lnSpc>
          <a:spcPct val="114000"/>
        </a:lnSpc>
        <a:spcBef>
          <a:spcPts val="3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DHSRaid@fisherphillips.co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D1B84D00-7C2C-2754-DD89-15972DB5B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6368" y="1050778"/>
            <a:ext cx="7467600" cy="2978266"/>
          </a:xfrm>
        </p:spPr>
        <p:txBody>
          <a:bodyPr>
            <a:normAutofit/>
          </a:bodyPr>
          <a:lstStyle/>
          <a:p>
            <a:r>
              <a:rPr lang="en-US" sz="5400" cap="none" dirty="0"/>
              <a:t>Immigration, Compliance &amp; Workforce Realities in Hospitality</a:t>
            </a:r>
          </a:p>
        </p:txBody>
      </p:sp>
      <p:sp>
        <p:nvSpPr>
          <p:cNvPr id="3" name="Subtitle 2" descr="" title="">
            <a:extLst>
              <a:ext uri="{FF2B5EF4-FFF2-40B4-BE49-F238E27FC236}">
                <a16:creationId xmlns:a16="http://schemas.microsoft.com/office/drawing/2014/main" id="{532B24C9-061C-5245-4829-26C259BE5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6368" y="368165"/>
            <a:ext cx="4837631" cy="682613"/>
          </a:xfrm>
          <a:solidFill>
            <a:schemeClr val="tx1"/>
          </a:solidFill>
        </p:spPr>
        <p:txBody>
          <a:bodyPr>
            <a:normAutofit/>
          </a:bodyPr>
          <a:lstStyle/>
          <a:p>
            <a:pPr lvl="0">
              <a:buClrTx/>
              <a:defRPr/>
            </a:pPr>
            <a:r>
              <a:rPr lang="en-US" sz="1800" b="0" dirty="0">
                <a:solidFill>
                  <a:srgbClr val="FFFFFF"/>
                </a:solidFill>
                <a:latin typeface="Aptos Display"/>
              </a:rPr>
              <a:t>Tennessee Hospitality &amp; Tourism Association</a:t>
            </a:r>
          </a:p>
          <a:p>
            <a:pPr lvl="0">
              <a:buClrTx/>
              <a:defRPr/>
            </a:pPr>
            <a:r>
              <a:rPr lang="en-US" sz="1800" b="0" dirty="0">
                <a:solidFill>
                  <a:srgbClr val="FFFFFF"/>
                </a:solidFill>
                <a:latin typeface="Aptos Display"/>
              </a:rPr>
              <a:t>Legal and Workforce Symposium – June 2026</a:t>
            </a:r>
          </a:p>
        </p:txBody>
      </p:sp>
      <p:sp>
        <p:nvSpPr>
          <p:cNvPr id="10" name="TextBox 9" descr="" title="">
            <a:extLst>
              <a:ext uri="{FF2B5EF4-FFF2-40B4-BE49-F238E27FC236}">
                <a16:creationId xmlns:a16="http://schemas.microsoft.com/office/drawing/2014/main" id="{D251F564-C699-2371-B512-5034CB2BD686}"/>
              </a:ext>
            </a:extLst>
          </p:cNvPr>
          <p:cNvSpPr txBox="1"/>
          <p:nvPr/>
        </p:nvSpPr>
        <p:spPr>
          <a:xfrm>
            <a:off x="194629" y="4134980"/>
            <a:ext cx="37585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/>
                <a:ea typeface="+mn-ea"/>
                <a:cs typeface="+mn-cs"/>
              </a:rPr>
              <a:t>David Jones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/>
                <a:ea typeface="+mn-ea"/>
                <a:cs typeface="+mn-cs"/>
              </a:rPr>
              <a:t>Regional Managing Partner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/>
                <a:ea typeface="+mn-ea"/>
                <a:cs typeface="+mn-cs"/>
              </a:rPr>
              <a:t>Co-chair, Immigration Practice Group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01820"/>
              </a:solidFill>
              <a:effectLst/>
              <a:uLnTx/>
              <a:uFillTx/>
              <a:latin typeface="Aptos Light"/>
              <a:ea typeface="+mn-ea"/>
              <a:cs typeface="+mn-cs"/>
            </a:endParaRPr>
          </a:p>
        </p:txBody>
      </p:sp>
      <p:sp>
        <p:nvSpPr>
          <p:cNvPr id="13" name="TextBox 12" descr="" title="">
            <a:extLst>
              <a:ext uri="{FF2B5EF4-FFF2-40B4-BE49-F238E27FC236}">
                <a16:creationId xmlns:a16="http://schemas.microsoft.com/office/drawing/2014/main" id="{D00C994F-A63C-2C74-6C33-6C17EEFC4830}"/>
              </a:ext>
            </a:extLst>
          </p:cNvPr>
          <p:cNvSpPr txBox="1"/>
          <p:nvPr/>
        </p:nvSpPr>
        <p:spPr>
          <a:xfrm>
            <a:off x="4306369" y="5716288"/>
            <a:ext cx="6763866" cy="7735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en-US" sz="2400" dirty="0">
                <a:solidFill>
                  <a:schemeClr val="bg1"/>
                </a:solidFill>
              </a:rPr>
              <a:t>Operating through enforcement, documentation risk, and labor-market instability</a:t>
            </a:r>
          </a:p>
        </p:txBody>
      </p:sp>
    </p:spTree>
    <p:extLst>
      <p:ext uri="{BB962C8B-B14F-4D97-AF65-F5344CB8AC3E}">
        <p14:creationId xmlns:p14="http://schemas.microsoft.com/office/powerpoint/2010/main" val="3638203977"/>
      </p:ext>
    </p:extLst>
  </p:cSld>
  <p:clrMapOvr>
    <a:masterClrMapping/>
  </p:clrMapOvr>
</p:sld>
</file>

<file path=ppt/slides/slide10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E-Verify myth busters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E-Verify helps, but it does not sanitize bad process.</a:t>
            </a:r>
            <a:endParaRPr lang="en-US" sz="12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749808" y="132588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00000"/>
                </a:solidFill>
              </a:rPr>
              <a:t>Myth</a:t>
            </a:r>
            <a:endParaRPr lang="en-US" sz="9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749808" y="1645920"/>
            <a:ext cx="46634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“E-Verify means my I-9s are fine.”</a:t>
            </a:r>
            <a:endParaRPr lang="en-US" sz="2000" dirty="0"/>
          </a:p>
        </p:txBody>
      </p:sp>
      <p:sp>
        <p:nvSpPr>
          <p:cNvPr id="6" name="Text 4" descr="" title=""/>
          <p:cNvSpPr/>
          <p:nvPr/>
        </p:nvSpPr>
        <p:spPr>
          <a:xfrm>
            <a:off x="749808" y="2176272"/>
            <a:ext cx="475488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12263A"/>
                </a:solidFill>
              </a:rPr>
              <a:t>Reality: E-Verify depends on proper I-9 completion and timing.</a:t>
            </a:r>
            <a:endParaRPr lang="en-US" sz="1460" dirty="0"/>
          </a:p>
        </p:txBody>
      </p:sp>
      <p:sp>
        <p:nvSpPr>
          <p:cNvPr id="7" name="Text 5" descr="" title=""/>
          <p:cNvSpPr/>
          <p:nvPr/>
        </p:nvSpPr>
        <p:spPr>
          <a:xfrm>
            <a:off x="6355080" y="132588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00000"/>
                </a:solidFill>
              </a:rPr>
              <a:t>Myth</a:t>
            </a:r>
            <a:endParaRPr lang="en-US" sz="900" dirty="0"/>
          </a:p>
        </p:txBody>
      </p:sp>
      <p:sp>
        <p:nvSpPr>
          <p:cNvPr id="8" name="Text 6" descr="" title=""/>
          <p:cNvSpPr/>
          <p:nvPr/>
        </p:nvSpPr>
        <p:spPr>
          <a:xfrm>
            <a:off x="6355080" y="1645920"/>
            <a:ext cx="46634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“We can use E-Verify to pre-screen.”</a:t>
            </a:r>
            <a:endParaRPr lang="en-US" sz="2000" dirty="0"/>
          </a:p>
        </p:txBody>
      </p:sp>
      <p:sp>
        <p:nvSpPr>
          <p:cNvPr id="9" name="Text 7" descr="" title=""/>
          <p:cNvSpPr/>
          <p:nvPr/>
        </p:nvSpPr>
        <p:spPr>
          <a:xfrm>
            <a:off x="6355080" y="2176272"/>
            <a:ext cx="475488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12263A"/>
                </a:solidFill>
              </a:rPr>
              <a:t>Reality: Use it only after hire and Form I-9 completion.</a:t>
            </a:r>
            <a:endParaRPr lang="en-US" sz="146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749808" y="365760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00000"/>
                </a:solidFill>
              </a:rPr>
              <a:t>Myth</a:t>
            </a:r>
            <a:endParaRPr lang="en-US" sz="90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749808" y="3977640"/>
            <a:ext cx="46634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“A mismatch means terminate.”</a:t>
            </a:r>
            <a:endParaRPr lang="en-US" sz="200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749808" y="4507992"/>
            <a:ext cx="475488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12263A"/>
                </a:solidFill>
              </a:rPr>
              <a:t>Reality: Follow the tentative nonconfirmation process; do not take adverse action too early.</a:t>
            </a:r>
            <a:endParaRPr lang="en-US" sz="146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6355080" y="3657600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00000"/>
                </a:solidFill>
              </a:rPr>
              <a:t>Myth</a:t>
            </a:r>
            <a:endParaRPr lang="en-US" sz="900" dirty="0"/>
          </a:p>
        </p:txBody>
      </p:sp>
      <p:sp>
        <p:nvSpPr>
          <p:cNvPr id="14" name="Text 12" descr="" title=""/>
          <p:cNvSpPr/>
          <p:nvPr/>
        </p:nvSpPr>
        <p:spPr>
          <a:xfrm>
            <a:off x="6355080" y="3977640"/>
            <a:ext cx="46634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“Remote review solves everything.”</a:t>
            </a:r>
            <a:endParaRPr lang="en-US" sz="200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6355080" y="4507992"/>
            <a:ext cx="475488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60" dirty="0">
                <a:solidFill>
                  <a:srgbClr val="12263A"/>
                </a:solidFill>
              </a:rPr>
              <a:t>Reality: Remote verification has eligibility and process requirements.</a:t>
            </a:r>
            <a:endParaRPr lang="en-US" sz="146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594360" y="6236208"/>
            <a:ext cx="11018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61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THIRD-PARTY LABOR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Staffing agencies reduce workload, not necessarily risk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Hospitality’s vendor model needs contract and operational guardrails.</a:t>
            </a:r>
            <a:endParaRPr lang="en-US" sz="12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868680" y="141732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8233B"/>
                </a:solidFill>
              </a:rPr>
              <a:t>Ask before the next busy season:</a:t>
            </a:r>
            <a:endParaRPr lang="en-US" sz="2400" dirty="0"/>
          </a:p>
        </p:txBody>
      </p:sp>
      <p:sp>
        <p:nvSpPr>
          <p:cNvPr id="6" name="Text 4" descr="" title=""/>
          <p:cNvSpPr/>
          <p:nvPr/>
        </p:nvSpPr>
        <p:spPr>
          <a:xfrm>
            <a:off x="960120" y="1965960"/>
            <a:ext cx="530352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6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is the employer of record?</a:t>
            </a:r>
            <a:endParaRPr lang="en-US" sz="1650" dirty="0"/>
          </a:p>
          <a:p>
            <a:r>
              <a:rPr lang="en-US" sz="16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completes I-9s and E-Verify?</a:t>
            </a:r>
            <a:endParaRPr lang="en-US" sz="1650" dirty="0"/>
          </a:p>
          <a:p>
            <a:r>
              <a:rPr lang="en-US" sz="16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audit rights do you have?</a:t>
            </a:r>
            <a:endParaRPr lang="en-US" sz="1650" dirty="0"/>
          </a:p>
          <a:p>
            <a:r>
              <a:rPr lang="en-US" sz="16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happens if a vendor loses work authorization for a large group?</a:t>
            </a:r>
            <a:endParaRPr lang="en-US" sz="1650" dirty="0"/>
          </a:p>
          <a:p>
            <a:r>
              <a:rPr lang="en-US" sz="16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contract address indemnity, cooperation, and rapid notice?</a:t>
            </a:r>
            <a:endParaRPr lang="en-US" sz="1650" dirty="0"/>
          </a:p>
        </p:txBody>
      </p:sp>
      <p:sp>
        <p:nvSpPr>
          <p:cNvPr id="7" name="Shape 5" descr="" title=""/>
          <p:cNvSpPr/>
          <p:nvPr/>
        </p:nvSpPr>
        <p:spPr>
          <a:xfrm>
            <a:off x="6583680" y="1417320"/>
            <a:ext cx="4389120" cy="3611880"/>
          </a:xfrm>
          <a:prstGeom prst="rect">
            <a:avLst/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 descr="" title=""/>
          <p:cNvSpPr/>
          <p:nvPr/>
        </p:nvSpPr>
        <p:spPr>
          <a:xfrm>
            <a:off x="6931152" y="17830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8233B"/>
                </a:solidFill>
              </a:rPr>
              <a:t>Practical point</a:t>
            </a:r>
            <a:endParaRPr lang="en-US" sz="2200" dirty="0"/>
          </a:p>
        </p:txBody>
      </p:sp>
      <p:sp>
        <p:nvSpPr>
          <p:cNvPr id="9" name="Text 7" descr="" title=""/>
          <p:cNvSpPr/>
          <p:nvPr/>
        </p:nvSpPr>
        <p:spPr>
          <a:xfrm>
            <a:off x="6995160" y="2487168"/>
            <a:ext cx="3429000" cy="10789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</a:rPr>
              <a:t>Do not discover your vendor’s compliance process during an audit or after a scheduling collapse.</a:t>
            </a:r>
            <a:endParaRPr lang="en-US" sz="220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6995160" y="3995928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12263A"/>
                </a:solidFill>
              </a:rPr>
              <a:t>Build reporting and escalation into the relationship now.</a:t>
            </a:r>
            <a:endParaRPr lang="en-US" sz="145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LAWFUL WORKFORCE PIPELINES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Workforce planning: not every immigration option solves the same problem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Start with the business need, then evaluate legal fit.</a:t>
            </a:r>
            <a:endParaRPr lang="en-US" sz="1200" dirty="0"/>
          </a:p>
        </p:txBody>
      </p:sp>
      <p:sp>
        <p:nvSpPr>
          <p:cNvPr id="5" name="Shape 3" descr="" title=""/>
          <p:cNvSpPr/>
          <p:nvPr/>
        </p:nvSpPr>
        <p:spPr>
          <a:xfrm>
            <a:off x="658368" y="1234440"/>
            <a:ext cx="10835640" cy="621792"/>
          </a:xfrm>
          <a:prstGeom prst="rect">
            <a:avLst/>
          </a:prstGeom>
          <a:solidFill>
            <a:srgbClr val="08233B"/>
          </a:solidFill>
          <a:ln w="635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 descr="" title=""/>
          <p:cNvSpPr/>
          <p:nvPr/>
        </p:nvSpPr>
        <p:spPr>
          <a:xfrm>
            <a:off x="731520" y="1389888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Need</a:t>
            </a:r>
            <a:endParaRPr lang="en-US" sz="1050" dirty="0"/>
          </a:p>
        </p:txBody>
      </p:sp>
      <p:sp>
        <p:nvSpPr>
          <p:cNvPr id="7" name="Text 5" descr="" title=""/>
          <p:cNvSpPr/>
          <p:nvPr/>
        </p:nvSpPr>
        <p:spPr>
          <a:xfrm>
            <a:off x="3410712" y="1389888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Potential tools</a:t>
            </a:r>
            <a:endParaRPr lang="en-US" sz="1050" dirty="0"/>
          </a:p>
        </p:txBody>
      </p:sp>
      <p:sp>
        <p:nvSpPr>
          <p:cNvPr id="8" name="Text 6" descr="" title=""/>
          <p:cNvSpPr/>
          <p:nvPr/>
        </p:nvSpPr>
        <p:spPr>
          <a:xfrm>
            <a:off x="6245352" y="1389888"/>
            <a:ext cx="4928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Watch-outs</a:t>
            </a:r>
            <a:endParaRPr lang="en-US" sz="1050" dirty="0"/>
          </a:p>
        </p:txBody>
      </p:sp>
      <p:sp>
        <p:nvSpPr>
          <p:cNvPr id="9" name="Shape 7" descr="" title=""/>
          <p:cNvSpPr/>
          <p:nvPr/>
        </p:nvSpPr>
        <p:spPr>
          <a:xfrm>
            <a:off x="658368" y="1947672"/>
            <a:ext cx="1083564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 descr="" title=""/>
          <p:cNvSpPr/>
          <p:nvPr/>
        </p:nvSpPr>
        <p:spPr>
          <a:xfrm>
            <a:off x="731520" y="2103120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Seasonal peak</a:t>
            </a:r>
            <a:endParaRPr lang="en-US" sz="114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3410712" y="2103120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H-2B</a:t>
            </a:r>
            <a:endParaRPr lang="en-US" sz="114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6245352" y="2103120"/>
            <a:ext cx="4928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Cap, timing, recruitment, temporary need</a:t>
            </a:r>
            <a:endParaRPr lang="en-US" sz="1140" dirty="0"/>
          </a:p>
        </p:txBody>
      </p:sp>
      <p:sp>
        <p:nvSpPr>
          <p:cNvPr id="13" name="Shape 11" descr="" title=""/>
          <p:cNvSpPr/>
          <p:nvPr/>
        </p:nvSpPr>
        <p:spPr>
          <a:xfrm>
            <a:off x="658368" y="2660904"/>
            <a:ext cx="10835640" cy="621792"/>
          </a:xfrm>
          <a:prstGeom prst="rect">
            <a:avLst/>
          </a:prstGeom>
          <a:solidFill>
            <a:srgbClr val="F4F7FA"/>
          </a:solidFill>
          <a:ln w="635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 descr="" title=""/>
          <p:cNvSpPr/>
          <p:nvPr/>
        </p:nvSpPr>
        <p:spPr>
          <a:xfrm>
            <a:off x="731520" y="2816352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Cultural exchange / student season</a:t>
            </a:r>
            <a:endParaRPr lang="en-US" sz="114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3410712" y="2816352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J-1 Summer Work Travel</a:t>
            </a:r>
            <a:endParaRPr lang="en-US" sz="114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6245352" y="2816352"/>
            <a:ext cx="4928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Sponsor rules, job fit, program purpose</a:t>
            </a:r>
            <a:endParaRPr lang="en-US" sz="1140" dirty="0"/>
          </a:p>
        </p:txBody>
      </p:sp>
      <p:sp>
        <p:nvSpPr>
          <p:cNvPr id="17" name="Shape 15" descr="" title=""/>
          <p:cNvSpPr/>
          <p:nvPr/>
        </p:nvSpPr>
        <p:spPr>
          <a:xfrm>
            <a:off x="658368" y="3374136"/>
            <a:ext cx="1083564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 descr="" title=""/>
          <p:cNvSpPr/>
          <p:nvPr/>
        </p:nvSpPr>
        <p:spPr>
          <a:xfrm>
            <a:off x="731520" y="3529584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Skilled/professional roles</a:t>
            </a:r>
            <a:endParaRPr lang="en-US" sz="1140" dirty="0"/>
          </a:p>
        </p:txBody>
      </p:sp>
      <p:sp>
        <p:nvSpPr>
          <p:cNvPr id="19" name="Text 17" descr="" title=""/>
          <p:cNvSpPr/>
          <p:nvPr/>
        </p:nvSpPr>
        <p:spPr>
          <a:xfrm>
            <a:off x="3410712" y="3529584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H-1B, TN, L-1</a:t>
            </a:r>
            <a:endParaRPr lang="en-US" sz="1140" dirty="0"/>
          </a:p>
        </p:txBody>
      </p:sp>
      <p:sp>
        <p:nvSpPr>
          <p:cNvPr id="20" name="Text 18" descr="" title=""/>
          <p:cNvSpPr/>
          <p:nvPr/>
        </p:nvSpPr>
        <p:spPr>
          <a:xfrm>
            <a:off x="6245352" y="3529584"/>
            <a:ext cx="4928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Narrow job fit; not a broad hourly solution</a:t>
            </a:r>
            <a:endParaRPr lang="en-US" sz="1140" dirty="0"/>
          </a:p>
        </p:txBody>
      </p:sp>
      <p:sp>
        <p:nvSpPr>
          <p:cNvPr id="21" name="Shape 19" descr="" title=""/>
          <p:cNvSpPr/>
          <p:nvPr/>
        </p:nvSpPr>
        <p:spPr>
          <a:xfrm>
            <a:off x="658368" y="4087368"/>
            <a:ext cx="10835640" cy="621792"/>
          </a:xfrm>
          <a:prstGeom prst="rect">
            <a:avLst/>
          </a:prstGeom>
          <a:solidFill>
            <a:srgbClr val="F4F7FA"/>
          </a:solidFill>
          <a:ln w="635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20" descr="" title=""/>
          <p:cNvSpPr/>
          <p:nvPr/>
        </p:nvSpPr>
        <p:spPr>
          <a:xfrm>
            <a:off x="731520" y="4242816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Immediate authorized workforce</a:t>
            </a:r>
            <a:endParaRPr lang="en-US" sz="1140" dirty="0"/>
          </a:p>
        </p:txBody>
      </p:sp>
      <p:sp>
        <p:nvSpPr>
          <p:cNvPr id="23" name="Text 21" descr="" title=""/>
          <p:cNvSpPr/>
          <p:nvPr/>
        </p:nvSpPr>
        <p:spPr>
          <a:xfrm>
            <a:off x="3410712" y="4242816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EAD holders, refugees, asylees</a:t>
            </a:r>
            <a:endParaRPr lang="en-US" sz="1140" dirty="0"/>
          </a:p>
        </p:txBody>
      </p:sp>
      <p:sp>
        <p:nvSpPr>
          <p:cNvPr id="24" name="Text 22" descr="" title=""/>
          <p:cNvSpPr/>
          <p:nvPr/>
        </p:nvSpPr>
        <p:spPr>
          <a:xfrm>
            <a:off x="6245352" y="4242816"/>
            <a:ext cx="4928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Document handling, reverification, anti-discrimination</a:t>
            </a:r>
            <a:endParaRPr lang="en-US" sz="1140" dirty="0"/>
          </a:p>
        </p:txBody>
      </p:sp>
      <p:sp>
        <p:nvSpPr>
          <p:cNvPr id="25" name="Shape 23" descr="" title=""/>
          <p:cNvSpPr/>
          <p:nvPr/>
        </p:nvSpPr>
        <p:spPr>
          <a:xfrm>
            <a:off x="658368" y="4800600"/>
            <a:ext cx="1083564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4" descr="" title=""/>
          <p:cNvSpPr/>
          <p:nvPr/>
        </p:nvSpPr>
        <p:spPr>
          <a:xfrm>
            <a:off x="731520" y="4956048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Retention / mobility</a:t>
            </a:r>
            <a:endParaRPr lang="en-US" sz="1140" dirty="0"/>
          </a:p>
        </p:txBody>
      </p:sp>
      <p:sp>
        <p:nvSpPr>
          <p:cNvPr id="27" name="Text 25" descr="" title=""/>
          <p:cNvSpPr/>
          <p:nvPr/>
        </p:nvSpPr>
        <p:spPr>
          <a:xfrm>
            <a:off x="3410712" y="4956048"/>
            <a:ext cx="2185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Green card strategy</a:t>
            </a:r>
            <a:endParaRPr lang="en-US" sz="1140" dirty="0"/>
          </a:p>
        </p:txBody>
      </p:sp>
      <p:sp>
        <p:nvSpPr>
          <p:cNvPr id="28" name="Text 26" descr="" title=""/>
          <p:cNvSpPr/>
          <p:nvPr/>
        </p:nvSpPr>
        <p:spPr>
          <a:xfrm>
            <a:off x="6245352" y="4956048"/>
            <a:ext cx="49286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12263A"/>
                </a:solidFill>
              </a:rPr>
              <a:t>Long timelines; role and budget commitment</a:t>
            </a:r>
            <a:endParaRPr lang="en-US" sz="1140" dirty="0"/>
          </a:p>
        </p:txBody>
      </p:sp>
      <p:sp>
        <p:nvSpPr>
          <p:cNvPr id="29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H-2B: a business decision before it is a filing strategy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Use it where the job need and the calendar support it.</a:t>
            </a:r>
            <a:endParaRPr lang="en-US" sz="12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822960" y="1261872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7D61"/>
                </a:solidFill>
              </a:rPr>
              <a:t>Good fit</a:t>
            </a:r>
            <a:endParaRPr lang="en-US" sz="24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960120" y="1828800"/>
            <a:ext cx="4754880" cy="2148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Recurring seasonal or peakload need</a:t>
            </a:r>
            <a:endParaRPr lang="en-US" sz="1530" dirty="0"/>
          </a:p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Sufficient planning runway</a:t>
            </a:r>
            <a:endParaRPr lang="en-US" sz="1530" dirty="0"/>
          </a:p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Ability to document recruitment and temporary need</a:t>
            </a:r>
            <a:endParaRPr lang="en-US" sz="1530" dirty="0"/>
          </a:p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Budget for wage, visa fee, and transportation obligations</a:t>
            </a:r>
            <a:endParaRPr lang="en-US" sz="1530" dirty="0"/>
          </a:p>
        </p:txBody>
      </p:sp>
      <p:sp>
        <p:nvSpPr>
          <p:cNvPr id="6" name="Text 4" descr="" title=""/>
          <p:cNvSpPr/>
          <p:nvPr/>
        </p:nvSpPr>
        <p:spPr>
          <a:xfrm>
            <a:off x="6400800" y="1261872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Poor fit</a:t>
            </a:r>
            <a:endParaRPr lang="en-US" sz="2400" dirty="0"/>
          </a:p>
        </p:txBody>
      </p:sp>
      <p:sp>
        <p:nvSpPr>
          <p:cNvPr id="7" name="Text 5" descr="" title=""/>
          <p:cNvSpPr/>
          <p:nvPr/>
        </p:nvSpPr>
        <p:spPr>
          <a:xfrm>
            <a:off x="6537960" y="1828800"/>
            <a:ext cx="4572000" cy="2148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Permanent year-round shortages</a:t>
            </a:r>
            <a:endParaRPr lang="en-US" sz="1530" dirty="0"/>
          </a:p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Last-minute staffing emergencies</a:t>
            </a:r>
            <a:endParaRPr lang="en-US" sz="1530" dirty="0"/>
          </a:p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job sites or fluctuating hours</a:t>
            </a:r>
            <a:endParaRPr lang="en-US" sz="1530" dirty="0"/>
          </a:p>
          <a:p>
            <a:r>
              <a:rPr lang="en-US" sz="153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internal owner for compliance and housing/logistics</a:t>
            </a:r>
            <a:endParaRPr lang="en-US" sz="1530" dirty="0"/>
          </a:p>
        </p:txBody>
      </p:sp>
      <p:sp>
        <p:nvSpPr>
          <p:cNvPr id="8" name="Shape 6" descr="" title=""/>
          <p:cNvSpPr/>
          <p:nvPr/>
        </p:nvSpPr>
        <p:spPr>
          <a:xfrm>
            <a:off x="1234440" y="4800600"/>
            <a:ext cx="9692640" cy="621792"/>
          </a:xfrm>
          <a:prstGeom prst="rect">
            <a:avLst/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 descr="" title=""/>
          <p:cNvSpPr/>
          <p:nvPr/>
        </p:nvSpPr>
        <p:spPr>
          <a:xfrm>
            <a:off x="1417320" y="5001768"/>
            <a:ext cx="9326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8233B"/>
                </a:solidFill>
              </a:rPr>
              <a:t>Rule of thumb: if the property needs workers now, H-2B is probably a lesson for next season.</a:t>
            </a:r>
            <a:endParaRPr lang="en-US" sz="155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J-1, students, EADs, refugees/asylees: practical guardrails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These categories can help, but employers must stay disciplined.</a:t>
            </a:r>
            <a:endParaRPr lang="en-US" sz="1200" dirty="0"/>
          </a:p>
        </p:txBody>
      </p:sp>
      <p:sp>
        <p:nvSpPr>
          <p:cNvPr id="4" name="Shape 2" descr="" title=""/>
          <p:cNvSpPr/>
          <p:nvPr/>
        </p:nvSpPr>
        <p:spPr>
          <a:xfrm>
            <a:off x="777240" y="1280160"/>
            <a:ext cx="4937760" cy="1536192"/>
          </a:xfrm>
          <a:prstGeom prst="rect">
            <a:avLst/>
          </a:prstGeom>
          <a:solidFill>
            <a:srgbClr val="EAF4FB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 descr="" title=""/>
          <p:cNvSpPr/>
          <p:nvPr/>
        </p:nvSpPr>
        <p:spPr>
          <a:xfrm>
            <a:off x="1005840" y="1463040"/>
            <a:ext cx="448056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20" b="1" dirty="0">
                <a:solidFill>
                  <a:srgbClr val="08233B"/>
                </a:solidFill>
              </a:rPr>
              <a:t>J-1 Summer Work Travel</a:t>
            </a:r>
            <a:endParaRPr lang="en-US" sz="1820" dirty="0"/>
          </a:p>
        </p:txBody>
      </p:sp>
      <p:sp>
        <p:nvSpPr>
          <p:cNvPr id="6" name="Text 4" descr="" title=""/>
          <p:cNvSpPr/>
          <p:nvPr/>
        </p:nvSpPr>
        <p:spPr>
          <a:xfrm>
            <a:off x="1005840" y="1901952"/>
            <a:ext cx="4480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2263A"/>
                </a:solidFill>
              </a:rPr>
              <a:t>Useful for seasonal hospitality, but program purpose is cultural exchange; use reputable sponsors and respect job restrictions.</a:t>
            </a:r>
            <a:endParaRPr lang="en-US" sz="1250" dirty="0"/>
          </a:p>
        </p:txBody>
      </p:sp>
      <p:sp>
        <p:nvSpPr>
          <p:cNvPr id="7" name="Shape 5" descr="" title=""/>
          <p:cNvSpPr/>
          <p:nvPr/>
        </p:nvSpPr>
        <p:spPr>
          <a:xfrm>
            <a:off x="777240" y="3611880"/>
            <a:ext cx="4937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 descr="" title=""/>
          <p:cNvSpPr/>
          <p:nvPr/>
        </p:nvSpPr>
        <p:spPr>
          <a:xfrm>
            <a:off x="1005840" y="3794760"/>
            <a:ext cx="448056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20" b="1" dirty="0">
                <a:solidFill>
                  <a:srgbClr val="08233B"/>
                </a:solidFill>
              </a:rPr>
              <a:t>F-1 students</a:t>
            </a:r>
            <a:endParaRPr lang="en-US" sz="1820" dirty="0"/>
          </a:p>
        </p:txBody>
      </p:sp>
      <p:sp>
        <p:nvSpPr>
          <p:cNvPr id="9" name="Text 7" descr="" title=""/>
          <p:cNvSpPr/>
          <p:nvPr/>
        </p:nvSpPr>
        <p:spPr>
          <a:xfrm>
            <a:off x="1005840" y="4233672"/>
            <a:ext cx="4480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2263A"/>
                </a:solidFill>
              </a:rPr>
              <a:t>May have limited on-campus, CPT, OPT, or STEM OPT authorization; document category and dates carefully.</a:t>
            </a:r>
            <a:endParaRPr lang="en-US" sz="1250" dirty="0"/>
          </a:p>
        </p:txBody>
      </p:sp>
      <p:sp>
        <p:nvSpPr>
          <p:cNvPr id="10" name="Shape 8" descr="" title=""/>
          <p:cNvSpPr/>
          <p:nvPr/>
        </p:nvSpPr>
        <p:spPr>
          <a:xfrm>
            <a:off x="6400800" y="1280160"/>
            <a:ext cx="4937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 descr="" title=""/>
          <p:cNvSpPr/>
          <p:nvPr/>
        </p:nvSpPr>
        <p:spPr>
          <a:xfrm>
            <a:off x="6629400" y="1463040"/>
            <a:ext cx="448056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20" b="1" dirty="0">
                <a:solidFill>
                  <a:srgbClr val="08233B"/>
                </a:solidFill>
              </a:rPr>
              <a:t>EAD holders</a:t>
            </a:r>
            <a:endParaRPr lang="en-US" sz="182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6629400" y="1901952"/>
            <a:ext cx="4480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2263A"/>
                </a:solidFill>
              </a:rPr>
              <a:t>Do not assume category equals risk; review document and automatic-extension rules before acting.</a:t>
            </a:r>
            <a:endParaRPr lang="en-US" sz="1250" dirty="0"/>
          </a:p>
        </p:txBody>
      </p:sp>
      <p:sp>
        <p:nvSpPr>
          <p:cNvPr id="13" name="Shape 11" descr="" title=""/>
          <p:cNvSpPr/>
          <p:nvPr/>
        </p:nvSpPr>
        <p:spPr>
          <a:xfrm>
            <a:off x="6400800" y="3611880"/>
            <a:ext cx="4937760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 descr="" title=""/>
          <p:cNvSpPr/>
          <p:nvPr/>
        </p:nvSpPr>
        <p:spPr>
          <a:xfrm>
            <a:off x="6629400" y="3794760"/>
            <a:ext cx="448056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20" b="1" dirty="0">
                <a:solidFill>
                  <a:srgbClr val="08233B"/>
                </a:solidFill>
              </a:rPr>
              <a:t>Refugees / asylees</a:t>
            </a:r>
            <a:endParaRPr lang="en-US" sz="182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6629400" y="4233672"/>
            <a:ext cx="4480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2263A"/>
                </a:solidFill>
              </a:rPr>
              <a:t>Employment-authorized incident to status; avoid asking for specific documents.</a:t>
            </a:r>
            <a:endParaRPr lang="en-US" sz="125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12-MONTH WORKFORCE CALENDAR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Move immigration planning upstream of hiring season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Compliance gets harder when the property is already short-staffed.</a:t>
            </a:r>
            <a:endParaRPr lang="en-US" sz="1200" dirty="0"/>
          </a:p>
        </p:txBody>
      </p:sp>
      <p:sp>
        <p:nvSpPr>
          <p:cNvPr id="5" name="Shape 3" descr="" title=""/>
          <p:cNvSpPr/>
          <p:nvPr/>
        </p:nvSpPr>
        <p:spPr>
          <a:xfrm>
            <a:off x="777240" y="1965960"/>
            <a:ext cx="2331720" cy="2468880"/>
          </a:xfrm>
          <a:prstGeom prst="rect">
            <a:avLst/>
          </a:prstGeom>
          <a:solidFill>
            <a:srgbClr val="EAF4FB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 descr="" title=""/>
          <p:cNvSpPr/>
          <p:nvPr/>
        </p:nvSpPr>
        <p:spPr>
          <a:xfrm>
            <a:off x="941832" y="22128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</a:rPr>
              <a:t>Q3 2026</a:t>
            </a:r>
            <a:endParaRPr lang="en-US" sz="2000" dirty="0"/>
          </a:p>
        </p:txBody>
      </p:sp>
      <p:sp>
        <p:nvSpPr>
          <p:cNvPr id="7" name="Text 5" descr="" title=""/>
          <p:cNvSpPr/>
          <p:nvPr/>
        </p:nvSpPr>
        <p:spPr>
          <a:xfrm>
            <a:off x="941832" y="2926080"/>
            <a:ext cx="2011680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20" dirty="0">
                <a:solidFill>
                  <a:srgbClr val="12263A"/>
                </a:solidFill>
              </a:rPr>
              <a:t>Audit I-9/E-Verify process; identify expiring work authorization; review vendors.</a:t>
            </a:r>
            <a:endParaRPr lang="en-US" sz="1320" dirty="0"/>
          </a:p>
        </p:txBody>
      </p:sp>
      <p:sp>
        <p:nvSpPr>
          <p:cNvPr id="8" name="Shape 6" descr="" title=""/>
          <p:cNvSpPr/>
          <p:nvPr/>
        </p:nvSpPr>
        <p:spPr>
          <a:xfrm>
            <a:off x="3566160" y="1965960"/>
            <a:ext cx="233172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 descr="" title=""/>
          <p:cNvSpPr/>
          <p:nvPr/>
        </p:nvSpPr>
        <p:spPr>
          <a:xfrm>
            <a:off x="3730752" y="22128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</a:rPr>
              <a:t>Q4 2026</a:t>
            </a:r>
            <a:endParaRPr lang="en-US" sz="200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3730752" y="2926080"/>
            <a:ext cx="2011680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20" dirty="0">
                <a:solidFill>
                  <a:srgbClr val="12263A"/>
                </a:solidFill>
              </a:rPr>
              <a:t>Decide seasonal visa strategy; budget H-2B/J-1; build recruitment records.</a:t>
            </a:r>
            <a:endParaRPr lang="en-US" sz="1320" dirty="0"/>
          </a:p>
        </p:txBody>
      </p:sp>
      <p:sp>
        <p:nvSpPr>
          <p:cNvPr id="11" name="Shape 9" descr="" title=""/>
          <p:cNvSpPr/>
          <p:nvPr/>
        </p:nvSpPr>
        <p:spPr>
          <a:xfrm>
            <a:off x="6355080" y="1965960"/>
            <a:ext cx="233172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 descr="" title=""/>
          <p:cNvSpPr/>
          <p:nvPr/>
        </p:nvSpPr>
        <p:spPr>
          <a:xfrm>
            <a:off x="6519672" y="22128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</a:rPr>
              <a:t>Q1 2027</a:t>
            </a:r>
            <a:endParaRPr lang="en-US" sz="200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6519672" y="2926080"/>
            <a:ext cx="2011680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20" dirty="0">
                <a:solidFill>
                  <a:srgbClr val="12263A"/>
                </a:solidFill>
              </a:rPr>
              <a:t>Train managers; finalize onboarding owners; stress-test NOI/ICE response.</a:t>
            </a:r>
            <a:endParaRPr lang="en-US" sz="1320" dirty="0"/>
          </a:p>
        </p:txBody>
      </p:sp>
      <p:sp>
        <p:nvSpPr>
          <p:cNvPr id="14" name="Shape 12" descr="" title=""/>
          <p:cNvSpPr/>
          <p:nvPr/>
        </p:nvSpPr>
        <p:spPr>
          <a:xfrm>
            <a:off x="9144000" y="1965960"/>
            <a:ext cx="233172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3" descr="" title=""/>
          <p:cNvSpPr/>
          <p:nvPr/>
        </p:nvSpPr>
        <p:spPr>
          <a:xfrm>
            <a:off x="9308592" y="2212848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</a:rPr>
              <a:t>Q2 2027</a:t>
            </a:r>
            <a:endParaRPr lang="en-US" sz="200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9308592" y="2926080"/>
            <a:ext cx="2011680" cy="859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20" dirty="0">
                <a:solidFill>
                  <a:srgbClr val="12263A"/>
                </a:solidFill>
              </a:rPr>
              <a:t>Run peak-season readiness check; verify reverification and escalation protocols.</a:t>
            </a:r>
            <a:endParaRPr lang="en-US" sz="1320" dirty="0"/>
          </a:p>
        </p:txBody>
      </p:sp>
      <p:sp>
        <p:nvSpPr>
          <p:cNvPr id="17" name="Text 15" descr="" title=""/>
          <p:cNvSpPr/>
          <p:nvPr/>
        </p:nvSpPr>
        <p:spPr>
          <a:xfrm>
            <a:off x="1143000" y="5074920"/>
            <a:ext cx="9784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8233B"/>
                </a:solidFill>
              </a:rPr>
              <a:t>Workforce planning is a compliance control.</a:t>
            </a:r>
            <a:endParaRPr lang="en-US" sz="220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Mini-scenarios: what would you do?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Workforce Compliance in Practice</a:t>
            </a:r>
            <a:endParaRPr lang="en-US" sz="1200" dirty="0"/>
          </a:p>
        </p:txBody>
      </p:sp>
      <p:sp>
        <p:nvSpPr>
          <p:cNvPr id="4" name="Shape 2" descr="" title=""/>
          <p:cNvSpPr/>
          <p:nvPr/>
        </p:nvSpPr>
        <p:spPr>
          <a:xfrm>
            <a:off x="777240" y="1325880"/>
            <a:ext cx="49834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 descr="" title=""/>
          <p:cNvSpPr/>
          <p:nvPr/>
        </p:nvSpPr>
        <p:spPr>
          <a:xfrm>
            <a:off x="960120" y="15087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1</a:t>
            </a:r>
            <a:endParaRPr lang="en-US" sz="2000" dirty="0"/>
          </a:p>
        </p:txBody>
      </p:sp>
      <p:sp>
        <p:nvSpPr>
          <p:cNvPr id="6" name="Text 4" descr="" title=""/>
          <p:cNvSpPr/>
          <p:nvPr/>
        </p:nvSpPr>
        <p:spPr>
          <a:xfrm>
            <a:off x="1463040" y="152704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08233B"/>
                </a:solidFill>
              </a:rPr>
              <a:t>Your best cook’s EAD expires next month.</a:t>
            </a:r>
            <a:endParaRPr lang="en-US" sz="1620" dirty="0"/>
          </a:p>
        </p:txBody>
      </p:sp>
      <p:sp>
        <p:nvSpPr>
          <p:cNvPr id="7" name="Text 5" descr="" title=""/>
          <p:cNvSpPr/>
          <p:nvPr/>
        </p:nvSpPr>
        <p:spPr>
          <a:xfrm>
            <a:off x="1463040" y="2011680"/>
            <a:ext cx="3977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2263A"/>
                </a:solidFill>
              </a:rPr>
              <a:t>Who reviews it, and what extension rules apply?</a:t>
            </a:r>
            <a:endParaRPr lang="en-US" sz="1260" dirty="0"/>
          </a:p>
        </p:txBody>
      </p:sp>
      <p:sp>
        <p:nvSpPr>
          <p:cNvPr id="8" name="Shape 6" descr="" title=""/>
          <p:cNvSpPr/>
          <p:nvPr/>
        </p:nvSpPr>
        <p:spPr>
          <a:xfrm>
            <a:off x="777240" y="3703320"/>
            <a:ext cx="49834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 descr="" title=""/>
          <p:cNvSpPr/>
          <p:nvPr/>
        </p:nvSpPr>
        <p:spPr>
          <a:xfrm>
            <a:off x="960120" y="388620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2</a:t>
            </a:r>
            <a:endParaRPr lang="en-US" sz="200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1463040" y="390448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08233B"/>
                </a:solidFill>
              </a:rPr>
              <a:t>A supervisor says an employee “looks undocumented.”</a:t>
            </a:r>
            <a:endParaRPr lang="en-US" sz="162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1463040" y="4389120"/>
            <a:ext cx="3977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2263A"/>
                </a:solidFill>
              </a:rPr>
              <a:t>How do you stop discrimination and escalate correctly?</a:t>
            </a:r>
            <a:endParaRPr lang="en-US" sz="1260" dirty="0"/>
          </a:p>
        </p:txBody>
      </p:sp>
      <p:sp>
        <p:nvSpPr>
          <p:cNvPr id="12" name="Shape 10" descr="" title=""/>
          <p:cNvSpPr/>
          <p:nvPr/>
        </p:nvSpPr>
        <p:spPr>
          <a:xfrm>
            <a:off x="6355080" y="1325880"/>
            <a:ext cx="49834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 descr="" title=""/>
          <p:cNvSpPr/>
          <p:nvPr/>
        </p:nvSpPr>
        <p:spPr>
          <a:xfrm>
            <a:off x="6537960" y="15087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3</a:t>
            </a:r>
            <a:endParaRPr lang="en-US" sz="2000" dirty="0"/>
          </a:p>
        </p:txBody>
      </p:sp>
      <p:sp>
        <p:nvSpPr>
          <p:cNvPr id="14" name="Text 12" descr="" title=""/>
          <p:cNvSpPr/>
          <p:nvPr/>
        </p:nvSpPr>
        <p:spPr>
          <a:xfrm>
            <a:off x="7040880" y="152704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08233B"/>
                </a:solidFill>
              </a:rPr>
              <a:t>A staffing agency loses authorization for a group of workers.</a:t>
            </a:r>
            <a:endParaRPr lang="en-US" sz="162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7040880" y="2011680"/>
            <a:ext cx="3977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2263A"/>
                </a:solidFill>
              </a:rPr>
              <a:t>What does your contract and continuity plan say?</a:t>
            </a:r>
            <a:endParaRPr lang="en-US" sz="1260" dirty="0"/>
          </a:p>
        </p:txBody>
      </p:sp>
      <p:sp>
        <p:nvSpPr>
          <p:cNvPr id="16" name="Shape 14" descr="" title=""/>
          <p:cNvSpPr/>
          <p:nvPr/>
        </p:nvSpPr>
        <p:spPr>
          <a:xfrm>
            <a:off x="6355080" y="3703320"/>
            <a:ext cx="4983480" cy="1389888"/>
          </a:xfrm>
          <a:prstGeom prst="rect">
            <a:avLst/>
          </a:prstGeom>
          <a:solidFill>
            <a:srgbClr val="EAF4FB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 descr="" title=""/>
          <p:cNvSpPr/>
          <p:nvPr/>
        </p:nvSpPr>
        <p:spPr>
          <a:xfrm>
            <a:off x="6537960" y="388620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4</a:t>
            </a:r>
            <a:endParaRPr lang="en-US" sz="2000" dirty="0"/>
          </a:p>
        </p:txBody>
      </p:sp>
      <p:sp>
        <p:nvSpPr>
          <p:cNvPr id="18" name="Text 16" descr="" title=""/>
          <p:cNvSpPr/>
          <p:nvPr/>
        </p:nvSpPr>
        <p:spPr>
          <a:xfrm>
            <a:off x="7040880" y="3904488"/>
            <a:ext cx="4023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08233B"/>
                </a:solidFill>
              </a:rPr>
              <a:t>ICE serves a Notice of Inspection by hand.</a:t>
            </a:r>
            <a:endParaRPr lang="en-US" sz="1620" dirty="0"/>
          </a:p>
        </p:txBody>
      </p:sp>
      <p:sp>
        <p:nvSpPr>
          <p:cNvPr id="19" name="Text 17" descr="" title=""/>
          <p:cNvSpPr/>
          <p:nvPr/>
        </p:nvSpPr>
        <p:spPr>
          <a:xfrm>
            <a:off x="7040880" y="4389120"/>
            <a:ext cx="3977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2263A"/>
                </a:solidFill>
              </a:rPr>
              <a:t>Who receives it, who calls counsel, and where are the I-9s?</a:t>
            </a:r>
            <a:endParaRPr lang="en-US" sz="126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If the government asks for I-9s: use the three days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A Notice of Inspection is a process event, not a panic event.</a:t>
            </a:r>
            <a:endParaRPr lang="en-US" sz="12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868680" y="1417320"/>
            <a:ext cx="777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00000"/>
                </a:solidFill>
              </a:rPr>
              <a:t>Day 0</a:t>
            </a:r>
            <a:endParaRPr lang="en-US" sz="21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2148840" y="141732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8233B"/>
                </a:solidFill>
              </a:rPr>
              <a:t>Receive NOI</a:t>
            </a:r>
            <a:endParaRPr lang="en-US" sz="1800" dirty="0"/>
          </a:p>
        </p:txBody>
      </p:sp>
      <p:sp>
        <p:nvSpPr>
          <p:cNvPr id="6" name="Text 4" descr="" title=""/>
          <p:cNvSpPr/>
          <p:nvPr/>
        </p:nvSpPr>
        <p:spPr>
          <a:xfrm>
            <a:off x="4434840" y="1453896"/>
            <a:ext cx="6217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40" dirty="0">
                <a:solidFill>
                  <a:srgbClr val="12263A"/>
                </a:solidFill>
              </a:rPr>
              <a:t>Identify scope, preserve records, contact counsel, centralize communications.</a:t>
            </a:r>
            <a:endParaRPr lang="en-US" sz="1340" dirty="0"/>
          </a:p>
        </p:txBody>
      </p:sp>
      <p:sp>
        <p:nvSpPr>
          <p:cNvPr id="7" name="Shape 5" descr="" title=""/>
          <p:cNvSpPr/>
          <p:nvPr/>
        </p:nvSpPr>
        <p:spPr>
          <a:xfrm>
            <a:off x="1234440" y="2029968"/>
            <a:ext cx="9692640" cy="0"/>
          </a:xfrm>
          <a:prstGeom prst="line">
            <a:avLst/>
          </a:prstGeom>
          <a:noFill/>
          <a:ln w="254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6" descr="" title=""/>
          <p:cNvSpPr/>
          <p:nvPr/>
        </p:nvSpPr>
        <p:spPr>
          <a:xfrm>
            <a:off x="914400" y="2450592"/>
            <a:ext cx="475488" cy="475488"/>
          </a:xfrm>
          <a:prstGeom prst="ellipse">
            <a:avLst/>
          </a:prstGeom>
          <a:solidFill>
            <a:srgbClr val="C00000"/>
          </a:solidFill>
          <a:ln w="12700">
            <a:solidFill>
              <a:srgbClr val="E86A3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 descr="" title=""/>
          <p:cNvSpPr/>
          <p:nvPr/>
        </p:nvSpPr>
        <p:spPr>
          <a:xfrm>
            <a:off x="1527048" y="2487168"/>
            <a:ext cx="10515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233B"/>
                </a:solidFill>
              </a:rPr>
              <a:t>Day 1</a:t>
            </a:r>
            <a:endParaRPr lang="en-US" sz="160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1527048" y="2999232"/>
            <a:ext cx="27432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263A"/>
                </a:solidFill>
              </a:rPr>
              <a:t>Inventory forms, compare against active/terminated employee list, identify missing records.</a:t>
            </a:r>
            <a:endParaRPr lang="en-US" sz="1220" dirty="0"/>
          </a:p>
        </p:txBody>
      </p:sp>
      <p:sp>
        <p:nvSpPr>
          <p:cNvPr id="11" name="Shape 9" descr="" title=""/>
          <p:cNvSpPr/>
          <p:nvPr/>
        </p:nvSpPr>
        <p:spPr>
          <a:xfrm>
            <a:off x="4572000" y="2450592"/>
            <a:ext cx="475488" cy="475488"/>
          </a:xfrm>
          <a:prstGeom prst="ellipse">
            <a:avLst/>
          </a:prstGeom>
          <a:solidFill>
            <a:srgbClr val="C00000"/>
          </a:solidFill>
          <a:ln w="12700">
            <a:solidFill>
              <a:srgbClr val="E86A3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 descr="" title=""/>
          <p:cNvSpPr/>
          <p:nvPr/>
        </p:nvSpPr>
        <p:spPr>
          <a:xfrm>
            <a:off x="5184648" y="2487168"/>
            <a:ext cx="10515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233B"/>
                </a:solidFill>
              </a:rPr>
              <a:t>Day 2</a:t>
            </a:r>
            <a:endParaRPr lang="en-US" sz="160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5184648" y="2999232"/>
            <a:ext cx="27432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263A"/>
                </a:solidFill>
              </a:rPr>
              <a:t>Make permitted corrections, prepare explanatory memos, avoid backdating.</a:t>
            </a:r>
            <a:endParaRPr lang="en-US" sz="1220" dirty="0"/>
          </a:p>
        </p:txBody>
      </p:sp>
      <p:sp>
        <p:nvSpPr>
          <p:cNvPr id="14" name="Shape 12" descr="" title=""/>
          <p:cNvSpPr/>
          <p:nvPr/>
        </p:nvSpPr>
        <p:spPr>
          <a:xfrm>
            <a:off x="8229600" y="2450592"/>
            <a:ext cx="475488" cy="475488"/>
          </a:xfrm>
          <a:prstGeom prst="ellipse">
            <a:avLst/>
          </a:prstGeom>
          <a:solidFill>
            <a:srgbClr val="C00000"/>
          </a:solidFill>
          <a:ln w="12700">
            <a:solidFill>
              <a:srgbClr val="E86A3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3" descr="" title=""/>
          <p:cNvSpPr/>
          <p:nvPr/>
        </p:nvSpPr>
        <p:spPr>
          <a:xfrm>
            <a:off x="8842248" y="2487168"/>
            <a:ext cx="10515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233B"/>
                </a:solidFill>
              </a:rPr>
              <a:t>Day 3</a:t>
            </a:r>
            <a:endParaRPr lang="en-US" sz="160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8842248" y="2999232"/>
            <a:ext cx="274320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263A"/>
                </a:solidFill>
              </a:rPr>
              <a:t>Produce organized response; document production method and receipt.</a:t>
            </a:r>
            <a:endParaRPr lang="en-US" sz="1220" dirty="0"/>
          </a:p>
        </p:txBody>
      </p:sp>
      <p:sp>
        <p:nvSpPr>
          <p:cNvPr id="17" name="Text 15" descr="" title=""/>
          <p:cNvSpPr/>
          <p:nvPr/>
        </p:nvSpPr>
        <p:spPr>
          <a:xfrm>
            <a:off x="1143000" y="4892040"/>
            <a:ext cx="9784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8233B"/>
                </a:solidFill>
              </a:rPr>
              <a:t>Do not waive the response period without a reason.</a:t>
            </a:r>
            <a:endParaRPr lang="en-US" sz="2000" dirty="0"/>
          </a:p>
        </p:txBody>
      </p:sp>
      <p:sp>
        <p:nvSpPr>
          <p:cNvPr id="18" name="Text 16" descr="" title=""/>
          <p:cNvSpPr/>
          <p:nvPr/>
        </p:nvSpPr>
        <p:spPr>
          <a:xfrm>
            <a:off x="594360" y="6236208"/>
            <a:ext cx="11018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61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WORKSITE RAIDS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If agents arrive onsite: calm, scope, counsel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No one at the front desk should be improvising.</a:t>
            </a:r>
            <a:endParaRPr lang="en-US" sz="1200" dirty="0"/>
          </a:p>
        </p:txBody>
      </p:sp>
      <p:sp>
        <p:nvSpPr>
          <p:cNvPr id="5" name="Shape 3" descr="" title=""/>
          <p:cNvSpPr/>
          <p:nvPr/>
        </p:nvSpPr>
        <p:spPr>
          <a:xfrm>
            <a:off x="731520" y="1627632"/>
            <a:ext cx="2331720" cy="23957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 descr="" title=""/>
          <p:cNvSpPr/>
          <p:nvPr/>
        </p:nvSpPr>
        <p:spPr>
          <a:xfrm>
            <a:off x="896112" y="19202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50" b="1" dirty="0">
                <a:solidFill>
                  <a:srgbClr val="08233B"/>
                </a:solidFill>
              </a:rPr>
              <a:t>1. Identify</a:t>
            </a:r>
            <a:endParaRPr lang="en-US" sz="1850" dirty="0"/>
          </a:p>
        </p:txBody>
      </p:sp>
      <p:sp>
        <p:nvSpPr>
          <p:cNvPr id="7" name="Text 5" descr="" title=""/>
          <p:cNvSpPr/>
          <p:nvPr/>
        </p:nvSpPr>
        <p:spPr>
          <a:xfrm>
            <a:off x="914400" y="2514600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80" dirty="0">
                <a:solidFill>
                  <a:srgbClr val="12263A"/>
                </a:solidFill>
              </a:rPr>
              <a:t>Who are the agents? What are they requesting? Who is the company point person?</a:t>
            </a:r>
            <a:endParaRPr lang="en-US" sz="1180" dirty="0"/>
          </a:p>
        </p:txBody>
      </p:sp>
      <p:sp>
        <p:nvSpPr>
          <p:cNvPr id="8" name="Shape 6" descr="" title=""/>
          <p:cNvSpPr/>
          <p:nvPr/>
        </p:nvSpPr>
        <p:spPr>
          <a:xfrm>
            <a:off x="3547872" y="1627632"/>
            <a:ext cx="2331720" cy="2395728"/>
          </a:xfrm>
          <a:prstGeom prst="rect">
            <a:avLst/>
          </a:prstGeom>
          <a:solidFill>
            <a:srgbClr val="EAF4FB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 descr="" title=""/>
          <p:cNvSpPr/>
          <p:nvPr/>
        </p:nvSpPr>
        <p:spPr>
          <a:xfrm>
            <a:off x="3712464" y="19202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50" b="1" dirty="0">
                <a:solidFill>
                  <a:srgbClr val="08233B"/>
                </a:solidFill>
              </a:rPr>
              <a:t>2. Verify</a:t>
            </a:r>
            <a:endParaRPr lang="en-US" sz="185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3730752" y="2514600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80" dirty="0">
                <a:solidFill>
                  <a:srgbClr val="12263A"/>
                </a:solidFill>
              </a:rPr>
              <a:t>Is there a judicial warrant? What areas, records, or people are within scope?</a:t>
            </a:r>
            <a:endParaRPr lang="en-US" sz="1180" dirty="0"/>
          </a:p>
        </p:txBody>
      </p:sp>
      <p:sp>
        <p:nvSpPr>
          <p:cNvPr id="11" name="Shape 9" descr="" title=""/>
          <p:cNvSpPr/>
          <p:nvPr/>
        </p:nvSpPr>
        <p:spPr>
          <a:xfrm>
            <a:off x="6364224" y="1627632"/>
            <a:ext cx="2331720" cy="23957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 descr="" title=""/>
          <p:cNvSpPr/>
          <p:nvPr/>
        </p:nvSpPr>
        <p:spPr>
          <a:xfrm>
            <a:off x="6528816" y="19202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50" b="1" dirty="0">
                <a:solidFill>
                  <a:srgbClr val="08233B"/>
                </a:solidFill>
              </a:rPr>
              <a:t>3. Contain</a:t>
            </a:r>
            <a:endParaRPr lang="en-US" sz="185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6547104" y="2514600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80" dirty="0">
                <a:solidFill>
                  <a:srgbClr val="12263A"/>
                </a:solidFill>
              </a:rPr>
              <a:t>Do not consent to non-public areas beyond legal requirements. Do not interfere. Document everything.</a:t>
            </a:r>
            <a:endParaRPr lang="en-US" sz="1180" dirty="0"/>
          </a:p>
        </p:txBody>
      </p:sp>
      <p:sp>
        <p:nvSpPr>
          <p:cNvPr id="14" name="Shape 12" descr="" title=""/>
          <p:cNvSpPr/>
          <p:nvPr/>
        </p:nvSpPr>
        <p:spPr>
          <a:xfrm>
            <a:off x="9180576" y="1627632"/>
            <a:ext cx="2331720" cy="23957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3" descr="" title=""/>
          <p:cNvSpPr/>
          <p:nvPr/>
        </p:nvSpPr>
        <p:spPr>
          <a:xfrm>
            <a:off x="9345168" y="19202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50" b="1" dirty="0">
                <a:solidFill>
                  <a:srgbClr val="08233B"/>
                </a:solidFill>
              </a:rPr>
              <a:t>4. Communicate</a:t>
            </a:r>
            <a:endParaRPr lang="en-US" sz="185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9363456" y="2514600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180" dirty="0">
                <a:solidFill>
                  <a:srgbClr val="12263A"/>
                </a:solidFill>
              </a:rPr>
              <a:t>Call counsel, notify leadership, and avoid broadcast messages that cause panic.</a:t>
            </a:r>
            <a:endParaRPr lang="en-US" sz="1180" dirty="0"/>
          </a:p>
        </p:txBody>
      </p:sp>
      <p:sp>
        <p:nvSpPr>
          <p:cNvPr id="17" name="Text 15" descr="" title=""/>
          <p:cNvSpPr/>
          <p:nvPr/>
        </p:nvSpPr>
        <p:spPr>
          <a:xfrm>
            <a:off x="1097280" y="489204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</a:rPr>
              <a:t>Front-line training should answer one question: “Who do I call first?”</a:t>
            </a:r>
            <a:endParaRPr lang="en-US" sz="200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30-day action plan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What every hospitality employer should be able to show by next month.</a:t>
            </a:r>
            <a:endParaRPr lang="en-US" sz="12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868680" y="128930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0000"/>
                </a:solidFill>
              </a:rPr>
              <a:t>1</a:t>
            </a:r>
            <a:endParaRPr lang="en-US" sz="17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1417320" y="1261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8233B"/>
                </a:solidFill>
              </a:rPr>
              <a:t>Audit</a:t>
            </a:r>
            <a:endParaRPr lang="en-US" sz="1800" dirty="0"/>
          </a:p>
        </p:txBody>
      </p:sp>
      <p:sp>
        <p:nvSpPr>
          <p:cNvPr id="6" name="Text 4" descr="" title=""/>
          <p:cNvSpPr/>
          <p:nvPr/>
        </p:nvSpPr>
        <p:spPr>
          <a:xfrm>
            <a:off x="3657600" y="1298448"/>
            <a:ext cx="6812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2263A"/>
                </a:solidFill>
              </a:rPr>
              <a:t>Sample or full I-9 audit; list active and terminated employees; confirm retention/purge.</a:t>
            </a:r>
            <a:endParaRPr lang="en-US" sz="1350" dirty="0"/>
          </a:p>
        </p:txBody>
      </p:sp>
      <p:sp>
        <p:nvSpPr>
          <p:cNvPr id="7" name="Text 5" descr="" title=""/>
          <p:cNvSpPr/>
          <p:nvPr/>
        </p:nvSpPr>
        <p:spPr>
          <a:xfrm>
            <a:off x="868680" y="211226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0000"/>
                </a:solidFill>
              </a:rPr>
              <a:t>2</a:t>
            </a:r>
            <a:endParaRPr lang="en-US" sz="1700" dirty="0"/>
          </a:p>
        </p:txBody>
      </p:sp>
      <p:sp>
        <p:nvSpPr>
          <p:cNvPr id="8" name="Text 6" descr="" title=""/>
          <p:cNvSpPr/>
          <p:nvPr/>
        </p:nvSpPr>
        <p:spPr>
          <a:xfrm>
            <a:off x="1417320" y="20848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8233B"/>
                </a:solidFill>
              </a:rPr>
              <a:t>Train</a:t>
            </a:r>
            <a:endParaRPr lang="en-US" sz="1800" dirty="0"/>
          </a:p>
        </p:txBody>
      </p:sp>
      <p:sp>
        <p:nvSpPr>
          <p:cNvPr id="9" name="Text 7" descr="" title=""/>
          <p:cNvSpPr/>
          <p:nvPr/>
        </p:nvSpPr>
        <p:spPr>
          <a:xfrm>
            <a:off x="3657600" y="2121408"/>
            <a:ext cx="6812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2263A"/>
                </a:solidFill>
              </a:rPr>
              <a:t>Front desk, HR, GMs, and anyone who touches onboarding or government contact.</a:t>
            </a:r>
            <a:endParaRPr lang="en-US" sz="135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868680" y="293522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0000"/>
                </a:solidFill>
              </a:rPr>
              <a:t>3</a:t>
            </a:r>
            <a:endParaRPr lang="en-US" sz="170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1417320" y="290779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8233B"/>
                </a:solidFill>
              </a:rPr>
              <a:t>Centralize</a:t>
            </a:r>
            <a:endParaRPr lang="en-US" sz="180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3657600" y="2944368"/>
            <a:ext cx="6812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2263A"/>
                </a:solidFill>
              </a:rPr>
              <a:t>One owner for I-9s, E-Verify, reverification, and notices.</a:t>
            </a:r>
            <a:endParaRPr lang="en-US" sz="135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868680" y="375818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0000"/>
                </a:solidFill>
              </a:rPr>
              <a:t>4</a:t>
            </a:r>
            <a:endParaRPr lang="en-US" sz="1700" dirty="0"/>
          </a:p>
        </p:txBody>
      </p:sp>
      <p:sp>
        <p:nvSpPr>
          <p:cNvPr id="14" name="Text 12" descr="" title=""/>
          <p:cNvSpPr/>
          <p:nvPr/>
        </p:nvSpPr>
        <p:spPr>
          <a:xfrm>
            <a:off x="1417320" y="373075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8233B"/>
                </a:solidFill>
              </a:rPr>
              <a:t>Vendor check</a:t>
            </a:r>
            <a:endParaRPr lang="en-US" sz="180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3657600" y="3767328"/>
            <a:ext cx="6812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2263A"/>
                </a:solidFill>
              </a:rPr>
              <a:t>Review contracts, audit rights, indemnity, and rapid reporting obligations.</a:t>
            </a:r>
            <a:endParaRPr lang="en-US" sz="135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868680" y="458114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00000"/>
                </a:solidFill>
              </a:rPr>
              <a:t>5</a:t>
            </a:r>
            <a:endParaRPr lang="en-US" sz="1700" dirty="0"/>
          </a:p>
        </p:txBody>
      </p:sp>
      <p:sp>
        <p:nvSpPr>
          <p:cNvPr id="17" name="Text 15" descr="" title=""/>
          <p:cNvSpPr/>
          <p:nvPr/>
        </p:nvSpPr>
        <p:spPr>
          <a:xfrm>
            <a:off x="1417320" y="455371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8233B"/>
                </a:solidFill>
              </a:rPr>
              <a:t>Plan workforce</a:t>
            </a:r>
            <a:endParaRPr lang="en-US" sz="1800" dirty="0"/>
          </a:p>
        </p:txBody>
      </p:sp>
      <p:sp>
        <p:nvSpPr>
          <p:cNvPr id="18" name="Text 16" descr="" title=""/>
          <p:cNvSpPr/>
          <p:nvPr/>
        </p:nvSpPr>
        <p:spPr>
          <a:xfrm>
            <a:off x="3657600" y="4590288"/>
            <a:ext cx="6812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2263A"/>
                </a:solidFill>
              </a:rPr>
              <a:t>Map seasonal need, EAD expirations, and lawful pipeline options.</a:t>
            </a:r>
            <a:endParaRPr lang="en-US" sz="1350" dirty="0"/>
          </a:p>
        </p:txBody>
      </p:sp>
      <p:sp>
        <p:nvSpPr>
          <p:cNvPr id="19" name="Shape 17" descr="" title=""/>
          <p:cNvSpPr/>
          <p:nvPr/>
        </p:nvSpPr>
        <p:spPr>
          <a:xfrm>
            <a:off x="1051560" y="5486400"/>
            <a:ext cx="10012680" cy="347472"/>
          </a:xfrm>
          <a:prstGeom prst="rect">
            <a:avLst/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 descr="" title=""/>
          <p:cNvSpPr/>
          <p:nvPr/>
        </p:nvSpPr>
        <p:spPr>
          <a:xfrm>
            <a:off x="1234440" y="5582412"/>
            <a:ext cx="9646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08233B"/>
                </a:solidFill>
              </a:rPr>
              <a:t>The goal is not perfection. The goal is documented, consistent, repeatable control.</a:t>
            </a:r>
            <a:endParaRPr lang="en-US" sz="128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lens: less raid drill, more operating model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A practical discussion for owners, HR, GMs, and counsel</a:t>
            </a:r>
            <a:endParaRPr lang="en-US" sz="1200" dirty="0"/>
          </a:p>
        </p:txBody>
      </p:sp>
      <p:sp>
        <p:nvSpPr>
          <p:cNvPr id="5" name="Shape 3" descr="" title=""/>
          <p:cNvSpPr/>
          <p:nvPr/>
        </p:nvSpPr>
        <p:spPr>
          <a:xfrm>
            <a:off x="713232" y="1627632"/>
            <a:ext cx="2816352" cy="2880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 descr="" title=""/>
          <p:cNvSpPr/>
          <p:nvPr/>
        </p:nvSpPr>
        <p:spPr>
          <a:xfrm>
            <a:off x="877824" y="1810512"/>
            <a:ext cx="4023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</a:rPr>
              <a:t>1</a:t>
            </a:r>
            <a:endParaRPr lang="en-US" sz="1800" dirty="0"/>
          </a:p>
        </p:txBody>
      </p:sp>
      <p:sp>
        <p:nvSpPr>
          <p:cNvPr id="7" name="Text 5" descr="" title=""/>
          <p:cNvSpPr/>
          <p:nvPr/>
        </p:nvSpPr>
        <p:spPr>
          <a:xfrm>
            <a:off x="877824" y="221284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8233B"/>
                </a:solidFill>
              </a:rPr>
              <a:t>What changed?</a:t>
            </a:r>
            <a:endParaRPr lang="en-US" sz="2100" dirty="0"/>
          </a:p>
        </p:txBody>
      </p:sp>
      <p:sp>
        <p:nvSpPr>
          <p:cNvPr id="8" name="Text 6" descr="" title=""/>
          <p:cNvSpPr/>
          <p:nvPr/>
        </p:nvSpPr>
        <p:spPr>
          <a:xfrm>
            <a:off x="896112" y="2788920"/>
            <a:ext cx="2395728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2263A"/>
                </a:solidFill>
              </a:rPr>
              <a:t>Federal policy shifts, status churn, and employer scrutiny are now part of the staffing reality.</a:t>
            </a:r>
            <a:endParaRPr lang="en-US" sz="1450" dirty="0"/>
          </a:p>
        </p:txBody>
      </p:sp>
      <p:sp>
        <p:nvSpPr>
          <p:cNvPr id="9" name="Shape 7" descr="" title=""/>
          <p:cNvSpPr/>
          <p:nvPr/>
        </p:nvSpPr>
        <p:spPr>
          <a:xfrm>
            <a:off x="4315968" y="1627632"/>
            <a:ext cx="2816352" cy="2880360"/>
          </a:xfrm>
          <a:prstGeom prst="rect">
            <a:avLst/>
          </a:prstGeom>
          <a:solidFill>
            <a:srgbClr val="EAF4FB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 descr="" title=""/>
          <p:cNvSpPr/>
          <p:nvPr/>
        </p:nvSpPr>
        <p:spPr>
          <a:xfrm>
            <a:off x="4480560" y="1810512"/>
            <a:ext cx="4023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</a:rPr>
              <a:t>2</a:t>
            </a:r>
            <a:endParaRPr lang="en-US" sz="180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4480560" y="221284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8233B"/>
                </a:solidFill>
              </a:rPr>
              <a:t>Where risk shows up</a:t>
            </a:r>
            <a:endParaRPr lang="en-US" sz="210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4498848" y="2788920"/>
            <a:ext cx="2395728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2263A"/>
                </a:solidFill>
              </a:rPr>
              <a:t>I-9s, E-Verify, reverification, staffing vendors, and manager decisions create the most avoidable exposure.</a:t>
            </a:r>
            <a:endParaRPr lang="en-US" sz="1450" dirty="0"/>
          </a:p>
        </p:txBody>
      </p:sp>
      <p:sp>
        <p:nvSpPr>
          <p:cNvPr id="13" name="Shape 11" descr="" title=""/>
          <p:cNvSpPr/>
          <p:nvPr/>
        </p:nvSpPr>
        <p:spPr>
          <a:xfrm>
            <a:off x="7918704" y="1627632"/>
            <a:ext cx="2816352" cy="2880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 descr="" title=""/>
          <p:cNvSpPr/>
          <p:nvPr/>
        </p:nvSpPr>
        <p:spPr>
          <a:xfrm>
            <a:off x="8083296" y="1810512"/>
            <a:ext cx="4023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</a:rPr>
              <a:t>3</a:t>
            </a:r>
            <a:endParaRPr lang="en-US" sz="180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8083296" y="2212848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8233B"/>
                </a:solidFill>
              </a:rPr>
              <a:t>What to do next</a:t>
            </a:r>
            <a:endParaRPr lang="en-US" sz="210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8101584" y="2788920"/>
            <a:ext cx="2395728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2263A"/>
                </a:solidFill>
              </a:rPr>
              <a:t>Build a 30-day plan: audit, train, centralize, scenario-test, and plan lawful workforce pipelines.</a:t>
            </a:r>
            <a:endParaRPr lang="en-US" sz="1450" dirty="0"/>
          </a:p>
        </p:txBody>
      </p:sp>
      <p:sp>
        <p:nvSpPr>
          <p:cNvPr id="17" name="Text 15" descr="" title=""/>
          <p:cNvSpPr/>
          <p:nvPr/>
        </p:nvSpPr>
        <p:spPr>
          <a:xfrm>
            <a:off x="987552" y="5074920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8233B"/>
                </a:solidFill>
              </a:rPr>
              <a:t>Goal: leave with a practical compliance and workforce checklist, not just a binder of I-9 rules.</a:t>
            </a:r>
            <a:endParaRPr lang="en-US" sz="190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TAKEAWAYS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Five messages to take back to the property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A practical close.</a:t>
            </a:r>
            <a:endParaRPr lang="en-US" sz="12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914400" y="1417320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1</a:t>
            </a:r>
            <a:endParaRPr lang="en-US" sz="2000" dirty="0"/>
          </a:p>
        </p:txBody>
      </p:sp>
      <p:sp>
        <p:nvSpPr>
          <p:cNvPr id="6" name="Text 4" descr="" title=""/>
          <p:cNvSpPr/>
          <p:nvPr/>
        </p:nvSpPr>
        <p:spPr>
          <a:xfrm>
            <a:off x="1554480" y="143560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8233B"/>
                </a:solidFill>
              </a:rPr>
              <a:t>Immigration is now an operational continuity issue.</a:t>
            </a:r>
            <a:endParaRPr lang="en-US" sz="1850" dirty="0"/>
          </a:p>
        </p:txBody>
      </p:sp>
      <p:sp>
        <p:nvSpPr>
          <p:cNvPr id="7" name="Text 5" descr="" title=""/>
          <p:cNvSpPr/>
          <p:nvPr/>
        </p:nvSpPr>
        <p:spPr>
          <a:xfrm>
            <a:off x="6309360" y="1417320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2</a:t>
            </a:r>
            <a:endParaRPr lang="en-US" sz="2000" dirty="0"/>
          </a:p>
        </p:txBody>
      </p:sp>
      <p:sp>
        <p:nvSpPr>
          <p:cNvPr id="8" name="Text 6" descr="" title=""/>
          <p:cNvSpPr/>
          <p:nvPr/>
        </p:nvSpPr>
        <p:spPr>
          <a:xfrm>
            <a:off x="6949440" y="1435608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8233B"/>
                </a:solidFill>
              </a:rPr>
              <a:t>E-Verify does not cure weak I-9 process.</a:t>
            </a:r>
            <a:endParaRPr lang="en-US" sz="1850" dirty="0"/>
          </a:p>
        </p:txBody>
      </p:sp>
      <p:sp>
        <p:nvSpPr>
          <p:cNvPr id="9" name="Text 7" descr="" title=""/>
          <p:cNvSpPr/>
          <p:nvPr/>
        </p:nvSpPr>
        <p:spPr>
          <a:xfrm>
            <a:off x="914400" y="2642616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3</a:t>
            </a:r>
            <a:endParaRPr lang="en-US" sz="200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1554480" y="2660904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8233B"/>
                </a:solidFill>
              </a:rPr>
              <a:t>Status changes require disciplined, non-discriminatory escalation.</a:t>
            </a:r>
            <a:endParaRPr lang="en-US" sz="185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6309360" y="2642616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4</a:t>
            </a:r>
            <a:endParaRPr lang="en-US" sz="200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6949440" y="2660904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8233B"/>
                </a:solidFill>
              </a:rPr>
              <a:t>Staffing vendors need compliance guardrails before peak season.</a:t>
            </a:r>
            <a:endParaRPr lang="en-US" sz="185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914400" y="3867912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5</a:t>
            </a:r>
            <a:endParaRPr lang="en-US" sz="2000" dirty="0"/>
          </a:p>
        </p:txBody>
      </p:sp>
      <p:sp>
        <p:nvSpPr>
          <p:cNvPr id="14" name="Text 12" descr="" title=""/>
          <p:cNvSpPr/>
          <p:nvPr/>
        </p:nvSpPr>
        <p:spPr>
          <a:xfrm>
            <a:off x="1554480" y="3886200"/>
            <a:ext cx="4526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8233B"/>
                </a:solidFill>
              </a:rPr>
              <a:t>Workforce planning must begin months before the need.</a:t>
            </a:r>
            <a:endParaRPr lang="en-US" sz="185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1143000" y="539496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C00000"/>
                </a:solidFill>
              </a:rPr>
              <a:t>Protect the workforce. Protect the process. Protect the operation.</a:t>
            </a:r>
            <a:endParaRPr lang="en-US" sz="230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16="http://schemas.microsoft.com/office/drawing/2014/main" xmlns:ahyp="http://schemas.microsoft.com/office/drawing/2018/hyperlinkcolor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" title="">
            <a:extLst>
              <a:ext uri="{FF2B5EF4-FFF2-40B4-BE49-F238E27FC236}">
                <a16:creationId xmlns:a16="http://schemas.microsoft.com/office/drawing/2014/main" id="{B0D1E70E-62C7-35C0-A924-C44ADAEAF7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0080" y="366526"/>
            <a:ext cx="10799763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Employers’ Rapid Response Team Hotline</a:t>
            </a:r>
          </a:p>
        </p:txBody>
      </p:sp>
      <p:sp>
        <p:nvSpPr>
          <p:cNvPr id="3" name="Text Placeholder 2" descr="" title="">
            <a:extLst>
              <a:ext uri="{FF2B5EF4-FFF2-40B4-BE49-F238E27FC236}">
                <a16:creationId xmlns:a16="http://schemas.microsoft.com/office/drawing/2014/main" id="{F35F693E-5A77-5BB1-B156-CE552DD9AB4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40080" y="1690688"/>
            <a:ext cx="6108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i="0" dirty="0">
                <a:solidFill>
                  <a:srgbClr val="C00000"/>
                </a:solidFill>
                <a:effectLst/>
                <a:latin typeface="+mj-lt"/>
              </a:rPr>
              <a:t>24/7 Emergency Hotline:</a:t>
            </a:r>
            <a:br>
              <a:rPr lang="en-US" sz="2200" dirty="0">
                <a:latin typeface="+mj-lt"/>
              </a:rPr>
            </a:br>
            <a:r>
              <a:rPr lang="en-US" sz="2200" b="0" i="0" dirty="0">
                <a:effectLst/>
                <a:latin typeface="+mj-lt"/>
              </a:rPr>
              <a:t>In the event of </a:t>
            </a:r>
            <a:r>
              <a:rPr lang="en-US" sz="2200" b="0" i="0" u="sng" dirty="0">
                <a:effectLst/>
                <a:latin typeface="+mj-lt"/>
              </a:rPr>
              <a:t>an active ICE </a:t>
            </a:r>
            <a:r>
              <a:rPr lang="en-US" sz="2200" u="sng" dirty="0">
                <a:latin typeface="+mj-lt"/>
              </a:rPr>
              <a:t>enforcement action</a:t>
            </a:r>
            <a:r>
              <a:rPr lang="en-US" sz="2200" b="0" i="0" dirty="0">
                <a:effectLst/>
                <a:latin typeface="+mj-lt"/>
              </a:rPr>
              <a:t>, call us at </a:t>
            </a:r>
            <a:r>
              <a:rPr lang="en-US" sz="2200" b="1" i="0" dirty="0">
                <a:solidFill>
                  <a:srgbClr val="C00000"/>
                </a:solidFill>
                <a:effectLst/>
                <a:latin typeface="+mj-lt"/>
              </a:rPr>
              <a:t>877-483-7781</a:t>
            </a:r>
            <a:r>
              <a:rPr lang="en-US" sz="2200" b="0" i="0" dirty="0">
                <a:solidFill>
                  <a:srgbClr val="FF0000"/>
                </a:solidFill>
                <a:effectLst/>
                <a:latin typeface="+mj-lt"/>
              </a:rPr>
              <a:t> </a:t>
            </a:r>
            <a:r>
              <a:rPr lang="en-US" sz="2200" b="0" i="0" dirty="0">
                <a:effectLst/>
                <a:latin typeface="+mj-lt"/>
              </a:rPr>
              <a:t>for immediate assistance.</a:t>
            </a:r>
          </a:p>
          <a:p>
            <a:pPr marL="0" indent="0">
              <a:buNone/>
            </a:pPr>
            <a:endParaRPr lang="en-US" sz="2200" dirty="0">
              <a:latin typeface="+mj-lt"/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C0000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DHSRaid@fisherphillips.com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 </a:t>
            </a:r>
          </a:p>
          <a:p>
            <a:pPr lvl="1">
              <a:spcAft>
                <a:spcPts val="400"/>
              </a:spcAft>
            </a:pPr>
            <a:endParaRPr lang="en-US" dirty="0"/>
          </a:p>
        </p:txBody>
      </p:sp>
      <p:pic>
        <p:nvPicPr>
          <p:cNvPr id="4" name="Picture 3" descr="" title="">
            <a:extLst>
              <a:ext uri="{FF2B5EF4-FFF2-40B4-BE49-F238E27FC236}">
                <a16:creationId xmlns:a16="http://schemas.microsoft.com/office/drawing/2014/main" id="{4A106CA3-E2F5-FFA3-1711-260767124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3" r="1" b="13680"/>
          <a:stretch/>
        </p:blipFill>
        <p:spPr>
          <a:xfrm>
            <a:off x="7215903" y="2058708"/>
            <a:ext cx="4240021" cy="3451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6180033"/>
      </p:ext>
    </p:extLst>
  </p:cSld>
  <p:clrMapOvr>
    <a:masterClrMapping/>
  </p:clrMapOvr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 descr="" title="">
            <a:extLst>
              <a:ext uri="{FF2B5EF4-FFF2-40B4-BE49-F238E27FC236}">
                <a16:creationId xmlns:a16="http://schemas.microsoft.com/office/drawing/2014/main" id="{9435A0C1-FFA7-D4E0-AFA5-5ABC4586FD52}"/>
              </a:ext>
            </a:extLst>
          </p:cNvPr>
          <p:cNvCxnSpPr>
            <a:cxnSpLocks/>
          </p:cNvCxnSpPr>
          <p:nvPr/>
        </p:nvCxnSpPr>
        <p:spPr>
          <a:xfrm>
            <a:off x="190500" y="1775622"/>
            <a:ext cx="4918229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Placeholder 18" descr="" title="">
            <a:extLst>
              <a:ext uri="{FF2B5EF4-FFF2-40B4-BE49-F238E27FC236}">
                <a16:creationId xmlns:a16="http://schemas.microsoft.com/office/drawing/2014/main" id="{03F277BB-5EDE-2E47-95C4-62AD0EB56A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" r="5027"/>
          <a:stretch/>
        </p:blipFill>
        <p:spPr/>
      </p:pic>
      <p:sp>
        <p:nvSpPr>
          <p:cNvPr id="4" name="Title 1" descr="" title="">
            <a:extLst>
              <a:ext uri="{FF2B5EF4-FFF2-40B4-BE49-F238E27FC236}">
                <a16:creationId xmlns:a16="http://schemas.microsoft.com/office/drawing/2014/main" id="{DF8706C3-9ADB-B918-0533-A2CF61489B23}"/>
              </a:ext>
            </a:extLst>
          </p:cNvPr>
          <p:cNvSpPr txBox="1">
            <a:spLocks/>
          </p:cNvSpPr>
          <p:nvPr/>
        </p:nvSpPr>
        <p:spPr>
          <a:xfrm>
            <a:off x="190500" y="681200"/>
            <a:ext cx="4762698" cy="237949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4400" b="0" i="0" kern="1200" cap="all" baseline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</a:lstStyle>
          <a:p>
            <a:pPr algn="ctr"/>
            <a:r>
              <a:rPr lang="en-US" sz="3600" dirty="0"/>
              <a:t>Questions?</a:t>
            </a:r>
          </a:p>
        </p:txBody>
      </p:sp>
      <p:sp>
        <p:nvSpPr>
          <p:cNvPr id="12" name="TextBox 11" descr="" title="">
            <a:extLst>
              <a:ext uri="{FF2B5EF4-FFF2-40B4-BE49-F238E27FC236}">
                <a16:creationId xmlns:a16="http://schemas.microsoft.com/office/drawing/2014/main" id="{DD7448A3-445B-C54A-47A7-690BD4901778}"/>
              </a:ext>
            </a:extLst>
          </p:cNvPr>
          <p:cNvSpPr txBox="1"/>
          <p:nvPr/>
        </p:nvSpPr>
        <p:spPr>
          <a:xfrm>
            <a:off x="190500" y="5109997"/>
            <a:ext cx="60945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David Jones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</a:rPr>
              <a:t>Regional Managing Partner 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</a:rPr>
              <a:t>Co-Chair, Immigration Practice Group 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</a:rPr>
              <a:t>901.333.2072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</a:rPr>
              <a:t>djones@fisherphillips.com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152834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 descr="" title="">
            <a:extLst>
              <a:ext uri="{FF2B5EF4-FFF2-40B4-BE49-F238E27FC236}">
                <a16:creationId xmlns:a16="http://schemas.microsoft.com/office/drawing/2014/main" id="{961F8148-6F1D-9624-FE12-FDC4F8C9A1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Title 2" descr="" title="">
            <a:extLst>
              <a:ext uri="{FF2B5EF4-FFF2-40B4-BE49-F238E27FC236}">
                <a16:creationId xmlns:a16="http://schemas.microsoft.com/office/drawing/2014/main" id="{C1CECBDD-3108-ED98-C023-95203EA16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Picture 4" descr="" title="">
            <a:extLst>
              <a:ext uri="{FF2B5EF4-FFF2-40B4-BE49-F238E27FC236}">
                <a16:creationId xmlns:a16="http://schemas.microsoft.com/office/drawing/2014/main" id="{F98C25BE-F0D2-2D1F-4FF0-482A3C59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62" y="311599"/>
            <a:ext cx="1656307" cy="9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07435"/>
      </p:ext>
    </p:extLst>
  </p:cSld>
  <p:clrMapOvr>
    <a:masterClrMapping/>
  </p:clrMapOvr>
</p:sld>
</file>

<file path=ppt/slides/slide3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2026 hospitality question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The issue is not only whether ICE arrives. It is whether the business can operate through uncertainty.</a:t>
            </a:r>
            <a:endParaRPr lang="en-US" sz="1200" dirty="0"/>
          </a:p>
        </p:txBody>
      </p:sp>
      <p:pic>
        <p:nvPicPr>
          <p:cNvPr id="4" name="Image 0" descr="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1325880"/>
            <a:ext cx="4846320" cy="4160520"/>
          </a:xfrm>
          <a:prstGeom prst="rect">
            <a:avLst/>
          </a:prstGeom>
        </p:spPr>
      </p:pic>
      <p:sp>
        <p:nvSpPr>
          <p:cNvPr id="5" name="Shape 2" descr="" title=""/>
          <p:cNvSpPr/>
          <p:nvPr/>
        </p:nvSpPr>
        <p:spPr>
          <a:xfrm>
            <a:off x="5897880" y="1353312"/>
            <a:ext cx="5440680" cy="4069080"/>
          </a:xfrm>
          <a:prstGeom prst="rect">
            <a:avLst/>
          </a:prstGeom>
          <a:solidFill>
            <a:srgbClr val="F4F7FA"/>
          </a:solidFill>
          <a:ln w="12700">
            <a:solidFill>
              <a:srgbClr val="F4F7F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3" descr="" title=""/>
          <p:cNvSpPr/>
          <p:nvPr/>
        </p:nvSpPr>
        <p:spPr>
          <a:xfrm>
            <a:off x="6199632" y="1737360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Compliance risk</a:t>
            </a:r>
            <a:endParaRPr lang="en-US" sz="2000" dirty="0"/>
          </a:p>
        </p:txBody>
      </p:sp>
      <p:sp>
        <p:nvSpPr>
          <p:cNvPr id="7" name="Text 4" descr="" title=""/>
          <p:cNvSpPr/>
          <p:nvPr/>
        </p:nvSpPr>
        <p:spPr>
          <a:xfrm>
            <a:off x="8339328" y="1673352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C00000"/>
                </a:solidFill>
              </a:rPr>
              <a:t>+</a:t>
            </a:r>
            <a:endParaRPr lang="en-US" sz="2900" dirty="0"/>
          </a:p>
        </p:txBody>
      </p:sp>
      <p:sp>
        <p:nvSpPr>
          <p:cNvPr id="8" name="Text 5" descr="" title=""/>
          <p:cNvSpPr/>
          <p:nvPr/>
        </p:nvSpPr>
        <p:spPr>
          <a:xfrm>
            <a:off x="8915400" y="1737360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Workforce risk</a:t>
            </a:r>
            <a:endParaRPr lang="en-US" sz="2000" dirty="0"/>
          </a:p>
        </p:txBody>
      </p:sp>
      <p:sp>
        <p:nvSpPr>
          <p:cNvPr id="9" name="Shape 6" descr="" title=""/>
          <p:cNvSpPr/>
          <p:nvPr/>
        </p:nvSpPr>
        <p:spPr>
          <a:xfrm>
            <a:off x="6446520" y="2514600"/>
            <a:ext cx="4251960" cy="0"/>
          </a:xfrm>
          <a:prstGeom prst="line">
            <a:avLst/>
          </a:prstGeom>
          <a:noFill/>
          <a:ln w="1524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 descr="" title=""/>
          <p:cNvSpPr/>
          <p:nvPr/>
        </p:nvSpPr>
        <p:spPr>
          <a:xfrm>
            <a:off x="6537960" y="2962656"/>
            <a:ext cx="4160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C00000"/>
                </a:solidFill>
              </a:rPr>
              <a:t>Operational continuity</a:t>
            </a:r>
            <a:endParaRPr lang="en-US" sz="2500" dirty="0"/>
          </a:p>
        </p:txBody>
      </p:sp>
      <p:sp>
        <p:nvSpPr>
          <p:cNvPr id="11" name="Text 8" descr="" title=""/>
          <p:cNvSpPr/>
          <p:nvPr/>
        </p:nvSpPr>
        <p:spPr>
          <a:xfrm>
            <a:off x="6446520" y="3785616"/>
            <a:ext cx="4251960" cy="777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50" dirty="0">
                <a:solidFill>
                  <a:srgbClr val="12263A"/>
                </a:solidFill>
              </a:rPr>
              <a:t>Can we staff the property, onboard quickly, avoid discriminatory shortcuts, and respond calmly when documents or status change?</a:t>
            </a:r>
            <a:endParaRPr lang="en-US" sz="155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Four forces changing the risk profile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These forces are converging at the property level.</a:t>
            </a:r>
            <a:endParaRPr lang="en-US" sz="12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786384" y="1490472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00000"/>
                </a:solidFill>
              </a:rPr>
              <a:t>1</a:t>
            </a:r>
            <a:endParaRPr lang="en-US" sz="21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1426464" y="146304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8233B"/>
                </a:solidFill>
              </a:rPr>
              <a:t>Enforcement capacity</a:t>
            </a:r>
            <a:endParaRPr lang="en-US" sz="2300" dirty="0"/>
          </a:p>
        </p:txBody>
      </p:sp>
      <p:sp>
        <p:nvSpPr>
          <p:cNvPr id="6" name="Shape 4" descr="" title=""/>
          <p:cNvSpPr/>
          <p:nvPr/>
        </p:nvSpPr>
        <p:spPr>
          <a:xfrm>
            <a:off x="1426464" y="1993392"/>
            <a:ext cx="4389120" cy="0"/>
          </a:xfrm>
          <a:prstGeom prst="line">
            <a:avLst/>
          </a:prstGeom>
          <a:noFill/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 descr="" title=""/>
          <p:cNvSpPr/>
          <p:nvPr/>
        </p:nvSpPr>
        <p:spPr>
          <a:xfrm>
            <a:off x="1426464" y="2249424"/>
            <a:ext cx="4297680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2263A"/>
                </a:solidFill>
              </a:rPr>
              <a:t>More funding, more personnel, more inspections.</a:t>
            </a:r>
            <a:endParaRPr lang="en-US" sz="1650" dirty="0"/>
          </a:p>
        </p:txBody>
      </p:sp>
      <p:sp>
        <p:nvSpPr>
          <p:cNvPr id="8" name="Text 6" descr="" title=""/>
          <p:cNvSpPr/>
          <p:nvPr/>
        </p:nvSpPr>
        <p:spPr>
          <a:xfrm>
            <a:off x="6446520" y="1490472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00000"/>
                </a:solidFill>
              </a:rPr>
              <a:t>2</a:t>
            </a:r>
            <a:endParaRPr lang="en-US" sz="2100" dirty="0"/>
          </a:p>
        </p:txBody>
      </p:sp>
      <p:sp>
        <p:nvSpPr>
          <p:cNvPr id="9" name="Text 7" descr="" title=""/>
          <p:cNvSpPr/>
          <p:nvPr/>
        </p:nvSpPr>
        <p:spPr>
          <a:xfrm>
            <a:off x="7086600" y="146304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8233B"/>
                </a:solidFill>
              </a:rPr>
              <a:t>Status churn</a:t>
            </a:r>
            <a:endParaRPr lang="en-US" sz="2300" dirty="0"/>
          </a:p>
        </p:txBody>
      </p:sp>
      <p:sp>
        <p:nvSpPr>
          <p:cNvPr id="10" name="Shape 8" descr="" title=""/>
          <p:cNvSpPr/>
          <p:nvPr/>
        </p:nvSpPr>
        <p:spPr>
          <a:xfrm>
            <a:off x="7086600" y="1993392"/>
            <a:ext cx="4389120" cy="0"/>
          </a:xfrm>
          <a:prstGeom prst="line">
            <a:avLst/>
          </a:prstGeom>
          <a:noFill/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 descr="" title=""/>
          <p:cNvSpPr/>
          <p:nvPr/>
        </p:nvSpPr>
        <p:spPr>
          <a:xfrm>
            <a:off x="7086600" y="2249424"/>
            <a:ext cx="4297680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2263A"/>
                </a:solidFill>
              </a:rPr>
              <a:t>TPS, parole, EADs, and travel restrictions create moving targets.</a:t>
            </a:r>
            <a:endParaRPr lang="en-US" sz="165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786384" y="3730752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00000"/>
                </a:solidFill>
              </a:rPr>
              <a:t>3</a:t>
            </a:r>
            <a:endParaRPr lang="en-US" sz="210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1426464" y="370332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8233B"/>
                </a:solidFill>
              </a:rPr>
              <a:t>Data visibility</a:t>
            </a:r>
            <a:endParaRPr lang="en-US" sz="2300" dirty="0"/>
          </a:p>
        </p:txBody>
      </p:sp>
      <p:sp>
        <p:nvSpPr>
          <p:cNvPr id="14" name="Shape 12" descr="" title=""/>
          <p:cNvSpPr/>
          <p:nvPr/>
        </p:nvSpPr>
        <p:spPr>
          <a:xfrm>
            <a:off x="1426464" y="4233672"/>
            <a:ext cx="4389120" cy="0"/>
          </a:xfrm>
          <a:prstGeom prst="line">
            <a:avLst/>
          </a:prstGeom>
          <a:noFill/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3" descr="" title=""/>
          <p:cNvSpPr/>
          <p:nvPr/>
        </p:nvSpPr>
        <p:spPr>
          <a:xfrm>
            <a:off x="1426464" y="4489704"/>
            <a:ext cx="4297680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2263A"/>
                </a:solidFill>
              </a:rPr>
              <a:t>More data sharing and more cross-agency attention to employer records.</a:t>
            </a:r>
            <a:endParaRPr lang="en-US" sz="165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6446520" y="3730752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C00000"/>
                </a:solidFill>
              </a:rPr>
              <a:t>4</a:t>
            </a:r>
            <a:endParaRPr lang="en-US" sz="2100" dirty="0"/>
          </a:p>
        </p:txBody>
      </p:sp>
      <p:sp>
        <p:nvSpPr>
          <p:cNvPr id="17" name="Text 15" descr="" title=""/>
          <p:cNvSpPr/>
          <p:nvPr/>
        </p:nvSpPr>
        <p:spPr>
          <a:xfrm>
            <a:off x="7086600" y="370332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8233B"/>
                </a:solidFill>
              </a:rPr>
              <a:t>Labor pressure</a:t>
            </a:r>
            <a:endParaRPr lang="en-US" sz="2300" dirty="0"/>
          </a:p>
        </p:txBody>
      </p:sp>
      <p:sp>
        <p:nvSpPr>
          <p:cNvPr id="18" name="Shape 16" descr="" title=""/>
          <p:cNvSpPr/>
          <p:nvPr/>
        </p:nvSpPr>
        <p:spPr>
          <a:xfrm>
            <a:off x="7086600" y="4233672"/>
            <a:ext cx="4389120" cy="0"/>
          </a:xfrm>
          <a:prstGeom prst="line">
            <a:avLst/>
          </a:prstGeom>
          <a:noFill/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Text 17" descr="" title=""/>
          <p:cNvSpPr/>
          <p:nvPr/>
        </p:nvSpPr>
        <p:spPr>
          <a:xfrm>
            <a:off x="7086600" y="4489704"/>
            <a:ext cx="4297680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2263A"/>
                </a:solidFill>
              </a:rPr>
              <a:t>Turnover and staffing shortages make shortcuts tempting.</a:t>
            </a:r>
            <a:endParaRPr lang="en-US" sz="165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TENNESSEE BASELINE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State-law factor: verification is not optional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Federal I-9 obligations plus Tennessee Lawful Employment Act requirements.</a:t>
            </a:r>
            <a:endParaRPr lang="en-US" sz="1200" dirty="0"/>
          </a:p>
        </p:txBody>
      </p:sp>
      <p:sp>
        <p:nvSpPr>
          <p:cNvPr id="5" name="Shape 3" descr="" title=""/>
          <p:cNvSpPr/>
          <p:nvPr/>
        </p:nvSpPr>
        <p:spPr>
          <a:xfrm>
            <a:off x="777240" y="1426464"/>
            <a:ext cx="5166360" cy="3977640"/>
          </a:xfrm>
          <a:prstGeom prst="rect">
            <a:avLst/>
          </a:prstGeom>
          <a:solidFill>
            <a:srgbClr val="EAF4FB"/>
          </a:solidFill>
          <a:ln w="12700">
            <a:solidFill>
              <a:srgbClr val="EAF4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 descr="" title=""/>
          <p:cNvSpPr/>
          <p:nvPr/>
        </p:nvSpPr>
        <p:spPr>
          <a:xfrm>
            <a:off x="1078992" y="178308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8233B"/>
                </a:solidFill>
              </a:rPr>
              <a:t>Private employers with 35+ FTEs under the same FEIN</a:t>
            </a:r>
            <a:endParaRPr lang="en-US" sz="2400" dirty="0"/>
          </a:p>
        </p:txBody>
      </p:sp>
      <p:sp>
        <p:nvSpPr>
          <p:cNvPr id="7" name="Text 5" descr="" title=""/>
          <p:cNvSpPr/>
          <p:nvPr/>
        </p:nvSpPr>
        <p:spPr>
          <a:xfrm>
            <a:off x="1097280" y="2761488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</a:rPr>
              <a:t>Must use federal E-Verify for employment verification.</a:t>
            </a:r>
            <a:endParaRPr lang="en-US" sz="1800" dirty="0"/>
          </a:p>
        </p:txBody>
      </p:sp>
      <p:sp>
        <p:nvSpPr>
          <p:cNvPr id="8" name="Text 6" descr="" title=""/>
          <p:cNvSpPr/>
          <p:nvPr/>
        </p:nvSpPr>
        <p:spPr>
          <a:xfrm>
            <a:off x="1097280" y="3328416"/>
            <a:ext cx="437083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2263A"/>
                </a:solidFill>
              </a:rPr>
              <a:t>Applies to employees working in or outside Tennessee according to Tennessee DOL guidance.</a:t>
            </a:r>
            <a:endParaRPr lang="en-US" sz="1450" dirty="0"/>
          </a:p>
        </p:txBody>
      </p:sp>
      <p:sp>
        <p:nvSpPr>
          <p:cNvPr id="9" name="Shape 7" descr="" title=""/>
          <p:cNvSpPr/>
          <p:nvPr/>
        </p:nvSpPr>
        <p:spPr>
          <a:xfrm>
            <a:off x="6446520" y="1426464"/>
            <a:ext cx="466344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 descr="" title=""/>
          <p:cNvSpPr/>
          <p:nvPr/>
        </p:nvSpPr>
        <p:spPr>
          <a:xfrm>
            <a:off x="6748272" y="178308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8233B"/>
                </a:solidFill>
              </a:rPr>
              <a:t>Smaller employers</a:t>
            </a:r>
            <a:endParaRPr lang="en-US" sz="240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6784848" y="2514600"/>
            <a:ext cx="3886200" cy="1463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5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Still must demonstrate a legal workforce</a:t>
            </a:r>
            <a:endParaRPr lang="en-US" sz="1550" dirty="0"/>
          </a:p>
          <a:p>
            <a:r>
              <a:rPr lang="en-US" sz="15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use E-Verify or retain state-approved documents</a:t>
            </a:r>
            <a:endParaRPr lang="en-US" sz="1550" dirty="0"/>
          </a:p>
          <a:p>
            <a:r>
              <a:rPr lang="en-US" sz="1550" dirty="0">
                <a:solidFill>
                  <a:srgbClr val="12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still complete federal Form I-9 correctly</a:t>
            </a:r>
            <a:endParaRPr lang="en-US" sz="155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hospitality gets exposed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The same features that make hospitality agile also make immigration compliance fragile.</a:t>
            </a:r>
            <a:endParaRPr lang="en-US" sz="1200" dirty="0"/>
          </a:p>
        </p:txBody>
      </p:sp>
      <p:pic>
        <p:nvPicPr>
          <p:cNvPr id="4" name="Image 0" descr="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1280160"/>
            <a:ext cx="3749040" cy="4206240"/>
          </a:xfrm>
          <a:prstGeom prst="rect">
            <a:avLst/>
          </a:prstGeom>
        </p:spPr>
      </p:pic>
      <p:sp>
        <p:nvSpPr>
          <p:cNvPr id="5" name="Text 2" descr="" title=""/>
          <p:cNvSpPr/>
          <p:nvPr/>
        </p:nvSpPr>
        <p:spPr>
          <a:xfrm>
            <a:off x="4892040" y="131673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High-turnover hiring</a:t>
            </a:r>
            <a:endParaRPr lang="en-US" sz="2000" dirty="0"/>
          </a:p>
        </p:txBody>
      </p:sp>
      <p:sp>
        <p:nvSpPr>
          <p:cNvPr id="6" name="Text 3" descr="" title=""/>
          <p:cNvSpPr/>
          <p:nvPr/>
        </p:nvSpPr>
        <p:spPr>
          <a:xfrm>
            <a:off x="4919472" y="1700784"/>
            <a:ext cx="6126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12263A"/>
                </a:solidFill>
              </a:rPr>
              <a:t>Faster onboarding increases missed signatures, late Section 2s, and inconsistent document review.</a:t>
            </a:r>
            <a:endParaRPr lang="en-US" sz="1360" dirty="0"/>
          </a:p>
        </p:txBody>
      </p:sp>
      <p:sp>
        <p:nvSpPr>
          <p:cNvPr id="7" name="Text 4" descr="" title=""/>
          <p:cNvSpPr/>
          <p:nvPr/>
        </p:nvSpPr>
        <p:spPr>
          <a:xfrm>
            <a:off x="4892040" y="232257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Multi-location decision-making</a:t>
            </a:r>
            <a:endParaRPr lang="en-US" sz="2000" dirty="0"/>
          </a:p>
        </p:txBody>
      </p:sp>
      <p:sp>
        <p:nvSpPr>
          <p:cNvPr id="8" name="Text 5" descr="" title=""/>
          <p:cNvSpPr/>
          <p:nvPr/>
        </p:nvSpPr>
        <p:spPr>
          <a:xfrm>
            <a:off x="4919472" y="2706624"/>
            <a:ext cx="6126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12263A"/>
                </a:solidFill>
              </a:rPr>
              <a:t>GMs and shift leaders often become “immigration compliance” without realizing it.</a:t>
            </a:r>
            <a:endParaRPr lang="en-US" sz="1360" dirty="0"/>
          </a:p>
        </p:txBody>
      </p:sp>
      <p:sp>
        <p:nvSpPr>
          <p:cNvPr id="9" name="Text 6" descr="" title=""/>
          <p:cNvSpPr/>
          <p:nvPr/>
        </p:nvSpPr>
        <p:spPr>
          <a:xfrm>
            <a:off x="4892040" y="332841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Vendor-heavy models</a:t>
            </a:r>
            <a:endParaRPr lang="en-US" sz="2000" dirty="0"/>
          </a:p>
        </p:txBody>
      </p:sp>
      <p:sp>
        <p:nvSpPr>
          <p:cNvPr id="10" name="Text 7" descr="" title=""/>
          <p:cNvSpPr/>
          <p:nvPr/>
        </p:nvSpPr>
        <p:spPr>
          <a:xfrm>
            <a:off x="4919472" y="3712464"/>
            <a:ext cx="6126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12263A"/>
                </a:solidFill>
              </a:rPr>
              <a:t>Staffing agencies, subcontractors, and franchise arrangements create shared operational risk.</a:t>
            </a:r>
            <a:endParaRPr lang="en-US" sz="1360" dirty="0"/>
          </a:p>
        </p:txBody>
      </p:sp>
      <p:sp>
        <p:nvSpPr>
          <p:cNvPr id="11" name="Text 8" descr="" title=""/>
          <p:cNvSpPr/>
          <p:nvPr/>
        </p:nvSpPr>
        <p:spPr>
          <a:xfrm>
            <a:off x="4892040" y="433425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8233B"/>
                </a:solidFill>
              </a:rPr>
              <a:t>Status-dependent workforces</a:t>
            </a:r>
            <a:endParaRPr lang="en-US" sz="2000" dirty="0"/>
          </a:p>
        </p:txBody>
      </p:sp>
      <p:sp>
        <p:nvSpPr>
          <p:cNvPr id="12" name="Text 9" descr="" title=""/>
          <p:cNvSpPr/>
          <p:nvPr/>
        </p:nvSpPr>
        <p:spPr>
          <a:xfrm>
            <a:off x="4919472" y="4718304"/>
            <a:ext cx="6126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12263A"/>
                </a:solidFill>
              </a:rPr>
              <a:t>EAD expirations, TPS changes, and parole terminations hit scheduling directly.</a:t>
            </a:r>
            <a:endParaRPr lang="en-US" sz="136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 CHURN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When work authorization changes, the business feels it first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The legal answer may be nuanced; the operational impact is immediate.</a:t>
            </a:r>
            <a:endParaRPr lang="en-US" sz="1200" dirty="0"/>
          </a:p>
        </p:txBody>
      </p:sp>
      <p:sp>
        <p:nvSpPr>
          <p:cNvPr id="5" name="Shape 3" descr="" title=""/>
          <p:cNvSpPr/>
          <p:nvPr/>
        </p:nvSpPr>
        <p:spPr>
          <a:xfrm>
            <a:off x="777240" y="1417320"/>
            <a:ext cx="4754880" cy="749808"/>
          </a:xfrm>
          <a:prstGeom prst="rect">
            <a:avLst/>
          </a:prstGeom>
          <a:solidFill>
            <a:srgbClr val="EAF4FB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 descr="" title=""/>
          <p:cNvSpPr/>
          <p:nvPr/>
        </p:nvSpPr>
        <p:spPr>
          <a:xfrm>
            <a:off x="987552" y="1536192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8233B"/>
                </a:solidFill>
              </a:rPr>
              <a:t>TPS / parole / EAD changes</a:t>
            </a:r>
            <a:endParaRPr lang="en-US" sz="1650" dirty="0"/>
          </a:p>
        </p:txBody>
      </p:sp>
      <p:sp>
        <p:nvSpPr>
          <p:cNvPr id="7" name="Text 5" descr="" title=""/>
          <p:cNvSpPr/>
          <p:nvPr/>
        </p:nvSpPr>
        <p:spPr>
          <a:xfrm>
            <a:off x="987552" y="1819656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2263A"/>
                </a:solidFill>
              </a:rPr>
              <a:t>Employees may have facially valid documents today and uncertainty tomorrow.</a:t>
            </a:r>
            <a:endParaRPr lang="en-US" sz="1080" dirty="0"/>
          </a:p>
        </p:txBody>
      </p:sp>
      <p:sp>
        <p:nvSpPr>
          <p:cNvPr id="8" name="Shape 6" descr="" title=""/>
          <p:cNvSpPr/>
          <p:nvPr/>
        </p:nvSpPr>
        <p:spPr>
          <a:xfrm>
            <a:off x="777240" y="2651760"/>
            <a:ext cx="47548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 descr="" title=""/>
          <p:cNvSpPr/>
          <p:nvPr/>
        </p:nvSpPr>
        <p:spPr>
          <a:xfrm>
            <a:off x="987552" y="2770632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8233B"/>
                </a:solidFill>
              </a:rPr>
              <a:t>Travel restrictions</a:t>
            </a:r>
            <a:endParaRPr lang="en-US" sz="165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987552" y="3054096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2263A"/>
                </a:solidFill>
              </a:rPr>
              <a:t>Hiring, relocation, and return-to-work plans can be delayed or disrupted.</a:t>
            </a:r>
            <a:endParaRPr lang="en-US" sz="1080" dirty="0"/>
          </a:p>
        </p:txBody>
      </p:sp>
      <p:sp>
        <p:nvSpPr>
          <p:cNvPr id="11" name="Shape 9" descr="" title=""/>
          <p:cNvSpPr/>
          <p:nvPr/>
        </p:nvSpPr>
        <p:spPr>
          <a:xfrm>
            <a:off x="777240" y="3886200"/>
            <a:ext cx="47548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 descr="" title=""/>
          <p:cNvSpPr/>
          <p:nvPr/>
        </p:nvSpPr>
        <p:spPr>
          <a:xfrm>
            <a:off x="987552" y="4005072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08233B"/>
                </a:solidFill>
              </a:rPr>
              <a:t>Litigation whiplash</a:t>
            </a:r>
            <a:endParaRPr lang="en-US" sz="1650" dirty="0"/>
          </a:p>
        </p:txBody>
      </p:sp>
      <p:sp>
        <p:nvSpPr>
          <p:cNvPr id="13" name="Text 11" descr="" title=""/>
          <p:cNvSpPr/>
          <p:nvPr/>
        </p:nvSpPr>
        <p:spPr>
          <a:xfrm>
            <a:off x="987552" y="4288536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2263A"/>
                </a:solidFill>
              </a:rPr>
              <a:t>Court orders can change timing; HR must avoid overreacting.</a:t>
            </a:r>
            <a:endParaRPr lang="en-US" sz="1080" dirty="0"/>
          </a:p>
        </p:txBody>
      </p:sp>
      <p:sp>
        <p:nvSpPr>
          <p:cNvPr id="14" name="Shape 12" descr="" title=""/>
          <p:cNvSpPr/>
          <p:nvPr/>
        </p:nvSpPr>
        <p:spPr>
          <a:xfrm>
            <a:off x="5989320" y="1417320"/>
            <a:ext cx="0" cy="3886200"/>
          </a:xfrm>
          <a:prstGeom prst="line">
            <a:avLst/>
          </a:prstGeom>
          <a:noFill/>
          <a:ln w="25400">
            <a:solidFill>
              <a:srgbClr val="E86A33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5" name="Text 13" descr="" title=""/>
          <p:cNvSpPr/>
          <p:nvPr/>
        </p:nvSpPr>
        <p:spPr>
          <a:xfrm>
            <a:off x="6492240" y="15087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8233B"/>
                </a:solidFill>
              </a:rPr>
              <a:t>Manager question</a:t>
            </a:r>
            <a:endParaRPr lang="en-US" sz="190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6492240" y="1938528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C00000"/>
                </a:solidFill>
              </a:rPr>
              <a:t>“Can this person work tomorrow?”</a:t>
            </a:r>
            <a:endParaRPr lang="en-US" sz="2300" dirty="0"/>
          </a:p>
        </p:txBody>
      </p:sp>
      <p:sp>
        <p:nvSpPr>
          <p:cNvPr id="17" name="Text 15" descr="" title=""/>
          <p:cNvSpPr/>
          <p:nvPr/>
        </p:nvSpPr>
        <p:spPr>
          <a:xfrm>
            <a:off x="6492240" y="29718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8233B"/>
                </a:solidFill>
              </a:rPr>
              <a:t>HR answer</a:t>
            </a:r>
            <a:endParaRPr lang="en-US" sz="1900" dirty="0"/>
          </a:p>
        </p:txBody>
      </p:sp>
      <p:sp>
        <p:nvSpPr>
          <p:cNvPr id="18" name="Text 16" descr="" title=""/>
          <p:cNvSpPr/>
          <p:nvPr/>
        </p:nvSpPr>
        <p:spPr>
          <a:xfrm>
            <a:off x="6492240" y="3401568"/>
            <a:ext cx="4114800" cy="8046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12263A"/>
                </a:solidFill>
              </a:rPr>
              <a:t>“Maybe. Let’s check the document, the category, the expiration, and any automatic extension before we act.”</a:t>
            </a:r>
            <a:endParaRPr lang="en-US" sz="162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mistake pattern: “helpful” managers create risk</a:t>
            </a:r>
            <a:endParaRPr lang="en-US" sz="27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Most bad facts start as an attempt to move faster.</a:t>
            </a:r>
            <a:endParaRPr lang="en-US" sz="12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822960" y="131673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Red flags</a:t>
            </a:r>
            <a:endParaRPr lang="en-US" sz="2400" dirty="0"/>
          </a:p>
        </p:txBody>
      </p:sp>
      <p:sp>
        <p:nvSpPr>
          <p:cNvPr id="5" name="Text 3" descr="" title=""/>
          <p:cNvSpPr/>
          <p:nvPr/>
        </p:nvSpPr>
        <p:spPr>
          <a:xfrm>
            <a:off x="960120" y="1874520"/>
            <a:ext cx="457200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2263A"/>
                </a:solidFill>
              </a:rPr>
              <a:t>“Bring me your green card.”</a:t>
            </a:r>
            <a:endParaRPr lang="en-US" sz="1700" dirty="0"/>
          </a:p>
        </p:txBody>
      </p:sp>
      <p:sp>
        <p:nvSpPr>
          <p:cNvPr id="6" name="Text 4" descr="" title=""/>
          <p:cNvSpPr/>
          <p:nvPr/>
        </p:nvSpPr>
        <p:spPr>
          <a:xfrm>
            <a:off x="960120" y="2587752"/>
            <a:ext cx="457200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2263A"/>
                </a:solidFill>
              </a:rPr>
              <a:t>“Your EAD category is in the news, so you’re suspended.”</a:t>
            </a:r>
            <a:endParaRPr lang="en-US" sz="1700" dirty="0"/>
          </a:p>
        </p:txBody>
      </p:sp>
      <p:sp>
        <p:nvSpPr>
          <p:cNvPr id="7" name="Text 5" descr="" title=""/>
          <p:cNvSpPr/>
          <p:nvPr/>
        </p:nvSpPr>
        <p:spPr>
          <a:xfrm>
            <a:off x="960120" y="3300984"/>
            <a:ext cx="457200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2263A"/>
                </a:solidFill>
              </a:rPr>
              <a:t>“I don’t trust that document; bring something else.”</a:t>
            </a:r>
            <a:endParaRPr lang="en-US" sz="1700" dirty="0"/>
          </a:p>
        </p:txBody>
      </p:sp>
      <p:sp>
        <p:nvSpPr>
          <p:cNvPr id="8" name="Text 6" descr="" title=""/>
          <p:cNvSpPr/>
          <p:nvPr/>
        </p:nvSpPr>
        <p:spPr>
          <a:xfrm>
            <a:off x="6446520" y="131673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7D61"/>
                </a:solidFill>
              </a:rPr>
              <a:t>Better response</a:t>
            </a:r>
            <a:endParaRPr lang="en-US" sz="2400" dirty="0"/>
          </a:p>
        </p:txBody>
      </p:sp>
      <p:sp>
        <p:nvSpPr>
          <p:cNvPr id="9" name="Text 7" descr="" title=""/>
          <p:cNvSpPr/>
          <p:nvPr/>
        </p:nvSpPr>
        <p:spPr>
          <a:xfrm>
            <a:off x="6583680" y="1874520"/>
            <a:ext cx="448056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2263A"/>
                </a:solidFill>
              </a:rPr>
              <a:t>Use the Lists of Acceptable Documents consistently.</a:t>
            </a:r>
            <a:endParaRPr lang="en-US" sz="1700" dirty="0"/>
          </a:p>
        </p:txBody>
      </p:sp>
      <p:sp>
        <p:nvSpPr>
          <p:cNvPr id="10" name="Text 8" descr="" title=""/>
          <p:cNvSpPr/>
          <p:nvPr/>
        </p:nvSpPr>
        <p:spPr>
          <a:xfrm>
            <a:off x="6583680" y="2587752"/>
            <a:ext cx="448056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2263A"/>
                </a:solidFill>
              </a:rPr>
              <a:t>Escalate status questions to HR/legal before acting.</a:t>
            </a:r>
            <a:endParaRPr lang="en-US" sz="170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6583680" y="3300984"/>
            <a:ext cx="448056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2263A"/>
                </a:solidFill>
              </a:rPr>
              <a:t>Accept documents that reasonably appear genuine and relate to the employee.</a:t>
            </a:r>
            <a:endParaRPr lang="en-US" sz="1700" dirty="0"/>
          </a:p>
        </p:txBody>
      </p:sp>
      <p:sp>
        <p:nvSpPr>
          <p:cNvPr id="12" name="Shape 10" descr="" title=""/>
          <p:cNvSpPr/>
          <p:nvPr/>
        </p:nvSpPr>
        <p:spPr>
          <a:xfrm>
            <a:off x="5989320" y="1417320"/>
            <a:ext cx="0" cy="3566160"/>
          </a:xfrm>
          <a:prstGeom prst="line">
            <a:avLst/>
          </a:prstGeom>
          <a:noFill/>
          <a:ln w="1651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 descr="" title=""/>
          <p:cNvSpPr/>
          <p:nvPr/>
        </p:nvSpPr>
        <p:spPr>
          <a:xfrm>
            <a:off x="1005840" y="5074920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8233B"/>
                </a:solidFill>
              </a:rPr>
              <a:t>Train managers to recognize when they are about to make a legal decision.</a:t>
            </a:r>
            <a:endParaRPr lang="en-US" sz="1900" dirty="0"/>
          </a:p>
        </p:txBody>
      </p:sp>
      <p:sp>
        <p:nvSpPr>
          <p:cNvPr id="25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ma14="http://schemas.microsoft.com/office/mac/drawingml/2011/main"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 descr="" titl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 descr="" title=""/>
          <p:cNvSpPr/>
          <p:nvPr/>
        </p:nvSpPr>
        <p:spPr>
          <a:xfrm>
            <a:off x="594360" y="16459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I-9 OPERATING MODEL</a:t>
            </a:r>
            <a:endParaRPr lang="en-US" sz="800" dirty="0"/>
          </a:p>
        </p:txBody>
      </p:sp>
      <p:sp>
        <p:nvSpPr>
          <p:cNvPr id="3" name="Text 1" descr="" title=""/>
          <p:cNvSpPr/>
          <p:nvPr/>
        </p:nvSpPr>
        <p:spPr>
          <a:xfrm>
            <a:off x="566928" y="47548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82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Stop treating the I-9 as a form; treat it as a workflow</a:t>
            </a:r>
            <a:endParaRPr lang="en-US" sz="2700" dirty="0"/>
          </a:p>
        </p:txBody>
      </p:sp>
      <p:sp>
        <p:nvSpPr>
          <p:cNvPr id="4" name="Text 2" descr="" title=""/>
          <p:cNvSpPr/>
          <p:nvPr/>
        </p:nvSpPr>
        <p:spPr>
          <a:xfrm>
            <a:off x="594360" y="932688"/>
            <a:ext cx="9784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B6470"/>
                </a:solidFill>
              </a:rPr>
              <a:t>A good process produces defensible forms even under pressure.</a:t>
            </a:r>
            <a:endParaRPr lang="en-US" sz="1200" dirty="0"/>
          </a:p>
        </p:txBody>
      </p:sp>
      <p:sp>
        <p:nvSpPr>
          <p:cNvPr id="5" name="Shape 3" descr="" title=""/>
          <p:cNvSpPr/>
          <p:nvPr/>
        </p:nvSpPr>
        <p:spPr>
          <a:xfrm>
            <a:off x="777240" y="1874520"/>
            <a:ext cx="1874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 descr="" title=""/>
          <p:cNvSpPr/>
          <p:nvPr/>
        </p:nvSpPr>
        <p:spPr>
          <a:xfrm>
            <a:off x="1435608" y="1993392"/>
            <a:ext cx="548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</a:rPr>
              <a:t>1</a:t>
            </a:r>
            <a:endParaRPr lang="en-US" sz="2200" dirty="0"/>
          </a:p>
        </p:txBody>
      </p:sp>
      <p:sp>
        <p:nvSpPr>
          <p:cNvPr id="7" name="Text 5" descr="" title=""/>
          <p:cNvSpPr/>
          <p:nvPr/>
        </p:nvSpPr>
        <p:spPr>
          <a:xfrm>
            <a:off x="960120" y="2523744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8233B"/>
                </a:solidFill>
              </a:rPr>
              <a:t>Offer accepted</a:t>
            </a:r>
            <a:endParaRPr lang="en-US" sz="1550" dirty="0"/>
          </a:p>
        </p:txBody>
      </p:sp>
      <p:sp>
        <p:nvSpPr>
          <p:cNvPr id="8" name="Text 6" descr="" title=""/>
          <p:cNvSpPr/>
          <p:nvPr/>
        </p:nvSpPr>
        <p:spPr>
          <a:xfrm>
            <a:off x="941832" y="3081528"/>
            <a:ext cx="157276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2263A"/>
                </a:solidFill>
              </a:rPr>
              <a:t>No pre-offer document screening.</a:t>
            </a:r>
            <a:endParaRPr lang="en-US" sz="1080" dirty="0"/>
          </a:p>
        </p:txBody>
      </p:sp>
      <p:sp>
        <p:nvSpPr>
          <p:cNvPr id="9" name="Shape 7" descr="" title=""/>
          <p:cNvSpPr/>
          <p:nvPr/>
        </p:nvSpPr>
        <p:spPr>
          <a:xfrm>
            <a:off x="3017520" y="1874520"/>
            <a:ext cx="1874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 descr="" title=""/>
          <p:cNvSpPr/>
          <p:nvPr/>
        </p:nvSpPr>
        <p:spPr>
          <a:xfrm>
            <a:off x="3675888" y="1993392"/>
            <a:ext cx="548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</a:rPr>
              <a:t>2</a:t>
            </a:r>
            <a:endParaRPr lang="en-US" sz="2200" dirty="0"/>
          </a:p>
        </p:txBody>
      </p:sp>
      <p:sp>
        <p:nvSpPr>
          <p:cNvPr id="11" name="Text 9" descr="" title=""/>
          <p:cNvSpPr/>
          <p:nvPr/>
        </p:nvSpPr>
        <p:spPr>
          <a:xfrm>
            <a:off x="3200400" y="2523744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8233B"/>
                </a:solidFill>
              </a:rPr>
              <a:t>Section 1</a:t>
            </a:r>
            <a:endParaRPr lang="en-US" sz="1550" dirty="0"/>
          </a:p>
        </p:txBody>
      </p:sp>
      <p:sp>
        <p:nvSpPr>
          <p:cNvPr id="12" name="Text 10" descr="" title=""/>
          <p:cNvSpPr/>
          <p:nvPr/>
        </p:nvSpPr>
        <p:spPr>
          <a:xfrm>
            <a:off x="3182112" y="3081528"/>
            <a:ext cx="157276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2263A"/>
                </a:solidFill>
              </a:rPr>
              <a:t>Employee completes no later than start date.</a:t>
            </a:r>
            <a:endParaRPr lang="en-US" sz="1080" dirty="0"/>
          </a:p>
        </p:txBody>
      </p:sp>
      <p:sp>
        <p:nvSpPr>
          <p:cNvPr id="13" name="Shape 11" descr="" title=""/>
          <p:cNvSpPr/>
          <p:nvPr/>
        </p:nvSpPr>
        <p:spPr>
          <a:xfrm>
            <a:off x="5257800" y="1874520"/>
            <a:ext cx="1874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 descr="" title=""/>
          <p:cNvSpPr/>
          <p:nvPr/>
        </p:nvSpPr>
        <p:spPr>
          <a:xfrm>
            <a:off x="5916168" y="1993392"/>
            <a:ext cx="548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</a:rPr>
              <a:t>3</a:t>
            </a:r>
            <a:endParaRPr lang="en-US" sz="2200" dirty="0"/>
          </a:p>
        </p:txBody>
      </p:sp>
      <p:sp>
        <p:nvSpPr>
          <p:cNvPr id="15" name="Text 13" descr="" title=""/>
          <p:cNvSpPr/>
          <p:nvPr/>
        </p:nvSpPr>
        <p:spPr>
          <a:xfrm>
            <a:off x="5440680" y="2523744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8233B"/>
                </a:solidFill>
              </a:rPr>
              <a:t>Section 2</a:t>
            </a:r>
            <a:endParaRPr lang="en-US" sz="1550" dirty="0"/>
          </a:p>
        </p:txBody>
      </p:sp>
      <p:sp>
        <p:nvSpPr>
          <p:cNvPr id="16" name="Text 14" descr="" title=""/>
          <p:cNvSpPr/>
          <p:nvPr/>
        </p:nvSpPr>
        <p:spPr>
          <a:xfrm>
            <a:off x="5422392" y="3081528"/>
            <a:ext cx="157276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2263A"/>
                </a:solidFill>
              </a:rPr>
              <a:t>Employer completes by third business day.</a:t>
            </a:r>
            <a:endParaRPr lang="en-US" sz="1080" dirty="0"/>
          </a:p>
        </p:txBody>
      </p:sp>
      <p:sp>
        <p:nvSpPr>
          <p:cNvPr id="17" name="Shape 15" descr="" title=""/>
          <p:cNvSpPr/>
          <p:nvPr/>
        </p:nvSpPr>
        <p:spPr>
          <a:xfrm>
            <a:off x="7498080" y="1874520"/>
            <a:ext cx="1874520" cy="2240280"/>
          </a:xfrm>
          <a:prstGeom prst="rect">
            <a:avLst/>
          </a:prstGeom>
          <a:solidFill>
            <a:srgbClr val="EAF4FB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 descr="" title=""/>
          <p:cNvSpPr/>
          <p:nvPr/>
        </p:nvSpPr>
        <p:spPr>
          <a:xfrm>
            <a:off x="8156448" y="1993392"/>
            <a:ext cx="548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</a:rPr>
              <a:t>4</a:t>
            </a:r>
            <a:endParaRPr lang="en-US" sz="2200" dirty="0"/>
          </a:p>
        </p:txBody>
      </p:sp>
      <p:sp>
        <p:nvSpPr>
          <p:cNvPr id="19" name="Text 17" descr="" title=""/>
          <p:cNvSpPr/>
          <p:nvPr/>
        </p:nvSpPr>
        <p:spPr>
          <a:xfrm>
            <a:off x="7680960" y="2523744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8233B"/>
                </a:solidFill>
              </a:rPr>
              <a:t>Exception handling</a:t>
            </a:r>
            <a:endParaRPr lang="en-US" sz="1550" dirty="0"/>
          </a:p>
        </p:txBody>
      </p:sp>
      <p:sp>
        <p:nvSpPr>
          <p:cNvPr id="20" name="Text 18" descr="" title=""/>
          <p:cNvSpPr/>
          <p:nvPr/>
        </p:nvSpPr>
        <p:spPr>
          <a:xfrm>
            <a:off x="7662672" y="3081528"/>
            <a:ext cx="157276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2263A"/>
                </a:solidFill>
              </a:rPr>
              <a:t>Receipts, reverification, remote verification.</a:t>
            </a:r>
            <a:endParaRPr lang="en-US" sz="1080" dirty="0"/>
          </a:p>
        </p:txBody>
      </p:sp>
      <p:sp>
        <p:nvSpPr>
          <p:cNvPr id="21" name="Shape 19" descr="" title=""/>
          <p:cNvSpPr/>
          <p:nvPr/>
        </p:nvSpPr>
        <p:spPr>
          <a:xfrm>
            <a:off x="9738360" y="1874520"/>
            <a:ext cx="18745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F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20" descr="" title=""/>
          <p:cNvSpPr/>
          <p:nvPr/>
        </p:nvSpPr>
        <p:spPr>
          <a:xfrm>
            <a:off x="10396728" y="1993392"/>
            <a:ext cx="548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</a:rPr>
              <a:t>5</a:t>
            </a:r>
            <a:endParaRPr lang="en-US" sz="2200" dirty="0"/>
          </a:p>
        </p:txBody>
      </p:sp>
      <p:sp>
        <p:nvSpPr>
          <p:cNvPr id="23" name="Text 21" descr="" title=""/>
          <p:cNvSpPr/>
          <p:nvPr/>
        </p:nvSpPr>
        <p:spPr>
          <a:xfrm>
            <a:off x="9921240" y="2523744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8233B"/>
                </a:solidFill>
              </a:rPr>
              <a:t>Audit trail</a:t>
            </a:r>
            <a:endParaRPr lang="en-US" sz="1550" dirty="0"/>
          </a:p>
        </p:txBody>
      </p:sp>
      <p:sp>
        <p:nvSpPr>
          <p:cNvPr id="24" name="Text 22" descr="" title=""/>
          <p:cNvSpPr/>
          <p:nvPr/>
        </p:nvSpPr>
        <p:spPr>
          <a:xfrm>
            <a:off x="9902952" y="3081528"/>
            <a:ext cx="157276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2263A"/>
                </a:solidFill>
              </a:rPr>
              <a:t>Retention, correction, purge, and export readiness.</a:t>
            </a:r>
            <a:endParaRPr lang="en-US" sz="1080" dirty="0"/>
          </a:p>
        </p:txBody>
      </p:sp>
      <p:sp>
        <p:nvSpPr>
          <p:cNvPr id="25" name="Text 23" descr="" title=""/>
          <p:cNvSpPr/>
          <p:nvPr/>
        </p:nvSpPr>
        <p:spPr>
          <a:xfrm>
            <a:off x="1143000" y="5074920"/>
            <a:ext cx="9784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8233B"/>
                </a:solidFill>
              </a:rPr>
              <a:t>The weak link is rarely the rule. It is the handoff.</a:t>
            </a:r>
            <a:endParaRPr lang="en-US" sz="2100" dirty="0"/>
          </a:p>
        </p:txBody>
      </p:sp>
      <p:sp>
        <p:nvSpPr>
          <p:cNvPr id="27" name="Slide Number Placeholder 0" descr="" title=""/>
          <p:cNvSpPr>
            <a:spLocks noGrp="1"/>
          </p:cNvSpPr>
          <p:nvPr>
            <p:ph type="sldNum" sz="quarter" idx="4294967295"/>
          </p:nvPr>
        </p:nvSpPr>
        <p:spPr>
          <a:xfrm>
            <a:off x="117500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Fisher Phillips">
  <a:themeElements>
    <a:clrScheme name="Fisher Phillips">
      <a:dk1>
        <a:srgbClr val="101820"/>
      </a:dk1>
      <a:lt1>
        <a:srgbClr val="FFFFFF"/>
      </a:lt1>
      <a:dk2>
        <a:srgbClr val="EB002C"/>
      </a:dk2>
      <a:lt2>
        <a:srgbClr val="DFE4F0"/>
      </a:lt2>
      <a:accent1>
        <a:srgbClr val="EB002C"/>
      </a:accent1>
      <a:accent2>
        <a:srgbClr val="101820"/>
      </a:accent2>
      <a:accent3>
        <a:srgbClr val="194B6A"/>
      </a:accent3>
      <a:accent4>
        <a:srgbClr val="492049"/>
      </a:accent4>
      <a:accent5>
        <a:srgbClr val="AC1A34"/>
      </a:accent5>
      <a:accent6>
        <a:srgbClr val="0080A3"/>
      </a:accent6>
      <a:hlink>
        <a:srgbClr val="EB002C"/>
      </a:hlink>
      <a:folHlink>
        <a:srgbClr val="EB002C"/>
      </a:folHlink>
    </a:clrScheme>
    <a:fontScheme name="Fisher Phillips">
      <a:majorFont>
        <a:latin typeface="Aptos Display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isher Phillips - Immigration Overview for EssilorLuxottica - February 2026  -  Read-Only" id="{B448A046-8EF9-4DAB-AE32-1DEFAB8EB52B}" vid="{8132343C-A813-4AD4-9E9A-B588E778C8F6}"/>
    </a:ext>
  </a:extLst>
</a:theme>
</file>

<file path=ppt/theme/theme3.xml><?xml version="1.0" encoding="utf-8"?>
<a:theme xmlns:a="http://schemas.openxmlformats.org/drawingml/2006/main" name="Fisher Phillips">
  <a:themeElements>
    <a:clrScheme name="Fisher Phillips">
      <a:dk1>
        <a:srgbClr val="101820"/>
      </a:dk1>
      <a:lt1>
        <a:srgbClr val="FFFFFF"/>
      </a:lt1>
      <a:dk2>
        <a:srgbClr val="EB002C"/>
      </a:dk2>
      <a:lt2>
        <a:srgbClr val="DFE4F0"/>
      </a:lt2>
      <a:accent1>
        <a:srgbClr val="EB002C"/>
      </a:accent1>
      <a:accent2>
        <a:srgbClr val="101820"/>
      </a:accent2>
      <a:accent3>
        <a:srgbClr val="194B6A"/>
      </a:accent3>
      <a:accent4>
        <a:srgbClr val="492049"/>
      </a:accent4>
      <a:accent5>
        <a:srgbClr val="AC1A34"/>
      </a:accent5>
      <a:accent6>
        <a:srgbClr val="0080A3"/>
      </a:accent6>
      <a:hlink>
        <a:srgbClr val="EB002C"/>
      </a:hlink>
      <a:folHlink>
        <a:srgbClr val="EB002C"/>
      </a:folHlink>
    </a:clrScheme>
    <a:fontScheme name="Fisher Phillips">
      <a:majorFont>
        <a:latin typeface="Aptos Display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137FDE0-A6D6-1444-9F96-37273EF588FA}" vid="{52E3A27A-F65D-E14B-96D0-986F28987CF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/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terms:created xsi:type="dcterms:W3CDTF">1900-01-01T00:00:00.0000000Z</dcterms:created>
  <dcterms:modified xsi:type="dcterms:W3CDTF">1900-01-01T00:00:00.0000000Z</dcterms:modified>
</coreProperties>
</file>