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219" r:id="rId3"/>
  </p:sldMasterIdLst>
  <p:notesMasterIdLst>
    <p:notesMasterId r:id="rId36"/>
  </p:notesMasterIdLst>
  <p:handoutMasterIdLst>
    <p:handoutMasterId r:id="rId37"/>
  </p:handoutMasterIdLst>
  <p:sldIdLst>
    <p:sldId id="295" r:id="rId4"/>
    <p:sldId id="296" r:id="rId5"/>
    <p:sldId id="409" r:id="rId6"/>
    <p:sldId id="394" r:id="rId7"/>
    <p:sldId id="297" r:id="rId8"/>
    <p:sldId id="412" r:id="rId9"/>
    <p:sldId id="390" r:id="rId10"/>
    <p:sldId id="389" r:id="rId11"/>
    <p:sldId id="398" r:id="rId12"/>
    <p:sldId id="395" r:id="rId13"/>
    <p:sldId id="393" r:id="rId14"/>
    <p:sldId id="413" r:id="rId15"/>
    <p:sldId id="397" r:id="rId16"/>
    <p:sldId id="414" r:id="rId17"/>
    <p:sldId id="399" r:id="rId18"/>
    <p:sldId id="400" r:id="rId19"/>
    <p:sldId id="391" r:id="rId20"/>
    <p:sldId id="396" r:id="rId21"/>
    <p:sldId id="392" r:id="rId22"/>
    <p:sldId id="410" r:id="rId23"/>
    <p:sldId id="299" r:id="rId24"/>
    <p:sldId id="416" r:id="rId25"/>
    <p:sldId id="417" r:id="rId26"/>
    <p:sldId id="300" r:id="rId27"/>
    <p:sldId id="403" r:id="rId28"/>
    <p:sldId id="388" r:id="rId29"/>
    <p:sldId id="407" r:id="rId30"/>
    <p:sldId id="415" r:id="rId31"/>
    <p:sldId id="402" r:id="rId32"/>
    <p:sldId id="418" r:id="rId33"/>
    <p:sldId id="408" r:id="rId34"/>
    <p:sldId id="371" r:id="rId35"/>
  </p:sldIdLst>
  <p:sldSz cx="12188825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09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558" autoAdjust="0"/>
    <p:restoredTop sz="97631" autoAdjust="0"/>
  </p:normalViewPr>
  <p:slideViewPr>
    <p:cSldViewPr showGuides="1">
      <p:cViewPr varScale="1">
        <p:scale>
          <a:sx n="82" d="100"/>
          <a:sy n="82" d="100"/>
        </p:scale>
        <p:origin x="48" y="58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outlineViewPr>
    <p:cViewPr>
      <p:scale>
        <a:sx n="33" d="100"/>
        <a:sy n="33" d="100"/>
      </p:scale>
      <p:origin x="0" y="672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42"/>
    </p:cViewPr>
  </p:sorterViewPr>
  <p:notesViewPr>
    <p:cSldViewPr showGuides="1">
      <p:cViewPr varScale="1">
        <p:scale>
          <a:sx n="50" d="100"/>
          <a:sy n="50" d="100"/>
        </p:scale>
        <p:origin x="2684" y="36"/>
      </p:cViewPr>
      <p:guideLst>
        <p:guide orient="horz" pos="2880"/>
        <p:guide pos="2160"/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41E7A6-9118-4678-B9B7-E095DB253572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33BAC67-6196-451D-BE95-2562D1BA54C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Gen Z is excited to work in a “people” industry.</a:t>
          </a:r>
        </a:p>
      </dgm:t>
    </dgm:pt>
    <dgm:pt modelId="{D82D779B-9798-4995-99D7-2E92514AFB9D}" type="parTrans" cxnId="{70D739EF-01B5-4EA9-9975-0B3810C8F4A2}">
      <dgm:prSet/>
      <dgm:spPr/>
      <dgm:t>
        <a:bodyPr/>
        <a:lstStyle/>
        <a:p>
          <a:endParaRPr lang="en-US"/>
        </a:p>
      </dgm:t>
    </dgm:pt>
    <dgm:pt modelId="{109B8A56-0258-4F99-9C58-86FDC3D55C11}" type="sibTrans" cxnId="{70D739EF-01B5-4EA9-9975-0B3810C8F4A2}">
      <dgm:prSet/>
      <dgm:spPr/>
      <dgm:t>
        <a:bodyPr/>
        <a:lstStyle/>
        <a:p>
          <a:endParaRPr lang="en-US"/>
        </a:p>
      </dgm:t>
    </dgm:pt>
    <dgm:pt modelId="{006BA8C5-013D-4E5D-8F99-1E6FC345D4C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Gen Z possesses more positive than negative attitude towards the hospitality industry.</a:t>
          </a:r>
        </a:p>
      </dgm:t>
    </dgm:pt>
    <dgm:pt modelId="{433E2738-A066-4E26-88A5-385A4171148F}" type="parTrans" cxnId="{29A20452-BFF0-4749-BF2E-74189A7CD7AB}">
      <dgm:prSet/>
      <dgm:spPr/>
      <dgm:t>
        <a:bodyPr/>
        <a:lstStyle/>
        <a:p>
          <a:endParaRPr lang="en-US"/>
        </a:p>
      </dgm:t>
    </dgm:pt>
    <dgm:pt modelId="{C58FFDAD-8DCB-47B6-9510-7210CF0849CB}" type="sibTrans" cxnId="{29A20452-BFF0-4749-BF2E-74189A7CD7AB}">
      <dgm:prSet/>
      <dgm:spPr/>
      <dgm:t>
        <a:bodyPr/>
        <a:lstStyle/>
        <a:p>
          <a:endParaRPr lang="en-US"/>
        </a:p>
      </dgm:t>
    </dgm:pt>
    <dgm:pt modelId="{393BD55B-C398-4691-BE39-95088EE0A53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However, GEN Z wants more stability and better working conditions.</a:t>
          </a:r>
        </a:p>
      </dgm:t>
    </dgm:pt>
    <dgm:pt modelId="{4BAFDC0B-9030-4960-943C-8EFD13DA040E}" type="parTrans" cxnId="{EF64D446-0B15-490B-BE0A-088244DD01F9}">
      <dgm:prSet/>
      <dgm:spPr/>
      <dgm:t>
        <a:bodyPr/>
        <a:lstStyle/>
        <a:p>
          <a:endParaRPr lang="en-US"/>
        </a:p>
      </dgm:t>
    </dgm:pt>
    <dgm:pt modelId="{684FC0C6-BB5A-480D-9711-0FB11E252290}" type="sibTrans" cxnId="{EF64D446-0B15-490B-BE0A-088244DD01F9}">
      <dgm:prSet/>
      <dgm:spPr/>
      <dgm:t>
        <a:bodyPr/>
        <a:lstStyle/>
        <a:p>
          <a:endParaRPr lang="en-US"/>
        </a:p>
      </dgm:t>
    </dgm:pt>
    <dgm:pt modelId="{F2790D61-7337-464B-BF1B-B62D435DE613}" type="pres">
      <dgm:prSet presAssocID="{BE41E7A6-9118-4678-B9B7-E095DB253572}" presName="root" presStyleCnt="0">
        <dgm:presLayoutVars>
          <dgm:dir/>
          <dgm:resizeHandles val="exact"/>
        </dgm:presLayoutVars>
      </dgm:prSet>
      <dgm:spPr/>
    </dgm:pt>
    <dgm:pt modelId="{C1A73C9D-75FC-4127-BF52-C7DFECF5A420}" type="pres">
      <dgm:prSet presAssocID="{B33BAC67-6196-451D-BE95-2562D1BA54C3}" presName="compNode" presStyleCnt="0"/>
      <dgm:spPr/>
    </dgm:pt>
    <dgm:pt modelId="{1BF0C68A-D250-4572-BF0A-7DA06D4FD8D4}" type="pres">
      <dgm:prSet presAssocID="{B33BAC67-6196-451D-BE95-2562D1BA54C3}" presName="iconBgRect" presStyleLbl="bgShp" presStyleIdx="0" presStyleCnt="3"/>
      <dgm:spPr/>
    </dgm:pt>
    <dgm:pt modelId="{ED8B6C8B-8264-4D5B-A9EC-7C3E8550766B}" type="pres">
      <dgm:prSet presAssocID="{B33BAC67-6196-451D-BE95-2562D1BA54C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3003D6CF-B875-4C48-8C36-E181DCBE18C8}" type="pres">
      <dgm:prSet presAssocID="{B33BAC67-6196-451D-BE95-2562D1BA54C3}" presName="spaceRect" presStyleCnt="0"/>
      <dgm:spPr/>
    </dgm:pt>
    <dgm:pt modelId="{969C9D38-0B9D-499F-A290-23FF32B8CF84}" type="pres">
      <dgm:prSet presAssocID="{B33BAC67-6196-451D-BE95-2562D1BA54C3}" presName="textRect" presStyleLbl="revTx" presStyleIdx="0" presStyleCnt="3">
        <dgm:presLayoutVars>
          <dgm:chMax val="1"/>
          <dgm:chPref val="1"/>
        </dgm:presLayoutVars>
      </dgm:prSet>
      <dgm:spPr/>
    </dgm:pt>
    <dgm:pt modelId="{A87D3F15-0667-495B-A234-D65B6F0C1BD6}" type="pres">
      <dgm:prSet presAssocID="{109B8A56-0258-4F99-9C58-86FDC3D55C11}" presName="sibTrans" presStyleCnt="0"/>
      <dgm:spPr/>
    </dgm:pt>
    <dgm:pt modelId="{233D6C88-3131-47C4-AFFB-A61E52F7F0F7}" type="pres">
      <dgm:prSet presAssocID="{006BA8C5-013D-4E5D-8F99-1E6FC345D4CE}" presName="compNode" presStyleCnt="0"/>
      <dgm:spPr/>
    </dgm:pt>
    <dgm:pt modelId="{EE245DB5-57BA-4D99-99B4-D497F912FAF5}" type="pres">
      <dgm:prSet presAssocID="{006BA8C5-013D-4E5D-8F99-1E6FC345D4CE}" presName="iconBgRect" presStyleLbl="bgShp" presStyleIdx="1" presStyleCnt="3"/>
      <dgm:spPr/>
    </dgm:pt>
    <dgm:pt modelId="{2E6D8366-1BDB-4647-B6EC-5393871FCF62}" type="pres">
      <dgm:prSet presAssocID="{006BA8C5-013D-4E5D-8F99-1E6FC345D4C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6BBA1F3F-5127-4A20-81B6-3CE6173CC623}" type="pres">
      <dgm:prSet presAssocID="{006BA8C5-013D-4E5D-8F99-1E6FC345D4CE}" presName="spaceRect" presStyleCnt="0"/>
      <dgm:spPr/>
    </dgm:pt>
    <dgm:pt modelId="{3C52E84B-35D4-4908-885D-78D562099599}" type="pres">
      <dgm:prSet presAssocID="{006BA8C5-013D-4E5D-8F99-1E6FC345D4CE}" presName="textRect" presStyleLbl="revTx" presStyleIdx="1" presStyleCnt="3">
        <dgm:presLayoutVars>
          <dgm:chMax val="1"/>
          <dgm:chPref val="1"/>
        </dgm:presLayoutVars>
      </dgm:prSet>
      <dgm:spPr/>
    </dgm:pt>
    <dgm:pt modelId="{19FCBE2C-3AA9-4D03-A3D6-203F7A0EE0D4}" type="pres">
      <dgm:prSet presAssocID="{C58FFDAD-8DCB-47B6-9510-7210CF0849CB}" presName="sibTrans" presStyleCnt="0"/>
      <dgm:spPr/>
    </dgm:pt>
    <dgm:pt modelId="{9DCB255A-D40C-4830-B3F8-ECB2157BC54C}" type="pres">
      <dgm:prSet presAssocID="{393BD55B-C398-4691-BE39-95088EE0A539}" presName="compNode" presStyleCnt="0"/>
      <dgm:spPr/>
    </dgm:pt>
    <dgm:pt modelId="{5E5D1B73-A127-4453-9AEF-9CE202FC6E2B}" type="pres">
      <dgm:prSet presAssocID="{393BD55B-C398-4691-BE39-95088EE0A539}" presName="iconBgRect" presStyleLbl="bgShp" presStyleIdx="2" presStyleCnt="3"/>
      <dgm:spPr/>
    </dgm:pt>
    <dgm:pt modelId="{B74B0D22-8BA0-477E-99D0-E3991F19BA45}" type="pres">
      <dgm:prSet presAssocID="{393BD55B-C398-4691-BE39-95088EE0A53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63579CA2-3F29-487E-8400-C68DD3B99B50}" type="pres">
      <dgm:prSet presAssocID="{393BD55B-C398-4691-BE39-95088EE0A539}" presName="spaceRect" presStyleCnt="0"/>
      <dgm:spPr/>
    </dgm:pt>
    <dgm:pt modelId="{4EE41A7D-6587-413B-906E-9378515FE89B}" type="pres">
      <dgm:prSet presAssocID="{393BD55B-C398-4691-BE39-95088EE0A539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CD0CE12-17B4-4493-B260-3D7465A0C963}" type="presOf" srcId="{B33BAC67-6196-451D-BE95-2562D1BA54C3}" destId="{969C9D38-0B9D-499F-A290-23FF32B8CF84}" srcOrd="0" destOrd="0" presId="urn:microsoft.com/office/officeart/2018/5/layout/IconCircleLabelList"/>
    <dgm:cxn modelId="{AC041D2A-38C8-4953-BF73-3286C27C201F}" type="presOf" srcId="{393BD55B-C398-4691-BE39-95088EE0A539}" destId="{4EE41A7D-6587-413B-906E-9378515FE89B}" srcOrd="0" destOrd="0" presId="urn:microsoft.com/office/officeart/2018/5/layout/IconCircleLabelList"/>
    <dgm:cxn modelId="{EF64D446-0B15-490B-BE0A-088244DD01F9}" srcId="{BE41E7A6-9118-4678-B9B7-E095DB253572}" destId="{393BD55B-C398-4691-BE39-95088EE0A539}" srcOrd="2" destOrd="0" parTransId="{4BAFDC0B-9030-4960-943C-8EFD13DA040E}" sibTransId="{684FC0C6-BB5A-480D-9711-0FB11E252290}"/>
    <dgm:cxn modelId="{29A20452-BFF0-4749-BF2E-74189A7CD7AB}" srcId="{BE41E7A6-9118-4678-B9B7-E095DB253572}" destId="{006BA8C5-013D-4E5D-8F99-1E6FC345D4CE}" srcOrd="1" destOrd="0" parTransId="{433E2738-A066-4E26-88A5-385A4171148F}" sibTransId="{C58FFDAD-8DCB-47B6-9510-7210CF0849CB}"/>
    <dgm:cxn modelId="{73E9508A-9A5D-4A89-96ED-83EE9AD0B474}" type="presOf" srcId="{006BA8C5-013D-4E5D-8F99-1E6FC345D4CE}" destId="{3C52E84B-35D4-4908-885D-78D562099599}" srcOrd="0" destOrd="0" presId="urn:microsoft.com/office/officeart/2018/5/layout/IconCircleLabelList"/>
    <dgm:cxn modelId="{22F713A8-F444-462B-8710-DC692574BC6D}" type="presOf" srcId="{BE41E7A6-9118-4678-B9B7-E095DB253572}" destId="{F2790D61-7337-464B-BF1B-B62D435DE613}" srcOrd="0" destOrd="0" presId="urn:microsoft.com/office/officeart/2018/5/layout/IconCircleLabelList"/>
    <dgm:cxn modelId="{70D739EF-01B5-4EA9-9975-0B3810C8F4A2}" srcId="{BE41E7A6-9118-4678-B9B7-E095DB253572}" destId="{B33BAC67-6196-451D-BE95-2562D1BA54C3}" srcOrd="0" destOrd="0" parTransId="{D82D779B-9798-4995-99D7-2E92514AFB9D}" sibTransId="{109B8A56-0258-4F99-9C58-86FDC3D55C11}"/>
    <dgm:cxn modelId="{7D1348B9-91EE-4DD6-BDD3-1BB02566870F}" type="presParOf" srcId="{F2790D61-7337-464B-BF1B-B62D435DE613}" destId="{C1A73C9D-75FC-4127-BF52-C7DFECF5A420}" srcOrd="0" destOrd="0" presId="urn:microsoft.com/office/officeart/2018/5/layout/IconCircleLabelList"/>
    <dgm:cxn modelId="{C0534867-ABE7-41D3-9592-7ACFB6632D48}" type="presParOf" srcId="{C1A73C9D-75FC-4127-BF52-C7DFECF5A420}" destId="{1BF0C68A-D250-4572-BF0A-7DA06D4FD8D4}" srcOrd="0" destOrd="0" presId="urn:microsoft.com/office/officeart/2018/5/layout/IconCircleLabelList"/>
    <dgm:cxn modelId="{08396AFC-8EE0-4894-8719-02E66176C283}" type="presParOf" srcId="{C1A73C9D-75FC-4127-BF52-C7DFECF5A420}" destId="{ED8B6C8B-8264-4D5B-A9EC-7C3E8550766B}" srcOrd="1" destOrd="0" presId="urn:microsoft.com/office/officeart/2018/5/layout/IconCircleLabelList"/>
    <dgm:cxn modelId="{A728CCE7-0694-419F-93AD-83E006E61C5E}" type="presParOf" srcId="{C1A73C9D-75FC-4127-BF52-C7DFECF5A420}" destId="{3003D6CF-B875-4C48-8C36-E181DCBE18C8}" srcOrd="2" destOrd="0" presId="urn:microsoft.com/office/officeart/2018/5/layout/IconCircleLabelList"/>
    <dgm:cxn modelId="{9BF2FA66-A077-4D3B-BAEA-C9E97AA7A4AE}" type="presParOf" srcId="{C1A73C9D-75FC-4127-BF52-C7DFECF5A420}" destId="{969C9D38-0B9D-499F-A290-23FF32B8CF84}" srcOrd="3" destOrd="0" presId="urn:microsoft.com/office/officeart/2018/5/layout/IconCircleLabelList"/>
    <dgm:cxn modelId="{460E1ED3-C491-487E-996A-9E2EC62ED59E}" type="presParOf" srcId="{F2790D61-7337-464B-BF1B-B62D435DE613}" destId="{A87D3F15-0667-495B-A234-D65B6F0C1BD6}" srcOrd="1" destOrd="0" presId="urn:microsoft.com/office/officeart/2018/5/layout/IconCircleLabelList"/>
    <dgm:cxn modelId="{A8139B4A-893B-43E2-A50D-17EC6E69E334}" type="presParOf" srcId="{F2790D61-7337-464B-BF1B-B62D435DE613}" destId="{233D6C88-3131-47C4-AFFB-A61E52F7F0F7}" srcOrd="2" destOrd="0" presId="urn:microsoft.com/office/officeart/2018/5/layout/IconCircleLabelList"/>
    <dgm:cxn modelId="{E2D00862-14E1-4F24-A58D-56A16E963321}" type="presParOf" srcId="{233D6C88-3131-47C4-AFFB-A61E52F7F0F7}" destId="{EE245DB5-57BA-4D99-99B4-D497F912FAF5}" srcOrd="0" destOrd="0" presId="urn:microsoft.com/office/officeart/2018/5/layout/IconCircleLabelList"/>
    <dgm:cxn modelId="{7C14EC2C-8055-4CB0-9939-CF0A39FD1F11}" type="presParOf" srcId="{233D6C88-3131-47C4-AFFB-A61E52F7F0F7}" destId="{2E6D8366-1BDB-4647-B6EC-5393871FCF62}" srcOrd="1" destOrd="0" presId="urn:microsoft.com/office/officeart/2018/5/layout/IconCircleLabelList"/>
    <dgm:cxn modelId="{FB64AE4C-7A9E-443B-93DC-34E0D8E9F424}" type="presParOf" srcId="{233D6C88-3131-47C4-AFFB-A61E52F7F0F7}" destId="{6BBA1F3F-5127-4A20-81B6-3CE6173CC623}" srcOrd="2" destOrd="0" presId="urn:microsoft.com/office/officeart/2018/5/layout/IconCircleLabelList"/>
    <dgm:cxn modelId="{2CA58A56-1189-4B80-B1A2-0B18B744DA2F}" type="presParOf" srcId="{233D6C88-3131-47C4-AFFB-A61E52F7F0F7}" destId="{3C52E84B-35D4-4908-885D-78D562099599}" srcOrd="3" destOrd="0" presId="urn:microsoft.com/office/officeart/2018/5/layout/IconCircleLabelList"/>
    <dgm:cxn modelId="{30657C0E-BCFC-40CB-8DE4-899BF8CD7E96}" type="presParOf" srcId="{F2790D61-7337-464B-BF1B-B62D435DE613}" destId="{19FCBE2C-3AA9-4D03-A3D6-203F7A0EE0D4}" srcOrd="3" destOrd="0" presId="urn:microsoft.com/office/officeart/2018/5/layout/IconCircleLabelList"/>
    <dgm:cxn modelId="{F9A2D673-3AB2-43E5-956C-70A25DECB656}" type="presParOf" srcId="{F2790D61-7337-464B-BF1B-B62D435DE613}" destId="{9DCB255A-D40C-4830-B3F8-ECB2157BC54C}" srcOrd="4" destOrd="0" presId="urn:microsoft.com/office/officeart/2018/5/layout/IconCircleLabelList"/>
    <dgm:cxn modelId="{FBC982CE-EBC3-46F9-81B6-5FA724BE5B2F}" type="presParOf" srcId="{9DCB255A-D40C-4830-B3F8-ECB2157BC54C}" destId="{5E5D1B73-A127-4453-9AEF-9CE202FC6E2B}" srcOrd="0" destOrd="0" presId="urn:microsoft.com/office/officeart/2018/5/layout/IconCircleLabelList"/>
    <dgm:cxn modelId="{384885AD-1152-4E54-9E5F-512D132FC5F0}" type="presParOf" srcId="{9DCB255A-D40C-4830-B3F8-ECB2157BC54C}" destId="{B74B0D22-8BA0-477E-99D0-E3991F19BA45}" srcOrd="1" destOrd="0" presId="urn:microsoft.com/office/officeart/2018/5/layout/IconCircleLabelList"/>
    <dgm:cxn modelId="{74E34DA5-A1D6-4AFA-93C6-72849CEAAC57}" type="presParOf" srcId="{9DCB255A-D40C-4830-B3F8-ECB2157BC54C}" destId="{63579CA2-3F29-487E-8400-C68DD3B99B50}" srcOrd="2" destOrd="0" presId="urn:microsoft.com/office/officeart/2018/5/layout/IconCircleLabelList"/>
    <dgm:cxn modelId="{7F98B611-430D-430D-82F6-785C6E5A8CAA}" type="presParOf" srcId="{9DCB255A-D40C-4830-B3F8-ECB2157BC54C}" destId="{4EE41A7D-6587-413B-906E-9378515FE89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F0C68A-D250-4572-BF0A-7DA06D4FD8D4}">
      <dsp:nvSpPr>
        <dsp:cNvPr id="0" name=""/>
        <dsp:cNvSpPr/>
      </dsp:nvSpPr>
      <dsp:spPr>
        <a:xfrm>
          <a:off x="677681" y="578168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B6C8B-8264-4D5B-A9EC-7C3E8550766B}">
      <dsp:nvSpPr>
        <dsp:cNvPr id="0" name=""/>
        <dsp:cNvSpPr/>
      </dsp:nvSpPr>
      <dsp:spPr>
        <a:xfrm>
          <a:off x="1079868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C9D38-0B9D-499F-A290-23FF32B8CF84}">
      <dsp:nvSpPr>
        <dsp:cNvPr id="0" name=""/>
        <dsp:cNvSpPr/>
      </dsp:nvSpPr>
      <dsp:spPr>
        <a:xfrm>
          <a:off x="74399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Gen Z is excited to work in a “people” industry.</a:t>
          </a:r>
        </a:p>
      </dsp:txBody>
      <dsp:txXfrm>
        <a:off x="74399" y="3053169"/>
        <a:ext cx="3093750" cy="720000"/>
      </dsp:txXfrm>
    </dsp:sp>
    <dsp:sp modelId="{EE245DB5-57BA-4D99-99B4-D497F912FAF5}">
      <dsp:nvSpPr>
        <dsp:cNvPr id="0" name=""/>
        <dsp:cNvSpPr/>
      </dsp:nvSpPr>
      <dsp:spPr>
        <a:xfrm>
          <a:off x="4312837" y="578168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D8366-1BDB-4647-B6EC-5393871FCF62}">
      <dsp:nvSpPr>
        <dsp:cNvPr id="0" name=""/>
        <dsp:cNvSpPr/>
      </dsp:nvSpPr>
      <dsp:spPr>
        <a:xfrm>
          <a:off x="4715024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52E84B-35D4-4908-885D-78D562099599}">
      <dsp:nvSpPr>
        <dsp:cNvPr id="0" name=""/>
        <dsp:cNvSpPr/>
      </dsp:nvSpPr>
      <dsp:spPr>
        <a:xfrm>
          <a:off x="3709556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Gen Z possesses more positive than negative attitude towards the hospitality industry.</a:t>
          </a:r>
        </a:p>
      </dsp:txBody>
      <dsp:txXfrm>
        <a:off x="3709556" y="3053169"/>
        <a:ext cx="3093750" cy="720000"/>
      </dsp:txXfrm>
    </dsp:sp>
    <dsp:sp modelId="{5E5D1B73-A127-4453-9AEF-9CE202FC6E2B}">
      <dsp:nvSpPr>
        <dsp:cNvPr id="0" name=""/>
        <dsp:cNvSpPr/>
      </dsp:nvSpPr>
      <dsp:spPr>
        <a:xfrm>
          <a:off x="7947993" y="578168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B0D22-8BA0-477E-99D0-E3991F19BA45}">
      <dsp:nvSpPr>
        <dsp:cNvPr id="0" name=""/>
        <dsp:cNvSpPr/>
      </dsp:nvSpPr>
      <dsp:spPr>
        <a:xfrm>
          <a:off x="8350181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E41A7D-6587-413B-906E-9378515FE89B}">
      <dsp:nvSpPr>
        <dsp:cNvPr id="0" name=""/>
        <dsp:cNvSpPr/>
      </dsp:nvSpPr>
      <dsp:spPr>
        <a:xfrm>
          <a:off x="7344712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However, GEN Z wants more stability and better working conditions.</a:t>
          </a:r>
        </a:p>
      </dsp:txBody>
      <dsp:txXfrm>
        <a:off x="7344712" y="3053169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7/10/2023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20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3F3DC-6F76-4FF2-8FE1-5920B66FC7E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462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7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3F3DC-6F76-4FF2-8FE1-5920B66FC7E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57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044" indent="-173044" defTabSz="922903">
              <a:buFontTx/>
              <a:buChar char="-"/>
              <a:defRPr/>
            </a:pPr>
            <a:r>
              <a:rPr lang="en-US" dirty="0" err="1"/>
              <a:t>Coloquial</a:t>
            </a:r>
            <a:r>
              <a:rPr lang="en-US" dirty="0"/>
              <a:t> nickname for those born in Gen Z. </a:t>
            </a:r>
          </a:p>
          <a:p>
            <a:pPr marL="173044" indent="-173044" defTabSz="922903">
              <a:buFontTx/>
              <a:buChar char="-"/>
              <a:defRPr/>
            </a:pPr>
            <a:r>
              <a:rPr lang="en-US" dirty="0"/>
              <a:t>Gen Z is the next largest generation after the “Boomers” born after World War II</a:t>
            </a:r>
          </a:p>
          <a:p>
            <a:pPr marL="173044" indent="-173044" defTabSz="922903">
              <a:buFontTx/>
              <a:buChar char="-"/>
              <a:defRPr/>
            </a:pPr>
            <a:r>
              <a:rPr lang="en-US" dirty="0"/>
              <a:t>The nickname highlights the similarities to the Boomer generation while also pointing to the stark differences in generations</a:t>
            </a:r>
          </a:p>
          <a:p>
            <a:pPr marL="173044" indent="-173044" defTabSz="922903">
              <a:buFontTx/>
              <a:buChar char="-"/>
              <a:defRPr/>
            </a:pPr>
            <a:r>
              <a:rPr lang="en-US" dirty="0"/>
              <a:t>It plays on the notion that a majority of Gen </a:t>
            </a:r>
            <a:r>
              <a:rPr lang="en-US" dirty="0" err="1"/>
              <a:t>Zers</a:t>
            </a:r>
            <a:r>
              <a:rPr lang="en-US" dirty="0"/>
              <a:t> have experienced  years of school on Zoom.</a:t>
            </a:r>
          </a:p>
          <a:p>
            <a:pPr marL="173044" indent="-173044" defTabSz="922903">
              <a:buFontTx/>
              <a:buChar char="-"/>
              <a:defRPr/>
            </a:pPr>
            <a:r>
              <a:rPr lang="en-US" dirty="0"/>
              <a:t>Famous Zoomers include Zendaya (born in 1996; she is on the cusp of Millennials and Gen Z); Kylie Jenner (born in 1997); Lil </a:t>
            </a:r>
            <a:r>
              <a:rPr lang="en-US" dirty="0" err="1"/>
              <a:t>Nas</a:t>
            </a:r>
            <a:r>
              <a:rPr lang="en-US" dirty="0"/>
              <a:t> X (born in 1999).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3F3DC-6F76-4FF2-8FE1-5920B66FC7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74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044" indent="-173044" defTabSz="922903">
              <a:buFontTx/>
              <a:buChar char="-"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3F3DC-6F76-4FF2-8FE1-5920B66FC7E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473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41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4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3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life balance is the top priority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235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3F3DC-6F76-4FF2-8FE1-5920B66FC7E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567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9C6031B-4A81-45F3-B4B0-70DC084E6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2" b="38324"/>
          <a:stretch/>
        </p:blipFill>
        <p:spPr>
          <a:xfrm rot="10800000">
            <a:off x="0" y="-1"/>
            <a:ext cx="10004658" cy="18983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C87B11-777F-4037-BFE7-3B00A0001489}"/>
              </a:ext>
            </a:extLst>
          </p:cNvPr>
          <p:cNvSpPr/>
          <p:nvPr userDrawn="1"/>
        </p:nvSpPr>
        <p:spPr>
          <a:xfrm flipV="1">
            <a:off x="0" y="4005943"/>
            <a:ext cx="12188825" cy="2252713"/>
          </a:xfrm>
          <a:prstGeom prst="rect">
            <a:avLst/>
          </a:prstGeom>
          <a:solidFill>
            <a:srgbClr val="E0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A51B53-83E9-4FEE-B1CC-F4F8838E81D0}"/>
              </a:ext>
            </a:extLst>
          </p:cNvPr>
          <p:cNvSpPr/>
          <p:nvPr userDrawn="1"/>
        </p:nvSpPr>
        <p:spPr>
          <a:xfrm>
            <a:off x="1845098" y="6634264"/>
            <a:ext cx="9607844" cy="48203"/>
          </a:xfrm>
          <a:prstGeom prst="rect">
            <a:avLst/>
          </a:prstGeom>
          <a:solidFill>
            <a:srgbClr val="E0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F5BF9D-0F12-4A3B-8973-117D7024DBD3}"/>
              </a:ext>
            </a:extLst>
          </p:cNvPr>
          <p:cNvSpPr txBox="1"/>
          <p:nvPr userDrawn="1"/>
        </p:nvSpPr>
        <p:spPr>
          <a:xfrm>
            <a:off x="545701" y="6480659"/>
            <a:ext cx="1633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fisherphillips.com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2D2C8E-2769-4272-AD36-D043ED5E56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358" y="282072"/>
            <a:ext cx="1313537" cy="147032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5E8D6E8-2AA0-4E2E-9E89-24BB73855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00" y="1999754"/>
            <a:ext cx="10772495" cy="1761876"/>
          </a:xfrm>
        </p:spPr>
        <p:txBody>
          <a:bodyPr anchor="b">
            <a:normAutofit/>
          </a:bodyPr>
          <a:lstStyle>
            <a:lvl1pPr algn="l">
              <a:defRPr sz="5398" b="1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851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1A78-5CC6-4498-949A-A30CD3E6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5" y="457200"/>
            <a:ext cx="4114738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A207C1-B581-4AA2-92BC-D58D4B648C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271102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AF291-78D8-4190-995C-9298BB847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6045" y="2057400"/>
            <a:ext cx="41147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B316C-D3DD-4B7F-A831-C51DBD52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243475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709A7C8-9CB1-4063-BB5B-DA79FF95E898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56044" y="6243475"/>
            <a:ext cx="2924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CF57367-0AD2-4CBD-8CDC-9FA8A4E961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7/10/2023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8E3575-50CA-4657-8B60-952913DBF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243475"/>
            <a:ext cx="2844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70EA550-FAB6-43D7-8238-4BC78C546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5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5D105-49D6-4EA0-AF7F-21759E26D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4" y="365126"/>
            <a:ext cx="1079689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98C23-5739-460A-8666-08470229D7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6044" y="1825625"/>
            <a:ext cx="10796897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99134-82DC-4A77-BEF0-9DC078C53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243475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478069E-28E5-4256-9DAA-41D5546D1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044" y="6243475"/>
            <a:ext cx="2924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CF57367-0AD2-4CBD-8CDC-9FA8A4E961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7/10/2023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7045A3-29F3-4E05-B427-144804926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243475"/>
            <a:ext cx="2844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70EA550-FAB6-43D7-8238-4BC78C546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226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794EBF-06F7-407D-A947-7A40B3232D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730313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F1A80A-BF4C-4029-B715-D4DEAEED5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6045" y="365125"/>
            <a:ext cx="791422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60B9B-D54D-4A1A-AB7A-5D3AA251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243475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1D3238-4BB6-4332-9EAA-51486CD23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044" y="6243475"/>
            <a:ext cx="2924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CF57367-0AD2-4CBD-8CDC-9FA8A4E961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7/10/2023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1BBE23-02D2-4D23-9D37-9DBC90953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243475"/>
            <a:ext cx="2844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70EA550-FAB6-43D7-8238-4BC78C546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201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93DF-94FC-4772-BC05-0B4BAB69B41D}" type="datetimeFigureOut">
              <a:rPr lang="en-US" smtClean="0"/>
              <a:t>7/10/2023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5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4A04D-A409-404D-A213-1DF806D8C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243475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7063A3D-7F70-448A-8C3E-5333D6776B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044" y="6243475"/>
            <a:ext cx="2924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CF57367-0AD2-4CBD-8CDC-9FA8A4E961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7/10/2023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F594872-7F18-4591-87B0-361485D3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3" y="365126"/>
            <a:ext cx="107968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A22BF9B-FCD9-4AFE-A592-968388C1C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243475"/>
            <a:ext cx="2844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70EA550-FAB6-43D7-8238-4BC78C546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3BCB240-6ACB-4AA4-B3CD-DEF1566E80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467" y="1817687"/>
            <a:ext cx="10796897" cy="41743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07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DD4EC-2F8D-446C-847C-9758FDC0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5" y="1709739"/>
            <a:ext cx="10876736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10597-9F31-4B88-B304-5CBAB9087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045" y="4589464"/>
            <a:ext cx="10876736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A372B-CA26-492E-98B2-8647C6B00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243475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7B158-EDDA-41A0-84D8-38419EFA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243475"/>
            <a:ext cx="2924423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670EA550-FAB6-43D7-8238-4BC78C546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A8FDCE-9A8C-443F-AEC2-E1E4CD9E8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044" y="6243475"/>
            <a:ext cx="2924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CF57367-0AD2-4CBD-8CDC-9FA8A4E961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7/10/2023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51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7DF6C-FF4A-4F8D-9CA4-C15628443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4" y="365126"/>
            <a:ext cx="1079689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61379-CF38-40A9-93D4-7D7C39122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253" y="1825625"/>
            <a:ext cx="534374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3122F6-74E9-456D-B1DA-80FBC2364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9197" y="1825625"/>
            <a:ext cx="534374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D45DE7-9C71-4209-86D9-15442E44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243475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027F056-6651-4720-B41A-ECF1F44F00E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56044" y="6243475"/>
            <a:ext cx="2924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CF57367-0AD2-4CBD-8CDC-9FA8A4E961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7/10/2023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BF1C91-622E-4511-9082-D5D1202F5A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243475"/>
            <a:ext cx="2844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70EA550-FAB6-43D7-8238-4BC78C546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38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E08F-8A63-43B4-9258-29EA04FCC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4" y="365126"/>
            <a:ext cx="1079689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C1CCC-E021-40AF-8CD4-16CA20DB9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045" y="1681163"/>
            <a:ext cx="528234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EBD76-8B1D-40DF-9DA0-3FCB05C11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045" y="2505075"/>
            <a:ext cx="528234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85AD49-9C69-418E-8153-5379F2A89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28234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3BA49C-88AB-48B4-B85D-97035310F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28234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BCA42-2D25-412B-B874-DD6ADE027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243475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DF3CBC2-6341-46E6-B769-9D0760680C1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56044" y="6243475"/>
            <a:ext cx="2924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CF57367-0AD2-4CBD-8CDC-9FA8A4E961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7/10/2023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D13FE6C-B5FB-4A9B-B5F1-C30F5FC80D2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608357" y="6243475"/>
            <a:ext cx="2844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70EA550-FAB6-43D7-8238-4BC78C546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887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E88AE-8DD3-4EC3-9AF5-8870EB3DE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4" y="365126"/>
            <a:ext cx="10796897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87BCC-646B-460C-B13F-57C3762F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243475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EC5A715-7BD4-4C3A-8C5B-6D3360412D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044" y="6243475"/>
            <a:ext cx="2924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CF57367-0AD2-4CBD-8CDC-9FA8A4E961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7/10/2023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5B22E5-49DA-4947-A101-CAB311A7F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243475"/>
            <a:ext cx="2844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70EA550-FAB6-43D7-8238-4BC78C546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7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3A8637-8E69-47AF-BECF-11F3B0A9A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8CF57367-0AD2-4CBD-8CDC-9FA8A4E961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7/10/2023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B48025-80CE-4915-BCE9-60F08DCB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03D1D-26D0-4B64-A69C-1AE7F4A9F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670EA550-FAB6-43D7-8238-4BC78C546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22350-A06F-4698-916B-D1551AAA1B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25"/>
          <a:stretch/>
        </p:blipFill>
        <p:spPr>
          <a:xfrm rot="10800000">
            <a:off x="1" y="0"/>
            <a:ext cx="12027504" cy="417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8590FC-2597-49AE-8967-5EFFDECCE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34" y="5334251"/>
            <a:ext cx="948539" cy="10617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6B997A-1EE6-4CE0-B24A-F19C011F1374}"/>
              </a:ext>
            </a:extLst>
          </p:cNvPr>
          <p:cNvSpPr/>
          <p:nvPr userDrawn="1"/>
        </p:nvSpPr>
        <p:spPr>
          <a:xfrm>
            <a:off x="599324" y="6634264"/>
            <a:ext cx="9607844" cy="48203"/>
          </a:xfrm>
          <a:prstGeom prst="rect">
            <a:avLst/>
          </a:prstGeom>
          <a:solidFill>
            <a:srgbClr val="E0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3EC7E4-E528-44BF-8643-964DFE256EE5}"/>
              </a:ext>
            </a:extLst>
          </p:cNvPr>
          <p:cNvSpPr txBox="1"/>
          <p:nvPr userDrawn="1"/>
        </p:nvSpPr>
        <p:spPr>
          <a:xfrm>
            <a:off x="10323648" y="6480659"/>
            <a:ext cx="1633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fisherphillips.com</a:t>
            </a:r>
          </a:p>
        </p:txBody>
      </p:sp>
    </p:spTree>
    <p:extLst>
      <p:ext uri="{BB962C8B-B14F-4D97-AF65-F5344CB8AC3E}">
        <p14:creationId xmlns:p14="http://schemas.microsoft.com/office/powerpoint/2010/main" val="58866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76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8C06-6533-484B-92F5-41AB77FB4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5" y="457200"/>
            <a:ext cx="4114738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819AC-5395-41F0-A50B-81AA1471F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271102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45E56-2F19-43FE-98C9-15E1641724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6045" y="2057400"/>
            <a:ext cx="41147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3203E-E0C1-465F-9526-B169032C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243475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B1F8CC6-CB4A-44A2-81A1-33833046F00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56044" y="6243475"/>
            <a:ext cx="2924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CF57367-0AD2-4CBD-8CDC-9FA8A4E961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7/10/2023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166643-EA10-44CF-9B7F-98DAD8DEE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243475"/>
            <a:ext cx="2844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70EA550-FAB6-43D7-8238-4BC78C546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015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0A3691-869A-4BB0-A9EC-51978B7A8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3" y="365126"/>
            <a:ext cx="107968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2455E-D59A-4AB6-8A39-100CDDE692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6044" y="6243475"/>
            <a:ext cx="29244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8CF57367-0AD2-4CBD-8CDC-9FA8A4E961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7/10/2023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8D8F0-6FFC-44EC-A586-DD40FAF056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243475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91B40-A76E-4766-B728-37831AC2B2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243475"/>
            <a:ext cx="28445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70EA550-FAB6-43D7-8238-4BC78C54607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6152BC-2C93-47CE-A62C-ADCBF68452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"/>
          <a:stretch/>
        </p:blipFill>
        <p:spPr>
          <a:xfrm>
            <a:off x="2713617" y="5871"/>
            <a:ext cx="9475209" cy="9579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3C57E2-5919-4AAC-A424-7563E89DFB1A}"/>
              </a:ext>
            </a:extLst>
          </p:cNvPr>
          <p:cNvSpPr/>
          <p:nvPr userDrawn="1"/>
        </p:nvSpPr>
        <p:spPr>
          <a:xfrm>
            <a:off x="656043" y="216515"/>
            <a:ext cx="7285509" cy="45719"/>
          </a:xfrm>
          <a:prstGeom prst="rect">
            <a:avLst/>
          </a:prstGeom>
          <a:solidFill>
            <a:srgbClr val="E0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2F5D6-CCE0-4C6F-8C45-082F15EF9D08}"/>
              </a:ext>
            </a:extLst>
          </p:cNvPr>
          <p:cNvSpPr/>
          <p:nvPr userDrawn="1"/>
        </p:nvSpPr>
        <p:spPr>
          <a:xfrm>
            <a:off x="1845098" y="6634264"/>
            <a:ext cx="9607844" cy="48203"/>
          </a:xfrm>
          <a:prstGeom prst="rect">
            <a:avLst/>
          </a:prstGeom>
          <a:solidFill>
            <a:srgbClr val="E0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73CA2-B8E4-46F8-8766-20B655068200}"/>
              </a:ext>
            </a:extLst>
          </p:cNvPr>
          <p:cNvSpPr txBox="1"/>
          <p:nvPr userDrawn="1"/>
        </p:nvSpPr>
        <p:spPr>
          <a:xfrm>
            <a:off x="545701" y="6480659"/>
            <a:ext cx="1633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fisherphillips.com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CA61-28B3-4007-BA04-B0EADC1C6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7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b="1" kern="1200">
          <a:solidFill>
            <a:schemeClr val="tx1"/>
          </a:solidFill>
          <a:latin typeface="Cambria" panose="02040503050406030204" pitchFamily="18" charset="0"/>
          <a:ea typeface="+mj-ea"/>
          <a:cs typeface="Arial" panose="020B0604020202020204" pitchFamily="34" charset="0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Cambria" panose="02040503050406030204" pitchFamily="18" charset="0"/>
          <a:ea typeface="+mn-ea"/>
          <a:cs typeface="Arial" panose="020B0604020202020204" pitchFamily="34" charset="0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Cambria" panose="02040503050406030204" pitchFamily="18" charset="0"/>
          <a:ea typeface="+mn-ea"/>
          <a:cs typeface="Arial" panose="020B0604020202020204" pitchFamily="34" charset="0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Cambria" panose="02040503050406030204" pitchFamily="18" charset="0"/>
          <a:ea typeface="+mn-ea"/>
          <a:cs typeface="Arial" panose="020B0604020202020204" pitchFamily="34" charset="0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Cambria" panose="02040503050406030204" pitchFamily="18" charset="0"/>
          <a:ea typeface="+mn-ea"/>
          <a:cs typeface="Arial" panose="020B0604020202020204" pitchFamily="34" charset="0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Cambria" panose="02040503050406030204" pitchFamily="18" charset="0"/>
          <a:ea typeface="+mn-ea"/>
          <a:cs typeface="Arial" panose="020B0604020202020204" pitchFamily="34" charset="0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inkedin.com/business/learning/blog/learning-and-development/tips-to-support-learning-and-career-development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0807" y="685800"/>
            <a:ext cx="9643138" cy="5946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800" dirty="0"/>
              <a:t>Managing Gen Z in the Hospitality Industry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4412" y="1524000"/>
            <a:ext cx="7220883" cy="2407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7F57F1-22DC-4CC4-BDAF-D1926B7E8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08" y="4876800"/>
            <a:ext cx="1749704" cy="1444877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547F9BF-1656-4BCD-81FF-5839A14514A1}"/>
              </a:ext>
            </a:extLst>
          </p:cNvPr>
          <p:cNvSpPr txBox="1">
            <a:spLocks/>
          </p:cNvSpPr>
          <p:nvPr/>
        </p:nvSpPr>
        <p:spPr>
          <a:xfrm>
            <a:off x="1776802" y="4973012"/>
            <a:ext cx="4118051" cy="1371243"/>
          </a:xfrm>
          <a:prstGeom prst="rect">
            <a:avLst/>
          </a:prstGeom>
        </p:spPr>
        <p:txBody>
          <a:bodyPr/>
          <a:lstStyle>
            <a:lvl1pPr marL="91413" indent="-91413" algn="l" defTabSz="914126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3933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75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583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40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67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61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55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49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en-US" sz="2400" b="1" dirty="0"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Courtney Leyes</a:t>
            </a: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(615) 488-2902</a:t>
            </a: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cleyes@fisherphillips.com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rgbClr val="E7E6E6">
                  <a:lumMod val="25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46D32F-DFE4-45A8-A030-432E6322D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776" y="4945930"/>
            <a:ext cx="1539672" cy="1398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31B89B-F60B-4E9A-A32E-FE29605538B7}"/>
              </a:ext>
            </a:extLst>
          </p:cNvPr>
          <p:cNvSpPr txBox="1"/>
          <p:nvPr/>
        </p:nvSpPr>
        <p:spPr>
          <a:xfrm>
            <a:off x="6932612" y="5302898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Jenny Kiesewetter</a:t>
            </a:r>
          </a:p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(615) 488-2905</a:t>
            </a:r>
          </a:p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jskiesewetter@fisherphillips.com</a:t>
            </a:r>
          </a:p>
        </p:txBody>
      </p:sp>
    </p:spTree>
    <p:extLst>
      <p:ext uri="{BB962C8B-B14F-4D97-AF65-F5344CB8AC3E}">
        <p14:creationId xmlns:p14="http://schemas.microsoft.com/office/powerpoint/2010/main" val="2482394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B315BE0-D39E-8C3A-E62C-D4C2A756E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00" y="1999754"/>
            <a:ext cx="10772495" cy="1761876"/>
          </a:xfrm>
        </p:spPr>
        <p:txBody>
          <a:bodyPr/>
          <a:lstStyle/>
          <a:p>
            <a:r>
              <a:rPr lang="en-US" dirty="0"/>
              <a:t>Zoomers 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2496631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5D993-4160-41FE-A610-744A9403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Zoomers in the workplace</a:t>
            </a:r>
          </a:p>
        </p:txBody>
      </p:sp>
      <p:pic>
        <p:nvPicPr>
          <p:cNvPr id="6" name="941efbe8-8d06-40da-b023-f914316a52a3">
            <a:hlinkClick r:id="" action="ppaction://media"/>
            <a:extLst>
              <a:ext uri="{FF2B5EF4-FFF2-40B4-BE49-F238E27FC236}">
                <a16:creationId xmlns:a16="http://schemas.microsoft.com/office/drawing/2014/main" id="{93A6D418-7791-478E-B8CC-502060B33AA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8612" y="1371600"/>
            <a:ext cx="8653462" cy="4866609"/>
          </a:xfrm>
        </p:spPr>
      </p:pic>
    </p:spTree>
    <p:extLst>
      <p:ext uri="{BB962C8B-B14F-4D97-AF65-F5344CB8AC3E}">
        <p14:creationId xmlns:p14="http://schemas.microsoft.com/office/powerpoint/2010/main" val="248132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1A64-D5FC-488B-B8D9-95D53F60F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Zoomers in the workplace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49BFF-6AF2-4DFD-AC02-B0D29C555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044" y="1705244"/>
            <a:ext cx="10363200" cy="1219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Zoomers WORK to LIVE! They have reframed how society views work-life balance by scheduling work to fit AROUND their lives.</a:t>
            </a:r>
          </a:p>
          <a:p>
            <a:endParaRPr lang="en-US" dirty="0"/>
          </a:p>
        </p:txBody>
      </p:sp>
      <p:pic>
        <p:nvPicPr>
          <p:cNvPr id="4098" name="Picture 2" descr="The Pandemic's Net Question: Do You Work To Live Or Live To Work?">
            <a:extLst>
              <a:ext uri="{FF2B5EF4-FFF2-40B4-BE49-F238E27FC236}">
                <a16:creationId xmlns:a16="http://schemas.microsoft.com/office/drawing/2014/main" id="{D002C4EF-5ACF-4879-A435-8D02F5F5D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166" y="2924444"/>
            <a:ext cx="6092956" cy="34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822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1A64-D5FC-488B-B8D9-95D53F60F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Zoomers in the workplace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00CFB-624D-4305-8CE7-29073CCD9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253" y="1825625"/>
            <a:ext cx="10811688" cy="4351338"/>
          </a:xfrm>
        </p:spPr>
        <p:txBody>
          <a:bodyPr>
            <a:normAutofit/>
          </a:bodyPr>
          <a:lstStyle/>
          <a:p>
            <a:r>
              <a:rPr lang="en-US" dirty="0"/>
              <a:t>Hard workers that are more likely to go where they are appreciated.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They want to do meaningful work with a sense of autonomy.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2A2A2A"/>
                </a:solidFill>
                <a:latin typeface="georgia" panose="02040502050405020303" pitchFamily="18" charset="0"/>
              </a:rPr>
              <a:t>They want to find</a:t>
            </a:r>
            <a:r>
              <a:rPr lang="en-US" b="0" i="0" dirty="0">
                <a:solidFill>
                  <a:srgbClr val="2A2A2A"/>
                </a:solidFill>
                <a:effectLst/>
                <a:latin typeface="georgia" panose="02040502050405020303" pitchFamily="18" charset="0"/>
              </a:rPr>
              <a:t> a job that aligned with her values, and where she would feel welcome and supported.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744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1A64-D5FC-488B-B8D9-95D53F60F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Zoomers in the workplace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00CFB-624D-4305-8CE7-29073CCD9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253" y="1825625"/>
            <a:ext cx="10811688" cy="4351338"/>
          </a:xfrm>
        </p:spPr>
        <p:txBody>
          <a:bodyPr>
            <a:normAutofit/>
          </a:bodyPr>
          <a:lstStyle/>
          <a:p>
            <a:r>
              <a:rPr lang="en-US" dirty="0"/>
              <a:t>Global warming is their top concern, and they want their employers to take a stance.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They are not attached to the “material grind.”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Also, Gen Z is less afraid to ask for what they want and need (as well as everyone else’s wants and needs, but they are too afraid to ask).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28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9D3BEF8-EF02-FCBE-596B-9141CD85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3" y="365126"/>
            <a:ext cx="10796897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Battling burnout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99EBD-DC4F-4DDB-B08A-AE90F5BF5A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4" y="3048000"/>
            <a:ext cx="10333144" cy="2944945"/>
          </a:xfrm>
          <a:prstGeom prst="rect">
            <a:avLst/>
          </a:prstGeom>
          <a:noFill/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3FE15E1-E742-DAD9-B38C-FD9BEE573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043" y="1690689"/>
            <a:ext cx="11277599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Millennials and Zoomers makeup the youngest population of workers but are both weary of burning out before they reach their prime earning years.</a:t>
            </a:r>
          </a:p>
        </p:txBody>
      </p:sp>
    </p:spTree>
    <p:extLst>
      <p:ext uri="{BB962C8B-B14F-4D97-AF65-F5344CB8AC3E}">
        <p14:creationId xmlns:p14="http://schemas.microsoft.com/office/powerpoint/2010/main" val="2589711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9F2294B-F4E4-4F97-FC3E-15D63BBD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3" y="365126"/>
            <a:ext cx="10796897" cy="1325563"/>
          </a:xfrm>
        </p:spPr>
        <p:txBody>
          <a:bodyPr/>
          <a:lstStyle/>
          <a:p>
            <a:r>
              <a:rPr lang="en-US" dirty="0"/>
              <a:t>Battling burnout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D9A756-17ED-2C1B-30F5-F07351B0D4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5467" y="1817687"/>
            <a:ext cx="10796897" cy="4174321"/>
          </a:xfrm>
        </p:spPr>
        <p:txBody>
          <a:bodyPr/>
          <a:lstStyle/>
          <a:p>
            <a:r>
              <a:rPr lang="en-US" dirty="0"/>
              <a:t>With the highest dissatisfaction rates, Zoomers have the lowest retention rates.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Zoomers have reported to be “happiest” at work when their employers are promoting social change.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72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710B6-CE77-4982-9284-798C102D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4" y="365126"/>
            <a:ext cx="10796897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CC5DD-BF81-4FE0-B5DF-C85C8FBB5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253" y="1825625"/>
            <a:ext cx="53437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differences between generational workers has led many employers wondering: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How can we give Zoomers what they really want in a workplace?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YARN | So tell me what you want | Spice Girls - Wannabe | Video clips by  quotes | 826f2d15 | 紗">
            <a:extLst>
              <a:ext uri="{FF2B5EF4-FFF2-40B4-BE49-F238E27FC236}">
                <a16:creationId xmlns:a16="http://schemas.microsoft.com/office/drawing/2014/main" id="{252CAC77-FE51-4819-BF39-6AE4E60C91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9197" y="1997390"/>
            <a:ext cx="5343744" cy="400780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489007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0D6DE1C-3AA2-68EA-8A3F-8FAEC4EE4D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00" y="1999754"/>
            <a:ext cx="10772495" cy="1761876"/>
          </a:xfrm>
        </p:spPr>
        <p:txBody>
          <a:bodyPr/>
          <a:lstStyle/>
          <a:p>
            <a:r>
              <a:rPr lang="en-US" dirty="0"/>
              <a:t>Attracting Zoomers</a:t>
            </a:r>
          </a:p>
        </p:txBody>
      </p:sp>
    </p:spTree>
    <p:extLst>
      <p:ext uri="{BB962C8B-B14F-4D97-AF65-F5344CB8AC3E}">
        <p14:creationId xmlns:p14="http://schemas.microsoft.com/office/powerpoint/2010/main" val="1971788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EEDC-030B-403F-834D-6133F05E2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Deloitte 2022 Survey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450C1D-2356-4791-8355-34B125B681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2" y="1313785"/>
            <a:ext cx="7621820" cy="517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17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94" y="286605"/>
            <a:ext cx="10055781" cy="1008796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8836F0-B1B4-444A-A3B2-99C9A379F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Gen Z in the Hospitality Industry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Defining Gen Z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Zoomers in the Workplace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Attracting Zoomers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Diversity and Inclusion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3600" dirty="0"/>
              <a:t>Retaining Zoomers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68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graph of a number of people&#10;&#10;Description automatically generated">
            <a:extLst>
              <a:ext uri="{FF2B5EF4-FFF2-40B4-BE49-F238E27FC236}">
                <a16:creationId xmlns:a16="http://schemas.microsoft.com/office/drawing/2014/main" id="{395316C8-ACD6-4C62-8A8E-98EB77579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2" y="1047599"/>
            <a:ext cx="9164988" cy="531337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F7D247E-F725-222E-BE91-5A001415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4" y="365126"/>
            <a:ext cx="10796897" cy="1325563"/>
          </a:xfrm>
        </p:spPr>
        <p:txBody>
          <a:bodyPr/>
          <a:lstStyle/>
          <a:p>
            <a:r>
              <a:rPr lang="en-US" dirty="0"/>
              <a:t>The Center for Generational Kinetics</a:t>
            </a:r>
          </a:p>
        </p:txBody>
      </p:sp>
    </p:spTree>
    <p:extLst>
      <p:ext uri="{BB962C8B-B14F-4D97-AF65-F5344CB8AC3E}">
        <p14:creationId xmlns:p14="http://schemas.microsoft.com/office/powerpoint/2010/main" val="1417600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465" y="381000"/>
            <a:ext cx="9509747" cy="1676400"/>
          </a:xfrm>
        </p:spPr>
        <p:txBody>
          <a:bodyPr>
            <a:normAutofit/>
          </a:bodyPr>
          <a:lstStyle/>
          <a:p>
            <a:pPr algn="ctr"/>
            <a:r>
              <a:rPr lang="en-US" sz="4399" dirty="0"/>
              <a:t>Characteristics of an Attractive</a:t>
            </a:r>
            <a:br>
              <a:rPr lang="en-US" sz="4399" dirty="0"/>
            </a:br>
            <a:r>
              <a:rPr lang="en-US" sz="4399" dirty="0"/>
              <a:t>Gen Z Employer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425" y="2286000"/>
            <a:ext cx="9980787" cy="3810000"/>
          </a:xfrm>
        </p:spPr>
        <p:txBody>
          <a:bodyPr>
            <a:normAutofit fontScale="92500" lnSpcReduction="10000"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b="1" dirty="0"/>
              <a:t>Presents itself as a value-based company (and lives up to those values).</a:t>
            </a:r>
          </a:p>
          <a:p>
            <a:pPr marL="0" lvl="0" indent="0">
              <a:buNone/>
            </a:pPr>
            <a:endParaRPr lang="en-US" b="1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b="1" dirty="0"/>
              <a:t>Prioritized pay equity.</a:t>
            </a:r>
          </a:p>
          <a:p>
            <a:pPr marL="0" lvl="0" indent="0">
              <a:buNone/>
            </a:pPr>
            <a:endParaRPr lang="en-US" b="1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b="1" dirty="0"/>
              <a:t>Focuses on social &amp; cultural competency.</a:t>
            </a:r>
          </a:p>
          <a:p>
            <a:pPr marL="0" lvl="0" indent="0">
              <a:buNone/>
            </a:pPr>
            <a:endParaRPr lang="en-US" b="1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b="1" dirty="0"/>
              <a:t>Provides employee benefit packages that include flexible PTO and health insurance. </a:t>
            </a:r>
          </a:p>
        </p:txBody>
      </p:sp>
    </p:spTree>
    <p:extLst>
      <p:ext uri="{BB962C8B-B14F-4D97-AF65-F5344CB8AC3E}">
        <p14:creationId xmlns:p14="http://schemas.microsoft.com/office/powerpoint/2010/main" val="262074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465" y="381000"/>
            <a:ext cx="9509747" cy="1676400"/>
          </a:xfrm>
        </p:spPr>
        <p:txBody>
          <a:bodyPr>
            <a:normAutofit/>
          </a:bodyPr>
          <a:lstStyle/>
          <a:p>
            <a:pPr algn="ctr"/>
            <a:r>
              <a:rPr lang="en-US" sz="4399" dirty="0"/>
              <a:t>Characteristics of an Attractive </a:t>
            </a:r>
            <a:br>
              <a:rPr lang="en-US" sz="4399" dirty="0"/>
            </a:br>
            <a:r>
              <a:rPr lang="en-US" sz="4399" dirty="0"/>
              <a:t>Gen Z Employer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425" y="2286000"/>
            <a:ext cx="9980787" cy="3886200"/>
          </a:xfrm>
        </p:spPr>
        <p:txBody>
          <a:bodyPr>
            <a:normAutofit fontScale="85000" lnSpcReduction="20000"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b="1" dirty="0"/>
              <a:t>Provides career development opportunities.</a:t>
            </a:r>
          </a:p>
          <a:p>
            <a:pPr marL="0" lvl="0" indent="0">
              <a:buNone/>
            </a:pPr>
            <a:endParaRPr lang="en-US" b="1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b="1" dirty="0"/>
              <a:t>Prioritizes diversity, equity, and inclusion.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Prioritizes mental health and wellness.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Provides continuous, clear feedback occurring throughout the year.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Makes feedback specific and constructive to show you care about their career growth.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005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D1FD96-D332-4C87-BA9B-1D786347A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some specific examples . . . </a:t>
            </a:r>
          </a:p>
        </p:txBody>
      </p:sp>
    </p:spTree>
    <p:extLst>
      <p:ext uri="{BB962C8B-B14F-4D97-AF65-F5344CB8AC3E}">
        <p14:creationId xmlns:p14="http://schemas.microsoft.com/office/powerpoint/2010/main" val="970234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64930" y="533400"/>
            <a:ext cx="9585947" cy="1066506"/>
          </a:xfrm>
        </p:spPr>
        <p:txBody>
          <a:bodyPr/>
          <a:lstStyle/>
          <a:p>
            <a:r>
              <a:rPr lang="en-US" dirty="0"/>
              <a:t>Pay Equity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6995" y="1845733"/>
            <a:ext cx="9721818" cy="4223045"/>
          </a:xfrm>
        </p:spPr>
        <p:txBody>
          <a:bodyPr>
            <a:normAutofit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dirty="0"/>
              <a:t>Majority of Zoomers would opt for receiving a paycheck everyday.</a:t>
            </a:r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/>
              <a:t>Zoomers are 56% more likely than any other generation to share their paycheck amounts with coworkers.</a:t>
            </a:r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/>
              <a:t>62% of college students and recent graduates said they would be more likely to apply to a company if it was committed to equal pay. Therefore, companies that offer equal pay are more likely to see employee retention.</a:t>
            </a:r>
          </a:p>
          <a:p>
            <a:pPr marL="0" indent="0" algn="just">
              <a:buNone/>
            </a:pPr>
            <a:endParaRPr lang="en-US" dirty="0"/>
          </a:p>
          <a:p>
            <a:pPr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8BA51-0014-49AA-989F-AD1319759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Consciousness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6E0F0-5A6E-4FB3-9FCC-FFC92EB8E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Zoomers list global warming as their top concern for the future.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They want to see companies that want to improve society.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Additionally, they are reportedly happier and more productive when the company they work for shares their own values.</a:t>
            </a:r>
          </a:p>
        </p:txBody>
      </p:sp>
    </p:spTree>
    <p:extLst>
      <p:ext uri="{BB962C8B-B14F-4D97-AF65-F5344CB8AC3E}">
        <p14:creationId xmlns:p14="http://schemas.microsoft.com/office/powerpoint/2010/main" val="16556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C4052-EA27-45EA-AAC2-3BBEDFAB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44" y="-76200"/>
            <a:ext cx="4114738" cy="1600200"/>
          </a:xfrm>
        </p:spPr>
        <p:txBody>
          <a:bodyPr anchor="b">
            <a:normAutofit/>
          </a:bodyPr>
          <a:lstStyle/>
          <a:p>
            <a:r>
              <a:rPr lang="en-US" dirty="0"/>
              <a:t>Employee Benefits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EC29D-8247-4586-BF16-C8DE3DED8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837" y="1828800"/>
            <a:ext cx="6727053" cy="4088715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0AE01-A8EB-4865-B5E5-9F051FFC9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444" y="1752600"/>
            <a:ext cx="4114738" cy="381158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Gen Z has had the largest increase of participants in an employer-backed 401k plan over every other generation at their age.</a:t>
            </a:r>
          </a:p>
          <a:p>
            <a:endParaRPr lang="en-US" sz="2400" dirty="0"/>
          </a:p>
          <a:p>
            <a:r>
              <a:rPr lang="en-US" sz="2400" dirty="0"/>
              <a:t>Zoomers are looking for employers that offer health insurance (including mental health benefits) and flexible leaves.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126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758B-6F1E-4A3D-B20D-F40707B8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and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90CA-F42A-4CFA-8B71-D268293FF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1200030" cy="4351338"/>
          </a:xfrm>
        </p:spPr>
        <p:txBody>
          <a:bodyPr>
            <a:noAutofit/>
          </a:bodyPr>
          <a:lstStyle/>
          <a:p>
            <a:r>
              <a:rPr lang="en-US" sz="2600" dirty="0">
                <a:ea typeface="Cambria" panose="02040503050406030204" pitchFamily="18" charset="0"/>
              </a:rPr>
              <a:t>Personal and professional development is one of the leading characteristics that Zoomers are looking for in an employer.</a:t>
            </a:r>
          </a:p>
          <a:p>
            <a:endParaRPr lang="en-US" sz="2600" dirty="0">
              <a:ea typeface="Cambria" panose="02040503050406030204" pitchFamily="18" charset="0"/>
            </a:endParaRPr>
          </a:p>
          <a:p>
            <a:r>
              <a:rPr lang="en-US" sz="2600" b="0" i="0" dirty="0">
                <a:effectLst/>
                <a:ea typeface="Cambria" panose="02040503050406030204" pitchFamily="18" charset="0"/>
              </a:rPr>
              <a:t>According to a recent </a:t>
            </a:r>
            <a:r>
              <a:rPr lang="en-US" sz="2600" i="0" dirty="0">
                <a:effectLst/>
                <a:ea typeface="Cambria" panose="02040503050406030204" pitchFamily="18" charset="0"/>
                <a:hlinkClick r:id="rId2"/>
              </a:rPr>
              <a:t>Employee Well-Being Report</a:t>
            </a:r>
            <a:r>
              <a:rPr lang="en-US" sz="2600" b="0" i="0" dirty="0">
                <a:effectLst/>
                <a:ea typeface="Cambria" panose="02040503050406030204" pitchFamily="18" charset="0"/>
              </a:rPr>
              <a:t>, employees see “opportunities to learn and grow” as the top driver of work culture. </a:t>
            </a:r>
          </a:p>
          <a:p>
            <a:pPr marL="0" indent="0">
              <a:buNone/>
            </a:pPr>
            <a:endParaRPr lang="en-US" sz="2600" b="0" i="0" dirty="0">
              <a:effectLst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6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758B-6F1E-4A3D-B20D-F40707B8C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and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890CA-F42A-4CFA-8B71-D268293FF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1200030" cy="4351338"/>
          </a:xfrm>
        </p:spPr>
        <p:txBody>
          <a:bodyPr>
            <a:noAutofit/>
          </a:bodyPr>
          <a:lstStyle/>
          <a:p>
            <a:r>
              <a:rPr lang="en-US" sz="2600" b="0" i="0" dirty="0">
                <a:effectLst/>
                <a:ea typeface="Cambria" panose="02040503050406030204" pitchFamily="18" charset="0"/>
              </a:rPr>
              <a:t>A positive learning culture not only engages your existing employees, but can also help attract young talent who seek an employer that prioritizes learning. </a:t>
            </a:r>
          </a:p>
          <a:p>
            <a:pPr marL="0" indent="0">
              <a:buNone/>
            </a:pPr>
            <a:endParaRPr lang="en-US" sz="2600" b="0" i="0" dirty="0">
              <a:effectLst/>
              <a:ea typeface="Cambria" panose="02040503050406030204" pitchFamily="18" charset="0"/>
            </a:endParaRPr>
          </a:p>
          <a:p>
            <a:r>
              <a:rPr lang="en-US" sz="2600" i="0" dirty="0">
                <a:effectLst/>
                <a:ea typeface="Cambria" panose="02040503050406030204" pitchFamily="18" charset="0"/>
              </a:rPr>
              <a:t>Gen Z are the current generational</a:t>
            </a:r>
            <a:r>
              <a:rPr lang="en-US" sz="2600" b="0" i="0" dirty="0">
                <a:effectLst/>
                <a:ea typeface="Cambria" panose="02040503050406030204" pitchFamily="18" charset="0"/>
              </a:rPr>
              <a:t> leaders in seeking more opportunities to move up or increase responsibilities (61%) and more opportunities to learn or practice new skills (76%). </a:t>
            </a:r>
            <a:endParaRPr lang="en-US" sz="2600" dirty="0"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97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itle 1">
            <a:extLst>
              <a:ext uri="{FF2B5EF4-FFF2-40B4-BE49-F238E27FC236}">
                <a16:creationId xmlns:a16="http://schemas.microsoft.com/office/drawing/2014/main" id="{77173622-5249-1EAD-0DE0-6840DED1F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66" y="350861"/>
            <a:ext cx="8943567" cy="940085"/>
          </a:xfrm>
        </p:spPr>
        <p:txBody>
          <a:bodyPr/>
          <a:lstStyle/>
          <a:p>
            <a:r>
              <a:rPr lang="en-US" dirty="0"/>
              <a:t>DEI:  Gen Z is the most diverse generation </a:t>
            </a:r>
          </a:p>
        </p:txBody>
      </p:sp>
      <p:sp>
        <p:nvSpPr>
          <p:cNvPr id="5129" name="Text Placeholder 3">
            <a:extLst>
              <a:ext uri="{FF2B5EF4-FFF2-40B4-BE49-F238E27FC236}">
                <a16:creationId xmlns:a16="http://schemas.microsoft.com/office/drawing/2014/main" id="{E1085B13-1876-D57E-32F1-00BD238B7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981200"/>
            <a:ext cx="4114738" cy="3811588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/>
              <a:t>Zoomers care about cultural competency in the workplace.</a:t>
            </a:r>
          </a:p>
          <a:p>
            <a:endParaRPr lang="en-US" sz="2400" dirty="0"/>
          </a:p>
          <a:p>
            <a:r>
              <a:rPr lang="en-US" sz="2400" dirty="0"/>
              <a:t>88% want you to ask for gender pronouns in the hiring process.</a:t>
            </a:r>
          </a:p>
          <a:p>
            <a:endParaRPr lang="en-US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0BDAFEB9-70F7-4168-99D3-0C5E2CF82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1981200"/>
            <a:ext cx="5410200" cy="405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449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A567D-A828-4A26-A87B-5D05E22CE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3" y="365126"/>
            <a:ext cx="10796897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Gen Z in the Hospitality Industry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BF90293-F342-2200-70E0-6F58E61452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169228"/>
              </p:ext>
            </p:extLst>
          </p:nvPr>
        </p:nvGraphicFramePr>
        <p:xfrm>
          <a:off x="837982" y="1825625"/>
          <a:ext cx="1051286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BCB5180-3335-4160-924D-525205717FFB}"/>
              </a:ext>
            </a:extLst>
          </p:cNvPr>
          <p:cNvSpPr txBox="1"/>
          <p:nvPr/>
        </p:nvSpPr>
        <p:spPr>
          <a:xfrm>
            <a:off x="531812" y="58674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International Journal for Hospitality Management, 2022</a:t>
            </a:r>
          </a:p>
        </p:txBody>
      </p:sp>
    </p:spTree>
    <p:extLst>
      <p:ext uri="{BB962C8B-B14F-4D97-AF65-F5344CB8AC3E}">
        <p14:creationId xmlns:p14="http://schemas.microsoft.com/office/powerpoint/2010/main" val="17092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itle 1">
            <a:extLst>
              <a:ext uri="{FF2B5EF4-FFF2-40B4-BE49-F238E27FC236}">
                <a16:creationId xmlns:a16="http://schemas.microsoft.com/office/drawing/2014/main" id="{77173622-5249-1EAD-0DE0-6840DED1F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12" y="457200"/>
            <a:ext cx="8763000" cy="762000"/>
          </a:xfrm>
        </p:spPr>
        <p:txBody>
          <a:bodyPr/>
          <a:lstStyle/>
          <a:p>
            <a:r>
              <a:rPr lang="en-US" dirty="0"/>
              <a:t>Gen Z:  The most diverse generation </a:t>
            </a:r>
          </a:p>
        </p:txBody>
      </p:sp>
      <p:pic>
        <p:nvPicPr>
          <p:cNvPr id="5122" name="Picture 2" descr="One-in-four members of Gen Z are Hispanic ">
            <a:extLst>
              <a:ext uri="{FF2B5EF4-FFF2-40B4-BE49-F238E27FC236}">
                <a16:creationId xmlns:a16="http://schemas.microsoft.com/office/drawing/2014/main" id="{6832DB3D-F86F-45D9-989F-7C65A2C1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6812" y="2209800"/>
            <a:ext cx="6324600" cy="39243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821997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CAF1C7B-6AD3-0934-7E15-5E05EA77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63" y="304800"/>
            <a:ext cx="10796897" cy="1325563"/>
          </a:xfrm>
        </p:spPr>
        <p:txBody>
          <a:bodyPr>
            <a:normAutofit/>
          </a:bodyPr>
          <a:lstStyle/>
          <a:p>
            <a:r>
              <a:rPr lang="en-US" sz="3200" dirty="0"/>
              <a:t>DEI is an expectation – not a “nice to have”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6E027B6-E58A-56D1-41BA-4D7C6D9B6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779" y="1905000"/>
            <a:ext cx="10512862" cy="4351338"/>
          </a:xfrm>
        </p:spPr>
        <p:txBody>
          <a:bodyPr/>
          <a:lstStyle/>
          <a:p>
            <a:r>
              <a:rPr lang="en-US" dirty="0"/>
              <a:t>Zoomers expect diversity in the workplace.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Gen Z is more likely to define diversity as a mix of experiences, identities, ideas and opinions, rather than more traditional definition of diversity, such as underrepresented racial, ethnic, and gender demographics.</a:t>
            </a:r>
            <a:endParaRPr lang="en-US" dirty="0"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Equal pay, cultural understanding,  and social change are all determining factors for DEI.</a:t>
            </a:r>
          </a:p>
        </p:txBody>
      </p:sp>
    </p:spTree>
    <p:extLst>
      <p:ext uri="{BB962C8B-B14F-4D97-AF65-F5344CB8AC3E}">
        <p14:creationId xmlns:p14="http://schemas.microsoft.com/office/powerpoint/2010/main" val="28203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6005" y="312447"/>
            <a:ext cx="9643138" cy="1684402"/>
          </a:xfrm>
        </p:spPr>
        <p:txBody>
          <a:bodyPr/>
          <a:lstStyle/>
          <a:p>
            <a:r>
              <a:rPr lang="en-US" dirty="0"/>
              <a:t>Final 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" y="2347539"/>
            <a:ext cx="12185778" cy="2407293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1522412" y="5166186"/>
            <a:ext cx="4118051" cy="1371243"/>
          </a:xfrm>
          <a:prstGeom prst="rect">
            <a:avLst/>
          </a:prstGeom>
        </p:spPr>
        <p:txBody>
          <a:bodyPr/>
          <a:lstStyle>
            <a:lvl1pPr marL="91413" indent="-91413" algn="l" defTabSz="914126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3933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799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75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583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40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09967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61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55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490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en-US" sz="2400" b="1" dirty="0"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Courtney Leyes</a:t>
            </a: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(615) 488-2902</a:t>
            </a:r>
            <a:b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cleyes@fisherphillips.com</a:t>
            </a:r>
          </a:p>
          <a:p>
            <a:pPr algn="ctr"/>
            <a:endParaRPr lang="en-US" sz="2400" b="1" dirty="0">
              <a:solidFill>
                <a:schemeClr val="tx1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en-US" sz="2800" b="1" dirty="0">
              <a:solidFill>
                <a:srgbClr val="E7E6E6">
                  <a:lumMod val="25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A3A2C-1EF5-4A06-81B5-F04F94C40409}"/>
              </a:ext>
            </a:extLst>
          </p:cNvPr>
          <p:cNvSpPr txBox="1"/>
          <p:nvPr/>
        </p:nvSpPr>
        <p:spPr>
          <a:xfrm>
            <a:off x="6922675" y="5350869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Jenny Kiesewetter</a:t>
            </a:r>
          </a:p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(615) 488-2905</a:t>
            </a:r>
          </a:p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jskiesewetter@fisherphillips.com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D57007-C45F-4723-9175-40CF5A2D1BB9}"/>
              </a:ext>
            </a:extLst>
          </p:cNvPr>
          <p:cNvSpPr txBox="1"/>
          <p:nvPr/>
        </p:nvSpPr>
        <p:spPr>
          <a:xfrm>
            <a:off x="148128" y="465807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Presented by: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57DC63-C2C0-417A-874B-0F867206F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012" y="2118939"/>
            <a:ext cx="2438400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CC9C7F-921B-424C-A804-E5E7849661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949"/>
          <a:stretch/>
        </p:blipFill>
        <p:spPr>
          <a:xfrm>
            <a:off x="491028" y="5087314"/>
            <a:ext cx="1752600" cy="1449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739BAC-7283-4ED0-BA6A-3BFFC91E7D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1562" y="5087314"/>
            <a:ext cx="1552163" cy="140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80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AC6E41F-0FD6-F9C5-8DF4-60AE50009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00" y="1999754"/>
            <a:ext cx="10772495" cy="1761876"/>
          </a:xfrm>
        </p:spPr>
        <p:txBody>
          <a:bodyPr/>
          <a:lstStyle/>
          <a:p>
            <a:r>
              <a:rPr lang="en-US" dirty="0"/>
              <a:t>Defining Gen Z</a:t>
            </a:r>
          </a:p>
        </p:txBody>
      </p:sp>
    </p:spTree>
    <p:extLst>
      <p:ext uri="{BB962C8B-B14F-4D97-AF65-F5344CB8AC3E}">
        <p14:creationId xmlns:p14="http://schemas.microsoft.com/office/powerpoint/2010/main" val="526882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521" y="494516"/>
            <a:ext cx="10055781" cy="932596"/>
          </a:xfrm>
        </p:spPr>
        <p:txBody>
          <a:bodyPr/>
          <a:lstStyle/>
          <a:p>
            <a:pPr algn="ctr"/>
            <a:r>
              <a:rPr lang="en-US" dirty="0"/>
              <a:t>What is a Zoomer?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B73E80-E217-469E-BF66-3C3387614B97}"/>
              </a:ext>
            </a:extLst>
          </p:cNvPr>
          <p:cNvSpPr txBox="1"/>
          <p:nvPr/>
        </p:nvSpPr>
        <p:spPr>
          <a:xfrm>
            <a:off x="608012" y="1427112"/>
            <a:ext cx="93255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ysClr val="window" lastClr="FFFFFF"/>
                </a:solidFill>
                <a:latin typeface="Calibri" panose="020F0502020204030204" pitchFamily="34" charset="0"/>
                <a:ea typeface="+mn-ea"/>
                <a:cs typeface="+mn-cs"/>
              </a:rPr>
              <a:t>Demonstrate Commitment to Policies</a:t>
            </a:r>
          </a:p>
          <a:p>
            <a:r>
              <a:rPr lang="en-US" sz="4400" b="1" i="0" dirty="0">
                <a:solidFill>
                  <a:srgbClr val="3B3E41"/>
                </a:solidFill>
                <a:effectLst/>
              </a:rPr>
              <a:t>Zoomer</a:t>
            </a:r>
            <a:r>
              <a:rPr lang="en-US" sz="2800" b="0" i="0" dirty="0">
                <a:solidFill>
                  <a:srgbClr val="3B3E41"/>
                </a:solidFill>
                <a:effectLst/>
              </a:rPr>
              <a:t>  </a:t>
            </a:r>
            <a:r>
              <a:rPr lang="en-US" sz="1600" b="0" i="0" dirty="0">
                <a:solidFill>
                  <a:srgbClr val="3B3E41"/>
                </a:solidFill>
                <a:effectLst/>
              </a:rPr>
              <a:t>noun</a:t>
            </a:r>
          </a:p>
          <a:p>
            <a:r>
              <a:rPr lang="en-US" sz="2400" dirty="0">
                <a:solidFill>
                  <a:srgbClr val="3B3E41"/>
                </a:solidFill>
              </a:rPr>
              <a:t>A person born in the late 1990s to early 2000s; a member of generation Z.</a:t>
            </a:r>
          </a:p>
          <a:p>
            <a:r>
              <a:rPr lang="en-US" i="1" dirty="0">
                <a:solidFill>
                  <a:srgbClr val="3B3E41"/>
                </a:solidFill>
              </a:rPr>
              <a:t>Merriam-Webster</a:t>
            </a:r>
            <a:endParaRPr lang="en-US" i="1" dirty="0"/>
          </a:p>
        </p:txBody>
      </p:sp>
      <p:pic>
        <p:nvPicPr>
          <p:cNvPr id="1026" name="Picture 2" descr="Zendaya is the most fashionable celebrity of 2022">
            <a:extLst>
              <a:ext uri="{FF2B5EF4-FFF2-40B4-BE49-F238E27FC236}">
                <a16:creationId xmlns:a16="http://schemas.microsoft.com/office/drawing/2014/main" id="{D14BFB60-7450-4C29-8EE0-7FFDA5F22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451" y="3555382"/>
            <a:ext cx="22098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oken and devastated': Kylie Jenner responds to Astroworld festival tragedy">
            <a:extLst>
              <a:ext uri="{FF2B5EF4-FFF2-40B4-BE49-F238E27FC236}">
                <a16:creationId xmlns:a16="http://schemas.microsoft.com/office/drawing/2014/main" id="{2E6BD236-4286-4141-A7B6-EBF8A12FF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2" y="4218194"/>
            <a:ext cx="2780939" cy="185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l Nas X Is an 'Industry Baby' and Proud of It">
            <a:extLst>
              <a:ext uri="{FF2B5EF4-FFF2-40B4-BE49-F238E27FC236}">
                <a16:creationId xmlns:a16="http://schemas.microsoft.com/office/drawing/2014/main" id="{21845C2C-8C03-4EF4-9F33-B69613F6C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2" y="3800575"/>
            <a:ext cx="3414921" cy="227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0126E-1466-4056-9035-79EFC51A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Moments that define Gen 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1773A-9D9C-4500-8CBC-39FB423A7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47" y="1690688"/>
            <a:ext cx="10796897" cy="4802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Digital natives</a:t>
            </a:r>
          </a:p>
          <a:p>
            <a:pPr>
              <a:buFontTx/>
              <a:buChar char="-"/>
            </a:pPr>
            <a:r>
              <a:rPr lang="en-US" sz="2800" dirty="0"/>
              <a:t>The internet has consistently been a part of their lives since birth; the first iPhone was released in 2007 before many were even born.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u="sng" dirty="0"/>
              <a:t>Environmental crisis</a:t>
            </a:r>
          </a:p>
          <a:p>
            <a:pPr>
              <a:buFontTx/>
              <a:buChar char="-"/>
            </a:pPr>
            <a:r>
              <a:rPr lang="en-US" dirty="0"/>
              <a:t>Global warming has had its most impactful years during their childhoods with the 10 warmest years in history, being every year from 2010 to 2020. </a:t>
            </a:r>
          </a:p>
        </p:txBody>
      </p:sp>
    </p:spTree>
    <p:extLst>
      <p:ext uri="{BB962C8B-B14F-4D97-AF65-F5344CB8AC3E}">
        <p14:creationId xmlns:p14="http://schemas.microsoft.com/office/powerpoint/2010/main" val="24260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0126E-1466-4056-9035-79EFC51A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Moments that define Gen 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1773A-9D9C-4500-8CBC-39FB423A7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47" y="1690688"/>
            <a:ext cx="10796897" cy="4802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Political changes</a:t>
            </a:r>
          </a:p>
          <a:p>
            <a:pPr>
              <a:buFontTx/>
              <a:buChar char="-"/>
            </a:pPr>
            <a:r>
              <a:rPr lang="en-US" dirty="0"/>
              <a:t>American Zoomers have experienced some of the greatest changes in the political landscape with advancements in LGBTQ rights being the among the most prominent changes.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Health Crisis</a:t>
            </a:r>
          </a:p>
          <a:p>
            <a:pPr>
              <a:buFontTx/>
              <a:buChar char="-"/>
            </a:pPr>
            <a:r>
              <a:rPr lang="en-US" dirty="0"/>
              <a:t>Many Zoomers “coming of age” years have been thwarted by the COVID-19  pandemic.</a:t>
            </a:r>
          </a:p>
          <a:p>
            <a:pPr>
              <a:buFontTx/>
              <a:buChar char="-"/>
            </a:pPr>
            <a:r>
              <a:rPr lang="en-US" dirty="0"/>
              <a:t>Increase in gun violence in schools has led to gun violence being the leading cause of death for Zoomers aged 10-19.</a:t>
            </a:r>
          </a:p>
        </p:txBody>
      </p:sp>
    </p:spTree>
    <p:extLst>
      <p:ext uri="{BB962C8B-B14F-4D97-AF65-F5344CB8AC3E}">
        <p14:creationId xmlns:p14="http://schemas.microsoft.com/office/powerpoint/2010/main" val="151512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044" y="365126"/>
            <a:ext cx="10796897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Moments that have defined other generations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94E3806-4F2A-D167-9106-3472AA824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1012" y="1681163"/>
            <a:ext cx="5282348" cy="823912"/>
          </a:xfrm>
        </p:spPr>
        <p:txBody>
          <a:bodyPr>
            <a:normAutofit/>
          </a:bodyPr>
          <a:lstStyle/>
          <a:p>
            <a:r>
              <a:rPr lang="en-US" sz="2800" dirty="0"/>
              <a:t>Millennials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056EE37-234D-5F84-A299-1A5C018E0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045" y="2505075"/>
            <a:ext cx="5282348" cy="191452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9/11</a:t>
            </a:r>
          </a:p>
          <a:p>
            <a:r>
              <a:rPr lang="en-US" sz="2400" dirty="0"/>
              <a:t>Social media/mass media development</a:t>
            </a:r>
          </a:p>
          <a:p>
            <a:r>
              <a:rPr lang="en-US" sz="2400" dirty="0"/>
              <a:t>Great Recession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5C76788-1069-3B1B-BCC2-50426C48F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3612" y="1681163"/>
            <a:ext cx="5282348" cy="823912"/>
          </a:xfrm>
        </p:spPr>
        <p:txBody>
          <a:bodyPr>
            <a:normAutofit/>
          </a:bodyPr>
          <a:lstStyle/>
          <a:p>
            <a:r>
              <a:rPr lang="en-US" sz="2800" dirty="0"/>
              <a:t>Gen X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4968063-9DF9-4BF3-881E-06D6F52F6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282348" cy="160972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Creation of the personal computer/internet</a:t>
            </a:r>
          </a:p>
          <a:p>
            <a:r>
              <a:rPr lang="en-US" sz="2400" dirty="0"/>
              <a:t>Fall of the Berlin Wall </a:t>
            </a:r>
          </a:p>
          <a:p>
            <a:r>
              <a:rPr lang="en-US" sz="2400" dirty="0"/>
              <a:t>Challenger Explosion</a:t>
            </a:r>
          </a:p>
          <a:p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71AF7C9-9FAA-4F5A-BD7E-728FABD2CEEC}"/>
              </a:ext>
            </a:extLst>
          </p:cNvPr>
          <p:cNvSpPr txBox="1">
            <a:spLocks/>
          </p:cNvSpPr>
          <p:nvPr/>
        </p:nvSpPr>
        <p:spPr>
          <a:xfrm>
            <a:off x="4100929" y="4063604"/>
            <a:ext cx="528234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399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457063" indent="0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99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2pPr>
            <a:lvl3pPr marL="914126" indent="0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99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3pPr>
            <a:lvl4pPr marL="1371189" indent="0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4pPr>
            <a:lvl5pPr marL="1828251" indent="0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5pPr>
            <a:lvl6pPr marL="2285314" indent="0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77" indent="0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40" indent="0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503" indent="0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Baby Boomers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2399D69-538F-4324-9D91-047D56FCDC38}"/>
              </a:ext>
            </a:extLst>
          </p:cNvPr>
          <p:cNvSpPr txBox="1">
            <a:spLocks/>
          </p:cNvSpPr>
          <p:nvPr/>
        </p:nvSpPr>
        <p:spPr>
          <a:xfrm>
            <a:off x="3656012" y="5050632"/>
            <a:ext cx="5282348" cy="160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Arial" panose="020B0604020202020204" pitchFamily="34" charset="0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Civil Rights Movement</a:t>
            </a:r>
          </a:p>
          <a:p>
            <a:r>
              <a:rPr lang="en-US" sz="2400" dirty="0"/>
              <a:t>Moon landing</a:t>
            </a:r>
          </a:p>
          <a:p>
            <a:r>
              <a:rPr lang="en-US" sz="2400" dirty="0"/>
              <a:t>Cold War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788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710B6-CE77-4982-9284-798C102D3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44" y="365126"/>
            <a:ext cx="10796897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Impact of defining moments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CC5DD-BF81-4FE0-B5DF-C85C8FBB5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044" y="1600200"/>
            <a:ext cx="1040615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Out of Boomers, Gen X and Millennials, Zoomers are: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The most DIVERSE generation (25% are Hispanic, 40% are “minority”)</a:t>
            </a:r>
          </a:p>
          <a:p>
            <a:pPr>
              <a:buFontTx/>
              <a:buChar char="-"/>
            </a:pPr>
            <a:r>
              <a:rPr lang="en-US" dirty="0"/>
              <a:t>The most educated generation</a:t>
            </a:r>
          </a:p>
          <a:p>
            <a:pPr>
              <a:buFontTx/>
              <a:buChar char="-"/>
            </a:pPr>
            <a:r>
              <a:rPr lang="en-US" dirty="0"/>
              <a:t>The most likely to leave their job in the next 2 months</a:t>
            </a:r>
          </a:p>
          <a:p>
            <a:pPr>
              <a:buFontTx/>
              <a:buChar char="-"/>
            </a:pPr>
            <a:r>
              <a:rPr lang="en-US" dirty="0"/>
              <a:t>The least happy at work (25% are dissatisfied with their work)</a:t>
            </a:r>
          </a:p>
        </p:txBody>
      </p:sp>
    </p:spTree>
    <p:extLst>
      <p:ext uri="{BB962C8B-B14F-4D97-AF65-F5344CB8AC3E}">
        <p14:creationId xmlns:p14="http://schemas.microsoft.com/office/powerpoint/2010/main" val="3870808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sher Phillips Template 1.pptx" id="{5377401D-02A2-4C56-A613-63332D6B013C}" vid="{3335AD50-1472-402B-A7C7-B0E72EBAC28A}"/>
    </a:ext>
  </a:extLst>
</a:theme>
</file>

<file path=ppt/theme/theme2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Math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Math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��< ? x m l   v e r s i o n = " 1 . 0 "   e n c o d i n g = " u t f - 1 6 " ? > < p r o p e r t i e s   x m l n s = " h t t p : / / w w w . i m a n a g e . c o m / w o r k / x m l s c h e m a " >  
     < d o c u m e n t i d > F P ! 4 7 6 4 8 0 1 4 . 1 < / d o c u m e n t i d >  
     < s e n d e r i d > J S K I E S E W E T T E R < / s e n d e r i d >  
     < s e n d e r e m a i l > J S K I E S E W E T T E R @ F I S H E R P H I L L I P S . C O M < / s e n d e r e m a i l >  
     < l a s t m o d i f i e d > 2 0 2 3 - 0 7 - 0 9 T 1 2 : 0 9 : 3 3 . 0 0 0 0 0 0 0 - 0 5 : 0 0 < / l a s t m o d i f i e d >  
     < d a t a b a s e > F P < / d a t a b a s e >  
 < / p r o p e r t i e s > 
</file>

<file path=customXml/itemProps1.xml><?xml version="1.0" encoding="utf-8"?>
<ds:datastoreItem xmlns:ds="http://schemas.openxmlformats.org/officeDocument/2006/customXml" ds:itemID="{2E5292F0-C5C9-4F7B-BB09-E7C460630D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AEAA3BC-C8D7-4887-96C3-0B7511E14AB0}">
  <ds:schemaRefs>
    <ds:schemaRef ds:uri="http://www.imanage.com/work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1250</Words>
  <Application>Microsoft Office PowerPoint</Application>
  <PresentationFormat>Custom</PresentationFormat>
  <Paragraphs>165</Paragraphs>
  <Slides>32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Cambria</vt:lpstr>
      <vt:lpstr>Euphemia</vt:lpstr>
      <vt:lpstr>georgia</vt:lpstr>
      <vt:lpstr>Wingdings</vt:lpstr>
      <vt:lpstr>Office Theme</vt:lpstr>
      <vt:lpstr>Managing Gen Z in the Hospitality Industry</vt:lpstr>
      <vt:lpstr>Agenda</vt:lpstr>
      <vt:lpstr>Gen Z in the Hospitality Industry</vt:lpstr>
      <vt:lpstr>Defining Gen Z</vt:lpstr>
      <vt:lpstr>What is a Zoomer?</vt:lpstr>
      <vt:lpstr>Moments that define Gen Z</vt:lpstr>
      <vt:lpstr>Moments that define Gen Z</vt:lpstr>
      <vt:lpstr>Moments that have defined other generations</vt:lpstr>
      <vt:lpstr>Impact of defining moments</vt:lpstr>
      <vt:lpstr>Zoomers in the Workplace</vt:lpstr>
      <vt:lpstr>Zoomers in the workplace</vt:lpstr>
      <vt:lpstr>Zoomers in the workplace</vt:lpstr>
      <vt:lpstr>Zoomers in the workplace</vt:lpstr>
      <vt:lpstr>Zoomers in the workplace</vt:lpstr>
      <vt:lpstr>Battling burnout</vt:lpstr>
      <vt:lpstr>Battling burnout</vt:lpstr>
      <vt:lpstr>Now what?</vt:lpstr>
      <vt:lpstr>Attracting Zoomers</vt:lpstr>
      <vt:lpstr>Deloitte 2022 Survey</vt:lpstr>
      <vt:lpstr>The Center for Generational Kinetics</vt:lpstr>
      <vt:lpstr>Characteristics of an Attractive Gen Z Employer</vt:lpstr>
      <vt:lpstr>Characteristics of an Attractive  Gen Z Employer</vt:lpstr>
      <vt:lpstr>Let’s look at some specific examples . . . </vt:lpstr>
      <vt:lpstr>Pay Equity</vt:lpstr>
      <vt:lpstr>Social Consciousness</vt:lpstr>
      <vt:lpstr>Employee Benefits</vt:lpstr>
      <vt:lpstr>Learning and Development</vt:lpstr>
      <vt:lpstr>Learning and Development</vt:lpstr>
      <vt:lpstr>DEI:  Gen Z is the most diverse generation </vt:lpstr>
      <vt:lpstr>Gen Z:  The most diverse generation </vt:lpstr>
      <vt:lpstr>DEI is an expectation – not a “nice to have”</vt:lpstr>
      <vt:lpstr>Final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2023-07-10T16:33:10Z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TC027879479991</vt:lpwstr>
  </property>
</Properties>
</file>