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1" r:id="rId4"/>
  </p:sldMasterIdLst>
  <p:notesMasterIdLst>
    <p:notesMasterId r:id="rId39"/>
  </p:notesMasterIdLst>
  <p:handoutMasterIdLst>
    <p:handoutMasterId r:id="rId40"/>
  </p:handoutMasterIdLst>
  <p:sldIdLst>
    <p:sldId id="1763" r:id="rId5"/>
    <p:sldId id="1726" r:id="rId6"/>
    <p:sldId id="258" r:id="rId7"/>
    <p:sldId id="259" r:id="rId8"/>
    <p:sldId id="1736" r:id="rId9"/>
    <p:sldId id="270" r:id="rId10"/>
    <p:sldId id="1737" r:id="rId11"/>
    <p:sldId id="1738" r:id="rId12"/>
    <p:sldId id="1741" r:id="rId13"/>
    <p:sldId id="1739" r:id="rId14"/>
    <p:sldId id="1742" r:id="rId15"/>
    <p:sldId id="1743" r:id="rId16"/>
    <p:sldId id="1744" r:id="rId17"/>
    <p:sldId id="1747" r:id="rId18"/>
    <p:sldId id="1745" r:id="rId19"/>
    <p:sldId id="1746" r:id="rId20"/>
    <p:sldId id="1740" r:id="rId21"/>
    <p:sldId id="1748" r:id="rId22"/>
    <p:sldId id="1751" r:id="rId23"/>
    <p:sldId id="1749" r:id="rId24"/>
    <p:sldId id="1752" r:id="rId25"/>
    <p:sldId id="1753" r:id="rId26"/>
    <p:sldId id="1755" r:id="rId27"/>
    <p:sldId id="1754" r:id="rId28"/>
    <p:sldId id="1756" r:id="rId29"/>
    <p:sldId id="1750" r:id="rId30"/>
    <p:sldId id="1760" r:id="rId31"/>
    <p:sldId id="1758" r:id="rId32"/>
    <p:sldId id="1759" r:id="rId33"/>
    <p:sldId id="1757" r:id="rId34"/>
    <p:sldId id="1761" r:id="rId35"/>
    <p:sldId id="1727" r:id="rId36"/>
    <p:sldId id="1735" r:id="rId37"/>
    <p:sldId id="1762" r:id="rId3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DD5E8"/>
    <a:srgbClr val="F7F8FB"/>
    <a:srgbClr val="F8F2E9"/>
    <a:srgbClr val="FCF8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6DA9A80-1BCE-0789-2011-E37FA65E0F8D}" v="54" dt="2026-06-23T17:30:57.96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handoutMaster" Target="handoutMasters/handoutMaster1.xml"/><Relationship Id="rId45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microsoft.com/office/2015/10/relationships/revisionInfo" Target="revisionInfo.xml"/><Relationship Id="rId20" Type="http://schemas.openxmlformats.org/officeDocument/2006/relationships/slide" Target="slides/slide16.xml"/><Relationship Id="rId41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ssica Cardwell" userId="1a9d1cfd-a9b5-456a-a3df-d67e3e63803b" providerId="ADAL" clId="{8CEBBA19-9A3E-45AF-B71B-D5F2E248CA42}"/>
    <pc:docChg chg="modSld">
      <pc:chgData name="Jessica Cardwell" userId="1a9d1cfd-a9b5-456a-a3df-d67e3e63803b" providerId="ADAL" clId="{8CEBBA19-9A3E-45AF-B71B-D5F2E248CA42}" dt="2026-06-23T20:15:40.763" v="0" actId="20577"/>
      <pc:docMkLst>
        <pc:docMk/>
      </pc:docMkLst>
      <pc:sldChg chg="modSp mod">
        <pc:chgData name="Jessica Cardwell" userId="1a9d1cfd-a9b5-456a-a3df-d67e3e63803b" providerId="ADAL" clId="{8CEBBA19-9A3E-45AF-B71B-D5F2E248CA42}" dt="2026-06-23T20:15:40.763" v="0" actId="20577"/>
        <pc:sldMkLst>
          <pc:docMk/>
          <pc:sldMk cId="1264058011" sldId="1727"/>
        </pc:sldMkLst>
        <pc:spChg chg="mod">
          <ac:chgData name="Jessica Cardwell" userId="1a9d1cfd-a9b5-456a-a3df-d67e3e63803b" providerId="ADAL" clId="{8CEBBA19-9A3E-45AF-B71B-D5F2E248CA42}" dt="2026-06-23T20:15:40.763" v="0" actId="20577"/>
          <ac:spMkLst>
            <pc:docMk/>
            <pc:sldMk cId="1264058011" sldId="1727"/>
            <ac:spMk id="22" creationId="{C0F85BC8-91EE-D7D6-B731-87C8FE121384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8742B4F-D8A4-8913-AB36-4DD0CA5EAE5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3843BF-33E5-3E67-96F5-82DE98F51E9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01615B-DC5A-9848-AB3D-E49402034003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FEB9E5A-CB16-F4AC-B932-B18A2FD784A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F404FA2-42D5-874D-9F91-AB234BADC22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0F6DBB-068F-A34F-B227-EA0A19004D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846869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Aptos" panose="020B00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Aptos" panose="020B0004020202020204" pitchFamily="34" charset="0"/>
              </a:defRPr>
            </a:lvl1pPr>
          </a:lstStyle>
          <a:p>
            <a:fld id="{7EACB3CD-0D2B-E943-B4DA-FC5C2A7B9419}" type="datetimeFigureOut">
              <a:rPr lang="en-US" smtClean="0"/>
              <a:pPr/>
              <a:t>6/23/2026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Aptos" panose="020B00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Aptos" panose="020B0004020202020204" pitchFamily="34" charset="0"/>
              </a:defRPr>
            </a:lvl1pPr>
          </a:lstStyle>
          <a:p>
            <a:fld id="{C278BA7F-A420-A542-833C-A334D9497CC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56365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This keeps the room oriented. Emphasize that each topic connects back to one question: does this benefit help someone say yes to the job, stay in the job, or trust the employer more?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78BA7F-A420-A542-833C-A334D9497CCB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9281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Keep this practical. Do not overdo plan design details. Point out that payroll integration matters because hospitality turnover and variable hours make manual administration risky.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78BA7F-A420-A542-833C-A334D9497CCB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52606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Source: IRS Notice 2024-73 and related SECURE 2.0 guidance. For hospitality employers, this matters because part-time and variable-hour employees are common. This also gives employers a positive message: even some long-term part-time employees may have a path to save through the plan.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78BA7F-A420-A542-833C-A334D9497CCB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552764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This is the “do not create a mess while trying to do good” slide. Bad data creates missed deferrals, corrective contributions, and employee trust issues.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78BA7F-A420-A542-833C-A334D9497CCB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501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16BBB2-3389-6CBC-171F-A29BEAE73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660CFFD-169D-60CF-3BE3-E1F44A65FF0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6835E54-5638-EE67-4356-543B121925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Transition: health benefits will likely drive the most questions. The goal is to connect plan design to the realities of hospitality work.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4C9EDB-822E-B181-6B57-8807D6B3CE0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78BA7F-A420-A542-833C-A334D9497CCB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752633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ADP’s benefits survey notes that employees feel valued because of medical and non-medical benefits. Use this to discuss perceived value. Employees have to understand the plan before they can value it.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78BA7F-A420-A542-833C-A334D9497CCB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56648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This is a high-level compliance slide. For hospitality employers, variable-hour status, seasonal work, and schedule changes make ACA administration harder than it looks.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78BA7F-A420-A542-833C-A334D9497CCB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480442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Tie each item to retention. If an employee cannot afford employee-only coverage, they may not view the benefit as real. If the network is not practical, the benefit will not help much.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78BA7F-A420-A542-833C-A334D9497CCB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05747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This slide is designed to scare them just enough to check their documents. Do not linger too long. Stress alignment across HR, payroll, carrier, and broker.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78BA7F-A420-A542-833C-A334D9497CCB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375198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41746F-539C-1340-C271-B34D961E5B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5DD2D31-5763-E750-F10A-BBBF60BCFED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2631098-ED0B-5444-93BB-82E0F6DDA0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Transition: voluntary benefits can be especially useful when employers cannot afford a richer employer-paid package.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A5915C-223F-7CAB-5192-A9C7DE573D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78BA7F-A420-A542-833C-A334D9497CCB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851026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Do not oversell voluntary benefits. They are useful, but they do not fix a weak core program. The right question is what risks employees actually face.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78BA7F-A420-A542-833C-A334D9497CCB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3426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Use this slide to ground the talk. Quits are voluntary separations. BLS says quits can serve as a measure of workers’ willingness or ability to leave jobs. Sources: BLS JOLTS April 2026; National Restaurant Association analysis of BLS JOLTS.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This is a practical warning. Voluntary benefits can backfire if employees feel confused or surprised by payroll deductions.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78BA7F-A420-A542-833C-A334D9497CCB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08247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Keep this balanced. Earned wage access and similar tools are popular, but employers should review fees, state wage rules, payroll integration, and employee communications.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78BA7F-A420-A542-833C-A334D9497CCB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104164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CC046E-9180-EFBA-8FF2-562C074673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286DE8D-CBD2-509F-7545-5991ED57C04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13414F0-47FD-8301-A43B-72E1F761B1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Transition: benefits do not retain anyone if employees do not know what they have.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4A2E94-AEF3-ADF5-E7BD-C9A3FE10E7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78BA7F-A420-A542-833C-A334D9497CCB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28553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This is one of the most important slides. Hospitality employees may not sit at a desk or read a long benefits booklet. Communications must fit the way they work.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78BA7F-A420-A542-833C-A334D9497CCB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300965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Repetition matters. Benefits need to appear at the offer stage and during onboarding because that is when employees decide whether the employer feels organized and trustworthy.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78BA7F-A420-A542-833C-A334D9497CCB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856218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Employees often see only their payroll deduction. Show the employer spend and the practical value. Avoid technical benefit terms unless you define them.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78BA7F-A420-A542-833C-A334D9497CCB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491872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7CAF37-0621-F363-A113-0393C6726A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0E22977-D5FE-0487-C9BA-696DC8882F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F72BE41-9426-C303-B863-91250B183B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Transition: strong benefit strategy depends on administration. Compliance and operations are part of retention because they affect trust.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AA39BB-352E-0C08-73AF-08491D38764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78BA7F-A420-A542-833C-A334D9497CCB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919820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This is a strong practical point. Most benefit failures are not exotic legal issues. They are handoff failures between documents, payroll, HRIS, brokers, and carriers.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78BA7F-A420-A542-833C-A334D9497CCB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500542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Give them a clear next step. This does not require solving everything at once. It starts with knowing what the employer has and whether it matches how the workforce actually works.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78BA7F-A420-A542-833C-A334D9497CCB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39628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This slide can become a takeaway checklist. Encourage attendees to bring these questions back to leadership, brokers, payroll vendors, and HR teams.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78BA7F-A420-A542-833C-A334D9497CCB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45032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ADP Research reports combined base wages and tips for sit-down restaurant workers reached nearly $24 per hour, up 28% from pre-pandemic levels. That does not make benefits optional. It raises the bar for the rest of the employment deal.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Close by returning to the title. Check in is the offer and onboarding. Stay longer is retention, trust, and a benefit program that works in real life.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78BA7F-A420-A542-833C-A334D9497CCB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312180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Leave time for questions. This prompt can be used to draw out practical barriers and examples from the room.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78BA7F-A420-A542-833C-A334D9497CCB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01642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Source slide for marketing/legal review. Verify final source formatting against association requirements.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78BA7F-A420-A542-833C-A334D9497CCB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49590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This is the throughline. Benefits are emotional as well as financial. For hospitality workers, stability may matter as much as a long list of plan features.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78BA7F-A420-A542-833C-A334D9497CCB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8393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Transition: before choosing plan features, understand the workforce. Hospitality has more variation than many industries.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78BA7F-A420-A542-833C-A334D9497CCB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79640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Explain that “hospitality employee” is not one profile. Eligibility, affordability, communications, and enrollment methods need to account for real work patterns.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78BA7F-A420-A542-833C-A334D9497CCB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50884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This slide gives a simple framework. Ask the audience to think about where benefits show up in their current employee lifecycle.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78BA7F-A420-A542-833C-A334D9497CCB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9233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5A47FC-AB46-8AC0-F616-3E1AD711D5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600D63E-5274-377B-8D41-5E92BFF617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818E2DA-ADF7-5901-7A27-900CC30A174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Transition: retirement benefits may not sound like a hospitality retention tool, but they can be a powerful differentiator.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B7643B-BAE5-AB64-A642-10BDC2E29F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78BA7F-A420-A542-833C-A334D9497CCB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2688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ADP TotalSource survey reported compensation as most important, followed by medical benefits and 401(k); 401(k) tied for second with dental insurance among most valued benefits. The point is not that retirement replaces pay. It helps round out the deal.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78BA7F-A420-A542-833C-A334D9497CCB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35507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9AAF5144-CC7F-0541-9E1B-33A1FC93336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42154" y="881666"/>
            <a:ext cx="8830745" cy="3468298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lang="en-US" sz="7200" b="0" i="0" kern="1200" cap="none" baseline="0" dirty="0">
                <a:solidFill>
                  <a:schemeClr val="tx1"/>
                </a:solidFill>
                <a:latin typeface="Franklin Gothic Medium Cond" panose="020B0606030402020204" pitchFamily="34" charset="0"/>
                <a:ea typeface="+mj-ea"/>
                <a:cs typeface="Franklin Gothic Medium Cond" panose="020B0606030402020204" pitchFamily="34" charset="0"/>
              </a:defRPr>
            </a:lvl1pPr>
          </a:lstStyle>
          <a:p>
            <a:pPr marL="0" lvl="0" indent="0" algn="l" defTabSz="914400" rtl="0" eaLnBrk="1" latinLnBrk="0" hangingPunct="1">
              <a:lnSpc>
                <a:spcPct val="80000"/>
              </a:lnSpc>
              <a:spcBef>
                <a:spcPts val="0"/>
              </a:spcBef>
              <a:buClr>
                <a:schemeClr val="tx2"/>
              </a:buClr>
              <a:buFont typeface="Wingdings" pitchFamily="2" charset="2"/>
              <a:buNone/>
            </a:pPr>
            <a:r>
              <a:rPr lang="en-US"/>
              <a:t>Click To Edit Master Title Style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8FEF696-BF2E-7689-3975-054CE86F7E19}"/>
              </a:ext>
            </a:extLst>
          </p:cNvPr>
          <p:cNvCxnSpPr/>
          <p:nvPr/>
        </p:nvCxnSpPr>
        <p:spPr>
          <a:xfrm>
            <a:off x="2712108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olid"/>
            <a:miter lim="800000"/>
          </a:ln>
          <a:effectLst/>
        </p:spPr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9999168-B8EB-B706-40AA-3318E2FFCF4F}"/>
              </a:ext>
            </a:extLst>
          </p:cNvPr>
          <p:cNvCxnSpPr>
            <a:cxnSpLocks/>
          </p:cNvCxnSpPr>
          <p:nvPr/>
        </p:nvCxnSpPr>
        <p:spPr>
          <a:xfrm flipH="1">
            <a:off x="0" y="4572345"/>
            <a:ext cx="12192000" cy="0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olid"/>
            <a:miter lim="800000"/>
          </a:ln>
          <a:effectLst/>
        </p:spPr>
      </p:cxnSp>
      <p:pic>
        <p:nvPicPr>
          <p:cNvPr id="17" name="Graphic 16">
            <a:extLst>
              <a:ext uri="{FF2B5EF4-FFF2-40B4-BE49-F238E27FC236}">
                <a16:creationId xmlns:a16="http://schemas.microsoft.com/office/drawing/2014/main" id="{BC15420F-43ED-4C0F-7A0D-DEA54957FAC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90001" y="295642"/>
            <a:ext cx="1711520" cy="1011546"/>
          </a:xfrm>
          <a:prstGeom prst="rect">
            <a:avLst/>
          </a:prstGeom>
        </p:spPr>
      </p:pic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3421665E-E2F5-604F-8DFE-3EBD75AC5C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23612" y="6438900"/>
            <a:ext cx="655637" cy="228600"/>
          </a:xfrm>
          <a:prstGeom prst="rect">
            <a:avLst/>
          </a:prstGeom>
        </p:spPr>
        <p:txBody>
          <a:bodyPr vert="horz" wrap="none" lIns="0" tIns="0" rIns="0" bIns="0" rtlCol="0" anchor="t" anchorCtr="0"/>
          <a:lstStyle>
            <a:lvl1pPr algn="r">
              <a:defRPr sz="900" b="0">
                <a:solidFill>
                  <a:schemeClr val="tx1"/>
                </a:solidFill>
              </a:defRPr>
            </a:lvl1pPr>
          </a:lstStyle>
          <a:p>
            <a:fld id="{EB4FF9C4-EEBF-D24D-8A4E-C0B9CCE3F97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AF59598-29F9-E409-DD29-7F645883C58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0252" y="3635306"/>
            <a:ext cx="2212586" cy="536242"/>
          </a:xfrm>
        </p:spPr>
        <p:txBody>
          <a:bodyPr anchor="b">
            <a:normAutofit/>
          </a:bodyPr>
          <a:lstStyle>
            <a:lvl1pPr marL="0" indent="0" algn="l" defTabSz="914400" rtl="0" eaLnBrk="1" latinLnBrk="0" hangingPunct="1">
              <a:buNone/>
              <a:defRPr lang="en-US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l" defTabSz="914400" rtl="0" eaLnBrk="1" latinLnBrk="0" hangingPunct="1">
              <a:defRPr lang="en-US" sz="9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400" rtl="0" eaLnBrk="1" latinLnBrk="0" hangingPunct="1">
              <a:defRPr lang="en-US" sz="9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400" rtl="0" eaLnBrk="1" latinLnBrk="0" hangingPunct="1">
              <a:defRPr lang="en-US" sz="9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400" rtl="0" eaLnBrk="1" latinLnBrk="0" hangingPunct="1">
              <a:defRPr lang="en-US" sz="9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21688891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16" userDrawn="1">
          <p15:clr>
            <a:srgbClr val="FBAE40"/>
          </p15:clr>
        </p15:guide>
        <p15:guide id="2" orient="horz" pos="384" userDrawn="1">
          <p15:clr>
            <a:srgbClr val="FBAE40"/>
          </p15:clr>
        </p15:guide>
        <p15:guide id="3" orient="horz" pos="2616" userDrawn="1">
          <p15:clr>
            <a:srgbClr val="FBAE40"/>
          </p15:clr>
        </p15:guide>
        <p15:guide id="4" pos="1848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 descr="A close-up of a white wall&#10;&#10;AI-generated content may be incorrect.">
            <a:extLst>
              <a:ext uri="{FF2B5EF4-FFF2-40B4-BE49-F238E27FC236}">
                <a16:creationId xmlns:a16="http://schemas.microsoft.com/office/drawing/2014/main" id="{94AD4AC3-9359-FBF4-95F2-EE5447F64B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6200000">
            <a:off x="8358076" y="3024072"/>
            <a:ext cx="2276307" cy="5391547"/>
          </a:xfrm>
          <a:prstGeom prst="rect">
            <a:avLst/>
          </a:prstGeom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9FE99D4E-28DD-6E07-6A40-2E3526B9118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943058" y="304798"/>
            <a:ext cx="8813800" cy="4070431"/>
          </a:xfrm>
        </p:spPr>
        <p:txBody>
          <a:bodyPr numCol="2" spcCol="182880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8" name="Title 17">
            <a:extLst>
              <a:ext uri="{FF2B5EF4-FFF2-40B4-BE49-F238E27FC236}">
                <a16:creationId xmlns:a16="http://schemas.microsoft.com/office/drawing/2014/main" id="{C4CC0A6A-9ED6-1311-4CE9-B81200FEC9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575" y="304799"/>
            <a:ext cx="2264177" cy="762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5D9BAD7-CAA5-9C38-F36D-E71D24A89645}"/>
              </a:ext>
            </a:extLst>
          </p:cNvPr>
          <p:cNvCxnSpPr>
            <a:cxnSpLocks/>
          </p:cNvCxnSpPr>
          <p:nvPr userDrawn="1"/>
        </p:nvCxnSpPr>
        <p:spPr>
          <a:xfrm>
            <a:off x="2728150" y="0"/>
            <a:ext cx="0" cy="4581693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olid"/>
            <a:miter lim="800000"/>
          </a:ln>
          <a:effectLst/>
        </p:spPr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F2313FC2-5BFE-AD37-3BA0-8039B41CAA4A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4572345"/>
            <a:ext cx="12192000" cy="0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olid"/>
            <a:miter lim="800000"/>
          </a:ln>
          <a:effectLst/>
        </p:spPr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0046EF74-5319-BE88-CD52-44879F2C607D}"/>
              </a:ext>
            </a:extLst>
          </p:cNvPr>
          <p:cNvCxnSpPr>
            <a:cxnSpLocks/>
          </p:cNvCxnSpPr>
          <p:nvPr userDrawn="1"/>
        </p:nvCxnSpPr>
        <p:spPr>
          <a:xfrm>
            <a:off x="6800454" y="4581693"/>
            <a:ext cx="0" cy="2276307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49157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16">
          <p15:clr>
            <a:srgbClr val="FBAE40"/>
          </p15:clr>
        </p15:guide>
        <p15:guide id="2" orient="horz" pos="384">
          <p15:clr>
            <a:srgbClr val="FBAE40"/>
          </p15:clr>
        </p15:guide>
        <p15:guide id="3" orient="horz" pos="2832">
          <p15:clr>
            <a:srgbClr val="FBAE40"/>
          </p15:clr>
        </p15:guide>
        <p15:guide id="4" pos="1848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Col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DB69939-B121-71D1-480F-0EA3208BFBDA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412749" y="6438900"/>
            <a:ext cx="908051" cy="2286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78C5343-9105-4EB3-0569-A5F87C1BB194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11123612" y="6438900"/>
            <a:ext cx="655637" cy="228600"/>
          </a:xfrm>
          <a:prstGeom prst="rect">
            <a:avLst/>
          </a:prstGeom>
        </p:spPr>
        <p:txBody>
          <a:bodyPr/>
          <a:lstStyle/>
          <a:p>
            <a:fld id="{EB4FF9C4-EEBF-D24D-8A4E-C0B9CCE3F97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9575" y="1066800"/>
            <a:ext cx="11363325" cy="510540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2A32E633-2BC8-F59D-2D23-FD2A15F862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575" y="304799"/>
            <a:ext cx="11363325" cy="76200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974440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8" userDrawn="1">
          <p15:clr>
            <a:srgbClr val="FBAE40"/>
          </p15:clr>
        </p15:guide>
        <p15:guide id="2" orient="horz" pos="384" userDrawn="1">
          <p15:clr>
            <a:srgbClr val="FBAE40"/>
          </p15:clr>
        </p15:guide>
        <p15:guide id="3" pos="7416" userDrawn="1">
          <p15:clr>
            <a:srgbClr val="FBAE40"/>
          </p15:clr>
        </p15:guide>
        <p15:guide id="4" orient="horz" pos="1008" userDrawn="1">
          <p15:clr>
            <a:srgbClr val="FBAE40"/>
          </p15:clr>
        </p15:guide>
        <p15:guide id="5" orient="horz" pos="3888" userDrawn="1">
          <p15:clr>
            <a:srgbClr val="FBAE40"/>
          </p15:clr>
        </p15:guide>
        <p15:guide id="6" orient="horz" pos="192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Col Conten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4619BC2-F221-6F6B-3988-C6F18A629F3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412749" y="6438900"/>
            <a:ext cx="908051" cy="2286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DE6F86-F78C-3CFC-56A9-882EE865FCD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123612" y="6438900"/>
            <a:ext cx="655637" cy="228600"/>
          </a:xfrm>
          <a:prstGeom prst="rect">
            <a:avLst/>
          </a:prstGeom>
        </p:spPr>
        <p:txBody>
          <a:bodyPr/>
          <a:lstStyle/>
          <a:p>
            <a:fld id="{EB4FF9C4-EEBF-D24D-8A4E-C0B9CCE3F97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DC9A673-C98E-A1D0-F38F-445E99B2070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09575" y="1066799"/>
            <a:ext cx="11363325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2200" b="1" i="0">
                <a:solidFill>
                  <a:schemeClr val="tx2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9575" y="1600200"/>
            <a:ext cx="11363324" cy="46216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969D7E70-A4C6-53F0-1655-69FE1199BE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575" y="304799"/>
            <a:ext cx="11363325" cy="76200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189444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8" userDrawn="1">
          <p15:clr>
            <a:srgbClr val="FBAE40"/>
          </p15:clr>
        </p15:guide>
        <p15:guide id="2" orient="horz" pos="1008" userDrawn="1">
          <p15:clr>
            <a:srgbClr val="FBAE40"/>
          </p15:clr>
        </p15:guide>
        <p15:guide id="3" orient="horz" pos="384" userDrawn="1">
          <p15:clr>
            <a:srgbClr val="FBAE40"/>
          </p15:clr>
        </p15:guide>
        <p15:guide id="4" orient="horz" pos="192" userDrawn="1">
          <p15:clr>
            <a:srgbClr val="FBAE40"/>
          </p15:clr>
        </p15:guide>
        <p15:guide id="5" orient="horz" pos="1344" userDrawn="1">
          <p15:clr>
            <a:srgbClr val="FBAE40"/>
          </p15:clr>
        </p15:guide>
        <p15:guide id="6" orient="horz" pos="3888" userDrawn="1">
          <p15:clr>
            <a:srgbClr val="FBAE40"/>
          </p15:clr>
        </p15:guide>
        <p15:guide id="7" pos="7416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Col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9341AF-295E-C685-78D6-5EB3501E0074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412749" y="6438900"/>
            <a:ext cx="908051" cy="2286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6F2577-B095-ECC3-0643-046428CA345A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11123612" y="6438900"/>
            <a:ext cx="655637" cy="228600"/>
          </a:xfrm>
          <a:prstGeom prst="rect">
            <a:avLst/>
          </a:prstGeom>
        </p:spPr>
        <p:txBody>
          <a:bodyPr/>
          <a:lstStyle/>
          <a:p>
            <a:fld id="{EB4FF9C4-EEBF-D24D-8A4E-C0B9CCE3F97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9574" y="1066800"/>
            <a:ext cx="5534025" cy="511016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48401" y="1066800"/>
            <a:ext cx="5524500" cy="511016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79BAFD8B-B4E4-8699-3148-ADE5C726BF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575" y="304799"/>
            <a:ext cx="11363325" cy="76200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001558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8" userDrawn="1">
          <p15:clr>
            <a:srgbClr val="FBAE40"/>
          </p15:clr>
        </p15:guide>
        <p15:guide id="2" orient="horz" pos="192" userDrawn="1">
          <p15:clr>
            <a:srgbClr val="FBAE40"/>
          </p15:clr>
        </p15:guide>
        <p15:guide id="3" pos="3744" userDrawn="1">
          <p15:clr>
            <a:srgbClr val="FBAE40"/>
          </p15:clr>
        </p15:guide>
        <p15:guide id="4" pos="3936" userDrawn="1">
          <p15:clr>
            <a:srgbClr val="FBAE40"/>
          </p15:clr>
        </p15:guide>
        <p15:guide id="5" pos="7416" userDrawn="1">
          <p15:clr>
            <a:srgbClr val="FBAE40"/>
          </p15:clr>
        </p15:guide>
        <p15:guide id="6" orient="horz" pos="384" userDrawn="1">
          <p15:clr>
            <a:srgbClr val="FBAE40"/>
          </p15:clr>
        </p15:guide>
        <p15:guide id="7" orient="horz" pos="1008" userDrawn="1">
          <p15:clr>
            <a:srgbClr val="FBAE40"/>
          </p15:clr>
        </p15:guide>
        <p15:guide id="8" orient="horz" pos="3888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Col Conten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8F4AE6FC-3374-D527-C2AF-114FC4A35C1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412749" y="6438900"/>
            <a:ext cx="908051" cy="2286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A3150CE-61FD-788E-E283-2DF1CAF58DB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123612" y="6438900"/>
            <a:ext cx="655637" cy="228600"/>
          </a:xfrm>
          <a:prstGeom prst="rect">
            <a:avLst/>
          </a:prstGeom>
        </p:spPr>
        <p:txBody>
          <a:bodyPr/>
          <a:lstStyle/>
          <a:p>
            <a:fld id="{EB4FF9C4-EEBF-D24D-8A4E-C0B9CCE3F97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7C59D72E-EF04-2480-CDBC-6D67FF914B2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09575" y="1066799"/>
            <a:ext cx="11363325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2200" b="1" i="0">
                <a:solidFill>
                  <a:schemeClr val="tx2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9576" y="1600199"/>
            <a:ext cx="5534024" cy="467139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48401" y="1600199"/>
            <a:ext cx="5524500" cy="467139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C4C942DB-C741-9A51-90F2-334FBB1B58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575" y="304799"/>
            <a:ext cx="11363325" cy="76200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61349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8" userDrawn="1">
          <p15:clr>
            <a:srgbClr val="FBAE40"/>
          </p15:clr>
        </p15:guide>
        <p15:guide id="2" orient="horz" pos="3888" userDrawn="1">
          <p15:clr>
            <a:srgbClr val="FBAE40"/>
          </p15:clr>
        </p15:guide>
        <p15:guide id="3" pos="7416" userDrawn="1">
          <p15:clr>
            <a:srgbClr val="FBAE40"/>
          </p15:clr>
        </p15:guide>
        <p15:guide id="4" pos="3744" userDrawn="1">
          <p15:clr>
            <a:srgbClr val="FBAE40"/>
          </p15:clr>
        </p15:guide>
        <p15:guide id="5" pos="3936" userDrawn="1">
          <p15:clr>
            <a:srgbClr val="FBAE40"/>
          </p15:clr>
        </p15:guide>
        <p15:guide id="6" orient="horz" pos="192" userDrawn="1">
          <p15:clr>
            <a:srgbClr val="FBAE40"/>
          </p15:clr>
        </p15:guide>
        <p15:guide id="7" orient="horz" pos="384" userDrawn="1">
          <p15:clr>
            <a:srgbClr val="FBAE40"/>
          </p15:clr>
        </p15:guide>
        <p15:guide id="8" orient="horz" pos="1008" userDrawn="1">
          <p15:clr>
            <a:srgbClr val="FBAE40"/>
          </p15:clr>
        </p15:guide>
        <p15:guide id="9" orient="horz" pos="134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-Col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A91D0EF-C40B-1AE5-C65C-8EC57BC91A96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412749" y="6438900"/>
            <a:ext cx="908051" cy="2286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EB1D57F-365D-0C59-EAE8-1352B11A428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123612" y="6438900"/>
            <a:ext cx="655637" cy="228600"/>
          </a:xfrm>
          <a:prstGeom prst="rect">
            <a:avLst/>
          </a:prstGeom>
        </p:spPr>
        <p:txBody>
          <a:bodyPr/>
          <a:lstStyle/>
          <a:p>
            <a:fld id="{EB4FF9C4-EEBF-D24D-8A4E-C0B9CCE3F97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9575" y="1066800"/>
            <a:ext cx="3581400" cy="511016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1650" y="1066800"/>
            <a:ext cx="3571876" cy="511016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D1811B3E-5670-51C2-45CC-D72626466EF0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8197850" y="1066800"/>
            <a:ext cx="3575050" cy="511016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5F17A90E-B809-C17D-D441-E4E66DC715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575" y="304799"/>
            <a:ext cx="11363325" cy="76200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450616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8" userDrawn="1">
          <p15:clr>
            <a:srgbClr val="FBAE40"/>
          </p15:clr>
        </p15:guide>
        <p15:guide id="2" orient="horz" pos="192" userDrawn="1">
          <p15:clr>
            <a:srgbClr val="FBAE40"/>
          </p15:clr>
        </p15:guide>
        <p15:guide id="3" pos="7416" userDrawn="1">
          <p15:clr>
            <a:srgbClr val="FBAE40"/>
          </p15:clr>
        </p15:guide>
        <p15:guide id="4" pos="2514" userDrawn="1">
          <p15:clr>
            <a:srgbClr val="FBAE40"/>
          </p15:clr>
        </p15:guide>
        <p15:guide id="5" pos="2716" userDrawn="1">
          <p15:clr>
            <a:srgbClr val="FBAE40"/>
          </p15:clr>
        </p15:guide>
        <p15:guide id="6" pos="4966" userDrawn="1">
          <p15:clr>
            <a:srgbClr val="FBAE40"/>
          </p15:clr>
        </p15:guide>
        <p15:guide id="7" pos="5164" userDrawn="1">
          <p15:clr>
            <a:srgbClr val="FBAE40"/>
          </p15:clr>
        </p15:guide>
        <p15:guide id="8" orient="horz" pos="384" userDrawn="1">
          <p15:clr>
            <a:srgbClr val="FBAE40"/>
          </p15:clr>
        </p15:guide>
        <p15:guide id="9" orient="horz" pos="1008" userDrawn="1">
          <p15:clr>
            <a:srgbClr val="FBAE40"/>
          </p15:clr>
        </p15:guide>
        <p15:guide id="10" orient="horz" pos="3888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-Col Conten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7073769-C5E6-AA1A-7DAD-8C0F7D2B226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412749" y="6438900"/>
            <a:ext cx="908051" cy="2286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B06496E2-D3C1-6778-3520-ECD5B014A822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123612" y="6438900"/>
            <a:ext cx="655637" cy="228600"/>
          </a:xfrm>
          <a:prstGeom prst="rect">
            <a:avLst/>
          </a:prstGeom>
        </p:spPr>
        <p:txBody>
          <a:bodyPr/>
          <a:lstStyle/>
          <a:p>
            <a:fld id="{EB4FF9C4-EEBF-D24D-8A4E-C0B9CCE3F97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D5018CB-5FDA-AFD0-DC53-1EB2F4362F1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09575" y="1066799"/>
            <a:ext cx="11363325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2200" b="1" i="0">
                <a:solidFill>
                  <a:schemeClr val="tx2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9575" y="1600199"/>
            <a:ext cx="3581400" cy="468133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1650" y="1600199"/>
            <a:ext cx="3571876" cy="468133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D1811B3E-5670-51C2-45CC-D72626466EF0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8197850" y="1600199"/>
            <a:ext cx="3575049" cy="468133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72C5B06A-75D1-516F-58C6-9A07A2E99A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575" y="304799"/>
            <a:ext cx="11363325" cy="76200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506771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8" userDrawn="1">
          <p15:clr>
            <a:srgbClr val="FBAE40"/>
          </p15:clr>
        </p15:guide>
        <p15:guide id="2" orient="horz" pos="192" userDrawn="1">
          <p15:clr>
            <a:srgbClr val="FBAE40"/>
          </p15:clr>
        </p15:guide>
        <p15:guide id="3" pos="2514" userDrawn="1">
          <p15:clr>
            <a:srgbClr val="FBAE40"/>
          </p15:clr>
        </p15:guide>
        <p15:guide id="4" pos="2716" userDrawn="1">
          <p15:clr>
            <a:srgbClr val="FBAE40"/>
          </p15:clr>
        </p15:guide>
        <p15:guide id="5" pos="4966" userDrawn="1">
          <p15:clr>
            <a:srgbClr val="FBAE40"/>
          </p15:clr>
        </p15:guide>
        <p15:guide id="6" pos="5164" userDrawn="1">
          <p15:clr>
            <a:srgbClr val="FBAE40"/>
          </p15:clr>
        </p15:guide>
        <p15:guide id="7" pos="7416" userDrawn="1">
          <p15:clr>
            <a:srgbClr val="FBAE40"/>
          </p15:clr>
        </p15:guide>
        <p15:guide id="8" orient="horz" pos="384" userDrawn="1">
          <p15:clr>
            <a:srgbClr val="FBAE40"/>
          </p15:clr>
        </p15:guide>
        <p15:guide id="9" orient="horz" pos="1008" userDrawn="1">
          <p15:clr>
            <a:srgbClr val="FBAE40"/>
          </p15:clr>
        </p15:guide>
        <p15:guide id="10" orient="horz" pos="1344" userDrawn="1">
          <p15:clr>
            <a:srgbClr val="FBAE40"/>
          </p15:clr>
        </p15:guide>
        <p15:guide id="11" orient="horz" pos="3888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eature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9581A9-9B9D-88FF-2259-A278DAD1CB7F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412749" y="6438900"/>
            <a:ext cx="908051" cy="2286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5" name="Picture Placeholder 22">
            <a:extLst>
              <a:ext uri="{FF2B5EF4-FFF2-40B4-BE49-F238E27FC236}">
                <a16:creationId xmlns:a16="http://schemas.microsoft.com/office/drawing/2014/main" id="{78034AE0-628B-C9F9-F947-3F038E2E346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49988" y="0"/>
            <a:ext cx="5942012" cy="6858000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18CF320-1430-259E-9B27-D016A401567B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123612" y="6438900"/>
            <a:ext cx="655637" cy="228600"/>
          </a:xfrm>
          <a:prstGeom prst="rect">
            <a:avLst/>
          </a:prstGeom>
        </p:spPr>
        <p:txBody>
          <a:bodyPr/>
          <a:lstStyle/>
          <a:p>
            <a:fld id="{EB4FF9C4-EEBF-D24D-8A4E-C0B9CCE3F97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9575" y="1066799"/>
            <a:ext cx="5534025" cy="510540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B2488F31-9F36-F57C-9EA7-B13C16DF71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576" y="304799"/>
            <a:ext cx="5532438" cy="76200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438258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744" userDrawn="1">
          <p15:clr>
            <a:srgbClr val="FBAE40"/>
          </p15:clr>
        </p15:guide>
        <p15:guide id="2" orient="horz" pos="192" userDrawn="1">
          <p15:clr>
            <a:srgbClr val="FBAE40"/>
          </p15:clr>
        </p15:guide>
        <p15:guide id="3" orient="horz" pos="384" userDrawn="1">
          <p15:clr>
            <a:srgbClr val="FBAE40"/>
          </p15:clr>
        </p15:guide>
        <p15:guide id="4" orient="horz" pos="1008" userDrawn="1">
          <p15:clr>
            <a:srgbClr val="FBAE40"/>
          </p15:clr>
        </p15:guide>
        <p15:guide id="5" orient="horz" pos="3888" userDrawn="1">
          <p15:clr>
            <a:srgbClr val="FBAE40"/>
          </p15:clr>
        </p15:guide>
        <p15:guide id="6" pos="3938" userDrawn="1">
          <p15:clr>
            <a:srgbClr val="FBAE40"/>
          </p15:clr>
        </p15:guide>
        <p15:guide id="7" pos="258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eature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2">
            <a:extLst>
              <a:ext uri="{FF2B5EF4-FFF2-40B4-BE49-F238E27FC236}">
                <a16:creationId xmlns:a16="http://schemas.microsoft.com/office/drawing/2014/main" id="{78034AE0-628B-C9F9-F947-3F038E2E346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" y="0"/>
            <a:ext cx="6095999" cy="6858000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BA1AA8-BD25-D0AE-86E9-2C73E7CD69FE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123612" y="6438900"/>
            <a:ext cx="655637" cy="228600"/>
          </a:xfrm>
          <a:prstGeom prst="rect">
            <a:avLst/>
          </a:prstGeom>
        </p:spPr>
        <p:txBody>
          <a:bodyPr/>
          <a:lstStyle/>
          <a:p>
            <a:fld id="{EB4FF9C4-EEBF-D24D-8A4E-C0B9CCE3F97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410325" y="1066799"/>
            <a:ext cx="5362575" cy="510540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CCEC4C6-B8C5-2BFD-B838-A23355A72F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0325" y="304799"/>
            <a:ext cx="5362575" cy="76200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941666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1008" userDrawn="1">
          <p15:clr>
            <a:srgbClr val="FBAE40"/>
          </p15:clr>
        </p15:guide>
        <p15:guide id="3" pos="4038" userDrawn="1">
          <p15:clr>
            <a:srgbClr val="FBAE40"/>
          </p15:clr>
        </p15:guide>
        <p15:guide id="4" pos="7416" userDrawn="1">
          <p15:clr>
            <a:srgbClr val="FBAE40"/>
          </p15:clr>
        </p15:guide>
        <p15:guide id="5" orient="horz" pos="1344" userDrawn="1">
          <p15:clr>
            <a:srgbClr val="FBAE40"/>
          </p15:clr>
        </p15:guide>
        <p15:guide id="6" orient="horz" pos="388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/T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close-up of a white wall&#10;&#10;AI-generated content may be incorrect.">
            <a:extLst>
              <a:ext uri="{FF2B5EF4-FFF2-40B4-BE49-F238E27FC236}">
                <a16:creationId xmlns:a16="http://schemas.microsoft.com/office/drawing/2014/main" id="{C861C903-4D1E-4D13-BB03-DC04CF987C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6200000">
            <a:off x="4953173" y="-380831"/>
            <a:ext cx="2285657" cy="1219200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343802D-E1B2-94DD-D2E5-A595C892E3D3}"/>
              </a:ext>
            </a:extLst>
          </p:cNvPr>
          <p:cNvSpPr/>
          <p:nvPr userDrawn="1"/>
        </p:nvSpPr>
        <p:spPr>
          <a:xfrm>
            <a:off x="4068232" y="0"/>
            <a:ext cx="8123768" cy="4572345"/>
          </a:xfrm>
          <a:prstGeom prst="rect">
            <a:avLst/>
          </a:prstGeom>
          <a:solidFill>
            <a:srgbClr val="0D1D2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B0056BFC-63E6-08A6-AD4D-F40CEE93F5E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231758" y="1484866"/>
            <a:ext cx="7724204" cy="2768157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lang="en-US" sz="6500" b="0" i="0" kern="1200" cap="none" baseline="0" dirty="0" smtClean="0">
                <a:solidFill>
                  <a:schemeClr val="bg1"/>
                </a:solidFill>
                <a:latin typeface="Franklin Gothic Medium Cond" panose="020B0606030402020204" pitchFamily="34" charset="0"/>
                <a:ea typeface="+mj-ea"/>
                <a:cs typeface="Franklin Gothic Medium Cond" panose="020B0606030402020204" pitchFamily="34" charset="0"/>
              </a:defRPr>
            </a:lvl1pPr>
            <a:lvl2pPr marL="228600" indent="0">
              <a:buNone/>
              <a:defRPr lang="en-US" sz="6500" b="0" i="0" kern="1200" cap="none" baseline="0" dirty="0" smtClean="0">
                <a:solidFill>
                  <a:schemeClr val="tx1"/>
                </a:solidFill>
                <a:latin typeface="Franklin Gothic Medium Cond" panose="020B0606030402020204" pitchFamily="34" charset="0"/>
                <a:ea typeface="+mj-ea"/>
                <a:cs typeface="Franklin Gothic Medium Cond" panose="020B0606030402020204" pitchFamily="34" charset="0"/>
              </a:defRPr>
            </a:lvl2pPr>
            <a:lvl3pPr marL="457200" indent="0">
              <a:buNone/>
              <a:defRPr lang="en-US" sz="6500" b="0" i="0" kern="1200" cap="none" baseline="0" dirty="0" smtClean="0">
                <a:solidFill>
                  <a:schemeClr val="tx1"/>
                </a:solidFill>
                <a:latin typeface="Franklin Gothic Medium Cond" panose="020B0606030402020204" pitchFamily="34" charset="0"/>
                <a:ea typeface="+mj-ea"/>
                <a:cs typeface="Franklin Gothic Medium Cond" panose="020B0606030402020204" pitchFamily="34" charset="0"/>
              </a:defRPr>
            </a:lvl3pPr>
            <a:lvl4pPr marL="685800" indent="0">
              <a:buNone/>
              <a:defRPr lang="en-US" sz="6500" b="0" i="0" kern="1200" cap="none" baseline="0" dirty="0" smtClean="0">
                <a:solidFill>
                  <a:schemeClr val="tx1"/>
                </a:solidFill>
                <a:latin typeface="Franklin Gothic Medium Cond" panose="020B0606030402020204" pitchFamily="34" charset="0"/>
                <a:ea typeface="+mj-ea"/>
                <a:cs typeface="Franklin Gothic Medium Cond" panose="020B0606030402020204" pitchFamily="34" charset="0"/>
              </a:defRPr>
            </a:lvl4pPr>
            <a:lvl5pPr marL="914400" indent="0">
              <a:buFont typeface="Arial" panose="020B0604020202020204" pitchFamily="34" charset="0"/>
              <a:buNone/>
              <a:defRPr lang="en-US" sz="6500" b="0" i="0" kern="1200" cap="none" baseline="0" dirty="0" smtClean="0">
                <a:solidFill>
                  <a:schemeClr val="tx1"/>
                </a:solidFill>
                <a:latin typeface="Franklin Gothic Medium Cond" panose="020B0606030402020204" pitchFamily="34" charset="0"/>
                <a:ea typeface="+mj-ea"/>
                <a:cs typeface="Franklin Gothic Medium Cond" panose="020B0606030402020204" pitchFamily="34" charset="0"/>
              </a:defRPr>
            </a:lvl5pPr>
            <a:lvl6pPr marL="1143000" indent="0">
              <a:buNone/>
              <a:defRPr lang="en-US" sz="6500" b="0" i="0" kern="1200" cap="none" baseline="0" dirty="0" smtClean="0">
                <a:solidFill>
                  <a:schemeClr val="tx1"/>
                </a:solidFill>
                <a:latin typeface="Franklin Gothic Medium Cond" panose="020B0606030402020204" pitchFamily="34" charset="0"/>
                <a:ea typeface="+mj-ea"/>
                <a:cs typeface="Franklin Gothic Medium Cond" panose="020B0606030402020204" pitchFamily="34" charset="0"/>
              </a:defRPr>
            </a:lvl6pPr>
            <a:lvl7pPr marL="1325880" indent="0">
              <a:buNone/>
              <a:defRPr lang="en-US" sz="6500" b="0" i="0" kern="1200" cap="none" baseline="0" dirty="0" smtClean="0">
                <a:solidFill>
                  <a:schemeClr val="tx1"/>
                </a:solidFill>
                <a:latin typeface="Franklin Gothic Medium Cond" panose="020B0606030402020204" pitchFamily="34" charset="0"/>
                <a:ea typeface="+mj-ea"/>
                <a:cs typeface="Franklin Gothic Medium Cond" panose="020B0606030402020204" pitchFamily="34" charset="0"/>
              </a:defRPr>
            </a:lvl7pPr>
            <a:lvl8pPr marL="0" indent="0">
              <a:buNone/>
              <a:defRPr lang="en-US" sz="6500" b="0" i="0" kern="1200" cap="none" baseline="0" dirty="0" smtClean="0">
                <a:solidFill>
                  <a:schemeClr val="tx1"/>
                </a:solidFill>
                <a:latin typeface="Franklin Gothic Medium Cond" panose="020B0606030402020204" pitchFamily="34" charset="0"/>
                <a:ea typeface="+mj-ea"/>
                <a:cs typeface="Franklin Gothic Medium Cond" panose="020B0606030402020204" pitchFamily="34" charset="0"/>
              </a:defRPr>
            </a:lvl8pPr>
            <a:lvl9pPr marL="0" indent="0">
              <a:buFont typeface="Arial" panose="020B0604020202020204" pitchFamily="34" charset="0"/>
              <a:buNone/>
              <a:defRPr lang="en-US" sz="6500" b="0" i="0" kern="1200" cap="none" baseline="0" dirty="0">
                <a:solidFill>
                  <a:schemeClr val="tx1"/>
                </a:solidFill>
                <a:latin typeface="Franklin Gothic Medium Cond" panose="020B0606030402020204" pitchFamily="34" charset="0"/>
                <a:ea typeface="+mj-ea"/>
                <a:cs typeface="Franklin Gothic Medium Cond" panose="020B0606030402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E9D2624-5A06-AF20-A573-8773D4797B05}"/>
              </a:ext>
            </a:extLst>
          </p:cNvPr>
          <p:cNvCxnSpPr/>
          <p:nvPr userDrawn="1"/>
        </p:nvCxnSpPr>
        <p:spPr>
          <a:xfrm>
            <a:off x="4068232" y="0"/>
            <a:ext cx="0" cy="6858000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83C5179-80AD-18D3-4822-84C508D752A5}"/>
              </a:ext>
            </a:extLst>
          </p:cNvPr>
          <p:cNvCxnSpPr>
            <a:cxnSpLocks/>
          </p:cNvCxnSpPr>
          <p:nvPr userDrawn="1"/>
        </p:nvCxnSpPr>
        <p:spPr>
          <a:xfrm>
            <a:off x="0" y="4572343"/>
            <a:ext cx="12192000" cy="0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Graphic 15">
            <a:extLst>
              <a:ext uri="{FF2B5EF4-FFF2-40B4-BE49-F238E27FC236}">
                <a16:creationId xmlns:a16="http://schemas.microsoft.com/office/drawing/2014/main" id="{A4C3DC19-6A2F-D649-6A89-53C5CA1E7A1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0001" y="295642"/>
            <a:ext cx="1711520" cy="1011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07465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16">
          <p15:clr>
            <a:srgbClr val="FBAE40"/>
          </p15:clr>
        </p15:guide>
        <p15:guide id="2" orient="horz" pos="3312">
          <p15:clr>
            <a:srgbClr val="FBAE40"/>
          </p15:clr>
        </p15:guide>
        <p15:guide id="3" orient="horz" pos="384">
          <p15:clr>
            <a:srgbClr val="FBAE40"/>
          </p15:clr>
        </p15:guide>
        <p15:guide id="4" pos="2716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1791346-9CFB-94E0-6AAD-A8C27EE1518A}"/>
              </a:ext>
            </a:extLst>
          </p:cNvPr>
          <p:cNvSpPr/>
          <p:nvPr userDrawn="1"/>
        </p:nvSpPr>
        <p:spPr>
          <a:xfrm>
            <a:off x="-1" y="4572342"/>
            <a:ext cx="12191997" cy="2285645"/>
          </a:xfrm>
          <a:prstGeom prst="rect">
            <a:avLst/>
          </a:prstGeom>
          <a:solidFill>
            <a:srgbClr val="0D1D2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close-up of a white wall&#10;&#10;AI-generated content may be incorrect.">
            <a:extLst>
              <a:ext uri="{FF2B5EF4-FFF2-40B4-BE49-F238E27FC236}">
                <a16:creationId xmlns:a16="http://schemas.microsoft.com/office/drawing/2014/main" id="{AFC3836C-B63B-A25E-F8CB-E2D31A17754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6200000">
            <a:off x="6309221" y="975232"/>
            <a:ext cx="2285655" cy="9479878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8FEF696-BF2E-7689-3975-054CE86F7E19}"/>
              </a:ext>
            </a:extLst>
          </p:cNvPr>
          <p:cNvCxnSpPr/>
          <p:nvPr/>
        </p:nvCxnSpPr>
        <p:spPr>
          <a:xfrm>
            <a:off x="2712108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olid"/>
            <a:miter lim="800000"/>
          </a:ln>
          <a:effectLst/>
        </p:spPr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9999168-B8EB-B706-40AA-3318E2FFCF4F}"/>
              </a:ext>
            </a:extLst>
          </p:cNvPr>
          <p:cNvCxnSpPr>
            <a:cxnSpLocks/>
          </p:cNvCxnSpPr>
          <p:nvPr/>
        </p:nvCxnSpPr>
        <p:spPr>
          <a:xfrm flipH="1">
            <a:off x="0" y="4572345"/>
            <a:ext cx="12192000" cy="0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olid"/>
            <a:miter lim="800000"/>
          </a:ln>
          <a:effectLst/>
        </p:spPr>
      </p:cxnSp>
      <p:pic>
        <p:nvPicPr>
          <p:cNvPr id="17" name="Graphic 16">
            <a:extLst>
              <a:ext uri="{FF2B5EF4-FFF2-40B4-BE49-F238E27FC236}">
                <a16:creationId xmlns:a16="http://schemas.microsoft.com/office/drawing/2014/main" id="{BC15420F-43ED-4C0F-7A0D-DEA54957FAC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0001" y="295642"/>
            <a:ext cx="1711520" cy="1011546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B63F6F-19F7-914F-9D65-AF0E39F159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23612" y="6438900"/>
            <a:ext cx="655637" cy="228600"/>
          </a:xfrm>
          <a:prstGeom prst="rect">
            <a:avLst/>
          </a:prstGeom>
        </p:spPr>
        <p:txBody>
          <a:bodyPr vert="horz" wrap="none" lIns="0" tIns="0" rIns="0" bIns="0" rtlCol="0" anchor="t" anchorCtr="0"/>
          <a:lstStyle>
            <a:lvl1pPr algn="r">
              <a:defRPr sz="900" b="0">
                <a:solidFill>
                  <a:schemeClr val="tx1"/>
                </a:solidFill>
              </a:defRPr>
            </a:lvl1pPr>
          </a:lstStyle>
          <a:p>
            <a:fld id="{EB4FF9C4-EEBF-D24D-8A4E-C0B9CCE3F97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itle 6">
            <a:extLst>
              <a:ext uri="{FF2B5EF4-FFF2-40B4-BE49-F238E27FC236}">
                <a16:creationId xmlns:a16="http://schemas.microsoft.com/office/drawing/2014/main" id="{B3F044F3-02A0-CB00-4E73-C332BE6052B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42154" y="881666"/>
            <a:ext cx="8830745" cy="3468298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lang="en-US" sz="7200" b="0" i="0" kern="1200" cap="none" baseline="0" dirty="0">
                <a:solidFill>
                  <a:schemeClr val="tx1"/>
                </a:solidFill>
                <a:latin typeface="Franklin Gothic Medium Cond" panose="020B0606030402020204" pitchFamily="34" charset="0"/>
                <a:ea typeface="+mj-ea"/>
                <a:cs typeface="Franklin Gothic Medium Cond" panose="020B0606030402020204" pitchFamily="34" charset="0"/>
              </a:defRPr>
            </a:lvl1pPr>
          </a:lstStyle>
          <a:p>
            <a:pPr marL="0" lvl="0" indent="0" algn="l" defTabSz="914400" rtl="0" eaLnBrk="1" latinLnBrk="0" hangingPunct="1">
              <a:lnSpc>
                <a:spcPct val="80000"/>
              </a:lnSpc>
              <a:spcBef>
                <a:spcPts val="0"/>
              </a:spcBef>
              <a:buClr>
                <a:schemeClr val="tx2"/>
              </a:buClr>
              <a:buFont typeface="Wingdings" pitchFamily="2" charset="2"/>
              <a:buNone/>
            </a:pPr>
            <a:r>
              <a:rPr lang="en-US"/>
              <a:t>Click To Edit Master Title Style</a:t>
            </a:r>
          </a:p>
        </p:txBody>
      </p:sp>
      <p:sp>
        <p:nvSpPr>
          <p:cNvPr id="12" name="Text Placeholder 19">
            <a:extLst>
              <a:ext uri="{FF2B5EF4-FFF2-40B4-BE49-F238E27FC236}">
                <a16:creationId xmlns:a16="http://schemas.microsoft.com/office/drawing/2014/main" id="{880D9041-F161-A088-187A-B81F17B0EA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0252" y="3635306"/>
            <a:ext cx="2212586" cy="536242"/>
          </a:xfrm>
        </p:spPr>
        <p:txBody>
          <a:bodyPr anchor="b">
            <a:normAutofit/>
          </a:bodyPr>
          <a:lstStyle>
            <a:lvl1pPr marL="0" indent="0" algn="l" defTabSz="914400" rtl="0" eaLnBrk="1" latinLnBrk="0" hangingPunct="1">
              <a:buNone/>
              <a:defRPr lang="en-US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l" defTabSz="914400" rtl="0" eaLnBrk="1" latinLnBrk="0" hangingPunct="1">
              <a:defRPr lang="en-US" sz="9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400" rtl="0" eaLnBrk="1" latinLnBrk="0" hangingPunct="1">
              <a:defRPr lang="en-US" sz="9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400" rtl="0" eaLnBrk="1" latinLnBrk="0" hangingPunct="1">
              <a:defRPr lang="en-US" sz="9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400" rtl="0" eaLnBrk="1" latinLnBrk="0" hangingPunct="1">
              <a:defRPr lang="en-US" sz="9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40874369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16" userDrawn="1">
          <p15:clr>
            <a:srgbClr val="FBAE40"/>
          </p15:clr>
        </p15:guide>
        <p15:guide id="2" orient="horz" pos="384" userDrawn="1">
          <p15:clr>
            <a:srgbClr val="FBAE40"/>
          </p15:clr>
        </p15:guide>
        <p15:guide id="3" orient="horz" pos="2832" userDrawn="1">
          <p15:clr>
            <a:srgbClr val="FBAE40"/>
          </p15:clr>
        </p15:guide>
        <p15:guide id="4" pos="1848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/TY 2 presenter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close-up of a white wall&#10;&#10;AI-generated content may be incorrect.">
            <a:extLst>
              <a:ext uri="{FF2B5EF4-FFF2-40B4-BE49-F238E27FC236}">
                <a16:creationId xmlns:a16="http://schemas.microsoft.com/office/drawing/2014/main" id="{C861C903-4D1E-4D13-BB03-DC04CF987C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6200000">
            <a:off x="4953173" y="-380831"/>
            <a:ext cx="2285657" cy="1219200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343802D-E1B2-94DD-D2E5-A595C892E3D3}"/>
              </a:ext>
            </a:extLst>
          </p:cNvPr>
          <p:cNvSpPr/>
          <p:nvPr userDrawn="1"/>
        </p:nvSpPr>
        <p:spPr>
          <a:xfrm>
            <a:off x="4068232" y="0"/>
            <a:ext cx="8123768" cy="4572345"/>
          </a:xfrm>
          <a:prstGeom prst="rect">
            <a:avLst/>
          </a:prstGeom>
          <a:solidFill>
            <a:srgbClr val="0D1D2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B0056BFC-63E6-08A6-AD4D-F40CEE93F5E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231758" y="1484866"/>
            <a:ext cx="7724204" cy="2768157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lang="en-US" sz="6500" b="0" i="0" kern="1200" cap="none" baseline="0" dirty="0" smtClean="0">
                <a:solidFill>
                  <a:schemeClr val="bg1"/>
                </a:solidFill>
                <a:latin typeface="Franklin Gothic Medium Cond" panose="020B0606030402020204" pitchFamily="34" charset="0"/>
                <a:ea typeface="+mj-ea"/>
                <a:cs typeface="Franklin Gothic Medium Cond" panose="020B0606030402020204" pitchFamily="34" charset="0"/>
              </a:defRPr>
            </a:lvl1pPr>
            <a:lvl2pPr marL="228600" indent="0">
              <a:buNone/>
              <a:defRPr lang="en-US" sz="6500" b="0" i="0" kern="1200" cap="none" baseline="0" dirty="0" smtClean="0">
                <a:solidFill>
                  <a:schemeClr val="tx1"/>
                </a:solidFill>
                <a:latin typeface="Franklin Gothic Medium Cond" panose="020B0606030402020204" pitchFamily="34" charset="0"/>
                <a:ea typeface="+mj-ea"/>
                <a:cs typeface="Franklin Gothic Medium Cond" panose="020B0606030402020204" pitchFamily="34" charset="0"/>
              </a:defRPr>
            </a:lvl2pPr>
            <a:lvl3pPr marL="457200" indent="0">
              <a:buNone/>
              <a:defRPr lang="en-US" sz="6500" b="0" i="0" kern="1200" cap="none" baseline="0" dirty="0" smtClean="0">
                <a:solidFill>
                  <a:schemeClr val="tx1"/>
                </a:solidFill>
                <a:latin typeface="Franklin Gothic Medium Cond" panose="020B0606030402020204" pitchFamily="34" charset="0"/>
                <a:ea typeface="+mj-ea"/>
                <a:cs typeface="Franklin Gothic Medium Cond" panose="020B0606030402020204" pitchFamily="34" charset="0"/>
              </a:defRPr>
            </a:lvl3pPr>
            <a:lvl4pPr marL="685800" indent="0">
              <a:buNone/>
              <a:defRPr lang="en-US" sz="6500" b="0" i="0" kern="1200" cap="none" baseline="0" dirty="0" smtClean="0">
                <a:solidFill>
                  <a:schemeClr val="tx1"/>
                </a:solidFill>
                <a:latin typeface="Franklin Gothic Medium Cond" panose="020B0606030402020204" pitchFamily="34" charset="0"/>
                <a:ea typeface="+mj-ea"/>
                <a:cs typeface="Franklin Gothic Medium Cond" panose="020B0606030402020204" pitchFamily="34" charset="0"/>
              </a:defRPr>
            </a:lvl4pPr>
            <a:lvl5pPr marL="914400" indent="0">
              <a:buFont typeface="Arial" panose="020B0604020202020204" pitchFamily="34" charset="0"/>
              <a:buNone/>
              <a:defRPr lang="en-US" sz="6500" b="0" i="0" kern="1200" cap="none" baseline="0" dirty="0" smtClean="0">
                <a:solidFill>
                  <a:schemeClr val="tx1"/>
                </a:solidFill>
                <a:latin typeface="Franklin Gothic Medium Cond" panose="020B0606030402020204" pitchFamily="34" charset="0"/>
                <a:ea typeface="+mj-ea"/>
                <a:cs typeface="Franklin Gothic Medium Cond" panose="020B0606030402020204" pitchFamily="34" charset="0"/>
              </a:defRPr>
            </a:lvl5pPr>
            <a:lvl6pPr marL="1143000" indent="0">
              <a:buNone/>
              <a:defRPr lang="en-US" sz="6500" b="0" i="0" kern="1200" cap="none" baseline="0" dirty="0" smtClean="0">
                <a:solidFill>
                  <a:schemeClr val="tx1"/>
                </a:solidFill>
                <a:latin typeface="Franklin Gothic Medium Cond" panose="020B0606030402020204" pitchFamily="34" charset="0"/>
                <a:ea typeface="+mj-ea"/>
                <a:cs typeface="Franklin Gothic Medium Cond" panose="020B0606030402020204" pitchFamily="34" charset="0"/>
              </a:defRPr>
            </a:lvl6pPr>
            <a:lvl7pPr marL="1325880" indent="0">
              <a:buNone/>
              <a:defRPr lang="en-US" sz="6500" b="0" i="0" kern="1200" cap="none" baseline="0" dirty="0" smtClean="0">
                <a:solidFill>
                  <a:schemeClr val="tx1"/>
                </a:solidFill>
                <a:latin typeface="Franklin Gothic Medium Cond" panose="020B0606030402020204" pitchFamily="34" charset="0"/>
                <a:ea typeface="+mj-ea"/>
                <a:cs typeface="Franklin Gothic Medium Cond" panose="020B0606030402020204" pitchFamily="34" charset="0"/>
              </a:defRPr>
            </a:lvl7pPr>
            <a:lvl8pPr marL="0" indent="0">
              <a:buNone/>
              <a:defRPr lang="en-US" sz="6500" b="0" i="0" kern="1200" cap="none" baseline="0" dirty="0" smtClean="0">
                <a:solidFill>
                  <a:schemeClr val="tx1"/>
                </a:solidFill>
                <a:latin typeface="Franklin Gothic Medium Cond" panose="020B0606030402020204" pitchFamily="34" charset="0"/>
                <a:ea typeface="+mj-ea"/>
                <a:cs typeface="Franklin Gothic Medium Cond" panose="020B0606030402020204" pitchFamily="34" charset="0"/>
              </a:defRPr>
            </a:lvl8pPr>
            <a:lvl9pPr marL="0" indent="0">
              <a:buFont typeface="Arial" panose="020B0604020202020204" pitchFamily="34" charset="0"/>
              <a:buNone/>
              <a:defRPr lang="en-US" sz="6500" b="0" i="0" kern="1200" cap="none" baseline="0" dirty="0">
                <a:solidFill>
                  <a:schemeClr val="tx1"/>
                </a:solidFill>
                <a:latin typeface="Franklin Gothic Medium Cond" panose="020B0606030402020204" pitchFamily="34" charset="0"/>
                <a:ea typeface="+mj-ea"/>
                <a:cs typeface="Franklin Gothic Medium Cond" panose="020B0606030402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4282B67B-4C1A-9CAD-4D8C-C1A43A1B808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2466975" y="1539875"/>
            <a:ext cx="1211890" cy="121189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4" name="Picture Placeholder 11">
            <a:extLst>
              <a:ext uri="{FF2B5EF4-FFF2-40B4-BE49-F238E27FC236}">
                <a16:creationId xmlns:a16="http://schemas.microsoft.com/office/drawing/2014/main" id="{9B311FDA-450C-83A9-09AA-D7931CE2E6A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466975" y="3052136"/>
            <a:ext cx="1211890" cy="121189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5" name="Text Placeholder 15">
            <a:extLst>
              <a:ext uri="{FF2B5EF4-FFF2-40B4-BE49-F238E27FC236}">
                <a16:creationId xmlns:a16="http://schemas.microsoft.com/office/drawing/2014/main" id="{0E1607BB-2AD9-4F70-E706-E8E7FF24163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3260726"/>
            <a:ext cx="1787525" cy="1003300"/>
          </a:xfrm>
        </p:spPr>
        <p:txBody>
          <a:bodyPr anchor="b">
            <a:normAutofit/>
          </a:bodyPr>
          <a:lstStyle>
            <a:lvl1pPr marL="0" indent="0" algn="r" defTabSz="914400" rtl="0" eaLnBrk="1" latinLnBrk="0" hangingPunct="1">
              <a:lnSpc>
                <a:spcPct val="70000"/>
              </a:lnSpc>
              <a:spcBef>
                <a:spcPct val="0"/>
              </a:spcBef>
              <a:buNone/>
              <a:defRPr lang="en-US" sz="3600" b="0" i="0" kern="1200" cap="none" baseline="0" dirty="0">
                <a:solidFill>
                  <a:schemeClr val="tx1"/>
                </a:solidFill>
                <a:latin typeface="Franklin Gothic Medium Cond" panose="020B0606030402020204" pitchFamily="34" charset="0"/>
                <a:ea typeface="+mj-ea"/>
                <a:cs typeface="Franklin Gothic Medium Cond" panose="020B0606030402020204" pitchFamily="34" charset="0"/>
              </a:defRPr>
            </a:lvl1pPr>
            <a:lvl2pPr marL="228600" indent="0">
              <a:buNone/>
              <a:defRPr lang="en-US" sz="3600" b="0" i="0" kern="1200" cap="none" baseline="0" dirty="0" smtClean="0">
                <a:solidFill>
                  <a:schemeClr val="tx1"/>
                </a:solidFill>
                <a:latin typeface="Franklin Gothic Medium Cond" panose="020B0606030402020204" pitchFamily="34" charset="0"/>
                <a:ea typeface="+mj-ea"/>
                <a:cs typeface="Franklin Gothic Medium Cond" panose="020B0606030402020204" pitchFamily="34" charset="0"/>
              </a:defRPr>
            </a:lvl2pPr>
            <a:lvl3pPr marL="457200" indent="0">
              <a:buNone/>
              <a:defRPr lang="en-US" sz="3600" b="0" i="0" kern="1200" cap="none" baseline="0" dirty="0" smtClean="0">
                <a:solidFill>
                  <a:schemeClr val="tx1"/>
                </a:solidFill>
                <a:latin typeface="Franklin Gothic Medium Cond" panose="020B0606030402020204" pitchFamily="34" charset="0"/>
                <a:ea typeface="+mj-ea"/>
                <a:cs typeface="Franklin Gothic Medium Cond" panose="020B0606030402020204" pitchFamily="34" charset="0"/>
              </a:defRPr>
            </a:lvl3pPr>
            <a:lvl4pPr marL="685800" indent="0">
              <a:buNone/>
              <a:defRPr lang="en-US" sz="3600" b="0" i="0" kern="1200" cap="none" baseline="0" dirty="0" smtClean="0">
                <a:solidFill>
                  <a:schemeClr val="tx1"/>
                </a:solidFill>
                <a:latin typeface="Franklin Gothic Medium Cond" panose="020B0606030402020204" pitchFamily="34" charset="0"/>
                <a:ea typeface="+mj-ea"/>
                <a:cs typeface="Franklin Gothic Medium Cond" panose="020B0606030402020204" pitchFamily="34" charset="0"/>
              </a:defRPr>
            </a:lvl4pPr>
            <a:lvl5pPr marL="914400" indent="0">
              <a:buNone/>
              <a:defRPr lang="en-US" sz="3600" b="0" i="0" kern="1200" cap="none" baseline="0" dirty="0">
                <a:solidFill>
                  <a:schemeClr val="tx1"/>
                </a:solidFill>
                <a:latin typeface="Franklin Gothic Medium Cond" panose="020B0606030402020204" pitchFamily="34" charset="0"/>
                <a:ea typeface="+mj-ea"/>
                <a:cs typeface="Franklin Gothic Medium Cond" panose="020B0606030402020204" pitchFamily="34" charset="0"/>
              </a:defRPr>
            </a:lvl5pPr>
          </a:lstStyle>
          <a:p>
            <a:pPr lvl="0"/>
            <a:r>
              <a:rPr lang="en-US"/>
              <a:t>ATTORNEY NAME</a:t>
            </a:r>
          </a:p>
        </p:txBody>
      </p:sp>
      <p:sp>
        <p:nvSpPr>
          <p:cNvPr id="6" name="Text Placeholder 15">
            <a:extLst>
              <a:ext uri="{FF2B5EF4-FFF2-40B4-BE49-F238E27FC236}">
                <a16:creationId xmlns:a16="http://schemas.microsoft.com/office/drawing/2014/main" id="{D87E990B-B522-BA97-98FF-0DA3EFD0E2B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1732739"/>
            <a:ext cx="1787525" cy="1003300"/>
          </a:xfrm>
        </p:spPr>
        <p:txBody>
          <a:bodyPr anchor="b">
            <a:normAutofit/>
          </a:bodyPr>
          <a:lstStyle>
            <a:lvl1pPr marL="0" indent="0" algn="r" defTabSz="914400" rtl="0" eaLnBrk="1" latinLnBrk="0" hangingPunct="1">
              <a:lnSpc>
                <a:spcPct val="70000"/>
              </a:lnSpc>
              <a:spcBef>
                <a:spcPct val="0"/>
              </a:spcBef>
              <a:buNone/>
              <a:defRPr lang="en-US" sz="3600" b="0" i="0" kern="1200" cap="none" baseline="0" dirty="0">
                <a:solidFill>
                  <a:schemeClr val="tx1"/>
                </a:solidFill>
                <a:latin typeface="Franklin Gothic Medium Cond" panose="020B0606030402020204" pitchFamily="34" charset="0"/>
                <a:ea typeface="+mj-ea"/>
                <a:cs typeface="Franklin Gothic Medium Cond" panose="020B0606030402020204" pitchFamily="34" charset="0"/>
              </a:defRPr>
            </a:lvl1pPr>
            <a:lvl2pPr marL="228600" indent="0">
              <a:buNone/>
              <a:defRPr lang="en-US" sz="3600" b="0" i="0" kern="1200" cap="none" baseline="0" dirty="0" smtClean="0">
                <a:solidFill>
                  <a:schemeClr val="tx1"/>
                </a:solidFill>
                <a:latin typeface="Franklin Gothic Medium Cond" panose="020B0606030402020204" pitchFamily="34" charset="0"/>
                <a:ea typeface="+mj-ea"/>
                <a:cs typeface="Franklin Gothic Medium Cond" panose="020B0606030402020204" pitchFamily="34" charset="0"/>
              </a:defRPr>
            </a:lvl2pPr>
            <a:lvl3pPr marL="457200" indent="0">
              <a:buNone/>
              <a:defRPr lang="en-US" sz="3600" b="0" i="0" kern="1200" cap="none" baseline="0" dirty="0" smtClean="0">
                <a:solidFill>
                  <a:schemeClr val="tx1"/>
                </a:solidFill>
                <a:latin typeface="Franklin Gothic Medium Cond" panose="020B0606030402020204" pitchFamily="34" charset="0"/>
                <a:ea typeface="+mj-ea"/>
                <a:cs typeface="Franklin Gothic Medium Cond" panose="020B0606030402020204" pitchFamily="34" charset="0"/>
              </a:defRPr>
            </a:lvl3pPr>
            <a:lvl4pPr marL="685800" indent="0">
              <a:buNone/>
              <a:defRPr lang="en-US" sz="3600" b="0" i="0" kern="1200" cap="none" baseline="0" dirty="0" smtClean="0">
                <a:solidFill>
                  <a:schemeClr val="tx1"/>
                </a:solidFill>
                <a:latin typeface="Franklin Gothic Medium Cond" panose="020B0606030402020204" pitchFamily="34" charset="0"/>
                <a:ea typeface="+mj-ea"/>
                <a:cs typeface="Franklin Gothic Medium Cond" panose="020B0606030402020204" pitchFamily="34" charset="0"/>
              </a:defRPr>
            </a:lvl4pPr>
            <a:lvl5pPr marL="914400" indent="0">
              <a:buNone/>
              <a:defRPr lang="en-US" sz="3600" b="0" i="0" kern="1200" cap="none" baseline="0" dirty="0">
                <a:solidFill>
                  <a:schemeClr val="tx1"/>
                </a:solidFill>
                <a:latin typeface="Franklin Gothic Medium Cond" panose="020B0606030402020204" pitchFamily="34" charset="0"/>
                <a:ea typeface="+mj-ea"/>
                <a:cs typeface="Franklin Gothic Medium Cond" panose="020B0606030402020204" pitchFamily="34" charset="0"/>
              </a:defRPr>
            </a:lvl5pPr>
          </a:lstStyle>
          <a:p>
            <a:pPr lvl="0"/>
            <a:r>
              <a:rPr lang="en-US"/>
              <a:t>ATTORNEY NAME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E9D2624-5A06-AF20-A573-8773D4797B05}"/>
              </a:ext>
            </a:extLst>
          </p:cNvPr>
          <p:cNvCxnSpPr/>
          <p:nvPr userDrawn="1"/>
        </p:nvCxnSpPr>
        <p:spPr>
          <a:xfrm>
            <a:off x="4068232" y="0"/>
            <a:ext cx="0" cy="6858000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83C5179-80AD-18D3-4822-84C508D752A5}"/>
              </a:ext>
            </a:extLst>
          </p:cNvPr>
          <p:cNvCxnSpPr>
            <a:cxnSpLocks/>
          </p:cNvCxnSpPr>
          <p:nvPr userDrawn="1"/>
        </p:nvCxnSpPr>
        <p:spPr>
          <a:xfrm>
            <a:off x="0" y="4572343"/>
            <a:ext cx="12192000" cy="0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Graphic 15">
            <a:extLst>
              <a:ext uri="{FF2B5EF4-FFF2-40B4-BE49-F238E27FC236}">
                <a16:creationId xmlns:a16="http://schemas.microsoft.com/office/drawing/2014/main" id="{A4C3DC19-6A2F-D649-6A89-53C5CA1E7A1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0001" y="295642"/>
            <a:ext cx="1711520" cy="1011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0274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16">
          <p15:clr>
            <a:srgbClr val="FBAE40"/>
          </p15:clr>
        </p15:guide>
        <p15:guide id="2" orient="horz" pos="3312">
          <p15:clr>
            <a:srgbClr val="FBAE40"/>
          </p15:clr>
        </p15:guide>
        <p15:guide id="3" orient="horz" pos="384">
          <p15:clr>
            <a:srgbClr val="FBAE40"/>
          </p15:clr>
        </p15:guide>
        <p15:guide id="4" pos="2716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/TY 3 presenter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close-up of a white wall&#10;&#10;AI-generated content may be incorrect.">
            <a:extLst>
              <a:ext uri="{FF2B5EF4-FFF2-40B4-BE49-F238E27FC236}">
                <a16:creationId xmlns:a16="http://schemas.microsoft.com/office/drawing/2014/main" id="{C861C903-4D1E-4D13-BB03-DC04CF987C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6200000">
            <a:off x="6987289" y="1653286"/>
            <a:ext cx="2285657" cy="812376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343802D-E1B2-94DD-D2E5-A595C892E3D3}"/>
              </a:ext>
            </a:extLst>
          </p:cNvPr>
          <p:cNvSpPr/>
          <p:nvPr userDrawn="1"/>
        </p:nvSpPr>
        <p:spPr>
          <a:xfrm>
            <a:off x="4068232" y="0"/>
            <a:ext cx="8123768" cy="4572345"/>
          </a:xfrm>
          <a:prstGeom prst="rect">
            <a:avLst/>
          </a:prstGeom>
          <a:solidFill>
            <a:srgbClr val="0D1D2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B0056BFC-63E6-08A6-AD4D-F40CEE93F5E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231758" y="1484866"/>
            <a:ext cx="7724204" cy="2768157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lang="en-US" sz="6500" b="0" i="0" kern="1200" cap="none" baseline="0" dirty="0" smtClean="0">
                <a:solidFill>
                  <a:schemeClr val="bg1"/>
                </a:solidFill>
                <a:latin typeface="Franklin Gothic Medium Cond" panose="020B0606030402020204" pitchFamily="34" charset="0"/>
                <a:ea typeface="+mj-ea"/>
                <a:cs typeface="Franklin Gothic Medium Cond" panose="020B0606030402020204" pitchFamily="34" charset="0"/>
              </a:defRPr>
            </a:lvl1pPr>
            <a:lvl2pPr marL="228600" indent="0">
              <a:buNone/>
              <a:defRPr lang="en-US" sz="6500" b="0" i="0" kern="1200" cap="none" baseline="0" dirty="0" smtClean="0">
                <a:solidFill>
                  <a:schemeClr val="tx1"/>
                </a:solidFill>
                <a:latin typeface="Franklin Gothic Medium Cond" panose="020B0606030402020204" pitchFamily="34" charset="0"/>
                <a:ea typeface="+mj-ea"/>
                <a:cs typeface="Franklin Gothic Medium Cond" panose="020B0606030402020204" pitchFamily="34" charset="0"/>
              </a:defRPr>
            </a:lvl2pPr>
            <a:lvl3pPr marL="457200" indent="0">
              <a:buNone/>
              <a:defRPr lang="en-US" sz="6500" b="0" i="0" kern="1200" cap="none" baseline="0" dirty="0" smtClean="0">
                <a:solidFill>
                  <a:schemeClr val="tx1"/>
                </a:solidFill>
                <a:latin typeface="Franklin Gothic Medium Cond" panose="020B0606030402020204" pitchFamily="34" charset="0"/>
                <a:ea typeface="+mj-ea"/>
                <a:cs typeface="Franklin Gothic Medium Cond" panose="020B0606030402020204" pitchFamily="34" charset="0"/>
              </a:defRPr>
            </a:lvl3pPr>
            <a:lvl4pPr marL="685800" indent="0">
              <a:buNone/>
              <a:defRPr lang="en-US" sz="6500" b="0" i="0" kern="1200" cap="none" baseline="0" dirty="0" smtClean="0">
                <a:solidFill>
                  <a:schemeClr val="tx1"/>
                </a:solidFill>
                <a:latin typeface="Franklin Gothic Medium Cond" panose="020B0606030402020204" pitchFamily="34" charset="0"/>
                <a:ea typeface="+mj-ea"/>
                <a:cs typeface="Franklin Gothic Medium Cond" panose="020B0606030402020204" pitchFamily="34" charset="0"/>
              </a:defRPr>
            </a:lvl4pPr>
            <a:lvl5pPr marL="914400" indent="0">
              <a:buFont typeface="Arial" panose="020B0604020202020204" pitchFamily="34" charset="0"/>
              <a:buNone/>
              <a:defRPr lang="en-US" sz="6500" b="0" i="0" kern="1200" cap="none" baseline="0" dirty="0" smtClean="0">
                <a:solidFill>
                  <a:schemeClr val="tx1"/>
                </a:solidFill>
                <a:latin typeface="Franklin Gothic Medium Cond" panose="020B0606030402020204" pitchFamily="34" charset="0"/>
                <a:ea typeface="+mj-ea"/>
                <a:cs typeface="Franklin Gothic Medium Cond" panose="020B0606030402020204" pitchFamily="34" charset="0"/>
              </a:defRPr>
            </a:lvl5pPr>
            <a:lvl6pPr marL="1143000" indent="0">
              <a:buNone/>
              <a:defRPr lang="en-US" sz="6500" b="0" i="0" kern="1200" cap="none" baseline="0" dirty="0" smtClean="0">
                <a:solidFill>
                  <a:schemeClr val="tx1"/>
                </a:solidFill>
                <a:latin typeface="Franklin Gothic Medium Cond" panose="020B0606030402020204" pitchFamily="34" charset="0"/>
                <a:ea typeface="+mj-ea"/>
                <a:cs typeface="Franklin Gothic Medium Cond" panose="020B0606030402020204" pitchFamily="34" charset="0"/>
              </a:defRPr>
            </a:lvl6pPr>
            <a:lvl7pPr marL="1325880" indent="0">
              <a:buNone/>
              <a:defRPr lang="en-US" sz="6500" b="0" i="0" kern="1200" cap="none" baseline="0" dirty="0" smtClean="0">
                <a:solidFill>
                  <a:schemeClr val="tx1"/>
                </a:solidFill>
                <a:latin typeface="Franklin Gothic Medium Cond" panose="020B0606030402020204" pitchFamily="34" charset="0"/>
                <a:ea typeface="+mj-ea"/>
                <a:cs typeface="Franklin Gothic Medium Cond" panose="020B0606030402020204" pitchFamily="34" charset="0"/>
              </a:defRPr>
            </a:lvl7pPr>
            <a:lvl8pPr marL="0" indent="0">
              <a:buNone/>
              <a:defRPr lang="en-US" sz="6500" b="0" i="0" kern="1200" cap="none" baseline="0" dirty="0" smtClean="0">
                <a:solidFill>
                  <a:schemeClr val="tx1"/>
                </a:solidFill>
                <a:latin typeface="Franklin Gothic Medium Cond" panose="020B0606030402020204" pitchFamily="34" charset="0"/>
                <a:ea typeface="+mj-ea"/>
                <a:cs typeface="Franklin Gothic Medium Cond" panose="020B0606030402020204" pitchFamily="34" charset="0"/>
              </a:defRPr>
            </a:lvl8pPr>
            <a:lvl9pPr marL="0" indent="0">
              <a:buFont typeface="Arial" panose="020B0604020202020204" pitchFamily="34" charset="0"/>
              <a:buNone/>
              <a:defRPr lang="en-US" sz="6500" b="0" i="0" kern="1200" cap="none" baseline="0" dirty="0">
                <a:solidFill>
                  <a:schemeClr val="tx1"/>
                </a:solidFill>
                <a:latin typeface="Franklin Gothic Medium Cond" panose="020B0606030402020204" pitchFamily="34" charset="0"/>
                <a:ea typeface="+mj-ea"/>
                <a:cs typeface="Franklin Gothic Medium Cond" panose="020B0606030402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4282B67B-4C1A-9CAD-4D8C-C1A43A1B808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2466975" y="1539875"/>
            <a:ext cx="1211890" cy="121189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4" name="Picture Placeholder 11">
            <a:extLst>
              <a:ext uri="{FF2B5EF4-FFF2-40B4-BE49-F238E27FC236}">
                <a16:creationId xmlns:a16="http://schemas.microsoft.com/office/drawing/2014/main" id="{9B311FDA-450C-83A9-09AA-D7931CE2E6A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466975" y="3052136"/>
            <a:ext cx="1211890" cy="121189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5" name="Text Placeholder 15">
            <a:extLst>
              <a:ext uri="{FF2B5EF4-FFF2-40B4-BE49-F238E27FC236}">
                <a16:creationId xmlns:a16="http://schemas.microsoft.com/office/drawing/2014/main" id="{0E1607BB-2AD9-4F70-E706-E8E7FF24163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3260726"/>
            <a:ext cx="1787525" cy="1003300"/>
          </a:xfrm>
        </p:spPr>
        <p:txBody>
          <a:bodyPr anchor="b">
            <a:normAutofit/>
          </a:bodyPr>
          <a:lstStyle>
            <a:lvl1pPr marL="0" indent="0" algn="r" defTabSz="914400" rtl="0" eaLnBrk="1" latinLnBrk="0" hangingPunct="1">
              <a:lnSpc>
                <a:spcPct val="70000"/>
              </a:lnSpc>
              <a:spcBef>
                <a:spcPct val="0"/>
              </a:spcBef>
              <a:buNone/>
              <a:defRPr lang="en-US" sz="3600" b="0" i="0" kern="1200" cap="none" baseline="0" dirty="0">
                <a:solidFill>
                  <a:schemeClr val="tx1"/>
                </a:solidFill>
                <a:latin typeface="Franklin Gothic Medium Cond" panose="020B0606030402020204" pitchFamily="34" charset="0"/>
                <a:ea typeface="+mj-ea"/>
                <a:cs typeface="Franklin Gothic Medium Cond" panose="020B0606030402020204" pitchFamily="34" charset="0"/>
              </a:defRPr>
            </a:lvl1pPr>
            <a:lvl2pPr marL="228600" indent="0">
              <a:buNone/>
              <a:defRPr lang="en-US" sz="3600" b="0" i="0" kern="1200" cap="none" baseline="0" dirty="0" smtClean="0">
                <a:solidFill>
                  <a:schemeClr val="tx1"/>
                </a:solidFill>
                <a:latin typeface="Franklin Gothic Medium Cond" panose="020B0606030402020204" pitchFamily="34" charset="0"/>
                <a:ea typeface="+mj-ea"/>
                <a:cs typeface="Franklin Gothic Medium Cond" panose="020B0606030402020204" pitchFamily="34" charset="0"/>
              </a:defRPr>
            </a:lvl2pPr>
            <a:lvl3pPr marL="457200" indent="0">
              <a:buNone/>
              <a:defRPr lang="en-US" sz="3600" b="0" i="0" kern="1200" cap="none" baseline="0" dirty="0" smtClean="0">
                <a:solidFill>
                  <a:schemeClr val="tx1"/>
                </a:solidFill>
                <a:latin typeface="Franklin Gothic Medium Cond" panose="020B0606030402020204" pitchFamily="34" charset="0"/>
                <a:ea typeface="+mj-ea"/>
                <a:cs typeface="Franklin Gothic Medium Cond" panose="020B0606030402020204" pitchFamily="34" charset="0"/>
              </a:defRPr>
            </a:lvl3pPr>
            <a:lvl4pPr marL="685800" indent="0">
              <a:buNone/>
              <a:defRPr lang="en-US" sz="3600" b="0" i="0" kern="1200" cap="none" baseline="0" dirty="0" smtClean="0">
                <a:solidFill>
                  <a:schemeClr val="tx1"/>
                </a:solidFill>
                <a:latin typeface="Franklin Gothic Medium Cond" panose="020B0606030402020204" pitchFamily="34" charset="0"/>
                <a:ea typeface="+mj-ea"/>
                <a:cs typeface="Franklin Gothic Medium Cond" panose="020B0606030402020204" pitchFamily="34" charset="0"/>
              </a:defRPr>
            </a:lvl4pPr>
            <a:lvl5pPr marL="914400" indent="0">
              <a:buNone/>
              <a:defRPr lang="en-US" sz="3600" b="0" i="0" kern="1200" cap="none" baseline="0" dirty="0">
                <a:solidFill>
                  <a:schemeClr val="tx1"/>
                </a:solidFill>
                <a:latin typeface="Franklin Gothic Medium Cond" panose="020B0606030402020204" pitchFamily="34" charset="0"/>
                <a:ea typeface="+mj-ea"/>
                <a:cs typeface="Franklin Gothic Medium Cond" panose="020B0606030402020204" pitchFamily="34" charset="0"/>
              </a:defRPr>
            </a:lvl5pPr>
          </a:lstStyle>
          <a:p>
            <a:pPr lvl="0"/>
            <a:r>
              <a:rPr lang="en-US"/>
              <a:t>ATTORNEY NAME</a:t>
            </a:r>
          </a:p>
        </p:txBody>
      </p:sp>
      <p:sp>
        <p:nvSpPr>
          <p:cNvPr id="6" name="Text Placeholder 15">
            <a:extLst>
              <a:ext uri="{FF2B5EF4-FFF2-40B4-BE49-F238E27FC236}">
                <a16:creationId xmlns:a16="http://schemas.microsoft.com/office/drawing/2014/main" id="{D87E990B-B522-BA97-98FF-0DA3EFD0E2B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1732739"/>
            <a:ext cx="1787525" cy="1003300"/>
          </a:xfrm>
        </p:spPr>
        <p:txBody>
          <a:bodyPr anchor="b">
            <a:normAutofit/>
          </a:bodyPr>
          <a:lstStyle>
            <a:lvl1pPr marL="0" indent="0" algn="r" defTabSz="914400" rtl="0" eaLnBrk="1" latinLnBrk="0" hangingPunct="1">
              <a:lnSpc>
                <a:spcPct val="70000"/>
              </a:lnSpc>
              <a:spcBef>
                <a:spcPct val="0"/>
              </a:spcBef>
              <a:buNone/>
              <a:defRPr lang="en-US" sz="3600" b="0" i="0" kern="1200" cap="none" baseline="0" dirty="0">
                <a:solidFill>
                  <a:schemeClr val="tx1"/>
                </a:solidFill>
                <a:latin typeface="Franklin Gothic Medium Cond" panose="020B0606030402020204" pitchFamily="34" charset="0"/>
                <a:ea typeface="+mj-ea"/>
                <a:cs typeface="Franklin Gothic Medium Cond" panose="020B0606030402020204" pitchFamily="34" charset="0"/>
              </a:defRPr>
            </a:lvl1pPr>
            <a:lvl2pPr marL="228600" indent="0">
              <a:buNone/>
              <a:defRPr lang="en-US" sz="3600" b="0" i="0" kern="1200" cap="none" baseline="0" dirty="0" smtClean="0">
                <a:solidFill>
                  <a:schemeClr val="tx1"/>
                </a:solidFill>
                <a:latin typeface="Franklin Gothic Medium Cond" panose="020B0606030402020204" pitchFamily="34" charset="0"/>
                <a:ea typeface="+mj-ea"/>
                <a:cs typeface="Franklin Gothic Medium Cond" panose="020B0606030402020204" pitchFamily="34" charset="0"/>
              </a:defRPr>
            </a:lvl2pPr>
            <a:lvl3pPr marL="457200" indent="0">
              <a:buNone/>
              <a:defRPr lang="en-US" sz="3600" b="0" i="0" kern="1200" cap="none" baseline="0" dirty="0" smtClean="0">
                <a:solidFill>
                  <a:schemeClr val="tx1"/>
                </a:solidFill>
                <a:latin typeface="Franklin Gothic Medium Cond" panose="020B0606030402020204" pitchFamily="34" charset="0"/>
                <a:ea typeface="+mj-ea"/>
                <a:cs typeface="Franklin Gothic Medium Cond" panose="020B0606030402020204" pitchFamily="34" charset="0"/>
              </a:defRPr>
            </a:lvl3pPr>
            <a:lvl4pPr marL="685800" indent="0">
              <a:buNone/>
              <a:defRPr lang="en-US" sz="3600" b="0" i="0" kern="1200" cap="none" baseline="0" dirty="0" smtClean="0">
                <a:solidFill>
                  <a:schemeClr val="tx1"/>
                </a:solidFill>
                <a:latin typeface="Franklin Gothic Medium Cond" panose="020B0606030402020204" pitchFamily="34" charset="0"/>
                <a:ea typeface="+mj-ea"/>
                <a:cs typeface="Franklin Gothic Medium Cond" panose="020B0606030402020204" pitchFamily="34" charset="0"/>
              </a:defRPr>
            </a:lvl4pPr>
            <a:lvl5pPr marL="914400" indent="0">
              <a:buNone/>
              <a:defRPr lang="en-US" sz="3600" b="0" i="0" kern="1200" cap="none" baseline="0" dirty="0">
                <a:solidFill>
                  <a:schemeClr val="tx1"/>
                </a:solidFill>
                <a:latin typeface="Franklin Gothic Medium Cond" panose="020B0606030402020204" pitchFamily="34" charset="0"/>
                <a:ea typeface="+mj-ea"/>
                <a:cs typeface="Franklin Gothic Medium Cond" panose="020B0606030402020204" pitchFamily="34" charset="0"/>
              </a:defRPr>
            </a:lvl5pPr>
          </a:lstStyle>
          <a:p>
            <a:pPr lvl="0"/>
            <a:r>
              <a:rPr lang="en-US"/>
              <a:t>ATTORNEY NAME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E9D2624-5A06-AF20-A573-8773D4797B05}"/>
              </a:ext>
            </a:extLst>
          </p:cNvPr>
          <p:cNvCxnSpPr/>
          <p:nvPr userDrawn="1"/>
        </p:nvCxnSpPr>
        <p:spPr>
          <a:xfrm>
            <a:off x="4068232" y="0"/>
            <a:ext cx="0" cy="6858000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83C5179-80AD-18D3-4822-84C508D752A5}"/>
              </a:ext>
            </a:extLst>
          </p:cNvPr>
          <p:cNvCxnSpPr/>
          <p:nvPr userDrawn="1"/>
        </p:nvCxnSpPr>
        <p:spPr>
          <a:xfrm>
            <a:off x="4068232" y="4572343"/>
            <a:ext cx="8123768" cy="0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icture Placeholder 11">
            <a:extLst>
              <a:ext uri="{FF2B5EF4-FFF2-40B4-BE49-F238E27FC236}">
                <a16:creationId xmlns:a16="http://schemas.microsoft.com/office/drawing/2014/main" id="{207CE66E-6577-CA5D-7748-EBB83CD6E423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466975" y="4554597"/>
            <a:ext cx="1211890" cy="121189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3" name="Text Placeholder 15">
            <a:extLst>
              <a:ext uri="{FF2B5EF4-FFF2-40B4-BE49-F238E27FC236}">
                <a16:creationId xmlns:a16="http://schemas.microsoft.com/office/drawing/2014/main" id="{7992A1ED-7A47-F5E3-88AC-14B5EBB3B67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57200" y="4747461"/>
            <a:ext cx="1787525" cy="1003300"/>
          </a:xfrm>
        </p:spPr>
        <p:txBody>
          <a:bodyPr anchor="b">
            <a:normAutofit/>
          </a:bodyPr>
          <a:lstStyle>
            <a:lvl1pPr marL="0" indent="0" algn="r" defTabSz="914400" rtl="0" eaLnBrk="1" latinLnBrk="0" hangingPunct="1">
              <a:lnSpc>
                <a:spcPct val="70000"/>
              </a:lnSpc>
              <a:spcBef>
                <a:spcPct val="0"/>
              </a:spcBef>
              <a:buNone/>
              <a:defRPr lang="en-US" sz="3600" b="0" i="0" kern="1200" cap="none" baseline="0" dirty="0">
                <a:solidFill>
                  <a:schemeClr val="tx1"/>
                </a:solidFill>
                <a:latin typeface="Franklin Gothic Medium Cond" panose="020B0606030402020204" pitchFamily="34" charset="0"/>
                <a:ea typeface="+mj-ea"/>
                <a:cs typeface="Franklin Gothic Medium Cond" panose="020B0606030402020204" pitchFamily="34" charset="0"/>
              </a:defRPr>
            </a:lvl1pPr>
            <a:lvl2pPr marL="228600" indent="0">
              <a:buNone/>
              <a:defRPr lang="en-US" sz="3600" b="0" i="0" kern="1200" cap="none" baseline="0" dirty="0" smtClean="0">
                <a:solidFill>
                  <a:schemeClr val="tx1"/>
                </a:solidFill>
                <a:latin typeface="Franklin Gothic Medium Cond" panose="020B0606030402020204" pitchFamily="34" charset="0"/>
                <a:ea typeface="+mj-ea"/>
                <a:cs typeface="Franklin Gothic Medium Cond" panose="020B0606030402020204" pitchFamily="34" charset="0"/>
              </a:defRPr>
            </a:lvl2pPr>
            <a:lvl3pPr marL="457200" indent="0">
              <a:buNone/>
              <a:defRPr lang="en-US" sz="3600" b="0" i="0" kern="1200" cap="none" baseline="0" dirty="0" smtClean="0">
                <a:solidFill>
                  <a:schemeClr val="tx1"/>
                </a:solidFill>
                <a:latin typeface="Franklin Gothic Medium Cond" panose="020B0606030402020204" pitchFamily="34" charset="0"/>
                <a:ea typeface="+mj-ea"/>
                <a:cs typeface="Franklin Gothic Medium Cond" panose="020B0606030402020204" pitchFamily="34" charset="0"/>
              </a:defRPr>
            </a:lvl3pPr>
            <a:lvl4pPr marL="685800" indent="0">
              <a:buNone/>
              <a:defRPr lang="en-US" sz="3600" b="0" i="0" kern="1200" cap="none" baseline="0" dirty="0" smtClean="0">
                <a:solidFill>
                  <a:schemeClr val="tx1"/>
                </a:solidFill>
                <a:latin typeface="Franklin Gothic Medium Cond" panose="020B0606030402020204" pitchFamily="34" charset="0"/>
                <a:ea typeface="+mj-ea"/>
                <a:cs typeface="Franklin Gothic Medium Cond" panose="020B0606030402020204" pitchFamily="34" charset="0"/>
              </a:defRPr>
            </a:lvl4pPr>
            <a:lvl5pPr marL="914400" indent="0">
              <a:buNone/>
              <a:defRPr lang="en-US" sz="3600" b="0" i="0" kern="1200" cap="none" baseline="0" dirty="0">
                <a:solidFill>
                  <a:schemeClr val="tx1"/>
                </a:solidFill>
                <a:latin typeface="Franklin Gothic Medium Cond" panose="020B0606030402020204" pitchFamily="34" charset="0"/>
                <a:ea typeface="+mj-ea"/>
                <a:cs typeface="Franklin Gothic Medium Cond" panose="020B0606030402020204" pitchFamily="34" charset="0"/>
              </a:defRPr>
            </a:lvl5pPr>
          </a:lstStyle>
          <a:p>
            <a:pPr lvl="0"/>
            <a:r>
              <a:rPr lang="en-US"/>
              <a:t>ATTORNEY NAME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33D1E656-4CA1-1BFC-806D-EDE20EFADD3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0001" y="295642"/>
            <a:ext cx="1711520" cy="1011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4497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16">
          <p15:clr>
            <a:srgbClr val="FBAE40"/>
          </p15:clr>
        </p15:guide>
        <p15:guide id="2" orient="horz" pos="3312">
          <p15:clr>
            <a:srgbClr val="FBAE40"/>
          </p15:clr>
        </p15:guide>
        <p15:guide id="3" orient="horz" pos="384">
          <p15:clr>
            <a:srgbClr val="FBAE40"/>
          </p15:clr>
        </p15:guide>
        <p15:guide id="4" pos="2716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Questions/TY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2EF4797E-82B2-E0D7-49D7-BA27106153F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5418138" y="-1"/>
            <a:ext cx="6773862" cy="5331574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pic>
        <p:nvPicPr>
          <p:cNvPr id="13" name="Picture 12" descr="A close-up of a white wall&#10;&#10;AI-generated content may be incorrect.">
            <a:extLst>
              <a:ext uri="{FF2B5EF4-FFF2-40B4-BE49-F238E27FC236}">
                <a16:creationId xmlns:a16="http://schemas.microsoft.com/office/drawing/2014/main" id="{F4C822C1-4A84-201B-E66A-1FCAC86E5C2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6200000">
            <a:off x="1938860" y="3379266"/>
            <a:ext cx="1539874" cy="5417590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8FEF696-BF2E-7689-3975-054CE86F7E19}"/>
              </a:ext>
            </a:extLst>
          </p:cNvPr>
          <p:cNvCxnSpPr/>
          <p:nvPr/>
        </p:nvCxnSpPr>
        <p:spPr>
          <a:xfrm>
            <a:off x="541759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olid"/>
            <a:miter lim="800000"/>
          </a:ln>
          <a:effectLst/>
        </p:spPr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9999168-B8EB-B706-40AA-3318E2FFCF4F}"/>
              </a:ext>
            </a:extLst>
          </p:cNvPr>
          <p:cNvCxnSpPr>
            <a:cxnSpLocks/>
          </p:cNvCxnSpPr>
          <p:nvPr/>
        </p:nvCxnSpPr>
        <p:spPr>
          <a:xfrm flipH="1">
            <a:off x="0" y="5320488"/>
            <a:ext cx="12192000" cy="0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olid"/>
            <a:miter lim="800000"/>
          </a:ln>
          <a:effectLst/>
        </p:spPr>
      </p:cxnSp>
      <p:sp>
        <p:nvSpPr>
          <p:cNvPr id="8" name="Text Placeholder 23">
            <a:extLst>
              <a:ext uri="{FF2B5EF4-FFF2-40B4-BE49-F238E27FC236}">
                <a16:creationId xmlns:a16="http://schemas.microsoft.com/office/drawing/2014/main" id="{D84162FB-43CA-06EC-3BD0-7D068F6521B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770938" y="5486400"/>
            <a:ext cx="6185024" cy="1052623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lang="en-US" sz="6500" b="0" i="0" kern="1200" cap="none" baseline="0" dirty="0" smtClean="0">
                <a:solidFill>
                  <a:schemeClr val="tx1"/>
                </a:solidFill>
                <a:latin typeface="Franklin Gothic Medium Cond" panose="020B0606030402020204" pitchFamily="34" charset="0"/>
                <a:ea typeface="+mj-ea"/>
                <a:cs typeface="Franklin Gothic Medium Cond" panose="020B0606030402020204" pitchFamily="34" charset="0"/>
              </a:defRPr>
            </a:lvl1pPr>
            <a:lvl2pPr marL="228600" indent="0">
              <a:buNone/>
              <a:defRPr lang="en-US" sz="6500" b="0" i="0" kern="1200" cap="none" baseline="0" dirty="0" smtClean="0">
                <a:solidFill>
                  <a:schemeClr val="tx1"/>
                </a:solidFill>
                <a:latin typeface="Franklin Gothic Medium Cond" panose="020B0606030402020204" pitchFamily="34" charset="0"/>
                <a:ea typeface="+mj-ea"/>
                <a:cs typeface="Franklin Gothic Medium Cond" panose="020B0606030402020204" pitchFamily="34" charset="0"/>
              </a:defRPr>
            </a:lvl2pPr>
            <a:lvl3pPr marL="457200" indent="0">
              <a:buNone/>
              <a:defRPr lang="en-US" sz="6500" b="0" i="0" kern="1200" cap="none" baseline="0" dirty="0" smtClean="0">
                <a:solidFill>
                  <a:schemeClr val="tx1"/>
                </a:solidFill>
                <a:latin typeface="Franklin Gothic Medium Cond" panose="020B0606030402020204" pitchFamily="34" charset="0"/>
                <a:ea typeface="+mj-ea"/>
                <a:cs typeface="Franklin Gothic Medium Cond" panose="020B0606030402020204" pitchFamily="34" charset="0"/>
              </a:defRPr>
            </a:lvl3pPr>
            <a:lvl4pPr marL="685800" indent="0">
              <a:buNone/>
              <a:defRPr lang="en-US" sz="6500" b="0" i="0" kern="1200" cap="none" baseline="0" dirty="0" smtClean="0">
                <a:solidFill>
                  <a:schemeClr val="tx1"/>
                </a:solidFill>
                <a:latin typeface="Franklin Gothic Medium Cond" panose="020B0606030402020204" pitchFamily="34" charset="0"/>
                <a:ea typeface="+mj-ea"/>
                <a:cs typeface="Franklin Gothic Medium Cond" panose="020B0606030402020204" pitchFamily="34" charset="0"/>
              </a:defRPr>
            </a:lvl4pPr>
            <a:lvl5pPr marL="914400" indent="0">
              <a:buFont typeface="Arial" panose="020B0604020202020204" pitchFamily="34" charset="0"/>
              <a:buNone/>
              <a:defRPr lang="en-US" sz="6500" b="0" i="0" kern="1200" cap="none" baseline="0" dirty="0" smtClean="0">
                <a:solidFill>
                  <a:schemeClr val="tx1"/>
                </a:solidFill>
                <a:latin typeface="Franklin Gothic Medium Cond" panose="020B0606030402020204" pitchFamily="34" charset="0"/>
                <a:ea typeface="+mj-ea"/>
                <a:cs typeface="Franklin Gothic Medium Cond" panose="020B0606030402020204" pitchFamily="34" charset="0"/>
              </a:defRPr>
            </a:lvl5pPr>
            <a:lvl6pPr marL="1143000" indent="0">
              <a:buNone/>
              <a:defRPr lang="en-US" sz="6500" b="0" i="0" kern="1200" cap="none" baseline="0" dirty="0" smtClean="0">
                <a:solidFill>
                  <a:schemeClr val="tx1"/>
                </a:solidFill>
                <a:latin typeface="Franklin Gothic Medium Cond" panose="020B0606030402020204" pitchFamily="34" charset="0"/>
                <a:ea typeface="+mj-ea"/>
                <a:cs typeface="Franklin Gothic Medium Cond" panose="020B0606030402020204" pitchFamily="34" charset="0"/>
              </a:defRPr>
            </a:lvl6pPr>
            <a:lvl7pPr marL="1325880" indent="0">
              <a:buNone/>
              <a:defRPr lang="en-US" sz="6500" b="0" i="0" kern="1200" cap="none" baseline="0" dirty="0" smtClean="0">
                <a:solidFill>
                  <a:schemeClr val="tx1"/>
                </a:solidFill>
                <a:latin typeface="Franklin Gothic Medium Cond" panose="020B0606030402020204" pitchFamily="34" charset="0"/>
                <a:ea typeface="+mj-ea"/>
                <a:cs typeface="Franklin Gothic Medium Cond" panose="020B0606030402020204" pitchFamily="34" charset="0"/>
              </a:defRPr>
            </a:lvl7pPr>
            <a:lvl8pPr marL="0" indent="0">
              <a:buNone/>
              <a:defRPr lang="en-US" sz="6500" b="0" i="0" kern="1200" cap="none" baseline="0" dirty="0" smtClean="0">
                <a:solidFill>
                  <a:schemeClr val="tx1"/>
                </a:solidFill>
                <a:latin typeface="Franklin Gothic Medium Cond" panose="020B0606030402020204" pitchFamily="34" charset="0"/>
                <a:ea typeface="+mj-ea"/>
                <a:cs typeface="Franklin Gothic Medium Cond" panose="020B0606030402020204" pitchFamily="34" charset="0"/>
              </a:defRPr>
            </a:lvl8pPr>
            <a:lvl9pPr marL="0" indent="0">
              <a:buFont typeface="Arial" panose="020B0604020202020204" pitchFamily="34" charset="0"/>
              <a:buNone/>
              <a:defRPr lang="en-US" sz="6500" b="0" i="0" kern="1200" cap="none" baseline="0" dirty="0">
                <a:solidFill>
                  <a:schemeClr val="tx1"/>
                </a:solidFill>
                <a:latin typeface="Franklin Gothic Medium Cond" panose="020B0606030402020204" pitchFamily="34" charset="0"/>
                <a:ea typeface="+mj-ea"/>
                <a:cs typeface="Franklin Gothic Medium Cond" panose="020B0606030402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60EBA50E-E469-FDAA-B7F0-88853FE62FF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0001" y="295642"/>
            <a:ext cx="1711520" cy="1011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2180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16">
          <p15:clr>
            <a:srgbClr val="FBAE40"/>
          </p15:clr>
        </p15:guide>
        <p15:guide id="2" orient="horz" pos="384">
          <p15:clr>
            <a:srgbClr val="FBAE40"/>
          </p15:clr>
        </p15:guide>
        <p15:guide id="3" orient="horz" pos="2832">
          <p15:clr>
            <a:srgbClr val="FBAE40"/>
          </p15:clr>
        </p15:guide>
        <p15:guide id="4" pos="1848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F52A444C-4DB7-D9DF-A704-7A9E99F9D9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575" y="304799"/>
            <a:ext cx="11363325" cy="76200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959704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64" userDrawn="1">
          <p15:clr>
            <a:srgbClr val="FBAE40"/>
          </p15:clr>
        </p15:guide>
        <p15:guide id="2" orient="horz" pos="384" userDrawn="1">
          <p15:clr>
            <a:srgbClr val="FBAE40"/>
          </p15:clr>
        </p15:guide>
        <p15:guide id="3" pos="7416" userDrawn="1">
          <p15:clr>
            <a:srgbClr val="FBAE40"/>
          </p15:clr>
        </p15:guide>
        <p15:guide id="4" orient="horz" pos="1008" userDrawn="1">
          <p15:clr>
            <a:srgbClr val="FBAE40"/>
          </p15:clr>
        </p15:guide>
        <p15:guide id="5" orient="horz" pos="3888" userDrawn="1">
          <p15:clr>
            <a:srgbClr val="FBAE40"/>
          </p15:clr>
        </p15:guide>
        <p15:guide id="6" orient="horz" pos="192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904640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with Ph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a white wall&#10;&#10;AI-generated content may be incorrect.">
            <a:extLst>
              <a:ext uri="{FF2B5EF4-FFF2-40B4-BE49-F238E27FC236}">
                <a16:creationId xmlns:a16="http://schemas.microsoft.com/office/drawing/2014/main" id="{AFC3836C-B63B-A25E-F8CB-E2D31A17754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6200000">
            <a:off x="213227" y="4359117"/>
            <a:ext cx="2285655" cy="2712109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8FEF696-BF2E-7689-3975-054CE86F7E19}"/>
              </a:ext>
            </a:extLst>
          </p:cNvPr>
          <p:cNvCxnSpPr/>
          <p:nvPr/>
        </p:nvCxnSpPr>
        <p:spPr>
          <a:xfrm>
            <a:off x="2712108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olid"/>
            <a:miter lim="800000"/>
          </a:ln>
          <a:effectLst/>
        </p:spPr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9999168-B8EB-B706-40AA-3318E2FFCF4F}"/>
              </a:ext>
            </a:extLst>
          </p:cNvPr>
          <p:cNvCxnSpPr>
            <a:cxnSpLocks/>
          </p:cNvCxnSpPr>
          <p:nvPr/>
        </p:nvCxnSpPr>
        <p:spPr>
          <a:xfrm flipH="1">
            <a:off x="0" y="4572345"/>
            <a:ext cx="12192000" cy="0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olid"/>
            <a:miter lim="800000"/>
          </a:ln>
          <a:effectLst/>
        </p:spPr>
      </p:cxnSp>
      <p:pic>
        <p:nvPicPr>
          <p:cNvPr id="17" name="Graphic 16">
            <a:extLst>
              <a:ext uri="{FF2B5EF4-FFF2-40B4-BE49-F238E27FC236}">
                <a16:creationId xmlns:a16="http://schemas.microsoft.com/office/drawing/2014/main" id="{BC15420F-43ED-4C0F-7A0D-DEA54957FAC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0001" y="295642"/>
            <a:ext cx="1711520" cy="1011546"/>
          </a:xfrm>
          <a:prstGeom prst="rect">
            <a:avLst/>
          </a:prstGeom>
        </p:spPr>
      </p:pic>
      <p:sp>
        <p:nvSpPr>
          <p:cNvPr id="18" name="Picture Placeholder 6">
            <a:extLst>
              <a:ext uri="{FF2B5EF4-FFF2-40B4-BE49-F238E27FC236}">
                <a16:creationId xmlns:a16="http://schemas.microsoft.com/office/drawing/2014/main" id="{486D2E80-4C97-403E-8D2A-267A2328F69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712108" y="4572344"/>
            <a:ext cx="9479892" cy="2285656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6" name="Title 6">
            <a:extLst>
              <a:ext uri="{FF2B5EF4-FFF2-40B4-BE49-F238E27FC236}">
                <a16:creationId xmlns:a16="http://schemas.microsoft.com/office/drawing/2014/main" id="{55D610BF-23DC-EC42-2B96-6295B108C9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42154" y="881666"/>
            <a:ext cx="8830745" cy="3468298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lang="en-US" sz="7200" b="0" i="0" kern="1200" cap="none" baseline="0" dirty="0">
                <a:solidFill>
                  <a:schemeClr val="tx1"/>
                </a:solidFill>
                <a:latin typeface="Franklin Gothic Medium Cond" panose="020B0606030402020204" pitchFamily="34" charset="0"/>
                <a:ea typeface="+mj-ea"/>
                <a:cs typeface="Franklin Gothic Medium Cond" panose="020B0606030402020204" pitchFamily="34" charset="0"/>
              </a:defRPr>
            </a:lvl1pPr>
          </a:lstStyle>
          <a:p>
            <a:pPr marL="0" lvl="0" indent="0" algn="l" defTabSz="914400" rtl="0" eaLnBrk="1" latinLnBrk="0" hangingPunct="1">
              <a:lnSpc>
                <a:spcPct val="80000"/>
              </a:lnSpc>
              <a:spcBef>
                <a:spcPts val="0"/>
              </a:spcBef>
              <a:buClr>
                <a:schemeClr val="tx2"/>
              </a:buClr>
              <a:buFont typeface="Wingdings" pitchFamily="2" charset="2"/>
              <a:buNone/>
            </a:pPr>
            <a:r>
              <a:rPr lang="en-US"/>
              <a:t>Click To Edit Master Title Style</a:t>
            </a:r>
          </a:p>
        </p:txBody>
      </p:sp>
      <p:sp>
        <p:nvSpPr>
          <p:cNvPr id="8" name="Text Placeholder 19">
            <a:extLst>
              <a:ext uri="{FF2B5EF4-FFF2-40B4-BE49-F238E27FC236}">
                <a16:creationId xmlns:a16="http://schemas.microsoft.com/office/drawing/2014/main" id="{BFA39DD8-3473-79AD-CB8B-47DB04C1556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30252" y="3635306"/>
            <a:ext cx="2212586" cy="536242"/>
          </a:xfrm>
        </p:spPr>
        <p:txBody>
          <a:bodyPr anchor="b">
            <a:normAutofit/>
          </a:bodyPr>
          <a:lstStyle>
            <a:lvl1pPr marL="0" indent="0" algn="l" defTabSz="914400" rtl="0" eaLnBrk="1" latinLnBrk="0" hangingPunct="1">
              <a:buNone/>
              <a:defRPr lang="en-US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l" defTabSz="914400" rtl="0" eaLnBrk="1" latinLnBrk="0" hangingPunct="1">
              <a:defRPr lang="en-US" sz="9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400" rtl="0" eaLnBrk="1" latinLnBrk="0" hangingPunct="1">
              <a:defRPr lang="en-US" sz="9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400" rtl="0" eaLnBrk="1" latinLnBrk="0" hangingPunct="1">
              <a:defRPr lang="en-US" sz="9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400" rtl="0" eaLnBrk="1" latinLnBrk="0" hangingPunct="1">
              <a:defRPr lang="en-US" sz="9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16452897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16" userDrawn="1">
          <p15:clr>
            <a:srgbClr val="FBAE40"/>
          </p15:clr>
        </p15:guide>
        <p15:guide id="2" orient="horz" pos="384" userDrawn="1">
          <p15:clr>
            <a:srgbClr val="FBAE40"/>
          </p15:clr>
        </p15:guide>
        <p15:guide id="3" orient="horz" pos="2832" userDrawn="1">
          <p15:clr>
            <a:srgbClr val="FBAE40"/>
          </p15:clr>
        </p15:guide>
        <p15:guide id="4" pos="1848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 with Ph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a white wall&#10;&#10;AI-generated content may be incorrect.">
            <a:extLst>
              <a:ext uri="{FF2B5EF4-FFF2-40B4-BE49-F238E27FC236}">
                <a16:creationId xmlns:a16="http://schemas.microsoft.com/office/drawing/2014/main" id="{AFC3836C-B63B-A25E-F8CB-E2D31A17754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6200000">
            <a:off x="213227" y="4359117"/>
            <a:ext cx="2285655" cy="2712109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8FEF696-BF2E-7689-3975-054CE86F7E19}"/>
              </a:ext>
            </a:extLst>
          </p:cNvPr>
          <p:cNvCxnSpPr/>
          <p:nvPr/>
        </p:nvCxnSpPr>
        <p:spPr>
          <a:xfrm>
            <a:off x="2712108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olid"/>
            <a:miter lim="800000"/>
          </a:ln>
          <a:effectLst/>
        </p:spPr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9999168-B8EB-B706-40AA-3318E2FFCF4F}"/>
              </a:ext>
            </a:extLst>
          </p:cNvPr>
          <p:cNvCxnSpPr>
            <a:cxnSpLocks/>
          </p:cNvCxnSpPr>
          <p:nvPr/>
        </p:nvCxnSpPr>
        <p:spPr>
          <a:xfrm flipH="1">
            <a:off x="0" y="4572345"/>
            <a:ext cx="12192000" cy="0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olid"/>
            <a:miter lim="800000"/>
          </a:ln>
          <a:effectLst/>
        </p:spPr>
      </p:cxnSp>
      <p:pic>
        <p:nvPicPr>
          <p:cNvPr id="17" name="Graphic 16">
            <a:extLst>
              <a:ext uri="{FF2B5EF4-FFF2-40B4-BE49-F238E27FC236}">
                <a16:creationId xmlns:a16="http://schemas.microsoft.com/office/drawing/2014/main" id="{BC15420F-43ED-4C0F-7A0D-DEA54957FAC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0001" y="295642"/>
            <a:ext cx="1711520" cy="1011546"/>
          </a:xfrm>
          <a:prstGeom prst="rect">
            <a:avLst/>
          </a:prstGeom>
        </p:spPr>
      </p:pic>
      <p:sp>
        <p:nvSpPr>
          <p:cNvPr id="4" name="Picture Placeholder 11">
            <a:extLst>
              <a:ext uri="{FF2B5EF4-FFF2-40B4-BE49-F238E27FC236}">
                <a16:creationId xmlns:a16="http://schemas.microsoft.com/office/drawing/2014/main" id="{AC4FADAE-E9D4-ACD1-3395-D5065CD3AB3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37086" y="5321849"/>
            <a:ext cx="1211890" cy="121189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5" name="Text Placeholder 15">
            <a:extLst>
              <a:ext uri="{FF2B5EF4-FFF2-40B4-BE49-F238E27FC236}">
                <a16:creationId xmlns:a16="http://schemas.microsoft.com/office/drawing/2014/main" id="{996E8C89-7273-478F-196D-F1CAA4ACE6C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586129" y="5530439"/>
            <a:ext cx="1787525" cy="1003300"/>
          </a:xfrm>
        </p:spPr>
        <p:txBody>
          <a:bodyPr anchor="b">
            <a:normAutofit/>
          </a:bodyPr>
          <a:lstStyle>
            <a:lvl1pPr marL="0" indent="0" algn="l" defTabSz="914400" rtl="0" eaLnBrk="1" latinLnBrk="0" hangingPunct="1">
              <a:lnSpc>
                <a:spcPct val="78000"/>
              </a:lnSpc>
              <a:spcBef>
                <a:spcPct val="0"/>
              </a:spcBef>
              <a:buNone/>
              <a:defRPr lang="en-US" sz="3600" b="0" i="0" kern="1200" cap="none" baseline="0" dirty="0">
                <a:solidFill>
                  <a:schemeClr val="tx1"/>
                </a:solidFill>
                <a:latin typeface="Franklin Gothic Medium Cond" panose="020B0606030402020204" pitchFamily="34" charset="0"/>
                <a:ea typeface="+mj-ea"/>
                <a:cs typeface="Franklin Gothic Medium Cond" panose="020B0606030402020204" pitchFamily="34" charset="0"/>
              </a:defRPr>
            </a:lvl1pPr>
            <a:lvl2pPr marL="228600" indent="0">
              <a:buNone/>
              <a:defRPr lang="en-US" sz="3600" b="0" i="0" kern="1200" cap="none" baseline="0" dirty="0" smtClean="0">
                <a:solidFill>
                  <a:schemeClr val="tx1"/>
                </a:solidFill>
                <a:latin typeface="Franklin Gothic Medium Cond" panose="020B0606030402020204" pitchFamily="34" charset="0"/>
                <a:ea typeface="+mj-ea"/>
                <a:cs typeface="Franklin Gothic Medium Cond" panose="020B0606030402020204" pitchFamily="34" charset="0"/>
              </a:defRPr>
            </a:lvl2pPr>
            <a:lvl3pPr marL="457200" indent="0">
              <a:buNone/>
              <a:defRPr lang="en-US" sz="3600" b="0" i="0" kern="1200" cap="none" baseline="0" dirty="0" smtClean="0">
                <a:solidFill>
                  <a:schemeClr val="tx1"/>
                </a:solidFill>
                <a:latin typeface="Franklin Gothic Medium Cond" panose="020B0606030402020204" pitchFamily="34" charset="0"/>
                <a:ea typeface="+mj-ea"/>
                <a:cs typeface="Franklin Gothic Medium Cond" panose="020B0606030402020204" pitchFamily="34" charset="0"/>
              </a:defRPr>
            </a:lvl3pPr>
            <a:lvl4pPr marL="685800" indent="0">
              <a:buNone/>
              <a:defRPr lang="en-US" sz="3600" b="0" i="0" kern="1200" cap="none" baseline="0" dirty="0" smtClean="0">
                <a:solidFill>
                  <a:schemeClr val="tx1"/>
                </a:solidFill>
                <a:latin typeface="Franklin Gothic Medium Cond" panose="020B0606030402020204" pitchFamily="34" charset="0"/>
                <a:ea typeface="+mj-ea"/>
                <a:cs typeface="Franklin Gothic Medium Cond" panose="020B0606030402020204" pitchFamily="34" charset="0"/>
              </a:defRPr>
            </a:lvl4pPr>
            <a:lvl5pPr marL="914400" indent="0">
              <a:buNone/>
              <a:defRPr lang="en-US" sz="3600" b="0" i="0" kern="1200" cap="none" baseline="0" dirty="0">
                <a:solidFill>
                  <a:schemeClr val="tx1"/>
                </a:solidFill>
                <a:latin typeface="Franklin Gothic Medium Cond" panose="020B0606030402020204" pitchFamily="34" charset="0"/>
                <a:ea typeface="+mj-ea"/>
                <a:cs typeface="Franklin Gothic Medium Cond" panose="020B0606030402020204" pitchFamily="34" charset="0"/>
              </a:defRPr>
            </a:lvl5pPr>
          </a:lstStyle>
          <a:p>
            <a:pPr lvl="0"/>
            <a:r>
              <a:rPr lang="en-US"/>
              <a:t>ATTORNEY NAME</a:t>
            </a:r>
          </a:p>
        </p:txBody>
      </p:sp>
      <p:sp>
        <p:nvSpPr>
          <p:cNvPr id="6" name="Picture Placeholder 11">
            <a:extLst>
              <a:ext uri="{FF2B5EF4-FFF2-40B4-BE49-F238E27FC236}">
                <a16:creationId xmlns:a16="http://schemas.microsoft.com/office/drawing/2014/main" id="{011001CE-9B44-63FE-4C24-E0566307E7E6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3247936" y="5319205"/>
            <a:ext cx="1211890" cy="121189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E016F362-8762-E7D2-80DC-2F972F13737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696979" y="5527795"/>
            <a:ext cx="1787525" cy="1003300"/>
          </a:xfrm>
        </p:spPr>
        <p:txBody>
          <a:bodyPr anchor="b">
            <a:normAutofit/>
          </a:bodyPr>
          <a:lstStyle>
            <a:lvl1pPr marL="0" indent="0" algn="l" defTabSz="914400" rtl="0" eaLnBrk="1" latinLnBrk="0" hangingPunct="1">
              <a:lnSpc>
                <a:spcPct val="78000"/>
              </a:lnSpc>
              <a:spcBef>
                <a:spcPct val="0"/>
              </a:spcBef>
              <a:buNone/>
              <a:defRPr lang="en-US" sz="3600" b="0" i="0" kern="1200" cap="none" baseline="0" dirty="0">
                <a:solidFill>
                  <a:schemeClr val="tx1"/>
                </a:solidFill>
                <a:latin typeface="Franklin Gothic Medium Cond" panose="020B0606030402020204" pitchFamily="34" charset="0"/>
                <a:ea typeface="+mj-ea"/>
                <a:cs typeface="Franklin Gothic Medium Cond" panose="020B0606030402020204" pitchFamily="34" charset="0"/>
              </a:defRPr>
            </a:lvl1pPr>
            <a:lvl2pPr marL="228600" indent="0">
              <a:buNone/>
              <a:defRPr lang="en-US" sz="3600" b="0" i="0" kern="1200" cap="none" baseline="0" dirty="0" smtClean="0">
                <a:solidFill>
                  <a:schemeClr val="tx1"/>
                </a:solidFill>
                <a:latin typeface="Franklin Gothic Medium Cond" panose="020B0606030402020204" pitchFamily="34" charset="0"/>
                <a:ea typeface="+mj-ea"/>
                <a:cs typeface="Franklin Gothic Medium Cond" panose="020B0606030402020204" pitchFamily="34" charset="0"/>
              </a:defRPr>
            </a:lvl2pPr>
            <a:lvl3pPr marL="457200" indent="0">
              <a:buNone/>
              <a:defRPr lang="en-US" sz="3600" b="0" i="0" kern="1200" cap="none" baseline="0" dirty="0" smtClean="0">
                <a:solidFill>
                  <a:schemeClr val="tx1"/>
                </a:solidFill>
                <a:latin typeface="Franklin Gothic Medium Cond" panose="020B0606030402020204" pitchFamily="34" charset="0"/>
                <a:ea typeface="+mj-ea"/>
                <a:cs typeface="Franklin Gothic Medium Cond" panose="020B0606030402020204" pitchFamily="34" charset="0"/>
              </a:defRPr>
            </a:lvl3pPr>
            <a:lvl4pPr marL="685800" indent="0">
              <a:buNone/>
              <a:defRPr lang="en-US" sz="3600" b="0" i="0" kern="1200" cap="none" baseline="0" dirty="0" smtClean="0">
                <a:solidFill>
                  <a:schemeClr val="tx1"/>
                </a:solidFill>
                <a:latin typeface="Franklin Gothic Medium Cond" panose="020B0606030402020204" pitchFamily="34" charset="0"/>
                <a:ea typeface="+mj-ea"/>
                <a:cs typeface="Franklin Gothic Medium Cond" panose="020B0606030402020204" pitchFamily="34" charset="0"/>
              </a:defRPr>
            </a:lvl4pPr>
            <a:lvl5pPr marL="914400" indent="0">
              <a:buNone/>
              <a:defRPr lang="en-US" sz="3600" b="0" i="0" kern="1200" cap="none" baseline="0" dirty="0">
                <a:solidFill>
                  <a:schemeClr val="tx1"/>
                </a:solidFill>
                <a:latin typeface="Franklin Gothic Medium Cond" panose="020B0606030402020204" pitchFamily="34" charset="0"/>
                <a:ea typeface="+mj-ea"/>
                <a:cs typeface="Franklin Gothic Medium Cond" panose="020B0606030402020204" pitchFamily="34" charset="0"/>
              </a:defRPr>
            </a:lvl5pPr>
          </a:lstStyle>
          <a:p>
            <a:pPr lvl="0"/>
            <a:r>
              <a:rPr lang="en-US"/>
              <a:t>ATTORNEY NAME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02D18C45-3544-B593-E49B-0BAD1EE0825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942154" y="4733420"/>
            <a:ext cx="2208213" cy="424711"/>
          </a:xfrm>
        </p:spPr>
        <p:txBody>
          <a:bodyPr>
            <a:noAutofit/>
          </a:bodyPr>
          <a:lstStyle>
            <a:lvl1pPr marL="0" indent="0" algn="l">
              <a:buNone/>
              <a:defRPr lang="en-US" sz="2400" b="0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Presented by</a:t>
            </a:r>
          </a:p>
        </p:txBody>
      </p:sp>
      <p:sp>
        <p:nvSpPr>
          <p:cNvPr id="16" name="Title 6">
            <a:extLst>
              <a:ext uri="{FF2B5EF4-FFF2-40B4-BE49-F238E27FC236}">
                <a16:creationId xmlns:a16="http://schemas.microsoft.com/office/drawing/2014/main" id="{514714DC-A572-5E85-1837-95827DCA98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42154" y="881666"/>
            <a:ext cx="8830745" cy="3468298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lang="en-US" sz="7200" b="0" i="0" kern="1200" cap="none" baseline="0" dirty="0">
                <a:solidFill>
                  <a:schemeClr val="tx1"/>
                </a:solidFill>
                <a:latin typeface="Franklin Gothic Medium Cond" panose="020B0606030402020204" pitchFamily="34" charset="0"/>
                <a:ea typeface="+mj-ea"/>
                <a:cs typeface="Franklin Gothic Medium Cond" panose="020B0606030402020204" pitchFamily="34" charset="0"/>
              </a:defRPr>
            </a:lvl1pPr>
          </a:lstStyle>
          <a:p>
            <a:pPr marL="0" lvl="0" indent="0" algn="l" defTabSz="914400" rtl="0" eaLnBrk="1" latinLnBrk="0" hangingPunct="1">
              <a:lnSpc>
                <a:spcPct val="80000"/>
              </a:lnSpc>
              <a:spcBef>
                <a:spcPts val="0"/>
              </a:spcBef>
              <a:buClr>
                <a:schemeClr val="tx2"/>
              </a:buClr>
              <a:buFont typeface="Wingdings" pitchFamily="2" charset="2"/>
              <a:buNone/>
            </a:pPr>
            <a:r>
              <a:rPr lang="en-US"/>
              <a:t>Click To Edit Master Title Style</a:t>
            </a:r>
          </a:p>
        </p:txBody>
      </p:sp>
      <p:sp>
        <p:nvSpPr>
          <p:cNvPr id="19" name="Text Placeholder 19">
            <a:extLst>
              <a:ext uri="{FF2B5EF4-FFF2-40B4-BE49-F238E27FC236}">
                <a16:creationId xmlns:a16="http://schemas.microsoft.com/office/drawing/2014/main" id="{C88F2C30-6208-8C33-8470-DDD41A705A9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0252" y="3635306"/>
            <a:ext cx="2212586" cy="536242"/>
          </a:xfrm>
        </p:spPr>
        <p:txBody>
          <a:bodyPr anchor="b">
            <a:normAutofit/>
          </a:bodyPr>
          <a:lstStyle>
            <a:lvl1pPr marL="0" indent="0" algn="l" defTabSz="914400" rtl="0" eaLnBrk="1" latinLnBrk="0" hangingPunct="1">
              <a:buNone/>
              <a:defRPr lang="en-US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l" defTabSz="914400" rtl="0" eaLnBrk="1" latinLnBrk="0" hangingPunct="1">
              <a:defRPr lang="en-US" sz="9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400" rtl="0" eaLnBrk="1" latinLnBrk="0" hangingPunct="1">
              <a:defRPr lang="en-US" sz="9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400" rtl="0" eaLnBrk="1" latinLnBrk="0" hangingPunct="1">
              <a:defRPr lang="en-US" sz="9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400" rtl="0" eaLnBrk="1" latinLnBrk="0" hangingPunct="1">
              <a:defRPr lang="en-US" sz="9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14955356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16" userDrawn="1">
          <p15:clr>
            <a:srgbClr val="FBAE40"/>
          </p15:clr>
        </p15:guide>
        <p15:guide id="2" orient="horz" pos="384" userDrawn="1">
          <p15:clr>
            <a:srgbClr val="FBAE40"/>
          </p15:clr>
        </p15:guide>
        <p15:guide id="3" orient="horz" pos="2832" userDrawn="1">
          <p15:clr>
            <a:srgbClr val="FBAE40"/>
          </p15:clr>
        </p15:guide>
        <p15:guide id="4" pos="1848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9AAF5144-CC7F-0541-9E1B-33A1FC93336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22496" y="594417"/>
            <a:ext cx="4860926" cy="4475296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lang="en-US" sz="6000" b="0" i="0" kern="1200" cap="none" baseline="0" dirty="0">
                <a:solidFill>
                  <a:schemeClr val="tx1"/>
                </a:solidFill>
                <a:latin typeface="Franklin Gothic Medium Cond" panose="020B0606030402020204" pitchFamily="34" charset="0"/>
                <a:ea typeface="+mj-ea"/>
                <a:cs typeface="Franklin Gothic Medium Cond" panose="020B0606030402020204" pitchFamily="34" charset="0"/>
              </a:defRPr>
            </a:lvl1pPr>
          </a:lstStyle>
          <a:p>
            <a:pPr marL="0" lvl="0" indent="0" algn="l" defTabSz="914400" rtl="0" eaLnBrk="1" latinLnBrk="0" hangingPunct="1">
              <a:lnSpc>
                <a:spcPct val="80000"/>
              </a:lnSpc>
              <a:spcBef>
                <a:spcPts val="0"/>
              </a:spcBef>
              <a:buClr>
                <a:schemeClr val="tx2"/>
              </a:buClr>
              <a:buFont typeface="Wingdings" pitchFamily="2" charset="2"/>
              <a:buNone/>
            </a:pPr>
            <a:r>
              <a:rPr lang="en-US"/>
              <a:t>Click To Edit Master Title Style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E1C92C1-FBC7-9CB2-9E41-8587CBEE8395}"/>
              </a:ext>
            </a:extLst>
          </p:cNvPr>
          <p:cNvCxnSpPr>
            <a:cxnSpLocks/>
          </p:cNvCxnSpPr>
          <p:nvPr userDrawn="1"/>
        </p:nvCxnSpPr>
        <p:spPr>
          <a:xfrm>
            <a:off x="6783297" y="0"/>
            <a:ext cx="0" cy="685800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AE3574E-396C-56B1-737C-2E621A8AB102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5346061"/>
            <a:ext cx="121920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194EA214-138A-3E89-6D7A-8809712E471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6783297 w 12192000"/>
              <a:gd name="connsiteY1" fmla="*/ 0 h 6858000"/>
              <a:gd name="connsiteX2" fmla="*/ 6783297 w 12192000"/>
              <a:gd name="connsiteY2" fmla="*/ 5346062 h 6858000"/>
              <a:gd name="connsiteX3" fmla="*/ 12192000 w 12192000"/>
              <a:gd name="connsiteY3" fmla="*/ 5346062 h 6858000"/>
              <a:gd name="connsiteX4" fmla="*/ 12192000 w 12192000"/>
              <a:gd name="connsiteY4" fmla="*/ 6858000 h 6858000"/>
              <a:gd name="connsiteX5" fmla="*/ 0 w 12192000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6783297" y="0"/>
                </a:lnTo>
                <a:lnTo>
                  <a:pt x="6783297" y="5346062"/>
                </a:lnTo>
                <a:lnTo>
                  <a:pt x="12192000" y="5346062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2874539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358" userDrawn="1">
          <p15:clr>
            <a:srgbClr val="FBAE40"/>
          </p15:clr>
        </p15:guide>
        <p15:guide id="2" orient="horz" pos="384" userDrawn="1">
          <p15:clr>
            <a:srgbClr val="FBAE40"/>
          </p15:clr>
        </p15:guide>
        <p15:guide id="3" orient="horz" pos="2832" userDrawn="1">
          <p15:clr>
            <a:srgbClr val="FBAE40"/>
          </p15:clr>
        </p15:guide>
        <p15:guide id="4" pos="7416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0B8EF3F-BCE1-64A8-E7CD-D08A70415667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4572345"/>
            <a:ext cx="12192000" cy="0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olid"/>
            <a:miter lim="800000"/>
          </a:ln>
          <a:effectLst/>
        </p:spPr>
      </p:cxn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FFB93E0A-B0AC-F31B-4EA4-4A2F1272A00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45720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01E5BF87-9352-0BDD-5D2B-AD5EA99993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575" y="4853649"/>
            <a:ext cx="11363325" cy="1674469"/>
          </a:xfrm>
        </p:spPr>
        <p:txBody>
          <a:bodyPr anchor="ctr">
            <a:normAutofit/>
          </a:bodyPr>
          <a:lstStyle>
            <a:lvl1pPr algn="ctr">
              <a:defRPr sz="4800" b="0" i="0">
                <a:latin typeface="Franklin Gothic Medium Cond" panose="020B06060304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300919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16" userDrawn="1">
          <p15:clr>
            <a:srgbClr val="FBAE40"/>
          </p15:clr>
        </p15:guide>
        <p15:guide id="2" orient="horz" pos="4200" userDrawn="1">
          <p15:clr>
            <a:srgbClr val="FBAE40"/>
          </p15:clr>
        </p15:guide>
        <p15:guide id="3" pos="258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esenter Slide Title Sub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close-up of a white wall&#10;&#10;AI-generated content may be incorrect.">
            <a:extLst>
              <a:ext uri="{FF2B5EF4-FFF2-40B4-BE49-F238E27FC236}">
                <a16:creationId xmlns:a16="http://schemas.microsoft.com/office/drawing/2014/main" id="{87AA96C2-8E88-265C-313B-A9029631DDF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6200000">
            <a:off x="1261667" y="4056458"/>
            <a:ext cx="1539874" cy="4063205"/>
          </a:xfrm>
          <a:prstGeom prst="rect">
            <a:avLst/>
          </a:prstGeom>
        </p:spPr>
      </p:pic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735CC034-FDA4-7BCD-04C6-01B88B74826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365633" y="1539875"/>
            <a:ext cx="1211890" cy="121189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3" name="Picture Placeholder 11">
            <a:extLst>
              <a:ext uri="{FF2B5EF4-FFF2-40B4-BE49-F238E27FC236}">
                <a16:creationId xmlns:a16="http://schemas.microsoft.com/office/drawing/2014/main" id="{763BC683-0766-0A99-9AC9-CD95442804A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65633" y="3052136"/>
            <a:ext cx="1211890" cy="121189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9899C90-3170-D8F2-7AA3-0DB6CB07CD8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065588" y="5331654"/>
            <a:ext cx="8126412" cy="1526346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32FBFF85-D19A-2B6A-41B9-A89F2CCED3D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14676" y="3260726"/>
            <a:ext cx="1787525" cy="1003300"/>
          </a:xfrm>
        </p:spPr>
        <p:txBody>
          <a:bodyPr anchor="b">
            <a:normAutofit/>
          </a:bodyPr>
          <a:lstStyle>
            <a:lvl1pPr marL="0" indent="0" algn="l" defTabSz="914400" rtl="0" eaLnBrk="1" latinLnBrk="0" hangingPunct="1">
              <a:lnSpc>
                <a:spcPct val="78000"/>
              </a:lnSpc>
              <a:spcBef>
                <a:spcPct val="0"/>
              </a:spcBef>
              <a:buNone/>
              <a:defRPr lang="en-US" sz="3600" b="0" i="0" kern="1200" cap="none" baseline="0" dirty="0">
                <a:solidFill>
                  <a:schemeClr val="tx1"/>
                </a:solidFill>
                <a:latin typeface="Franklin Gothic Medium Cond" panose="020B0606030402020204" pitchFamily="34" charset="0"/>
                <a:ea typeface="+mj-ea"/>
                <a:cs typeface="Franklin Gothic Medium Cond" panose="020B0606030402020204" pitchFamily="34" charset="0"/>
              </a:defRPr>
            </a:lvl1pPr>
            <a:lvl2pPr marL="228600" indent="0">
              <a:buNone/>
              <a:defRPr lang="en-US" sz="3600" b="0" i="0" kern="1200" cap="none" baseline="0" dirty="0" smtClean="0">
                <a:solidFill>
                  <a:schemeClr val="tx1"/>
                </a:solidFill>
                <a:latin typeface="Franklin Gothic Medium Cond" panose="020B0606030402020204" pitchFamily="34" charset="0"/>
                <a:ea typeface="+mj-ea"/>
                <a:cs typeface="Franklin Gothic Medium Cond" panose="020B0606030402020204" pitchFamily="34" charset="0"/>
              </a:defRPr>
            </a:lvl2pPr>
            <a:lvl3pPr marL="457200" indent="0">
              <a:buNone/>
              <a:defRPr lang="en-US" sz="3600" b="0" i="0" kern="1200" cap="none" baseline="0" dirty="0" smtClean="0">
                <a:solidFill>
                  <a:schemeClr val="tx1"/>
                </a:solidFill>
                <a:latin typeface="Franklin Gothic Medium Cond" panose="020B0606030402020204" pitchFamily="34" charset="0"/>
                <a:ea typeface="+mj-ea"/>
                <a:cs typeface="Franklin Gothic Medium Cond" panose="020B0606030402020204" pitchFamily="34" charset="0"/>
              </a:defRPr>
            </a:lvl3pPr>
            <a:lvl4pPr marL="685800" indent="0">
              <a:buNone/>
              <a:defRPr lang="en-US" sz="3600" b="0" i="0" kern="1200" cap="none" baseline="0" dirty="0" smtClean="0">
                <a:solidFill>
                  <a:schemeClr val="tx1"/>
                </a:solidFill>
                <a:latin typeface="Franklin Gothic Medium Cond" panose="020B0606030402020204" pitchFamily="34" charset="0"/>
                <a:ea typeface="+mj-ea"/>
                <a:cs typeface="Franklin Gothic Medium Cond" panose="020B0606030402020204" pitchFamily="34" charset="0"/>
              </a:defRPr>
            </a:lvl4pPr>
            <a:lvl5pPr marL="914400" indent="0">
              <a:buNone/>
              <a:defRPr lang="en-US" sz="3600" b="0" i="0" kern="1200" cap="none" baseline="0" dirty="0">
                <a:solidFill>
                  <a:schemeClr val="tx1"/>
                </a:solidFill>
                <a:latin typeface="Franklin Gothic Medium Cond" panose="020B0606030402020204" pitchFamily="34" charset="0"/>
                <a:ea typeface="+mj-ea"/>
                <a:cs typeface="Franklin Gothic Medium Cond" panose="020B0606030402020204" pitchFamily="34" charset="0"/>
              </a:defRPr>
            </a:lvl5pPr>
          </a:lstStyle>
          <a:p>
            <a:pPr lvl="0"/>
            <a:r>
              <a:rPr lang="en-US"/>
              <a:t>ATTORNEY NAME</a:t>
            </a:r>
          </a:p>
        </p:txBody>
      </p: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74F878A3-C305-623D-2537-46942DA87AD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814676" y="1732739"/>
            <a:ext cx="1787525" cy="1003300"/>
          </a:xfrm>
        </p:spPr>
        <p:txBody>
          <a:bodyPr anchor="b">
            <a:normAutofit/>
          </a:bodyPr>
          <a:lstStyle>
            <a:lvl1pPr marL="0" indent="0" algn="l" defTabSz="914400" rtl="0" eaLnBrk="1" latinLnBrk="0" hangingPunct="1">
              <a:lnSpc>
                <a:spcPct val="78000"/>
              </a:lnSpc>
              <a:spcBef>
                <a:spcPct val="0"/>
              </a:spcBef>
              <a:buNone/>
              <a:defRPr lang="en-US" sz="3600" b="0" i="0" kern="1200" cap="none" baseline="0" dirty="0">
                <a:solidFill>
                  <a:schemeClr val="tx1"/>
                </a:solidFill>
                <a:latin typeface="Franklin Gothic Medium Cond" panose="020B0606030402020204" pitchFamily="34" charset="0"/>
                <a:ea typeface="+mj-ea"/>
                <a:cs typeface="Franklin Gothic Medium Cond" panose="020B0606030402020204" pitchFamily="34" charset="0"/>
              </a:defRPr>
            </a:lvl1pPr>
            <a:lvl2pPr marL="228600" indent="0">
              <a:buNone/>
              <a:defRPr lang="en-US" sz="3600" b="0" i="0" kern="1200" cap="none" baseline="0" dirty="0" smtClean="0">
                <a:solidFill>
                  <a:schemeClr val="tx1"/>
                </a:solidFill>
                <a:latin typeface="Franklin Gothic Medium Cond" panose="020B0606030402020204" pitchFamily="34" charset="0"/>
                <a:ea typeface="+mj-ea"/>
                <a:cs typeface="Franklin Gothic Medium Cond" panose="020B0606030402020204" pitchFamily="34" charset="0"/>
              </a:defRPr>
            </a:lvl2pPr>
            <a:lvl3pPr marL="457200" indent="0">
              <a:buNone/>
              <a:defRPr lang="en-US" sz="3600" b="0" i="0" kern="1200" cap="none" baseline="0" dirty="0" smtClean="0">
                <a:solidFill>
                  <a:schemeClr val="tx1"/>
                </a:solidFill>
                <a:latin typeface="Franklin Gothic Medium Cond" panose="020B0606030402020204" pitchFamily="34" charset="0"/>
                <a:ea typeface="+mj-ea"/>
                <a:cs typeface="Franklin Gothic Medium Cond" panose="020B0606030402020204" pitchFamily="34" charset="0"/>
              </a:defRPr>
            </a:lvl3pPr>
            <a:lvl4pPr marL="685800" indent="0">
              <a:buNone/>
              <a:defRPr lang="en-US" sz="3600" b="0" i="0" kern="1200" cap="none" baseline="0" dirty="0" smtClean="0">
                <a:solidFill>
                  <a:schemeClr val="tx1"/>
                </a:solidFill>
                <a:latin typeface="Franklin Gothic Medium Cond" panose="020B0606030402020204" pitchFamily="34" charset="0"/>
                <a:ea typeface="+mj-ea"/>
                <a:cs typeface="Franklin Gothic Medium Cond" panose="020B0606030402020204" pitchFamily="34" charset="0"/>
              </a:defRPr>
            </a:lvl4pPr>
            <a:lvl5pPr marL="914400" indent="0">
              <a:buNone/>
              <a:defRPr lang="en-US" sz="3600" b="0" i="0" kern="1200" cap="none" baseline="0" dirty="0">
                <a:solidFill>
                  <a:schemeClr val="tx1"/>
                </a:solidFill>
                <a:latin typeface="Franklin Gothic Medium Cond" panose="020B0606030402020204" pitchFamily="34" charset="0"/>
                <a:ea typeface="+mj-ea"/>
                <a:cs typeface="Franklin Gothic Medium Cond" panose="020B0606030402020204" pitchFamily="34" charset="0"/>
              </a:defRPr>
            </a:lvl5pPr>
          </a:lstStyle>
          <a:p>
            <a:pPr lvl="0"/>
            <a:r>
              <a:rPr lang="en-US"/>
              <a:t>ATTORNEY NAME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E091310-6767-D776-A125-59A79904A129}"/>
              </a:ext>
            </a:extLst>
          </p:cNvPr>
          <p:cNvCxnSpPr>
            <a:cxnSpLocks/>
          </p:cNvCxnSpPr>
          <p:nvPr userDrawn="1"/>
        </p:nvCxnSpPr>
        <p:spPr>
          <a:xfrm>
            <a:off x="4063206" y="5331654"/>
            <a:ext cx="0" cy="1526346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EC60A3AB-DCA1-A78C-08C8-8B4C3E00F45D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5320768"/>
            <a:ext cx="12192000" cy="0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icture Placeholder 11">
            <a:extLst>
              <a:ext uri="{FF2B5EF4-FFF2-40B4-BE49-F238E27FC236}">
                <a16:creationId xmlns:a16="http://schemas.microsoft.com/office/drawing/2014/main" id="{DCDF76F5-117D-C58C-4CCB-7A2532608F3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321691" y="1537231"/>
            <a:ext cx="1211890" cy="121189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6" name="Picture Placeholder 11">
            <a:extLst>
              <a:ext uri="{FF2B5EF4-FFF2-40B4-BE49-F238E27FC236}">
                <a16:creationId xmlns:a16="http://schemas.microsoft.com/office/drawing/2014/main" id="{F6A3908F-4638-0246-A2DA-3F1F30B158DC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321691" y="3049492"/>
            <a:ext cx="1211890" cy="121189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7F418338-3AA9-B25B-EFA3-4451559E3A1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770734" y="3258082"/>
            <a:ext cx="1787525" cy="1003300"/>
          </a:xfrm>
        </p:spPr>
        <p:txBody>
          <a:bodyPr anchor="b">
            <a:normAutofit/>
          </a:bodyPr>
          <a:lstStyle>
            <a:lvl1pPr marL="0" indent="0" algn="l" defTabSz="914400" rtl="0" eaLnBrk="1" latinLnBrk="0" hangingPunct="1">
              <a:lnSpc>
                <a:spcPct val="78000"/>
              </a:lnSpc>
              <a:spcBef>
                <a:spcPct val="0"/>
              </a:spcBef>
              <a:buNone/>
              <a:defRPr lang="en-US" sz="3600" b="0" i="0" kern="1200" cap="none" baseline="0" dirty="0">
                <a:solidFill>
                  <a:schemeClr val="tx1"/>
                </a:solidFill>
                <a:latin typeface="Franklin Gothic Medium Cond" panose="020B0606030402020204" pitchFamily="34" charset="0"/>
                <a:ea typeface="+mj-ea"/>
                <a:cs typeface="Franklin Gothic Medium Cond" panose="020B0606030402020204" pitchFamily="34" charset="0"/>
              </a:defRPr>
            </a:lvl1pPr>
            <a:lvl2pPr marL="228600" indent="0">
              <a:buNone/>
              <a:defRPr lang="en-US" sz="3600" b="0" i="0" kern="1200" cap="none" baseline="0" dirty="0" smtClean="0">
                <a:solidFill>
                  <a:schemeClr val="tx1"/>
                </a:solidFill>
                <a:latin typeface="Franklin Gothic Medium Cond" panose="020B0606030402020204" pitchFamily="34" charset="0"/>
                <a:ea typeface="+mj-ea"/>
                <a:cs typeface="Franklin Gothic Medium Cond" panose="020B0606030402020204" pitchFamily="34" charset="0"/>
              </a:defRPr>
            </a:lvl2pPr>
            <a:lvl3pPr marL="457200" indent="0">
              <a:buNone/>
              <a:defRPr lang="en-US" sz="3600" b="0" i="0" kern="1200" cap="none" baseline="0" dirty="0" smtClean="0">
                <a:solidFill>
                  <a:schemeClr val="tx1"/>
                </a:solidFill>
                <a:latin typeface="Franklin Gothic Medium Cond" panose="020B0606030402020204" pitchFamily="34" charset="0"/>
                <a:ea typeface="+mj-ea"/>
                <a:cs typeface="Franklin Gothic Medium Cond" panose="020B0606030402020204" pitchFamily="34" charset="0"/>
              </a:defRPr>
            </a:lvl3pPr>
            <a:lvl4pPr marL="685800" indent="0">
              <a:buNone/>
              <a:defRPr lang="en-US" sz="3600" b="0" i="0" kern="1200" cap="none" baseline="0" dirty="0" smtClean="0">
                <a:solidFill>
                  <a:schemeClr val="tx1"/>
                </a:solidFill>
                <a:latin typeface="Franklin Gothic Medium Cond" panose="020B0606030402020204" pitchFamily="34" charset="0"/>
                <a:ea typeface="+mj-ea"/>
                <a:cs typeface="Franklin Gothic Medium Cond" panose="020B0606030402020204" pitchFamily="34" charset="0"/>
              </a:defRPr>
            </a:lvl4pPr>
            <a:lvl5pPr marL="914400" indent="0">
              <a:buNone/>
              <a:defRPr lang="en-US" sz="3600" b="0" i="0" kern="1200" cap="none" baseline="0" dirty="0">
                <a:solidFill>
                  <a:schemeClr val="tx1"/>
                </a:solidFill>
                <a:latin typeface="Franklin Gothic Medium Cond" panose="020B0606030402020204" pitchFamily="34" charset="0"/>
                <a:ea typeface="+mj-ea"/>
                <a:cs typeface="Franklin Gothic Medium Cond" panose="020B0606030402020204" pitchFamily="34" charset="0"/>
              </a:defRPr>
            </a:lvl5pPr>
          </a:lstStyle>
          <a:p>
            <a:pPr lvl="0"/>
            <a:r>
              <a:rPr lang="en-US"/>
              <a:t>ATTORNEY NAME</a:t>
            </a:r>
          </a:p>
        </p:txBody>
      </p:sp>
      <p:sp>
        <p:nvSpPr>
          <p:cNvPr id="9" name="Text Placeholder 15">
            <a:extLst>
              <a:ext uri="{FF2B5EF4-FFF2-40B4-BE49-F238E27FC236}">
                <a16:creationId xmlns:a16="http://schemas.microsoft.com/office/drawing/2014/main" id="{AE9143B7-47E5-B670-68DF-EBE21D38E63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770734" y="1730095"/>
            <a:ext cx="1787525" cy="1003300"/>
          </a:xfrm>
        </p:spPr>
        <p:txBody>
          <a:bodyPr anchor="b">
            <a:normAutofit/>
          </a:bodyPr>
          <a:lstStyle>
            <a:lvl1pPr marL="0" indent="0" algn="l" defTabSz="914400" rtl="0" eaLnBrk="1" latinLnBrk="0" hangingPunct="1">
              <a:lnSpc>
                <a:spcPct val="78000"/>
              </a:lnSpc>
              <a:spcBef>
                <a:spcPct val="0"/>
              </a:spcBef>
              <a:buNone/>
              <a:defRPr lang="en-US" sz="3600" b="0" i="0" kern="1200" cap="none" baseline="0" dirty="0">
                <a:solidFill>
                  <a:schemeClr val="tx1"/>
                </a:solidFill>
                <a:latin typeface="Franklin Gothic Medium Cond" panose="020B0606030402020204" pitchFamily="34" charset="0"/>
                <a:ea typeface="+mj-ea"/>
                <a:cs typeface="Franklin Gothic Medium Cond" panose="020B0606030402020204" pitchFamily="34" charset="0"/>
              </a:defRPr>
            </a:lvl1pPr>
            <a:lvl2pPr marL="228600" indent="0">
              <a:buNone/>
              <a:defRPr lang="en-US" sz="3600" b="0" i="0" kern="1200" cap="none" baseline="0" dirty="0" smtClean="0">
                <a:solidFill>
                  <a:schemeClr val="tx1"/>
                </a:solidFill>
                <a:latin typeface="Franklin Gothic Medium Cond" panose="020B0606030402020204" pitchFamily="34" charset="0"/>
                <a:ea typeface="+mj-ea"/>
                <a:cs typeface="Franklin Gothic Medium Cond" panose="020B0606030402020204" pitchFamily="34" charset="0"/>
              </a:defRPr>
            </a:lvl2pPr>
            <a:lvl3pPr marL="457200" indent="0">
              <a:buNone/>
              <a:defRPr lang="en-US" sz="3600" b="0" i="0" kern="1200" cap="none" baseline="0" dirty="0" smtClean="0">
                <a:solidFill>
                  <a:schemeClr val="tx1"/>
                </a:solidFill>
                <a:latin typeface="Franklin Gothic Medium Cond" panose="020B0606030402020204" pitchFamily="34" charset="0"/>
                <a:ea typeface="+mj-ea"/>
                <a:cs typeface="Franklin Gothic Medium Cond" panose="020B0606030402020204" pitchFamily="34" charset="0"/>
              </a:defRPr>
            </a:lvl3pPr>
            <a:lvl4pPr marL="685800" indent="0">
              <a:buNone/>
              <a:defRPr lang="en-US" sz="3600" b="0" i="0" kern="1200" cap="none" baseline="0" dirty="0" smtClean="0">
                <a:solidFill>
                  <a:schemeClr val="tx1"/>
                </a:solidFill>
                <a:latin typeface="Franklin Gothic Medium Cond" panose="020B0606030402020204" pitchFamily="34" charset="0"/>
                <a:ea typeface="+mj-ea"/>
                <a:cs typeface="Franklin Gothic Medium Cond" panose="020B0606030402020204" pitchFamily="34" charset="0"/>
              </a:defRPr>
            </a:lvl4pPr>
            <a:lvl5pPr marL="914400" indent="0">
              <a:buNone/>
              <a:defRPr lang="en-US" sz="3600" b="0" i="0" kern="1200" cap="none" baseline="0" dirty="0">
                <a:solidFill>
                  <a:schemeClr val="tx1"/>
                </a:solidFill>
                <a:latin typeface="Franklin Gothic Medium Cond" panose="020B0606030402020204" pitchFamily="34" charset="0"/>
                <a:ea typeface="+mj-ea"/>
                <a:cs typeface="Franklin Gothic Medium Cond" panose="020B0606030402020204" pitchFamily="34" charset="0"/>
              </a:defRPr>
            </a:lvl5pPr>
          </a:lstStyle>
          <a:p>
            <a:pPr lvl="0"/>
            <a:r>
              <a:rPr lang="en-US"/>
              <a:t>ATTORNEY NAME</a:t>
            </a:r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DB9E95BB-E8E0-F8ED-2F6F-31428964C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8" name="Picture Placeholder 11">
            <a:extLst>
              <a:ext uri="{FF2B5EF4-FFF2-40B4-BE49-F238E27FC236}">
                <a16:creationId xmlns:a16="http://schemas.microsoft.com/office/drawing/2014/main" id="{53F2E61F-5288-F1CD-E67C-3BD9CE7E8889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09575" y="1537231"/>
            <a:ext cx="1211890" cy="121189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9" name="Picture Placeholder 11">
            <a:extLst>
              <a:ext uri="{FF2B5EF4-FFF2-40B4-BE49-F238E27FC236}">
                <a16:creationId xmlns:a16="http://schemas.microsoft.com/office/drawing/2014/main" id="{D77AB910-A05B-29AF-2039-CBD4A793DF21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09575" y="3049492"/>
            <a:ext cx="1211890" cy="121189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0" name="Text Placeholder 15">
            <a:extLst>
              <a:ext uri="{FF2B5EF4-FFF2-40B4-BE49-F238E27FC236}">
                <a16:creationId xmlns:a16="http://schemas.microsoft.com/office/drawing/2014/main" id="{A387C7AC-3DCF-5850-2DBF-7298582F61E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858618" y="3258082"/>
            <a:ext cx="1787525" cy="1003300"/>
          </a:xfrm>
        </p:spPr>
        <p:txBody>
          <a:bodyPr anchor="b">
            <a:normAutofit/>
          </a:bodyPr>
          <a:lstStyle>
            <a:lvl1pPr marL="0" indent="0" algn="l" defTabSz="914400" rtl="0" eaLnBrk="1" latinLnBrk="0" hangingPunct="1">
              <a:lnSpc>
                <a:spcPct val="78000"/>
              </a:lnSpc>
              <a:spcBef>
                <a:spcPct val="0"/>
              </a:spcBef>
              <a:buNone/>
              <a:defRPr lang="en-US" sz="3600" b="0" i="0" kern="1200" cap="none" baseline="0" dirty="0">
                <a:solidFill>
                  <a:schemeClr val="tx1"/>
                </a:solidFill>
                <a:latin typeface="Franklin Gothic Medium Cond" panose="020B0606030402020204" pitchFamily="34" charset="0"/>
                <a:ea typeface="+mj-ea"/>
                <a:cs typeface="Franklin Gothic Medium Cond" panose="020B0606030402020204" pitchFamily="34" charset="0"/>
              </a:defRPr>
            </a:lvl1pPr>
            <a:lvl2pPr marL="228600" indent="0">
              <a:buNone/>
              <a:defRPr lang="en-US" sz="3600" b="0" i="0" kern="1200" cap="none" baseline="0" dirty="0" smtClean="0">
                <a:solidFill>
                  <a:schemeClr val="tx1"/>
                </a:solidFill>
                <a:latin typeface="Franklin Gothic Medium Cond" panose="020B0606030402020204" pitchFamily="34" charset="0"/>
                <a:ea typeface="+mj-ea"/>
                <a:cs typeface="Franklin Gothic Medium Cond" panose="020B0606030402020204" pitchFamily="34" charset="0"/>
              </a:defRPr>
            </a:lvl2pPr>
            <a:lvl3pPr marL="457200" indent="0">
              <a:buNone/>
              <a:defRPr lang="en-US" sz="3600" b="0" i="0" kern="1200" cap="none" baseline="0" dirty="0" smtClean="0">
                <a:solidFill>
                  <a:schemeClr val="tx1"/>
                </a:solidFill>
                <a:latin typeface="Franklin Gothic Medium Cond" panose="020B0606030402020204" pitchFamily="34" charset="0"/>
                <a:ea typeface="+mj-ea"/>
                <a:cs typeface="Franklin Gothic Medium Cond" panose="020B0606030402020204" pitchFamily="34" charset="0"/>
              </a:defRPr>
            </a:lvl3pPr>
            <a:lvl4pPr marL="685800" indent="0">
              <a:buNone/>
              <a:defRPr lang="en-US" sz="3600" b="0" i="0" kern="1200" cap="none" baseline="0" dirty="0" smtClean="0">
                <a:solidFill>
                  <a:schemeClr val="tx1"/>
                </a:solidFill>
                <a:latin typeface="Franklin Gothic Medium Cond" panose="020B0606030402020204" pitchFamily="34" charset="0"/>
                <a:ea typeface="+mj-ea"/>
                <a:cs typeface="Franklin Gothic Medium Cond" panose="020B0606030402020204" pitchFamily="34" charset="0"/>
              </a:defRPr>
            </a:lvl4pPr>
            <a:lvl5pPr marL="914400" indent="0">
              <a:buNone/>
              <a:defRPr lang="en-US" sz="3600" b="0" i="0" kern="1200" cap="none" baseline="0" dirty="0">
                <a:solidFill>
                  <a:schemeClr val="tx1"/>
                </a:solidFill>
                <a:latin typeface="Franklin Gothic Medium Cond" panose="020B0606030402020204" pitchFamily="34" charset="0"/>
                <a:ea typeface="+mj-ea"/>
                <a:cs typeface="Franklin Gothic Medium Cond" panose="020B0606030402020204" pitchFamily="34" charset="0"/>
              </a:defRPr>
            </a:lvl5pPr>
          </a:lstStyle>
          <a:p>
            <a:pPr lvl="0"/>
            <a:r>
              <a:rPr lang="en-US"/>
              <a:t>ATTORNEY NAME</a:t>
            </a:r>
          </a:p>
        </p:txBody>
      </p:sp>
      <p:sp>
        <p:nvSpPr>
          <p:cNvPr id="22" name="Text Placeholder 15">
            <a:extLst>
              <a:ext uri="{FF2B5EF4-FFF2-40B4-BE49-F238E27FC236}">
                <a16:creationId xmlns:a16="http://schemas.microsoft.com/office/drawing/2014/main" id="{0E73B33F-5FE4-D9C3-E5BE-AA77D7EFDE7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858618" y="1730095"/>
            <a:ext cx="1787525" cy="1003300"/>
          </a:xfrm>
        </p:spPr>
        <p:txBody>
          <a:bodyPr anchor="b">
            <a:normAutofit/>
          </a:bodyPr>
          <a:lstStyle>
            <a:lvl1pPr marL="0" indent="0" algn="l" defTabSz="914400" rtl="0" eaLnBrk="1" latinLnBrk="0" hangingPunct="1">
              <a:lnSpc>
                <a:spcPct val="78000"/>
              </a:lnSpc>
              <a:spcBef>
                <a:spcPct val="0"/>
              </a:spcBef>
              <a:buNone/>
              <a:defRPr lang="en-US" sz="3600" b="0" i="0" kern="1200" cap="none" baseline="0" dirty="0">
                <a:solidFill>
                  <a:schemeClr val="tx1"/>
                </a:solidFill>
                <a:latin typeface="Franklin Gothic Medium Cond" panose="020B0606030402020204" pitchFamily="34" charset="0"/>
                <a:ea typeface="+mj-ea"/>
                <a:cs typeface="Franklin Gothic Medium Cond" panose="020B0606030402020204" pitchFamily="34" charset="0"/>
              </a:defRPr>
            </a:lvl1pPr>
            <a:lvl2pPr marL="228600" indent="0">
              <a:buNone/>
              <a:defRPr lang="en-US" sz="3600" b="0" i="0" kern="1200" cap="none" baseline="0" dirty="0" smtClean="0">
                <a:solidFill>
                  <a:schemeClr val="tx1"/>
                </a:solidFill>
                <a:latin typeface="Franklin Gothic Medium Cond" panose="020B0606030402020204" pitchFamily="34" charset="0"/>
                <a:ea typeface="+mj-ea"/>
                <a:cs typeface="Franklin Gothic Medium Cond" panose="020B0606030402020204" pitchFamily="34" charset="0"/>
              </a:defRPr>
            </a:lvl2pPr>
            <a:lvl3pPr marL="457200" indent="0">
              <a:buNone/>
              <a:defRPr lang="en-US" sz="3600" b="0" i="0" kern="1200" cap="none" baseline="0" dirty="0" smtClean="0">
                <a:solidFill>
                  <a:schemeClr val="tx1"/>
                </a:solidFill>
                <a:latin typeface="Franklin Gothic Medium Cond" panose="020B0606030402020204" pitchFamily="34" charset="0"/>
                <a:ea typeface="+mj-ea"/>
                <a:cs typeface="Franklin Gothic Medium Cond" panose="020B0606030402020204" pitchFamily="34" charset="0"/>
              </a:defRPr>
            </a:lvl3pPr>
            <a:lvl4pPr marL="685800" indent="0">
              <a:buNone/>
              <a:defRPr lang="en-US" sz="3600" b="0" i="0" kern="1200" cap="none" baseline="0" dirty="0" smtClean="0">
                <a:solidFill>
                  <a:schemeClr val="tx1"/>
                </a:solidFill>
                <a:latin typeface="Franklin Gothic Medium Cond" panose="020B0606030402020204" pitchFamily="34" charset="0"/>
                <a:ea typeface="+mj-ea"/>
                <a:cs typeface="Franklin Gothic Medium Cond" panose="020B0606030402020204" pitchFamily="34" charset="0"/>
              </a:defRPr>
            </a:lvl4pPr>
            <a:lvl5pPr marL="914400" indent="0">
              <a:buNone/>
              <a:defRPr lang="en-US" sz="3600" b="0" i="0" kern="1200" cap="none" baseline="0" dirty="0">
                <a:solidFill>
                  <a:schemeClr val="tx1"/>
                </a:solidFill>
                <a:latin typeface="Franklin Gothic Medium Cond" panose="020B0606030402020204" pitchFamily="34" charset="0"/>
                <a:ea typeface="+mj-ea"/>
                <a:cs typeface="Franklin Gothic Medium Cond" panose="020B0606030402020204" pitchFamily="34" charset="0"/>
              </a:defRPr>
            </a:lvl5pPr>
          </a:lstStyle>
          <a:p>
            <a:pPr lvl="0"/>
            <a:r>
              <a:rPr lang="en-US"/>
              <a:t>ATTORNEY NAME</a:t>
            </a:r>
          </a:p>
        </p:txBody>
      </p:sp>
    </p:spTree>
    <p:extLst>
      <p:ext uri="{BB962C8B-B14F-4D97-AF65-F5344CB8AC3E}">
        <p14:creationId xmlns:p14="http://schemas.microsoft.com/office/powerpoint/2010/main" val="17427734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16">
          <p15:clr>
            <a:srgbClr val="FBAE40"/>
          </p15:clr>
        </p15:guide>
        <p15:guide id="2" orient="horz" pos="3312">
          <p15:clr>
            <a:srgbClr val="FBAE40"/>
          </p15:clr>
        </p15:guide>
        <p15:guide id="3" orient="horz" pos="384">
          <p15:clr>
            <a:srgbClr val="FBAE40"/>
          </p15:clr>
        </p15:guide>
        <p15:guide id="4" pos="2716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resenter Slide Title Sub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close-up of a white wall&#10;&#10;AI-generated content may be incorrect.">
            <a:extLst>
              <a:ext uri="{FF2B5EF4-FFF2-40B4-BE49-F238E27FC236}">
                <a16:creationId xmlns:a16="http://schemas.microsoft.com/office/drawing/2014/main" id="{87AA96C2-8E88-265C-313B-A9029631DDF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6200000">
            <a:off x="-1397397" y="1397394"/>
            <a:ext cx="6858003" cy="4063205"/>
          </a:xfrm>
          <a:prstGeom prst="rect">
            <a:avLst/>
          </a:prstGeom>
        </p:spPr>
      </p:pic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9899C90-3170-D8F2-7AA3-0DB6CB07CD8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065588" y="5331654"/>
            <a:ext cx="8126412" cy="1526346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1" name="Title 20">
            <a:extLst>
              <a:ext uri="{FF2B5EF4-FFF2-40B4-BE49-F238E27FC236}">
                <a16:creationId xmlns:a16="http://schemas.microsoft.com/office/drawing/2014/main" id="{D63DE7C4-19A4-6D83-D221-DD3011B676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65633" y="304799"/>
            <a:ext cx="7322784" cy="762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E091310-6767-D776-A125-59A79904A129}"/>
              </a:ext>
            </a:extLst>
          </p:cNvPr>
          <p:cNvCxnSpPr>
            <a:cxnSpLocks/>
          </p:cNvCxnSpPr>
          <p:nvPr userDrawn="1"/>
        </p:nvCxnSpPr>
        <p:spPr>
          <a:xfrm>
            <a:off x="4063206" y="0"/>
            <a:ext cx="0" cy="6858000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EC60A3AB-DCA1-A78C-08C8-8B4C3E00F45D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5320768"/>
            <a:ext cx="12192000" cy="0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icture Placeholder 11">
            <a:extLst>
              <a:ext uri="{FF2B5EF4-FFF2-40B4-BE49-F238E27FC236}">
                <a16:creationId xmlns:a16="http://schemas.microsoft.com/office/drawing/2014/main" id="{DCDF76F5-117D-C58C-4CCB-7A2532608F3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321691" y="1537231"/>
            <a:ext cx="1211890" cy="121189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6" name="Picture Placeholder 11">
            <a:extLst>
              <a:ext uri="{FF2B5EF4-FFF2-40B4-BE49-F238E27FC236}">
                <a16:creationId xmlns:a16="http://schemas.microsoft.com/office/drawing/2014/main" id="{F6A3908F-4638-0246-A2DA-3F1F30B158DC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321691" y="3049492"/>
            <a:ext cx="1211890" cy="121189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7F418338-3AA9-B25B-EFA3-4451559E3A1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770734" y="3258082"/>
            <a:ext cx="1787525" cy="1003300"/>
          </a:xfrm>
        </p:spPr>
        <p:txBody>
          <a:bodyPr anchor="b">
            <a:normAutofit/>
          </a:bodyPr>
          <a:lstStyle>
            <a:lvl1pPr marL="0" indent="0" algn="l" defTabSz="914400" rtl="0" eaLnBrk="1" latinLnBrk="0" hangingPunct="1">
              <a:lnSpc>
                <a:spcPct val="78000"/>
              </a:lnSpc>
              <a:spcBef>
                <a:spcPct val="0"/>
              </a:spcBef>
              <a:buNone/>
              <a:defRPr lang="en-US" sz="3600" b="0" i="0" kern="1200" cap="none" baseline="0" dirty="0">
                <a:solidFill>
                  <a:schemeClr val="tx1"/>
                </a:solidFill>
                <a:latin typeface="Franklin Gothic Medium Cond" panose="020B0606030402020204" pitchFamily="34" charset="0"/>
                <a:ea typeface="+mj-ea"/>
                <a:cs typeface="Franklin Gothic Medium Cond" panose="020B0606030402020204" pitchFamily="34" charset="0"/>
              </a:defRPr>
            </a:lvl1pPr>
            <a:lvl2pPr marL="228600" indent="0">
              <a:buNone/>
              <a:defRPr lang="en-US" sz="3600" b="0" i="0" kern="1200" cap="none" baseline="0" dirty="0" smtClean="0">
                <a:solidFill>
                  <a:schemeClr val="tx1"/>
                </a:solidFill>
                <a:latin typeface="Franklin Gothic Medium Cond" panose="020B0606030402020204" pitchFamily="34" charset="0"/>
                <a:ea typeface="+mj-ea"/>
                <a:cs typeface="Franklin Gothic Medium Cond" panose="020B0606030402020204" pitchFamily="34" charset="0"/>
              </a:defRPr>
            </a:lvl2pPr>
            <a:lvl3pPr marL="457200" indent="0">
              <a:buNone/>
              <a:defRPr lang="en-US" sz="3600" b="0" i="0" kern="1200" cap="none" baseline="0" dirty="0" smtClean="0">
                <a:solidFill>
                  <a:schemeClr val="tx1"/>
                </a:solidFill>
                <a:latin typeface="Franklin Gothic Medium Cond" panose="020B0606030402020204" pitchFamily="34" charset="0"/>
                <a:ea typeface="+mj-ea"/>
                <a:cs typeface="Franklin Gothic Medium Cond" panose="020B0606030402020204" pitchFamily="34" charset="0"/>
              </a:defRPr>
            </a:lvl3pPr>
            <a:lvl4pPr marL="685800" indent="0">
              <a:buNone/>
              <a:defRPr lang="en-US" sz="3600" b="0" i="0" kern="1200" cap="none" baseline="0" dirty="0" smtClean="0">
                <a:solidFill>
                  <a:schemeClr val="tx1"/>
                </a:solidFill>
                <a:latin typeface="Franklin Gothic Medium Cond" panose="020B0606030402020204" pitchFamily="34" charset="0"/>
                <a:ea typeface="+mj-ea"/>
                <a:cs typeface="Franklin Gothic Medium Cond" panose="020B0606030402020204" pitchFamily="34" charset="0"/>
              </a:defRPr>
            </a:lvl4pPr>
            <a:lvl5pPr marL="914400" indent="0">
              <a:buNone/>
              <a:defRPr lang="en-US" sz="3600" b="0" i="0" kern="1200" cap="none" baseline="0" dirty="0">
                <a:solidFill>
                  <a:schemeClr val="tx1"/>
                </a:solidFill>
                <a:latin typeface="Franklin Gothic Medium Cond" panose="020B0606030402020204" pitchFamily="34" charset="0"/>
                <a:ea typeface="+mj-ea"/>
                <a:cs typeface="Franklin Gothic Medium Cond" panose="020B0606030402020204" pitchFamily="34" charset="0"/>
              </a:defRPr>
            </a:lvl5pPr>
          </a:lstStyle>
          <a:p>
            <a:pPr lvl="0"/>
            <a:r>
              <a:rPr lang="en-US"/>
              <a:t>ATTORNEY NAME</a:t>
            </a:r>
          </a:p>
        </p:txBody>
      </p:sp>
      <p:sp>
        <p:nvSpPr>
          <p:cNvPr id="9" name="Text Placeholder 15">
            <a:extLst>
              <a:ext uri="{FF2B5EF4-FFF2-40B4-BE49-F238E27FC236}">
                <a16:creationId xmlns:a16="http://schemas.microsoft.com/office/drawing/2014/main" id="{AE9143B7-47E5-B670-68DF-EBE21D38E63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770734" y="1730095"/>
            <a:ext cx="1787525" cy="1003300"/>
          </a:xfrm>
        </p:spPr>
        <p:txBody>
          <a:bodyPr anchor="b">
            <a:normAutofit/>
          </a:bodyPr>
          <a:lstStyle>
            <a:lvl1pPr marL="0" indent="0" algn="l" defTabSz="914400" rtl="0" eaLnBrk="1" latinLnBrk="0" hangingPunct="1">
              <a:lnSpc>
                <a:spcPct val="78000"/>
              </a:lnSpc>
              <a:spcBef>
                <a:spcPct val="0"/>
              </a:spcBef>
              <a:buNone/>
              <a:defRPr lang="en-US" sz="3600" b="0" i="0" kern="1200" cap="none" baseline="0" dirty="0">
                <a:solidFill>
                  <a:schemeClr val="tx1"/>
                </a:solidFill>
                <a:latin typeface="Franklin Gothic Medium Cond" panose="020B0606030402020204" pitchFamily="34" charset="0"/>
                <a:ea typeface="+mj-ea"/>
                <a:cs typeface="Franklin Gothic Medium Cond" panose="020B0606030402020204" pitchFamily="34" charset="0"/>
              </a:defRPr>
            </a:lvl1pPr>
            <a:lvl2pPr marL="228600" indent="0">
              <a:buNone/>
              <a:defRPr lang="en-US" sz="3600" b="0" i="0" kern="1200" cap="none" baseline="0" dirty="0" smtClean="0">
                <a:solidFill>
                  <a:schemeClr val="tx1"/>
                </a:solidFill>
                <a:latin typeface="Franklin Gothic Medium Cond" panose="020B0606030402020204" pitchFamily="34" charset="0"/>
                <a:ea typeface="+mj-ea"/>
                <a:cs typeface="Franklin Gothic Medium Cond" panose="020B0606030402020204" pitchFamily="34" charset="0"/>
              </a:defRPr>
            </a:lvl2pPr>
            <a:lvl3pPr marL="457200" indent="0">
              <a:buNone/>
              <a:defRPr lang="en-US" sz="3600" b="0" i="0" kern="1200" cap="none" baseline="0" dirty="0" smtClean="0">
                <a:solidFill>
                  <a:schemeClr val="tx1"/>
                </a:solidFill>
                <a:latin typeface="Franklin Gothic Medium Cond" panose="020B0606030402020204" pitchFamily="34" charset="0"/>
                <a:ea typeface="+mj-ea"/>
                <a:cs typeface="Franklin Gothic Medium Cond" panose="020B0606030402020204" pitchFamily="34" charset="0"/>
              </a:defRPr>
            </a:lvl3pPr>
            <a:lvl4pPr marL="685800" indent="0">
              <a:buNone/>
              <a:defRPr lang="en-US" sz="3600" b="0" i="0" kern="1200" cap="none" baseline="0" dirty="0" smtClean="0">
                <a:solidFill>
                  <a:schemeClr val="tx1"/>
                </a:solidFill>
                <a:latin typeface="Franklin Gothic Medium Cond" panose="020B0606030402020204" pitchFamily="34" charset="0"/>
                <a:ea typeface="+mj-ea"/>
                <a:cs typeface="Franklin Gothic Medium Cond" panose="020B0606030402020204" pitchFamily="34" charset="0"/>
              </a:defRPr>
            </a:lvl4pPr>
            <a:lvl5pPr marL="914400" indent="0">
              <a:buNone/>
              <a:defRPr lang="en-US" sz="3600" b="0" i="0" kern="1200" cap="none" baseline="0" dirty="0">
                <a:solidFill>
                  <a:schemeClr val="tx1"/>
                </a:solidFill>
                <a:latin typeface="Franklin Gothic Medium Cond" panose="020B0606030402020204" pitchFamily="34" charset="0"/>
                <a:ea typeface="+mj-ea"/>
                <a:cs typeface="Franklin Gothic Medium Cond" panose="020B0606030402020204" pitchFamily="34" charset="0"/>
              </a:defRPr>
            </a:lvl5pPr>
          </a:lstStyle>
          <a:p>
            <a:pPr lvl="0"/>
            <a:r>
              <a:rPr lang="en-US"/>
              <a:t>ATTORNEY NAME</a:t>
            </a:r>
          </a:p>
        </p:txBody>
      </p:sp>
      <p:sp>
        <p:nvSpPr>
          <p:cNvPr id="10" name="Picture Placeholder 11">
            <a:extLst>
              <a:ext uri="{FF2B5EF4-FFF2-40B4-BE49-F238E27FC236}">
                <a16:creationId xmlns:a16="http://schemas.microsoft.com/office/drawing/2014/main" id="{9113EF7A-478C-C1A6-7AEC-FB19CE51A2C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365633" y="1539875"/>
            <a:ext cx="1211890" cy="121189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4" name="Picture Placeholder 11">
            <a:extLst>
              <a:ext uri="{FF2B5EF4-FFF2-40B4-BE49-F238E27FC236}">
                <a16:creationId xmlns:a16="http://schemas.microsoft.com/office/drawing/2014/main" id="{7A9677A1-7B0A-1B6E-3A24-06E0A27D035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65633" y="3052136"/>
            <a:ext cx="1211890" cy="121189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1C888EFF-A784-CA6B-A4C9-53ABE6AB257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14676" y="3260726"/>
            <a:ext cx="1787525" cy="1003300"/>
          </a:xfrm>
        </p:spPr>
        <p:txBody>
          <a:bodyPr anchor="b">
            <a:normAutofit/>
          </a:bodyPr>
          <a:lstStyle>
            <a:lvl1pPr marL="0" indent="0" algn="l" defTabSz="914400" rtl="0" eaLnBrk="1" latinLnBrk="0" hangingPunct="1">
              <a:lnSpc>
                <a:spcPct val="78000"/>
              </a:lnSpc>
              <a:spcBef>
                <a:spcPct val="0"/>
              </a:spcBef>
              <a:buNone/>
              <a:defRPr lang="en-US" sz="3600" b="0" i="0" kern="1200" cap="none" baseline="0" dirty="0">
                <a:solidFill>
                  <a:schemeClr val="tx1"/>
                </a:solidFill>
                <a:latin typeface="Franklin Gothic Medium Cond" panose="020B0606030402020204" pitchFamily="34" charset="0"/>
                <a:ea typeface="+mj-ea"/>
                <a:cs typeface="Franklin Gothic Medium Cond" panose="020B0606030402020204" pitchFamily="34" charset="0"/>
              </a:defRPr>
            </a:lvl1pPr>
            <a:lvl2pPr marL="228600" indent="0">
              <a:buNone/>
              <a:defRPr lang="en-US" sz="3600" b="0" i="0" kern="1200" cap="none" baseline="0" dirty="0" smtClean="0">
                <a:solidFill>
                  <a:schemeClr val="tx1"/>
                </a:solidFill>
                <a:latin typeface="Franklin Gothic Medium Cond" panose="020B0606030402020204" pitchFamily="34" charset="0"/>
                <a:ea typeface="+mj-ea"/>
                <a:cs typeface="Franklin Gothic Medium Cond" panose="020B0606030402020204" pitchFamily="34" charset="0"/>
              </a:defRPr>
            </a:lvl2pPr>
            <a:lvl3pPr marL="457200" indent="0">
              <a:buNone/>
              <a:defRPr lang="en-US" sz="3600" b="0" i="0" kern="1200" cap="none" baseline="0" dirty="0" smtClean="0">
                <a:solidFill>
                  <a:schemeClr val="tx1"/>
                </a:solidFill>
                <a:latin typeface="Franklin Gothic Medium Cond" panose="020B0606030402020204" pitchFamily="34" charset="0"/>
                <a:ea typeface="+mj-ea"/>
                <a:cs typeface="Franklin Gothic Medium Cond" panose="020B0606030402020204" pitchFamily="34" charset="0"/>
              </a:defRPr>
            </a:lvl3pPr>
            <a:lvl4pPr marL="685800" indent="0">
              <a:buNone/>
              <a:defRPr lang="en-US" sz="3600" b="0" i="0" kern="1200" cap="none" baseline="0" dirty="0" smtClean="0">
                <a:solidFill>
                  <a:schemeClr val="tx1"/>
                </a:solidFill>
                <a:latin typeface="Franklin Gothic Medium Cond" panose="020B0606030402020204" pitchFamily="34" charset="0"/>
                <a:ea typeface="+mj-ea"/>
                <a:cs typeface="Franklin Gothic Medium Cond" panose="020B0606030402020204" pitchFamily="34" charset="0"/>
              </a:defRPr>
            </a:lvl4pPr>
            <a:lvl5pPr marL="914400" indent="0">
              <a:buNone/>
              <a:defRPr lang="en-US" sz="3600" b="0" i="0" kern="1200" cap="none" baseline="0" dirty="0">
                <a:solidFill>
                  <a:schemeClr val="tx1"/>
                </a:solidFill>
                <a:latin typeface="Franklin Gothic Medium Cond" panose="020B0606030402020204" pitchFamily="34" charset="0"/>
                <a:ea typeface="+mj-ea"/>
                <a:cs typeface="Franklin Gothic Medium Cond" panose="020B0606030402020204" pitchFamily="34" charset="0"/>
              </a:defRPr>
            </a:lvl5pPr>
          </a:lstStyle>
          <a:p>
            <a:pPr lvl="0"/>
            <a:r>
              <a:rPr lang="en-US"/>
              <a:t>ATTORNEY NAME</a:t>
            </a:r>
          </a:p>
        </p:txBody>
      </p:sp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01316CC4-E3C5-B02C-E2AA-8487BD2041E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814676" y="1732739"/>
            <a:ext cx="1787525" cy="1003300"/>
          </a:xfrm>
        </p:spPr>
        <p:txBody>
          <a:bodyPr anchor="b">
            <a:normAutofit/>
          </a:bodyPr>
          <a:lstStyle>
            <a:lvl1pPr marL="0" indent="0" algn="l" defTabSz="914400" rtl="0" eaLnBrk="1" latinLnBrk="0" hangingPunct="1">
              <a:lnSpc>
                <a:spcPct val="78000"/>
              </a:lnSpc>
              <a:spcBef>
                <a:spcPct val="0"/>
              </a:spcBef>
              <a:buNone/>
              <a:defRPr lang="en-US" sz="3600" b="0" i="0" kern="1200" cap="none" baseline="0" dirty="0">
                <a:solidFill>
                  <a:schemeClr val="tx1"/>
                </a:solidFill>
                <a:latin typeface="Franklin Gothic Medium Cond" panose="020B0606030402020204" pitchFamily="34" charset="0"/>
                <a:ea typeface="+mj-ea"/>
                <a:cs typeface="Franklin Gothic Medium Cond" panose="020B0606030402020204" pitchFamily="34" charset="0"/>
              </a:defRPr>
            </a:lvl1pPr>
            <a:lvl2pPr marL="228600" indent="0">
              <a:buNone/>
              <a:defRPr lang="en-US" sz="3600" b="0" i="0" kern="1200" cap="none" baseline="0" dirty="0" smtClean="0">
                <a:solidFill>
                  <a:schemeClr val="tx1"/>
                </a:solidFill>
                <a:latin typeface="Franklin Gothic Medium Cond" panose="020B0606030402020204" pitchFamily="34" charset="0"/>
                <a:ea typeface="+mj-ea"/>
                <a:cs typeface="Franklin Gothic Medium Cond" panose="020B0606030402020204" pitchFamily="34" charset="0"/>
              </a:defRPr>
            </a:lvl2pPr>
            <a:lvl3pPr marL="457200" indent="0">
              <a:buNone/>
              <a:defRPr lang="en-US" sz="3600" b="0" i="0" kern="1200" cap="none" baseline="0" dirty="0" smtClean="0">
                <a:solidFill>
                  <a:schemeClr val="tx1"/>
                </a:solidFill>
                <a:latin typeface="Franklin Gothic Medium Cond" panose="020B0606030402020204" pitchFamily="34" charset="0"/>
                <a:ea typeface="+mj-ea"/>
                <a:cs typeface="Franklin Gothic Medium Cond" panose="020B0606030402020204" pitchFamily="34" charset="0"/>
              </a:defRPr>
            </a:lvl3pPr>
            <a:lvl4pPr marL="685800" indent="0">
              <a:buNone/>
              <a:defRPr lang="en-US" sz="3600" b="0" i="0" kern="1200" cap="none" baseline="0" dirty="0" smtClean="0">
                <a:solidFill>
                  <a:schemeClr val="tx1"/>
                </a:solidFill>
                <a:latin typeface="Franklin Gothic Medium Cond" panose="020B0606030402020204" pitchFamily="34" charset="0"/>
                <a:ea typeface="+mj-ea"/>
                <a:cs typeface="Franklin Gothic Medium Cond" panose="020B0606030402020204" pitchFamily="34" charset="0"/>
              </a:defRPr>
            </a:lvl4pPr>
            <a:lvl5pPr marL="914400" indent="0">
              <a:buNone/>
              <a:defRPr lang="en-US" sz="3600" b="0" i="0" kern="1200" cap="none" baseline="0" dirty="0">
                <a:solidFill>
                  <a:schemeClr val="tx1"/>
                </a:solidFill>
                <a:latin typeface="Franklin Gothic Medium Cond" panose="020B0606030402020204" pitchFamily="34" charset="0"/>
                <a:ea typeface="+mj-ea"/>
                <a:cs typeface="Franklin Gothic Medium Cond" panose="020B0606030402020204" pitchFamily="34" charset="0"/>
              </a:defRPr>
            </a:lvl5pPr>
          </a:lstStyle>
          <a:p>
            <a:pPr lvl="0"/>
            <a:r>
              <a:rPr lang="en-US"/>
              <a:t>ATTORNEY NAME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FAD024A-F42A-9522-E8DF-85615EAAADB5}"/>
              </a:ext>
            </a:extLst>
          </p:cNvPr>
          <p:cNvSpPr/>
          <p:nvPr userDrawn="1"/>
        </p:nvSpPr>
        <p:spPr>
          <a:xfrm>
            <a:off x="-5026" y="5340443"/>
            <a:ext cx="4063208" cy="1526346"/>
          </a:xfrm>
          <a:prstGeom prst="rect">
            <a:avLst/>
          </a:prstGeom>
          <a:solidFill>
            <a:srgbClr val="0D1D2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5687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16">
          <p15:clr>
            <a:srgbClr val="FBAE40"/>
          </p15:clr>
        </p15:guide>
        <p15:guide id="2" orient="horz" pos="3312">
          <p15:clr>
            <a:srgbClr val="FBAE40"/>
          </p15:clr>
        </p15:guide>
        <p15:guide id="3" orient="horz" pos="384">
          <p15:clr>
            <a:srgbClr val="FBAE40"/>
          </p15:clr>
        </p15:guide>
        <p15:guide id="4" pos="271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er Slide Long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close-up of a white wall&#10;&#10;AI-generated content may be incorrect.">
            <a:extLst>
              <a:ext uri="{FF2B5EF4-FFF2-40B4-BE49-F238E27FC236}">
                <a16:creationId xmlns:a16="http://schemas.microsoft.com/office/drawing/2014/main" id="{CDD748A0-201F-F946-C032-EBDE38436B6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6200000">
            <a:off x="1261667" y="4056458"/>
            <a:ext cx="1539874" cy="4063205"/>
          </a:xfrm>
          <a:prstGeom prst="rect">
            <a:avLst/>
          </a:prstGeom>
        </p:spPr>
      </p:pic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735CC034-FDA4-7BCD-04C6-01B88B74826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2466975" y="1539875"/>
            <a:ext cx="1211890" cy="121189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3" name="Picture Placeholder 11">
            <a:extLst>
              <a:ext uri="{FF2B5EF4-FFF2-40B4-BE49-F238E27FC236}">
                <a16:creationId xmlns:a16="http://schemas.microsoft.com/office/drawing/2014/main" id="{763BC683-0766-0A99-9AC9-CD95442804A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466975" y="3052136"/>
            <a:ext cx="1211890" cy="121189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9899C90-3170-D8F2-7AA3-0DB6CB07CD8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065588" y="5331654"/>
            <a:ext cx="8126412" cy="1526346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32FBFF85-D19A-2B6A-41B9-A89F2CCED3D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3260726"/>
            <a:ext cx="1787525" cy="1003300"/>
          </a:xfrm>
        </p:spPr>
        <p:txBody>
          <a:bodyPr anchor="b">
            <a:normAutofit/>
          </a:bodyPr>
          <a:lstStyle>
            <a:lvl1pPr marL="0" indent="0" algn="r" defTabSz="914400" rtl="0" eaLnBrk="1" latinLnBrk="0" hangingPunct="1">
              <a:lnSpc>
                <a:spcPct val="70000"/>
              </a:lnSpc>
              <a:spcBef>
                <a:spcPct val="0"/>
              </a:spcBef>
              <a:buNone/>
              <a:defRPr lang="en-US" sz="3600" b="0" i="0" kern="1200" cap="none" baseline="0" dirty="0">
                <a:solidFill>
                  <a:schemeClr val="tx1"/>
                </a:solidFill>
                <a:latin typeface="Franklin Gothic Medium Cond" panose="020B0606030402020204" pitchFamily="34" charset="0"/>
                <a:ea typeface="+mj-ea"/>
                <a:cs typeface="Franklin Gothic Medium Cond" panose="020B0606030402020204" pitchFamily="34" charset="0"/>
              </a:defRPr>
            </a:lvl1pPr>
            <a:lvl2pPr marL="228600" indent="0">
              <a:buNone/>
              <a:defRPr lang="en-US" sz="3600" b="0" i="0" kern="1200" cap="none" baseline="0" dirty="0" smtClean="0">
                <a:solidFill>
                  <a:schemeClr val="tx1"/>
                </a:solidFill>
                <a:latin typeface="Franklin Gothic Medium Cond" panose="020B0606030402020204" pitchFamily="34" charset="0"/>
                <a:ea typeface="+mj-ea"/>
                <a:cs typeface="Franklin Gothic Medium Cond" panose="020B0606030402020204" pitchFamily="34" charset="0"/>
              </a:defRPr>
            </a:lvl2pPr>
            <a:lvl3pPr marL="457200" indent="0">
              <a:buNone/>
              <a:defRPr lang="en-US" sz="3600" b="0" i="0" kern="1200" cap="none" baseline="0" dirty="0" smtClean="0">
                <a:solidFill>
                  <a:schemeClr val="tx1"/>
                </a:solidFill>
                <a:latin typeface="Franklin Gothic Medium Cond" panose="020B0606030402020204" pitchFamily="34" charset="0"/>
                <a:ea typeface="+mj-ea"/>
                <a:cs typeface="Franklin Gothic Medium Cond" panose="020B0606030402020204" pitchFamily="34" charset="0"/>
              </a:defRPr>
            </a:lvl3pPr>
            <a:lvl4pPr marL="685800" indent="0">
              <a:buNone/>
              <a:defRPr lang="en-US" sz="3600" b="0" i="0" kern="1200" cap="none" baseline="0" dirty="0" smtClean="0">
                <a:solidFill>
                  <a:schemeClr val="tx1"/>
                </a:solidFill>
                <a:latin typeface="Franklin Gothic Medium Cond" panose="020B0606030402020204" pitchFamily="34" charset="0"/>
                <a:ea typeface="+mj-ea"/>
                <a:cs typeface="Franklin Gothic Medium Cond" panose="020B0606030402020204" pitchFamily="34" charset="0"/>
              </a:defRPr>
            </a:lvl4pPr>
            <a:lvl5pPr marL="914400" indent="0">
              <a:buNone/>
              <a:defRPr lang="en-US" sz="3600" b="0" i="0" kern="1200" cap="none" baseline="0" dirty="0">
                <a:solidFill>
                  <a:schemeClr val="tx1"/>
                </a:solidFill>
                <a:latin typeface="Franklin Gothic Medium Cond" panose="020B0606030402020204" pitchFamily="34" charset="0"/>
                <a:ea typeface="+mj-ea"/>
                <a:cs typeface="Franklin Gothic Medium Cond" panose="020B0606030402020204" pitchFamily="34" charset="0"/>
              </a:defRPr>
            </a:lvl5pPr>
          </a:lstStyle>
          <a:p>
            <a:pPr lvl="0"/>
            <a:r>
              <a:rPr lang="en-US"/>
              <a:t>ATTORNEY NAME</a:t>
            </a:r>
          </a:p>
        </p:txBody>
      </p: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74F878A3-C305-623D-2537-46942DA87AD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1732739"/>
            <a:ext cx="1787525" cy="1003300"/>
          </a:xfrm>
        </p:spPr>
        <p:txBody>
          <a:bodyPr anchor="b">
            <a:normAutofit/>
          </a:bodyPr>
          <a:lstStyle>
            <a:lvl1pPr marL="0" indent="0" algn="r" defTabSz="914400" rtl="0" eaLnBrk="1" latinLnBrk="0" hangingPunct="1">
              <a:lnSpc>
                <a:spcPct val="70000"/>
              </a:lnSpc>
              <a:spcBef>
                <a:spcPct val="0"/>
              </a:spcBef>
              <a:buNone/>
              <a:defRPr lang="en-US" sz="3600" b="0" i="0" kern="1200" cap="none" baseline="0" dirty="0">
                <a:solidFill>
                  <a:schemeClr val="tx1"/>
                </a:solidFill>
                <a:latin typeface="Franklin Gothic Medium Cond" panose="020B0606030402020204" pitchFamily="34" charset="0"/>
                <a:ea typeface="+mj-ea"/>
                <a:cs typeface="Franklin Gothic Medium Cond" panose="020B0606030402020204" pitchFamily="34" charset="0"/>
              </a:defRPr>
            </a:lvl1pPr>
            <a:lvl2pPr marL="228600" indent="0">
              <a:buNone/>
              <a:defRPr lang="en-US" sz="3600" b="0" i="0" kern="1200" cap="none" baseline="0" dirty="0" smtClean="0">
                <a:solidFill>
                  <a:schemeClr val="tx1"/>
                </a:solidFill>
                <a:latin typeface="Franklin Gothic Medium Cond" panose="020B0606030402020204" pitchFamily="34" charset="0"/>
                <a:ea typeface="+mj-ea"/>
                <a:cs typeface="Franklin Gothic Medium Cond" panose="020B0606030402020204" pitchFamily="34" charset="0"/>
              </a:defRPr>
            </a:lvl2pPr>
            <a:lvl3pPr marL="457200" indent="0">
              <a:buNone/>
              <a:defRPr lang="en-US" sz="3600" b="0" i="0" kern="1200" cap="none" baseline="0" dirty="0" smtClean="0">
                <a:solidFill>
                  <a:schemeClr val="tx1"/>
                </a:solidFill>
                <a:latin typeface="Franklin Gothic Medium Cond" panose="020B0606030402020204" pitchFamily="34" charset="0"/>
                <a:ea typeface="+mj-ea"/>
                <a:cs typeface="Franklin Gothic Medium Cond" panose="020B0606030402020204" pitchFamily="34" charset="0"/>
              </a:defRPr>
            </a:lvl3pPr>
            <a:lvl4pPr marL="685800" indent="0">
              <a:buNone/>
              <a:defRPr lang="en-US" sz="3600" b="0" i="0" kern="1200" cap="none" baseline="0" dirty="0" smtClean="0">
                <a:solidFill>
                  <a:schemeClr val="tx1"/>
                </a:solidFill>
                <a:latin typeface="Franklin Gothic Medium Cond" panose="020B0606030402020204" pitchFamily="34" charset="0"/>
                <a:ea typeface="+mj-ea"/>
                <a:cs typeface="Franklin Gothic Medium Cond" panose="020B0606030402020204" pitchFamily="34" charset="0"/>
              </a:defRPr>
            </a:lvl4pPr>
            <a:lvl5pPr marL="914400" indent="0">
              <a:buNone/>
              <a:defRPr lang="en-US" sz="3600" b="0" i="0" kern="1200" cap="none" baseline="0" dirty="0">
                <a:solidFill>
                  <a:schemeClr val="tx1"/>
                </a:solidFill>
                <a:latin typeface="Franklin Gothic Medium Cond" panose="020B0606030402020204" pitchFamily="34" charset="0"/>
                <a:ea typeface="+mj-ea"/>
                <a:cs typeface="Franklin Gothic Medium Cond" panose="020B0606030402020204" pitchFamily="34" charset="0"/>
              </a:defRPr>
            </a:lvl5pPr>
          </a:lstStyle>
          <a:p>
            <a:pPr lvl="0"/>
            <a:r>
              <a:rPr lang="en-US"/>
              <a:t>ATTORNEY NAME</a:t>
            </a:r>
          </a:p>
        </p:txBody>
      </p:sp>
      <p:sp>
        <p:nvSpPr>
          <p:cNvPr id="21" name="Title 20">
            <a:extLst>
              <a:ext uri="{FF2B5EF4-FFF2-40B4-BE49-F238E27FC236}">
                <a16:creationId xmlns:a16="http://schemas.microsoft.com/office/drawing/2014/main" id="{D63DE7C4-19A4-6D83-D221-DD3011B676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576" y="304799"/>
            <a:ext cx="3269290" cy="762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E091310-6767-D776-A125-59A79904A129}"/>
              </a:ext>
            </a:extLst>
          </p:cNvPr>
          <p:cNvCxnSpPr/>
          <p:nvPr userDrawn="1"/>
        </p:nvCxnSpPr>
        <p:spPr>
          <a:xfrm>
            <a:off x="4063206" y="0"/>
            <a:ext cx="0" cy="6858000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EC60A3AB-DCA1-A78C-08C8-8B4C3E00F45D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5320768"/>
            <a:ext cx="12192000" cy="0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23">
            <a:extLst>
              <a:ext uri="{FF2B5EF4-FFF2-40B4-BE49-F238E27FC236}">
                <a16:creationId xmlns:a16="http://schemas.microsoft.com/office/drawing/2014/main" id="{094B56D2-0A54-4E86-C0DB-88A34315058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452465" y="1537231"/>
            <a:ext cx="7536050" cy="3352816"/>
          </a:xfrm>
        </p:spPr>
        <p:txBody>
          <a:bodyPr anchor="t">
            <a:noAutofit/>
          </a:bodyPr>
          <a:lstStyle>
            <a:lvl1pPr marL="0" indent="0">
              <a:lnSpc>
                <a:spcPct val="80000"/>
              </a:lnSpc>
              <a:spcBef>
                <a:spcPts val="0"/>
              </a:spcBef>
              <a:buNone/>
              <a:defRPr lang="en-US" sz="6000" b="0" i="0" kern="1200" cap="none" baseline="0" dirty="0" smtClean="0">
                <a:solidFill>
                  <a:schemeClr val="tx1"/>
                </a:solidFill>
                <a:latin typeface="Franklin Gothic Medium Cond" panose="020B0606030402020204" pitchFamily="34" charset="0"/>
                <a:ea typeface="+mj-ea"/>
                <a:cs typeface="Franklin Gothic Medium Cond" panose="020B0606030402020204" pitchFamily="34" charset="0"/>
              </a:defRPr>
            </a:lvl1pPr>
            <a:lvl2pPr marL="228600" indent="0">
              <a:buNone/>
              <a:defRPr lang="en-US" sz="6500" b="0" i="0" kern="1200" cap="none" baseline="0" dirty="0" smtClean="0">
                <a:solidFill>
                  <a:schemeClr val="tx1"/>
                </a:solidFill>
                <a:latin typeface="Franklin Gothic Medium Cond" panose="020B0606030402020204" pitchFamily="34" charset="0"/>
                <a:ea typeface="+mj-ea"/>
                <a:cs typeface="Franklin Gothic Medium Cond" panose="020B0606030402020204" pitchFamily="34" charset="0"/>
              </a:defRPr>
            </a:lvl2pPr>
            <a:lvl3pPr marL="457200" indent="0">
              <a:buNone/>
              <a:defRPr lang="en-US" sz="6500" b="0" i="0" kern="1200" cap="none" baseline="0" dirty="0" smtClean="0">
                <a:solidFill>
                  <a:schemeClr val="tx1"/>
                </a:solidFill>
                <a:latin typeface="Franklin Gothic Medium Cond" panose="020B0606030402020204" pitchFamily="34" charset="0"/>
                <a:ea typeface="+mj-ea"/>
                <a:cs typeface="Franklin Gothic Medium Cond" panose="020B0606030402020204" pitchFamily="34" charset="0"/>
              </a:defRPr>
            </a:lvl3pPr>
            <a:lvl4pPr marL="685800" indent="0">
              <a:buNone/>
              <a:defRPr lang="en-US" sz="6500" b="0" i="0" kern="1200" cap="none" baseline="0" dirty="0" smtClean="0">
                <a:solidFill>
                  <a:schemeClr val="tx1"/>
                </a:solidFill>
                <a:latin typeface="Franklin Gothic Medium Cond" panose="020B0606030402020204" pitchFamily="34" charset="0"/>
                <a:ea typeface="+mj-ea"/>
                <a:cs typeface="Franklin Gothic Medium Cond" panose="020B0606030402020204" pitchFamily="34" charset="0"/>
              </a:defRPr>
            </a:lvl4pPr>
            <a:lvl5pPr marL="914400" indent="0">
              <a:buFont typeface="Arial" panose="020B0604020202020204" pitchFamily="34" charset="0"/>
              <a:buNone/>
              <a:defRPr lang="en-US" sz="6500" b="0" i="0" kern="1200" cap="none" baseline="0" dirty="0" smtClean="0">
                <a:solidFill>
                  <a:schemeClr val="tx1"/>
                </a:solidFill>
                <a:latin typeface="Franklin Gothic Medium Cond" panose="020B0606030402020204" pitchFamily="34" charset="0"/>
                <a:ea typeface="+mj-ea"/>
                <a:cs typeface="Franklin Gothic Medium Cond" panose="020B0606030402020204" pitchFamily="34" charset="0"/>
              </a:defRPr>
            </a:lvl5pPr>
            <a:lvl6pPr marL="1143000" indent="0">
              <a:buNone/>
              <a:defRPr lang="en-US" sz="6500" b="0" i="0" kern="1200" cap="none" baseline="0" dirty="0" smtClean="0">
                <a:solidFill>
                  <a:schemeClr val="tx1"/>
                </a:solidFill>
                <a:latin typeface="Franklin Gothic Medium Cond" panose="020B0606030402020204" pitchFamily="34" charset="0"/>
                <a:ea typeface="+mj-ea"/>
                <a:cs typeface="Franklin Gothic Medium Cond" panose="020B0606030402020204" pitchFamily="34" charset="0"/>
              </a:defRPr>
            </a:lvl6pPr>
            <a:lvl7pPr marL="1325880" indent="0">
              <a:buNone/>
              <a:defRPr lang="en-US" sz="6500" b="0" i="0" kern="1200" cap="none" baseline="0" dirty="0" smtClean="0">
                <a:solidFill>
                  <a:schemeClr val="tx1"/>
                </a:solidFill>
                <a:latin typeface="Franklin Gothic Medium Cond" panose="020B0606030402020204" pitchFamily="34" charset="0"/>
                <a:ea typeface="+mj-ea"/>
                <a:cs typeface="Franklin Gothic Medium Cond" panose="020B0606030402020204" pitchFamily="34" charset="0"/>
              </a:defRPr>
            </a:lvl7pPr>
            <a:lvl8pPr marL="0" indent="0">
              <a:buNone/>
              <a:defRPr lang="en-US" sz="6500" b="0" i="0" kern="1200" cap="none" baseline="0" dirty="0" smtClean="0">
                <a:solidFill>
                  <a:schemeClr val="tx1"/>
                </a:solidFill>
                <a:latin typeface="Franklin Gothic Medium Cond" panose="020B0606030402020204" pitchFamily="34" charset="0"/>
                <a:ea typeface="+mj-ea"/>
                <a:cs typeface="Franklin Gothic Medium Cond" panose="020B0606030402020204" pitchFamily="34" charset="0"/>
              </a:defRPr>
            </a:lvl8pPr>
            <a:lvl9pPr marL="0" indent="0">
              <a:buFont typeface="Arial" panose="020B0604020202020204" pitchFamily="34" charset="0"/>
              <a:buNone/>
              <a:defRPr lang="en-US" sz="6500" b="0" i="0" kern="1200" cap="none" baseline="0" dirty="0">
                <a:solidFill>
                  <a:schemeClr val="tx1"/>
                </a:solidFill>
                <a:latin typeface="Franklin Gothic Medium Cond" panose="020B0606030402020204" pitchFamily="34" charset="0"/>
                <a:ea typeface="+mj-ea"/>
                <a:cs typeface="Franklin Gothic Medium Cond" panose="020B0606030402020204" pitchFamily="34" charset="0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461675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16">
          <p15:clr>
            <a:srgbClr val="FBAE40"/>
          </p15:clr>
        </p15:guide>
        <p15:guide id="2" orient="horz" pos="3312">
          <p15:clr>
            <a:srgbClr val="FBAE40"/>
          </p15:clr>
        </p15:guide>
        <p15:guide id="3" orient="horz" pos="384">
          <p15:clr>
            <a:srgbClr val="FBAE40"/>
          </p15:clr>
        </p15:guide>
        <p15:guide id="4" pos="2716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2537F84-D30A-F4B1-E9AA-AC770C529B9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2749" y="6438900"/>
            <a:ext cx="908051" cy="228600"/>
          </a:xfrm>
          <a:prstGeom prst="rect">
            <a:avLst/>
          </a:prstGeom>
        </p:spPr>
        <p:txBody>
          <a:bodyPr vert="horz" wrap="none" lIns="0" tIns="0" rIns="0" bIns="0" rtlCol="0" anchor="t" anchorCtr="0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123612" y="6438900"/>
            <a:ext cx="655637" cy="228600"/>
          </a:xfrm>
          <a:prstGeom prst="rect">
            <a:avLst/>
          </a:prstGeom>
        </p:spPr>
        <p:txBody>
          <a:bodyPr vert="horz" wrap="none" lIns="0" tIns="0" rIns="0" bIns="0" rtlCol="0" anchor="t" anchorCtr="0"/>
          <a:lstStyle>
            <a:lvl1pPr algn="r">
              <a:defRPr sz="900" b="0">
                <a:solidFill>
                  <a:schemeClr val="tx1"/>
                </a:solidFill>
              </a:defRPr>
            </a:lvl1pPr>
          </a:lstStyle>
          <a:p>
            <a:fld id="{EB4FF9C4-EEBF-D24D-8A4E-C0B9CCE3F97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09575" y="304799"/>
            <a:ext cx="11363325" cy="76200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9575" y="1066800"/>
            <a:ext cx="11363325" cy="510540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272833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3" r:id="rId2"/>
    <p:sldLayoutId id="2147483695" r:id="rId3"/>
    <p:sldLayoutId id="2147483736" r:id="rId4"/>
    <p:sldLayoutId id="2147483696" r:id="rId5"/>
    <p:sldLayoutId id="2147483707" r:id="rId6"/>
    <p:sldLayoutId id="2147483731" r:id="rId7"/>
    <p:sldLayoutId id="2147483732" r:id="rId8"/>
    <p:sldLayoutId id="2147483728" r:id="rId9"/>
    <p:sldLayoutId id="2147483723" r:id="rId10"/>
    <p:sldLayoutId id="2147483697" r:id="rId11"/>
    <p:sldLayoutId id="2147483698" r:id="rId12"/>
    <p:sldLayoutId id="2147483699" r:id="rId13"/>
    <p:sldLayoutId id="2147483700" r:id="rId14"/>
    <p:sldLayoutId id="2147483701" r:id="rId15"/>
    <p:sldLayoutId id="2147483702" r:id="rId16"/>
    <p:sldLayoutId id="2147483704" r:id="rId17"/>
    <p:sldLayoutId id="2147483706" r:id="rId18"/>
    <p:sldLayoutId id="2147483734" r:id="rId19"/>
    <p:sldLayoutId id="2147483727" r:id="rId20"/>
    <p:sldLayoutId id="2147483729" r:id="rId21"/>
    <p:sldLayoutId id="2147483726" r:id="rId22"/>
    <p:sldLayoutId id="2147483717" r:id="rId23"/>
    <p:sldLayoutId id="2147483712" r:id="rId24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4000"/>
        </a:lnSpc>
        <a:spcBef>
          <a:spcPts val="1200"/>
        </a:spcBef>
        <a:buClr>
          <a:schemeClr val="tx2"/>
        </a:buClr>
        <a:buFont typeface="Wingdings" pitchFamily="2" charset="2"/>
        <a:buChar char="§"/>
        <a:defRPr sz="2000" b="0" 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14000"/>
        </a:lnSpc>
        <a:spcBef>
          <a:spcPts val="600"/>
        </a:spcBef>
        <a:buFont typeface="Arial"/>
        <a:buChar char="•"/>
        <a:defRPr sz="1800" b="0" i="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14000"/>
        </a:lnSpc>
        <a:spcBef>
          <a:spcPts val="500"/>
        </a:spcBef>
        <a:buFont typeface="Wingdings" pitchFamily="2" charset="2"/>
        <a:buChar char="§"/>
        <a:defRPr sz="1600" b="0" i="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14000"/>
        </a:lnSpc>
        <a:spcBef>
          <a:spcPts val="500"/>
        </a:spcBef>
        <a:buFont typeface="Arial"/>
        <a:buChar char="•"/>
        <a:defRPr sz="1400" b="0" i="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14000"/>
        </a:lnSpc>
        <a:spcBef>
          <a:spcPts val="500"/>
        </a:spcBef>
        <a:buFont typeface="System Font Regular"/>
        <a:buChar char="–"/>
        <a:defRPr sz="1400" b="0" i="0" kern="1200">
          <a:solidFill>
            <a:schemeClr val="tx1"/>
          </a:solidFill>
          <a:latin typeface="+mn-lt"/>
          <a:ea typeface="+mn-ea"/>
          <a:cs typeface="+mn-cs"/>
        </a:defRPr>
      </a:lvl5pPr>
      <a:lvl6pPr marL="1325880" indent="-182880" algn="l" defTabSz="914400" rtl="0" eaLnBrk="1" latinLnBrk="0" hangingPunct="1">
        <a:lnSpc>
          <a:spcPct val="114000"/>
        </a:lnSpc>
        <a:spcBef>
          <a:spcPts val="300"/>
        </a:spcBef>
        <a:buFont typeface="Wingdings" pitchFamily="2" charset="2"/>
        <a:buChar char="Ø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508760" indent="-182880" algn="l" defTabSz="914400" rtl="0" eaLnBrk="1" latinLnBrk="0" hangingPunct="1">
        <a:lnSpc>
          <a:spcPct val="114000"/>
        </a:lnSpc>
        <a:spcBef>
          <a:spcPts val="300"/>
        </a:spcBef>
        <a:buFont typeface="Wingdings" pitchFamily="2" charset="2"/>
        <a:buChar char="§"/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" indent="-182880" algn="l" defTabSz="914400" rtl="0" eaLnBrk="1" latinLnBrk="0" hangingPunct="1">
        <a:lnSpc>
          <a:spcPct val="114000"/>
        </a:lnSpc>
        <a:spcBef>
          <a:spcPts val="3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914400" rtl="0" eaLnBrk="1" latinLnBrk="0" hangingPunct="1">
        <a:lnSpc>
          <a:spcPct val="114000"/>
        </a:lnSpc>
        <a:spcBef>
          <a:spcPts val="500"/>
        </a:spcBef>
        <a:buFont typeface="Arial" panose="020B0604020202020204" pitchFamily="34" charset="0"/>
        <a:buNone/>
        <a:defRPr sz="1400" i="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6.svg"/><Relationship Id="rId5" Type="http://schemas.openxmlformats.org/officeDocument/2006/relationships/image" Target="../media/image29.svg"/><Relationship Id="rId4" Type="http://schemas.openxmlformats.org/officeDocument/2006/relationships/image" Target="../media/image28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0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6.svg"/><Relationship Id="rId4" Type="http://schemas.openxmlformats.org/officeDocument/2006/relationships/image" Target="../media/image15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D521D900-4BE8-DDEE-9FE8-CD539AB15142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308096" y="4880421"/>
            <a:ext cx="4468042" cy="1315486"/>
          </a:xfrm>
        </p:spPr>
        <p:txBody>
          <a:bodyPr>
            <a:normAutofit/>
          </a:bodyPr>
          <a:lstStyle/>
          <a:p>
            <a:r>
              <a:rPr lang="en-US"/>
              <a:t>JENNY </a:t>
            </a:r>
          </a:p>
          <a:p>
            <a:r>
              <a:rPr lang="en-US"/>
              <a:t>KIESEWETTER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EB56002F-4C04-28DB-3769-2E8642AEC000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en-US"/>
              <a:t>Presented by</a:t>
            </a:r>
          </a:p>
        </p:txBody>
      </p:sp>
      <p:sp>
        <p:nvSpPr>
          <p:cNvPr id="20" name="Title 19">
            <a:extLst>
              <a:ext uri="{FF2B5EF4-FFF2-40B4-BE49-F238E27FC236}">
                <a16:creationId xmlns:a16="http://schemas.microsoft.com/office/drawing/2014/main" id="{B5E67E34-8B8F-3801-27AD-DE6FA1169A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42154" y="1051040"/>
            <a:ext cx="8830745" cy="1375536"/>
          </a:xfrm>
        </p:spPr>
        <p:txBody>
          <a:bodyPr/>
          <a:lstStyle/>
          <a:p>
            <a:r>
              <a:rPr lang="en-US" b="1">
                <a:solidFill>
                  <a:schemeClr val="accent1"/>
                </a:solidFill>
              </a:rPr>
              <a:t>CHECK IN, STAY LONGER</a:t>
            </a:r>
            <a:endParaRPr lang="en-US">
              <a:solidFill>
                <a:schemeClr val="accent1"/>
              </a:solidFill>
            </a:endParaRPr>
          </a:p>
        </p:txBody>
      </p:sp>
      <p:sp>
        <p:nvSpPr>
          <p:cNvPr id="22" name="Text Placeholder 23">
            <a:extLst>
              <a:ext uri="{FF2B5EF4-FFF2-40B4-BE49-F238E27FC236}">
                <a16:creationId xmlns:a16="http://schemas.microsoft.com/office/drawing/2014/main" id="{77D7D304-8FED-BDD2-3D4A-5762A3657C0A}"/>
              </a:ext>
            </a:extLst>
          </p:cNvPr>
          <p:cNvSpPr txBox="1">
            <a:spLocks/>
          </p:cNvSpPr>
          <p:nvPr/>
        </p:nvSpPr>
        <p:spPr>
          <a:xfrm>
            <a:off x="2942154" y="2360106"/>
            <a:ext cx="8430039" cy="1263988"/>
          </a:xfrm>
          <a:prstGeom prst="rect">
            <a:avLst/>
          </a:prstGeom>
        </p:spPr>
        <p:txBody>
          <a:bodyPr lIns="0">
            <a:normAutofit/>
          </a:bodyPr>
          <a:lstStyle>
            <a:lvl1pPr marL="228600" indent="-228600" algn="l" defTabSz="914400" rtl="0" eaLnBrk="1" latinLnBrk="0" hangingPunct="1">
              <a:lnSpc>
                <a:spcPct val="114000"/>
              </a:lnSpc>
              <a:spcBef>
                <a:spcPts val="1200"/>
              </a:spcBef>
              <a:buClr>
                <a:schemeClr val="tx2"/>
              </a:buClr>
              <a:buFont typeface="Wingdings" pitchFamily="2" charset="2"/>
              <a:buChar char="§"/>
              <a:defRPr sz="20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14000"/>
              </a:lnSpc>
              <a:spcBef>
                <a:spcPts val="600"/>
              </a:spcBef>
              <a:buFont typeface="Arial"/>
              <a:buChar char="•"/>
              <a:defRPr sz="18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Wingdings" pitchFamily="2" charset="2"/>
              <a:buChar char="§"/>
              <a:defRPr sz="16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/>
              <a:buChar char="•"/>
              <a:defRPr sz="1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System Font Regular"/>
              <a:buChar char="–"/>
              <a:defRPr sz="1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25880" indent="-182880" algn="l" defTabSz="914400" rtl="0" eaLnBrk="1" latinLnBrk="0" hangingPunct="1">
              <a:lnSpc>
                <a:spcPct val="114000"/>
              </a:lnSpc>
              <a:spcBef>
                <a:spcPts val="300"/>
              </a:spcBef>
              <a:buFont typeface="Wingdings" pitchFamily="2" charset="2"/>
              <a:buChar char="Ø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08760" indent="-182880" algn="l" defTabSz="914400" rtl="0" eaLnBrk="1" latinLnBrk="0" hangingPunct="1">
              <a:lnSpc>
                <a:spcPct val="114000"/>
              </a:lnSpc>
              <a:spcBef>
                <a:spcPts val="300"/>
              </a:spcBef>
              <a:buFont typeface="Wingdings" pitchFamily="2" charset="2"/>
              <a:buChar char="§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" indent="-182880" algn="l" defTabSz="914400" rtl="0" eaLnBrk="1" latinLnBrk="0" hangingPunct="1">
              <a:lnSpc>
                <a:spcPct val="114000"/>
              </a:lnSpc>
              <a:spcBef>
                <a:spcPts val="3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B002C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10182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Building Benefit Programs That Attract </a:t>
            </a:r>
            <a:b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10182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</a:b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10182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and Retain Hospitality Talent</a:t>
            </a:r>
          </a:p>
        </p:txBody>
      </p:sp>
      <p:pic>
        <p:nvPicPr>
          <p:cNvPr id="23" name="Picture Placeholder 12" descr="A person with long hair wearing glasses&#10;&#10;AI-generated content may be incorrect.">
            <a:extLst>
              <a:ext uri="{FF2B5EF4-FFF2-40B4-BE49-F238E27FC236}">
                <a16:creationId xmlns:a16="http://schemas.microsoft.com/office/drawing/2014/main" id="{91D8B395-5600-31A0-DDA0-7986F881935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10242" r="10242"/>
          <a:stretch/>
        </p:blipFill>
        <p:spPr>
          <a:xfrm>
            <a:off x="2942154" y="5319205"/>
            <a:ext cx="1211890" cy="1211890"/>
          </a:xfrm>
        </p:spPr>
      </p:pic>
      <p:sp>
        <p:nvSpPr>
          <p:cNvPr id="24" name="Subtitle 2">
            <a:extLst>
              <a:ext uri="{FF2B5EF4-FFF2-40B4-BE49-F238E27FC236}">
                <a16:creationId xmlns:a16="http://schemas.microsoft.com/office/drawing/2014/main" id="{4049061A-893E-4BD4-A55E-6F5080EFC553}"/>
              </a:ext>
            </a:extLst>
          </p:cNvPr>
          <p:cNvSpPr txBox="1">
            <a:spLocks/>
          </p:cNvSpPr>
          <p:nvPr/>
        </p:nvSpPr>
        <p:spPr>
          <a:xfrm>
            <a:off x="4273306" y="6267457"/>
            <a:ext cx="6591132" cy="42471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114000"/>
              </a:lnSpc>
              <a:spcBef>
                <a:spcPts val="1200"/>
              </a:spcBef>
              <a:buClr>
                <a:schemeClr val="tx2"/>
              </a:buClr>
              <a:buFont typeface="Wingdings" pitchFamily="2" charset="2"/>
              <a:buChar char="§"/>
              <a:defRPr sz="20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14000"/>
              </a:lnSpc>
              <a:spcBef>
                <a:spcPts val="600"/>
              </a:spcBef>
              <a:buFont typeface="Arial"/>
              <a:buChar char="•"/>
              <a:defRPr sz="18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Wingdings" pitchFamily="2" charset="2"/>
              <a:buChar char="§"/>
              <a:defRPr sz="16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/>
              <a:buChar char="•"/>
              <a:defRPr sz="1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System Font Regular"/>
              <a:buChar char="–"/>
              <a:defRPr sz="1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25880" indent="-182880" algn="l" defTabSz="914400" rtl="0" eaLnBrk="1" latinLnBrk="0" hangingPunct="1">
              <a:lnSpc>
                <a:spcPct val="114000"/>
              </a:lnSpc>
              <a:spcBef>
                <a:spcPts val="300"/>
              </a:spcBef>
              <a:buFont typeface="Wingdings" pitchFamily="2" charset="2"/>
              <a:buChar char="Ø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08760" indent="-182880" algn="l" defTabSz="914400" rtl="0" eaLnBrk="1" latinLnBrk="0" hangingPunct="1">
              <a:lnSpc>
                <a:spcPct val="114000"/>
              </a:lnSpc>
              <a:spcBef>
                <a:spcPts val="300"/>
              </a:spcBef>
              <a:buFont typeface="Wingdings" pitchFamily="2" charset="2"/>
              <a:buChar char="§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" indent="-182880" algn="l" defTabSz="914400" rtl="0" eaLnBrk="1" latinLnBrk="0" hangingPunct="1">
              <a:lnSpc>
                <a:spcPct val="114000"/>
              </a:lnSpc>
              <a:spcBef>
                <a:spcPts val="3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itchFamily="2" charset="2"/>
              <a:buNone/>
            </a:pPr>
            <a:r>
              <a:rPr lang="en-US" sz="1800"/>
              <a:t>(615)488-2905 | jskiesewetter@fisherphillips.com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BA36122-CABA-F4DE-0DF4-E8F2E0A4AC02}"/>
              </a:ext>
            </a:extLst>
          </p:cNvPr>
          <p:cNvSpPr txBox="1"/>
          <p:nvPr/>
        </p:nvSpPr>
        <p:spPr>
          <a:xfrm>
            <a:off x="2944368" y="3617395"/>
            <a:ext cx="9122979" cy="50068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en-US" sz="2200"/>
              <a:t>Retirement, health, and voluntary benefits as practical workforce tools</a:t>
            </a:r>
          </a:p>
        </p:txBody>
      </p:sp>
    </p:spTree>
    <p:extLst>
      <p:ext uri="{BB962C8B-B14F-4D97-AF65-F5344CB8AC3E}">
        <p14:creationId xmlns:p14="http://schemas.microsoft.com/office/powerpoint/2010/main" val="27281616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D3A5D29-060C-F2AB-2A10-D47BB773C023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B4FF9C4-EEBF-D24D-8A4E-C0B9CCE3F975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2FA31D-42D6-06BE-4A07-7208DC75AC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Employees increasingly expect financial security tools at work.</a:t>
            </a:r>
          </a:p>
          <a:p>
            <a:r>
              <a:rPr lang="en-US"/>
              <a:t>ADP survey data put 401(k) benefits among the most valued benefits.</a:t>
            </a:r>
          </a:p>
          <a:p>
            <a:r>
              <a:rPr lang="en-US"/>
              <a:t>A modest deferral opportunity can still send a strong message.</a:t>
            </a:r>
          </a:p>
          <a:p>
            <a:r>
              <a:rPr lang="en-US"/>
              <a:t>A match can reward staying without locking employees in.</a:t>
            </a:r>
          </a:p>
          <a:p>
            <a:endParaRPr lang="en-US"/>
          </a:p>
          <a:p>
            <a:pPr marL="0" indent="0">
              <a:buNone/>
            </a:pPr>
            <a:r>
              <a:rPr lang="en-US" b="1">
                <a:latin typeface="+mj-lt"/>
              </a:rPr>
              <a:t>Message to employees: “We see you as more than today’s shift.”</a:t>
            </a:r>
          </a:p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CE8870A-DEEC-6974-330F-9AF6BBD116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Retirement Benefits Are Becoming a Service Standard</a:t>
            </a:r>
          </a:p>
        </p:txBody>
      </p:sp>
    </p:spTree>
    <p:extLst>
      <p:ext uri="{BB962C8B-B14F-4D97-AF65-F5344CB8AC3E}">
        <p14:creationId xmlns:p14="http://schemas.microsoft.com/office/powerpoint/2010/main" val="40951250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BAEFCDA6-0A05-05EE-9A61-23633B0D2E6B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/>
          <a:srcRect l="17509" r="17509"/>
          <a:stretch/>
        </p:blipFill>
        <p:spPr>
          <a:xfrm>
            <a:off x="6249988" y="0"/>
            <a:ext cx="5942012" cy="6858000"/>
          </a:xfr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B187B34-226F-5E6E-9AAD-B97FFD4F1DD5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EB4FF9C4-EEBF-D24D-8A4E-C0B9CCE3F975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E665EA-325E-CE3A-7FF2-7D65B6846B3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09575" y="1318889"/>
            <a:ext cx="5534025" cy="4853312"/>
          </a:xfrm>
        </p:spPr>
        <p:txBody>
          <a:bodyPr/>
          <a:lstStyle/>
          <a:p>
            <a:r>
              <a:rPr lang="en-US"/>
              <a:t>401(k) plan with match or safe harbor design</a:t>
            </a:r>
          </a:p>
          <a:p>
            <a:r>
              <a:rPr lang="en-US"/>
              <a:t>SIMPLE IRA for smaller employers</a:t>
            </a:r>
          </a:p>
          <a:p>
            <a:r>
              <a:rPr lang="en-US"/>
              <a:t>Starter 401(k) for employers not ready for a full plan Automatic enrollment with opt-out</a:t>
            </a:r>
          </a:p>
          <a:p>
            <a:r>
              <a:rPr lang="en-US"/>
              <a:t>Short, plain-English education at onboarding</a:t>
            </a:r>
          </a:p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A3C0CCB-8C54-CD25-9864-BFC11BE8C5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Retirement Plan Choices That Can </a:t>
            </a:r>
            <a:br>
              <a:rPr lang="en-US"/>
            </a:br>
            <a:r>
              <a:rPr lang="en-US"/>
              <a:t>Fit Hospitality</a:t>
            </a:r>
          </a:p>
        </p:txBody>
      </p:sp>
    </p:spTree>
    <p:extLst>
      <p:ext uri="{BB962C8B-B14F-4D97-AF65-F5344CB8AC3E}">
        <p14:creationId xmlns:p14="http://schemas.microsoft.com/office/powerpoint/2010/main" val="35438696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327EF15-AE1B-7CC6-9339-6A58195C120A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B4FF9C4-EEBF-D24D-8A4E-C0B9CCE3F975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B468E0-D48F-C149-30E3-33CE2BC6B3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>
                <a:latin typeface="+mj-lt"/>
              </a:rPr>
              <a:t>LTPT Employees: Compliance Rule and Talent Opportunity</a:t>
            </a:r>
          </a:p>
          <a:p>
            <a:r>
              <a:rPr lang="en-US"/>
              <a:t>401(k) plans must generally allow eligible long-term, part-time employees to make elective deferrals.</a:t>
            </a:r>
          </a:p>
          <a:p>
            <a:r>
              <a:rPr lang="en-US"/>
              <a:t>SECURE 2.0 reduced the service requirement to two consecutive years with at least 500 hours </a:t>
            </a:r>
            <a:br>
              <a:rPr lang="en-US"/>
            </a:br>
            <a:r>
              <a:rPr lang="en-US"/>
              <a:t>per year beginning in 2025.</a:t>
            </a:r>
          </a:p>
          <a:p>
            <a:r>
              <a:rPr lang="en-US"/>
              <a:t>Employer contributions are not automatically required for LTPT employees.</a:t>
            </a:r>
          </a:p>
          <a:p>
            <a:r>
              <a:rPr lang="en-US"/>
              <a:t>The real work is tracking hours accurately and communicating eligibility clearly.</a:t>
            </a:r>
          </a:p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AD3A6B9-2D16-78C7-9536-281053B38E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LTPT Employees: Compliance Rule and Talent Opportunity</a:t>
            </a:r>
          </a:p>
        </p:txBody>
      </p:sp>
    </p:spTree>
    <p:extLst>
      <p:ext uri="{BB962C8B-B14F-4D97-AF65-F5344CB8AC3E}">
        <p14:creationId xmlns:p14="http://schemas.microsoft.com/office/powerpoint/2010/main" val="3334913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3C664FE0-52EF-7FB8-DDFC-B55519A1D182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/>
          <a:srcRect l="21110" r="21110"/>
          <a:stretch>
            <a:fillRect/>
          </a:stretch>
        </p:blipFill>
        <p:spPr/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B5DD927-5D37-A54E-67C8-D16300CE0F76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EB4FF9C4-EEBF-D24D-8A4E-C0B9CCE3F975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582323-0AEC-1D26-B5BA-A78663809E8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/>
              <a:t>Eligibility language in the plan document</a:t>
            </a:r>
          </a:p>
          <a:p>
            <a:r>
              <a:rPr lang="en-US"/>
              <a:t>Hour tracking for part-time and seasonal employees Entry dates and enrollment notices</a:t>
            </a:r>
          </a:p>
          <a:p>
            <a:r>
              <a:rPr lang="en-US"/>
              <a:t>Auto-enrollment rules, if used</a:t>
            </a:r>
          </a:p>
          <a:p>
            <a:r>
              <a:rPr lang="en-US"/>
              <a:t>Vesting rules for any employer contributions Payroll-to-recordkeeper data feeds</a:t>
            </a:r>
          </a:p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CCE4474-A4DB-01FE-AA23-B79A5C88F6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Retirement Compliance Watch List</a:t>
            </a:r>
          </a:p>
        </p:txBody>
      </p:sp>
    </p:spTree>
    <p:extLst>
      <p:ext uri="{BB962C8B-B14F-4D97-AF65-F5344CB8AC3E}">
        <p14:creationId xmlns:p14="http://schemas.microsoft.com/office/powerpoint/2010/main" val="24700371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DBA50E-6572-B0F5-1E1C-2EBA0F6C50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Placeholder 15">
            <a:extLst>
              <a:ext uri="{FF2B5EF4-FFF2-40B4-BE49-F238E27FC236}">
                <a16:creationId xmlns:a16="http://schemas.microsoft.com/office/drawing/2014/main" id="{051B3B32-60F8-0603-76EE-E5CE7BBE4BE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/>
          <a:stretch/>
        </p:blipFill>
        <p:spPr/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81C2F4B1-FE74-8C7B-B6DD-33D84B8D46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>
                <a:solidFill>
                  <a:schemeClr val="accent1"/>
                </a:solidFill>
                <a:latin typeface="Franklin Gothic Medium Cond"/>
              </a:rPr>
              <a:t>PART 3</a:t>
            </a:r>
            <a:br>
              <a:rPr lang="en-US"/>
            </a:br>
            <a:br>
              <a:rPr lang="en-US"/>
            </a:br>
            <a:r>
              <a:rPr lang="en-US">
                <a:latin typeface="Franklin Gothic Medium Cond"/>
              </a:rPr>
              <a:t>Health Benefits Employees Can Understand </a:t>
            </a:r>
            <a:br>
              <a:rPr lang="en-US"/>
            </a:br>
            <a:r>
              <a:rPr lang="en-US">
                <a:latin typeface="Franklin Gothic Medium Cond"/>
              </a:rPr>
              <a:t>and Use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2DF788E-1582-BE2F-25C1-06B8CF4BA7AD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6783297" y="0"/>
            <a:ext cx="0" cy="685800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A46B43B-7426-15B9-8027-B39D36E2D36B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 flipH="1">
            <a:off x="0" y="5346061"/>
            <a:ext cx="121920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88560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F2B067F-AD2D-AEC9-1DDB-6CD2E8EFBE8E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B4FF9C4-EEBF-D24D-8A4E-C0B9CCE3F975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261DC1-5AA5-B3A9-2A06-1A6A2B0727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The premium must feel possible.</a:t>
            </a:r>
          </a:p>
          <a:p>
            <a:r>
              <a:rPr lang="en-US"/>
              <a:t>The deductible cannot be a mystery. </a:t>
            </a:r>
          </a:p>
          <a:p>
            <a:r>
              <a:rPr lang="en-US"/>
              <a:t>Employees need to know where to go for care.</a:t>
            </a:r>
          </a:p>
          <a:p>
            <a:r>
              <a:rPr lang="en-US"/>
              <a:t>Telehealth and urgent care access can matter for hourly teams. </a:t>
            </a:r>
          </a:p>
          <a:p>
            <a:r>
              <a:rPr lang="en-US"/>
              <a:t>Mental health access should not be buried in the fine print.</a:t>
            </a:r>
          </a:p>
          <a:p>
            <a:endParaRPr lang="en-US"/>
          </a:p>
          <a:p>
            <a:pPr marL="0" indent="0">
              <a:buNone/>
            </a:pPr>
            <a:r>
              <a:rPr lang="en-US" b="1">
                <a:latin typeface="+mj-lt"/>
              </a:rPr>
              <a:t>A plan that looks generous in a spreadsheet may not feel generous to an employee deciding whether </a:t>
            </a:r>
            <a:br>
              <a:rPr lang="en-US" b="1">
                <a:latin typeface="+mj-lt"/>
              </a:rPr>
            </a:br>
            <a:r>
              <a:rPr lang="en-US" b="1">
                <a:latin typeface="+mj-lt"/>
              </a:rPr>
              <a:t>to enroll.</a:t>
            </a:r>
          </a:p>
          <a:p>
            <a:endParaRPr lang="en-US"/>
          </a:p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3EC766D-9D4F-10B9-2686-527F5E3EFD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Health Benefits Win When They Feel Usable</a:t>
            </a:r>
          </a:p>
        </p:txBody>
      </p:sp>
    </p:spTree>
    <p:extLst>
      <p:ext uri="{BB962C8B-B14F-4D97-AF65-F5344CB8AC3E}">
        <p14:creationId xmlns:p14="http://schemas.microsoft.com/office/powerpoint/2010/main" val="32486356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B3EEA8-7CEA-2F76-3AF6-7BD265C0B6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08E36AE4-697F-8099-2D94-FEBD4E007B1F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/>
          <a:srcRect l="21119" r="21119"/>
          <a:stretch/>
        </p:blipFill>
        <p:spPr/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8B1016C-BAF4-C91D-2F05-0BE648E8F5C9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EB4FF9C4-EEBF-D24D-8A4E-C0B9CCE3F975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128294-20CF-3F0B-5B68-81AE7F331C6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/>
              <a:t>Applicable large employer status</a:t>
            </a:r>
          </a:p>
          <a:p>
            <a:r>
              <a:rPr lang="en-US"/>
              <a:t>Full-time status for employees averaging </a:t>
            </a:r>
            <a:br>
              <a:rPr lang="en-US"/>
            </a:br>
            <a:r>
              <a:rPr lang="en-US"/>
              <a:t>30 hours per week </a:t>
            </a:r>
          </a:p>
          <a:p>
            <a:r>
              <a:rPr lang="en-US"/>
              <a:t>Variable-hour and seasonal employee tracking</a:t>
            </a:r>
          </a:p>
          <a:p>
            <a:r>
              <a:rPr lang="en-US"/>
              <a:t>Lookback measurement periods </a:t>
            </a:r>
          </a:p>
          <a:p>
            <a:r>
              <a:rPr lang="en-US"/>
              <a:t>Affordability and minimum value </a:t>
            </a:r>
          </a:p>
          <a:p>
            <a:r>
              <a:rPr lang="en-US"/>
              <a:t>Offer documentation</a:t>
            </a:r>
          </a:p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DB33F43-FBDC-F749-F786-4A983A3335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ACA Rules Matter in Hospitality</a:t>
            </a:r>
          </a:p>
        </p:txBody>
      </p:sp>
    </p:spTree>
    <p:extLst>
      <p:ext uri="{BB962C8B-B14F-4D97-AF65-F5344CB8AC3E}">
        <p14:creationId xmlns:p14="http://schemas.microsoft.com/office/powerpoint/2010/main" val="345470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0E555C-9D6E-23BA-C3E0-A4CE02C0A8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7DDCB79E-7CC2-44D3-F97F-EBF97D8566E4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/>
          <a:srcRect l="21098" r="21098"/>
          <a:stretch/>
        </p:blipFill>
        <p:spPr/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6610ADE-710B-2FB2-F574-D19828644B8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EB4FF9C4-EEBF-D24D-8A4E-C0B9CCE3F975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44235F-2CC0-C7C6-112E-C37F9BD1A1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09575" y="1290242"/>
            <a:ext cx="5534025" cy="4881959"/>
          </a:xfrm>
        </p:spPr>
        <p:txBody>
          <a:bodyPr/>
          <a:lstStyle/>
          <a:p>
            <a:r>
              <a:rPr lang="en-US"/>
              <a:t>Employer premium contribution strategy</a:t>
            </a:r>
          </a:p>
          <a:p>
            <a:r>
              <a:rPr lang="en-US"/>
              <a:t>Low-cost employee-only option</a:t>
            </a:r>
          </a:p>
          <a:p>
            <a:r>
              <a:rPr lang="en-US"/>
              <a:t>Clear rules for dependents and spouses </a:t>
            </a:r>
          </a:p>
          <a:p>
            <a:r>
              <a:rPr lang="en-US"/>
              <a:t>Predictable copays for common services </a:t>
            </a:r>
          </a:p>
          <a:p>
            <a:r>
              <a:rPr lang="en-US"/>
              <a:t>Network access near work and home </a:t>
            </a:r>
          </a:p>
          <a:p>
            <a:r>
              <a:rPr lang="en-US"/>
              <a:t>Simple explanation of payroll deductions</a:t>
            </a:r>
          </a:p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27C19FA-02E9-0ADB-3EB8-8A3970DACB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Benefit Design Choices That </a:t>
            </a:r>
            <a:br>
              <a:rPr lang="en-US"/>
            </a:br>
            <a:r>
              <a:rPr lang="en-US"/>
              <a:t>Affect Retention</a:t>
            </a:r>
          </a:p>
        </p:txBody>
      </p:sp>
    </p:spTree>
    <p:extLst>
      <p:ext uri="{BB962C8B-B14F-4D97-AF65-F5344CB8AC3E}">
        <p14:creationId xmlns:p14="http://schemas.microsoft.com/office/powerpoint/2010/main" val="22952212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0724D74-69F7-A9EC-60A3-FEF6AE864B45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B4FF9C4-EEBF-D24D-8A4E-C0B9CCE3F975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07E893-70DA-F6D6-F550-6EA43EE650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pc="85"/>
              <a:t>ERISA</a:t>
            </a:r>
            <a:r>
              <a:rPr lang="en-US" spc="-25"/>
              <a:t> </a:t>
            </a:r>
            <a:r>
              <a:rPr lang="en-US" spc="55"/>
              <a:t>plan</a:t>
            </a:r>
            <a:r>
              <a:rPr lang="en-US" spc="-10"/>
              <a:t> </a:t>
            </a:r>
            <a:r>
              <a:rPr lang="en-US" spc="65"/>
              <a:t>documents</a:t>
            </a:r>
            <a:r>
              <a:rPr lang="en-US" spc="5"/>
              <a:t> </a:t>
            </a:r>
            <a:r>
              <a:rPr lang="en-US" spc="65"/>
              <a:t>and</a:t>
            </a:r>
            <a:r>
              <a:rPr lang="en-US" spc="-15"/>
              <a:t> </a:t>
            </a:r>
            <a:r>
              <a:rPr lang="en-US" spc="65"/>
              <a:t>summary</a:t>
            </a:r>
            <a:r>
              <a:rPr lang="en-US" spc="-15"/>
              <a:t> </a:t>
            </a:r>
            <a:r>
              <a:rPr lang="en-US" spc="55"/>
              <a:t>plan</a:t>
            </a:r>
            <a:r>
              <a:rPr lang="en-US" spc="-10"/>
              <a:t> </a:t>
            </a:r>
            <a:r>
              <a:rPr lang="en-US" spc="45"/>
              <a:t>descriptions</a:t>
            </a:r>
          </a:p>
          <a:p>
            <a:pPr marL="12700">
              <a:lnSpc>
                <a:spcPct val="100000"/>
              </a:lnSpc>
              <a:spcBef>
                <a:spcPts val="1525"/>
              </a:spcBef>
            </a:pPr>
            <a:r>
              <a:rPr lang="en-US" spc="114"/>
              <a:t>COBRA</a:t>
            </a:r>
            <a:r>
              <a:rPr lang="en-US" spc="-25"/>
              <a:t> </a:t>
            </a:r>
            <a:r>
              <a:rPr lang="en-US" spc="-10"/>
              <a:t>administration</a:t>
            </a:r>
          </a:p>
          <a:p>
            <a:pPr marL="12700" marR="1724025">
              <a:lnSpc>
                <a:spcPts val="3740"/>
              </a:lnSpc>
              <a:spcBef>
                <a:spcPts val="384"/>
              </a:spcBef>
            </a:pPr>
            <a:r>
              <a:rPr lang="en-US" spc="65"/>
              <a:t>Section</a:t>
            </a:r>
            <a:r>
              <a:rPr lang="en-US" spc="100"/>
              <a:t> </a:t>
            </a:r>
            <a:r>
              <a:rPr lang="en-US"/>
              <a:t>125</a:t>
            </a:r>
            <a:r>
              <a:rPr lang="en-US" spc="80"/>
              <a:t> </a:t>
            </a:r>
            <a:r>
              <a:rPr lang="en-US"/>
              <a:t>cafeteria</a:t>
            </a:r>
            <a:r>
              <a:rPr lang="en-US" spc="105"/>
              <a:t> </a:t>
            </a:r>
            <a:r>
              <a:rPr lang="en-US" spc="55"/>
              <a:t>plan</a:t>
            </a:r>
            <a:r>
              <a:rPr lang="en-US" spc="100"/>
              <a:t> </a:t>
            </a:r>
            <a:r>
              <a:rPr lang="en-US" spc="55"/>
              <a:t>documents </a:t>
            </a:r>
          </a:p>
          <a:p>
            <a:pPr marL="12700" marR="1724025">
              <a:lnSpc>
                <a:spcPts val="3740"/>
              </a:lnSpc>
              <a:spcBef>
                <a:spcPts val="384"/>
              </a:spcBef>
            </a:pPr>
            <a:r>
              <a:rPr lang="en-US"/>
              <a:t>HIPAA</a:t>
            </a:r>
            <a:r>
              <a:rPr lang="en-US" spc="160"/>
              <a:t> </a:t>
            </a:r>
            <a:r>
              <a:rPr lang="en-US"/>
              <a:t>privacy</a:t>
            </a:r>
            <a:r>
              <a:rPr lang="en-US" spc="190"/>
              <a:t> </a:t>
            </a:r>
            <a:r>
              <a:rPr lang="en-US" spc="65"/>
              <a:t>and</a:t>
            </a:r>
            <a:r>
              <a:rPr lang="en-US" spc="170"/>
              <a:t> </a:t>
            </a:r>
            <a:r>
              <a:rPr lang="en-US"/>
              <a:t>security</a:t>
            </a:r>
            <a:r>
              <a:rPr lang="en-US" spc="190"/>
              <a:t> </a:t>
            </a:r>
            <a:r>
              <a:rPr lang="en-US" spc="95"/>
              <a:t>basics</a:t>
            </a:r>
          </a:p>
          <a:p>
            <a:pPr marL="12700" marR="1142365">
              <a:lnSpc>
                <a:spcPts val="3740"/>
              </a:lnSpc>
            </a:pPr>
            <a:r>
              <a:rPr lang="en-US"/>
              <a:t>Eligibility</a:t>
            </a:r>
            <a:r>
              <a:rPr lang="en-US" spc="100"/>
              <a:t> </a:t>
            </a:r>
            <a:r>
              <a:rPr lang="en-US"/>
              <a:t>terms</a:t>
            </a:r>
            <a:r>
              <a:rPr lang="en-US" spc="130"/>
              <a:t> </a:t>
            </a:r>
            <a:r>
              <a:rPr lang="en-US"/>
              <a:t>that</a:t>
            </a:r>
            <a:r>
              <a:rPr lang="en-US" spc="125"/>
              <a:t> </a:t>
            </a:r>
            <a:r>
              <a:rPr lang="en-US" spc="65"/>
              <a:t>match</a:t>
            </a:r>
            <a:r>
              <a:rPr lang="en-US" spc="130"/>
              <a:t> </a:t>
            </a:r>
            <a:r>
              <a:rPr lang="en-US"/>
              <a:t>carrier</a:t>
            </a:r>
            <a:r>
              <a:rPr lang="en-US" spc="140"/>
              <a:t> </a:t>
            </a:r>
            <a:r>
              <a:rPr lang="en-US" spc="45"/>
              <a:t>contracts </a:t>
            </a:r>
          </a:p>
          <a:p>
            <a:pPr marL="12700" marR="1142365">
              <a:lnSpc>
                <a:spcPts val="3740"/>
              </a:lnSpc>
            </a:pPr>
            <a:r>
              <a:rPr lang="en-US" spc="50"/>
              <a:t>Leave,</a:t>
            </a:r>
            <a:r>
              <a:rPr lang="en-US" spc="70"/>
              <a:t> </a:t>
            </a:r>
            <a:r>
              <a:rPr lang="en-US"/>
              <a:t>rehire,</a:t>
            </a:r>
            <a:r>
              <a:rPr lang="en-US" spc="55"/>
              <a:t> </a:t>
            </a:r>
            <a:r>
              <a:rPr lang="en-US" spc="65"/>
              <a:t>and</a:t>
            </a:r>
            <a:r>
              <a:rPr lang="en-US" spc="80"/>
              <a:t> </a:t>
            </a:r>
            <a:r>
              <a:rPr lang="en-US"/>
              <a:t>break-in-</a:t>
            </a:r>
            <a:r>
              <a:rPr lang="en-US" spc="60"/>
              <a:t>service</a:t>
            </a:r>
            <a:r>
              <a:rPr lang="en-US" spc="70"/>
              <a:t> </a:t>
            </a:r>
            <a:r>
              <a:rPr lang="en-US" spc="45"/>
              <a:t>rules</a:t>
            </a:r>
          </a:p>
          <a:p>
            <a:pPr marL="12700" marR="1142365">
              <a:lnSpc>
                <a:spcPts val="3740"/>
              </a:lnSpc>
            </a:pPr>
            <a:endParaRPr lang="en-US" spc="45"/>
          </a:p>
          <a:p>
            <a:pPr marL="0" marR="1142365" indent="0">
              <a:lnSpc>
                <a:spcPts val="3740"/>
              </a:lnSpc>
              <a:buNone/>
            </a:pPr>
            <a:r>
              <a:rPr lang="en-US" b="1" spc="45">
                <a:latin typeface="+mj-lt"/>
              </a:rPr>
              <a:t>The benefit promise should match the legal documents, payroll setup, and carrier files.</a:t>
            </a:r>
          </a:p>
          <a:p>
            <a:pPr marL="12700" marR="1142365">
              <a:lnSpc>
                <a:spcPts val="3740"/>
              </a:lnSpc>
            </a:pPr>
            <a:endParaRPr lang="en-US" spc="45"/>
          </a:p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FC478F8-5391-DEC4-CA2B-C15064CE0B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Health Compliance Watch List</a:t>
            </a:r>
          </a:p>
        </p:txBody>
      </p:sp>
    </p:spTree>
    <p:extLst>
      <p:ext uri="{BB962C8B-B14F-4D97-AF65-F5344CB8AC3E}">
        <p14:creationId xmlns:p14="http://schemas.microsoft.com/office/powerpoint/2010/main" val="25934114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1CFE66-B3D9-2C03-8653-9F96516031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Placeholder 15">
            <a:extLst>
              <a:ext uri="{FF2B5EF4-FFF2-40B4-BE49-F238E27FC236}">
                <a16:creationId xmlns:a16="http://schemas.microsoft.com/office/drawing/2014/main" id="{2058ED00-DFCF-C13C-0F09-0E1984C18AF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t="4213" b="4213"/>
          <a:stretch/>
        </p:blipFill>
        <p:spPr>
          <a:xfrm>
            <a:off x="0" y="0"/>
            <a:ext cx="12192000" cy="6858000"/>
          </a:xfr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F3F1B1AF-62FC-6D2B-E521-51B9FCC82A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>
                <a:solidFill>
                  <a:srgbClr val="FF0000"/>
                </a:solidFill>
                <a:latin typeface="Franklin Gothic Medium Cond"/>
              </a:rPr>
              <a:t>PART 4</a:t>
            </a:r>
            <a:br>
              <a:rPr lang="en-US"/>
            </a:br>
            <a:br>
              <a:rPr lang="en-US"/>
            </a:br>
            <a:r>
              <a:rPr lang="en-US">
                <a:latin typeface="Franklin Gothic Medium Cond"/>
              </a:rPr>
              <a:t>Voluntary Benefits Can </a:t>
            </a:r>
            <a:br>
              <a:rPr lang="en-US"/>
            </a:br>
            <a:r>
              <a:rPr lang="en-US">
                <a:latin typeface="Franklin Gothic Medium Cond"/>
              </a:rPr>
              <a:t>Fill Real Gaps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FE6CEA7-9157-2F99-AEF9-B015222E4767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6783297" y="0"/>
            <a:ext cx="0" cy="685800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9A547FD-B343-7FDF-D84B-30068DC8E6A4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 flipH="1">
            <a:off x="0" y="5346061"/>
            <a:ext cx="121920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00975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AD96F760-5AEA-0BFF-8E82-53225A0AA8E7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2728150" y="0"/>
            <a:ext cx="0" cy="4581693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olid"/>
            <a:miter lim="800000"/>
          </a:ln>
          <a:effectLst/>
        </p:spPr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B0F0305-26DB-D9D4-2A45-2E510B91039A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 flipH="1">
            <a:off x="0" y="4572345"/>
            <a:ext cx="12192000" cy="0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olid"/>
            <a:miter lim="800000"/>
          </a:ln>
          <a:effectLst/>
        </p:spPr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9D7C70D-00D8-14B0-27FB-C13071134E57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6800454" y="4581693"/>
            <a:ext cx="0" cy="2276307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5E2E751-DB81-34ED-6985-BAAD2AB536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943058" y="304798"/>
            <a:ext cx="8813800" cy="4070431"/>
          </a:xfrm>
        </p:spPr>
        <p:txBody>
          <a:bodyPr numCol="1">
            <a:normAutofit/>
          </a:bodyPr>
          <a:lstStyle/>
          <a:p>
            <a:r>
              <a:rPr lang="en-US"/>
              <a:t>The hospitality talent problem</a:t>
            </a:r>
          </a:p>
          <a:p>
            <a:r>
              <a:rPr lang="en-US"/>
              <a:t>Why benefits influence recruiting and retention</a:t>
            </a:r>
          </a:p>
          <a:p>
            <a:r>
              <a:rPr lang="en-US"/>
              <a:t>Retirement benefits as a loyalty signal</a:t>
            </a:r>
          </a:p>
          <a:p>
            <a:r>
              <a:rPr lang="en-US"/>
              <a:t>Health and voluntary benefits that employees actually use</a:t>
            </a:r>
          </a:p>
          <a:p>
            <a:r>
              <a:rPr lang="en-US"/>
              <a:t>Compliance traps that can erase the goodwill</a:t>
            </a:r>
          </a:p>
          <a:p>
            <a:r>
              <a:rPr lang="en-US"/>
              <a:t>A practical roadmap for next renewal season</a:t>
            </a:r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E253A25A-A3D4-8F14-749E-54D483916E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575" y="304799"/>
            <a:ext cx="2264177" cy="762000"/>
          </a:xfrm>
        </p:spPr>
        <p:txBody>
          <a:bodyPr/>
          <a:lstStyle/>
          <a:p>
            <a:r>
              <a:rPr lang="en-US"/>
              <a:t>Where We Are Headed Today</a:t>
            </a:r>
          </a:p>
        </p:txBody>
      </p:sp>
    </p:spTree>
    <p:extLst>
      <p:ext uri="{BB962C8B-B14F-4D97-AF65-F5344CB8AC3E}">
        <p14:creationId xmlns:p14="http://schemas.microsoft.com/office/powerpoint/2010/main" val="10810023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A close-up of a stethoscope&#10;&#10;AI-generated content may be incorrect.">
            <a:extLst>
              <a:ext uri="{FF2B5EF4-FFF2-40B4-BE49-F238E27FC236}">
                <a16:creationId xmlns:a16="http://schemas.microsoft.com/office/drawing/2014/main" id="{CE55A682-98A8-AD2C-ED09-AE8C1C6CE12F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/>
          <a:srcRect l="5881" r="36357"/>
          <a:stretch>
            <a:fillRect/>
          </a:stretch>
        </p:blipFill>
        <p:spPr>
          <a:xfrm>
            <a:off x="6249988" y="0"/>
            <a:ext cx="5942012" cy="6858000"/>
          </a:xfr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41FA76E-F726-FC34-C4C2-4531192F96FC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EB4FF9C4-EEBF-D24D-8A4E-C0B9CCE3F975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AC75CF-4151-C55E-00F3-AFBAF0EAC8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09575" y="1330347"/>
            <a:ext cx="5534025" cy="4841854"/>
          </a:xfrm>
        </p:spPr>
        <p:txBody>
          <a:bodyPr/>
          <a:lstStyle/>
          <a:p>
            <a:r>
              <a:rPr lang="en-US"/>
              <a:t>Dental and vision for everyday needs</a:t>
            </a:r>
          </a:p>
          <a:p>
            <a:r>
              <a:rPr lang="en-US"/>
              <a:t>Accident coverage for unexpected costs </a:t>
            </a:r>
          </a:p>
          <a:p>
            <a:r>
              <a:rPr lang="en-US"/>
              <a:t>Hospital indemnity for high-cost events</a:t>
            </a:r>
          </a:p>
          <a:p>
            <a:r>
              <a:rPr lang="en-US"/>
              <a:t>Short-term disability for paycheck interruption</a:t>
            </a:r>
          </a:p>
          <a:p>
            <a:r>
              <a:rPr lang="en-US"/>
              <a:t>Life insurance for family protection</a:t>
            </a:r>
          </a:p>
          <a:p>
            <a:r>
              <a:rPr lang="en-US"/>
              <a:t>Identity theft or legal coverage where useful</a:t>
            </a:r>
          </a:p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43CCA8B-4E92-AAAC-2AF5-A702EFC644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pc="-10"/>
              <a:t>Voluntary</a:t>
            </a:r>
            <a:r>
              <a:rPr lang="en-US" spc="10"/>
              <a:t> </a:t>
            </a:r>
            <a:r>
              <a:rPr lang="en-US"/>
              <a:t>Benefits</a:t>
            </a:r>
            <a:r>
              <a:rPr lang="en-US" spc="25"/>
              <a:t> </a:t>
            </a:r>
            <a:r>
              <a:rPr lang="en-US"/>
              <a:t>Should</a:t>
            </a:r>
            <a:r>
              <a:rPr lang="en-US" spc="30"/>
              <a:t> </a:t>
            </a:r>
            <a:r>
              <a:rPr lang="en-US" spc="70"/>
              <a:t>Solve</a:t>
            </a:r>
            <a:r>
              <a:rPr lang="en-US" spc="15"/>
              <a:t> </a:t>
            </a:r>
            <a:r>
              <a:rPr lang="en-US" spc="95"/>
              <a:t>Specific</a:t>
            </a:r>
            <a:r>
              <a:rPr lang="en-US" spc="35"/>
              <a:t> </a:t>
            </a:r>
            <a:r>
              <a:rPr lang="en-US" spc="45"/>
              <a:t>Problems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6893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05D8EAC-5256-0747-D6C3-7A95E5C9FD16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B4FF9C4-EEBF-D24D-8A4E-C0B9CCE3F975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35ECAB-52A7-58C3-F82F-4CA4978798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>
                <a:latin typeface="+mj-lt"/>
              </a:rPr>
              <a:t>More options do not automatically create more value.</a:t>
            </a:r>
          </a:p>
          <a:p>
            <a:r>
              <a:rPr lang="en-US"/>
              <a:t>Too many choices can overwhelm employees.</a:t>
            </a:r>
          </a:p>
          <a:p>
            <a:r>
              <a:rPr lang="en-US"/>
              <a:t>Low participation may mean employees did not understand the offer. </a:t>
            </a:r>
          </a:p>
          <a:p>
            <a:r>
              <a:rPr lang="en-US"/>
              <a:t>Payroll deductions must be accurate.</a:t>
            </a:r>
          </a:p>
          <a:p>
            <a:r>
              <a:rPr lang="en-US"/>
              <a:t>Employees need clear cancellation and portability information.</a:t>
            </a:r>
          </a:p>
          <a:p>
            <a:endParaRPr lang="en-US"/>
          </a:p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6F326E0-6093-07D4-A1C5-5E3C6F37D6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</a:t>
            </a:r>
            <a:r>
              <a:rPr lang="en-US" spc="-30"/>
              <a:t> </a:t>
            </a:r>
            <a:r>
              <a:rPr lang="en-US" spc="-10"/>
              <a:t>Voluntary</a:t>
            </a:r>
            <a:r>
              <a:rPr lang="en-US" spc="-25"/>
              <a:t> </a:t>
            </a:r>
            <a:r>
              <a:rPr lang="en-US"/>
              <a:t>Benefits</a:t>
            </a:r>
            <a:r>
              <a:rPr lang="en-US" spc="-15"/>
              <a:t> </a:t>
            </a:r>
            <a:r>
              <a:rPr lang="en-US" spc="-20"/>
              <a:t>Trap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3227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2041529-43C2-1FA8-F06A-E61A744038C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B4FF9C4-EEBF-D24D-8A4E-C0B9CCE3F975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318083-0C0C-4C98-499E-C1DD53D2DC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Budgeting and savings education</a:t>
            </a:r>
          </a:p>
          <a:p>
            <a:r>
              <a:rPr lang="en-US"/>
              <a:t>Emergency savings options</a:t>
            </a:r>
          </a:p>
          <a:p>
            <a:r>
              <a:rPr lang="en-US"/>
              <a:t>Earned wage access, where appropriate </a:t>
            </a:r>
          </a:p>
          <a:p>
            <a:r>
              <a:rPr lang="en-US"/>
              <a:t>Student loan repayment support </a:t>
            </a:r>
          </a:p>
          <a:p>
            <a:r>
              <a:rPr lang="en-US"/>
              <a:t>Retirement education by life stage</a:t>
            </a:r>
          </a:p>
          <a:p>
            <a:endParaRPr lang="en-US"/>
          </a:p>
          <a:p>
            <a:pPr marL="0" indent="0">
              <a:buNone/>
            </a:pPr>
            <a:r>
              <a:rPr lang="en-US" b="1">
                <a:latin typeface="+mj-lt"/>
              </a:rPr>
              <a:t>Financial stress follows employees into the workplace. The benefit strategy should </a:t>
            </a:r>
            <a:br>
              <a:rPr lang="en-US" b="1">
                <a:latin typeface="+mj-lt"/>
              </a:rPr>
            </a:br>
            <a:r>
              <a:rPr lang="en-US" b="1">
                <a:latin typeface="+mj-lt"/>
              </a:rPr>
              <a:t>acknowledge that reality.</a:t>
            </a:r>
          </a:p>
          <a:p>
            <a:endParaRPr lang="en-US"/>
          </a:p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31EBFBB-6A45-98FB-4A4B-7771600B1B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Financial Wellness Counts Too</a:t>
            </a:r>
          </a:p>
        </p:txBody>
      </p:sp>
    </p:spTree>
    <p:extLst>
      <p:ext uri="{BB962C8B-B14F-4D97-AF65-F5344CB8AC3E}">
        <p14:creationId xmlns:p14="http://schemas.microsoft.com/office/powerpoint/2010/main" val="14154253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A941C1-EB37-5119-3AE9-1317362F0A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Placeholder 15">
            <a:extLst>
              <a:ext uri="{FF2B5EF4-FFF2-40B4-BE49-F238E27FC236}">
                <a16:creationId xmlns:a16="http://schemas.microsoft.com/office/drawing/2014/main" id="{892BA140-9C3A-FF8A-CE20-4442FDB63D6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/>
          <a:stretch/>
        </p:blipFill>
        <p:spPr/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365A5E0B-38AE-CDA6-9537-BD17964DDF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>
                <a:solidFill>
                  <a:srgbClr val="FF0000"/>
                </a:solidFill>
                <a:latin typeface="Franklin Gothic Medium Cond"/>
              </a:rPr>
              <a:t>PART 5</a:t>
            </a:r>
            <a:br>
              <a:rPr lang="en-US"/>
            </a:br>
            <a:br>
              <a:rPr lang="en-US"/>
            </a:br>
            <a:r>
              <a:rPr lang="en-US">
                <a:latin typeface="Franklin Gothic Medium Cond"/>
              </a:rPr>
              <a:t>Communication Turns Benefits Into Value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9353FE1-77A3-6FBE-12A7-348AC2392EF3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6783297" y="0"/>
            <a:ext cx="0" cy="685800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C6DF054-CF39-6C51-D6E9-EC7912E8A685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 flipH="1">
            <a:off x="0" y="5346061"/>
            <a:ext cx="121920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60830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A group of people in a restaurant&#10;&#10;AI-generated content may be incorrect.">
            <a:extLst>
              <a:ext uri="{FF2B5EF4-FFF2-40B4-BE49-F238E27FC236}">
                <a16:creationId xmlns:a16="http://schemas.microsoft.com/office/drawing/2014/main" id="{E6859B49-FF56-CEAF-BE89-D0783ED6078E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/>
          <a:srcRect l="36445" r="17851"/>
          <a:stretch>
            <a:fillRect/>
          </a:stretch>
        </p:blipFill>
        <p:spPr>
          <a:xfrm>
            <a:off x="6249988" y="0"/>
            <a:ext cx="5942012" cy="6858000"/>
          </a:xfr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D1CFA61-9C06-EBEA-8076-0618506C77B3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EB4FF9C4-EEBF-D24D-8A4E-C0B9CCE3F975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30468A-83B7-3039-54E4-0425A0DF48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09575" y="1330347"/>
            <a:ext cx="5534025" cy="4841854"/>
          </a:xfrm>
        </p:spPr>
        <p:txBody>
          <a:bodyPr/>
          <a:lstStyle/>
          <a:p>
            <a:r>
              <a:rPr lang="en-US"/>
              <a:t>Use plain English.</a:t>
            </a:r>
          </a:p>
          <a:p>
            <a:r>
              <a:rPr lang="en-US"/>
              <a:t>Explain the “why this matters” before </a:t>
            </a:r>
            <a:br>
              <a:rPr lang="en-US"/>
            </a:br>
            <a:r>
              <a:rPr lang="en-US"/>
              <a:t>the plan details. </a:t>
            </a:r>
          </a:p>
          <a:p>
            <a:r>
              <a:rPr lang="en-US"/>
              <a:t>Make materials mobile-friendly.</a:t>
            </a:r>
          </a:p>
          <a:p>
            <a:r>
              <a:rPr lang="en-US"/>
              <a:t>Offer short reminders throughout the year.</a:t>
            </a:r>
          </a:p>
          <a:p>
            <a:r>
              <a:rPr lang="en-US"/>
              <a:t>Train managers on what they can and cannot say. </a:t>
            </a:r>
          </a:p>
          <a:p>
            <a:r>
              <a:rPr lang="en-US"/>
              <a:t>Use examples based on real employee situations.</a:t>
            </a:r>
          </a:p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4281CF6-398F-371F-D3CC-749F4FD62C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Employees Do Not Value What They Do Not Understand</a:t>
            </a:r>
          </a:p>
        </p:txBody>
      </p:sp>
    </p:spTree>
    <p:extLst>
      <p:ext uri="{BB962C8B-B14F-4D97-AF65-F5344CB8AC3E}">
        <p14:creationId xmlns:p14="http://schemas.microsoft.com/office/powerpoint/2010/main" val="93945782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9C5EED-502A-2BD0-EF45-F470773F37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2788C27-164C-B392-2913-1C9132571F01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B4FF9C4-EEBF-D24D-8A4E-C0B9CCE3F975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33AA05-2DC7-735B-2896-3FBDBCF410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9575" y="3015082"/>
            <a:ext cx="11363325" cy="1650381"/>
          </a:xfrm>
        </p:spPr>
        <p:txBody>
          <a:bodyPr/>
          <a:lstStyle/>
          <a:p>
            <a:r>
              <a:rPr lang="en-US"/>
              <a:t>Do not save the benefits conversation for open enrollment.</a:t>
            </a:r>
          </a:p>
          <a:p>
            <a:r>
              <a:rPr lang="en-US"/>
              <a:t>Use the same message in offer letters, onboarding, posters, texts, and manager scripts. </a:t>
            </a:r>
          </a:p>
          <a:p>
            <a:r>
              <a:rPr lang="en-US"/>
              <a:t>Repeat the few things employees need to remember.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F73E987-9969-8159-A7D5-51A6FA686E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Explain Benefits at the Moments That Matter</a:t>
            </a:r>
          </a:p>
        </p:txBody>
      </p:sp>
      <p:sp>
        <p:nvSpPr>
          <p:cNvPr id="6" name="object 7">
            <a:extLst>
              <a:ext uri="{FF2B5EF4-FFF2-40B4-BE49-F238E27FC236}">
                <a16:creationId xmlns:a16="http://schemas.microsoft.com/office/drawing/2014/main" id="{3BE11267-C857-5AF9-D0C7-7FB91C3EBBC1}"/>
              </a:ext>
            </a:extLst>
          </p:cNvPr>
          <p:cNvSpPr txBox="1"/>
          <p:nvPr/>
        </p:nvSpPr>
        <p:spPr>
          <a:xfrm>
            <a:off x="409575" y="2107392"/>
            <a:ext cx="1458022" cy="553391"/>
          </a:xfrm>
          <a:prstGeom prst="rect">
            <a:avLst/>
          </a:prstGeom>
          <a:noFill/>
        </p:spPr>
        <p:txBody>
          <a:bodyPr vert="horz" wrap="square" lIns="0" tIns="91440" rIns="91440" bIns="9144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sz="2400" b="1" spc="65">
                <a:solidFill>
                  <a:srgbClr val="172027"/>
                </a:solidFill>
                <a:latin typeface="+mj-lt"/>
                <a:cs typeface="Calibri"/>
              </a:rPr>
              <a:t>Hiring</a:t>
            </a:r>
            <a:endParaRPr sz="2400" b="1">
              <a:latin typeface="+mj-lt"/>
              <a:cs typeface="Calibri"/>
            </a:endParaRPr>
          </a:p>
        </p:txBody>
      </p:sp>
      <p:sp>
        <p:nvSpPr>
          <p:cNvPr id="15" name="object 7">
            <a:extLst>
              <a:ext uri="{FF2B5EF4-FFF2-40B4-BE49-F238E27FC236}">
                <a16:creationId xmlns:a16="http://schemas.microsoft.com/office/drawing/2014/main" id="{A04B708D-51EE-4B71-BEEC-A10906DBDE9A}"/>
              </a:ext>
            </a:extLst>
          </p:cNvPr>
          <p:cNvSpPr txBox="1"/>
          <p:nvPr/>
        </p:nvSpPr>
        <p:spPr>
          <a:xfrm>
            <a:off x="2833927" y="2111891"/>
            <a:ext cx="2139329" cy="553998"/>
          </a:xfrm>
          <a:prstGeom prst="rect">
            <a:avLst/>
          </a:prstGeom>
          <a:noFill/>
        </p:spPr>
        <p:txBody>
          <a:bodyPr vert="horz" wrap="square" lIns="0" tIns="91440" rIns="91440" bIns="9144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sz="2400" b="1" spc="65">
                <a:solidFill>
                  <a:srgbClr val="172027"/>
                </a:solidFill>
                <a:latin typeface="+mj-lt"/>
                <a:cs typeface="Calibri"/>
              </a:rPr>
              <a:t>Onboarding</a:t>
            </a:r>
          </a:p>
        </p:txBody>
      </p:sp>
      <p:sp>
        <p:nvSpPr>
          <p:cNvPr id="17" name="object 7">
            <a:extLst>
              <a:ext uri="{FF2B5EF4-FFF2-40B4-BE49-F238E27FC236}">
                <a16:creationId xmlns:a16="http://schemas.microsoft.com/office/drawing/2014/main" id="{029DD35D-5907-5F1F-E648-D53380B98383}"/>
              </a:ext>
            </a:extLst>
          </p:cNvPr>
          <p:cNvSpPr txBox="1"/>
          <p:nvPr/>
        </p:nvSpPr>
        <p:spPr>
          <a:xfrm>
            <a:off x="5922817" y="2111891"/>
            <a:ext cx="1458022" cy="553391"/>
          </a:xfrm>
          <a:prstGeom prst="rect">
            <a:avLst/>
          </a:prstGeom>
          <a:noFill/>
        </p:spPr>
        <p:txBody>
          <a:bodyPr vert="horz" wrap="square" lIns="0" tIns="91440" rIns="91440" bIns="9144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sz="2400" b="1" spc="65">
                <a:solidFill>
                  <a:srgbClr val="172027"/>
                </a:solidFill>
                <a:latin typeface="+mj-lt"/>
                <a:cs typeface="Calibri"/>
              </a:rPr>
              <a:t>Eligibility</a:t>
            </a:r>
          </a:p>
        </p:txBody>
      </p:sp>
      <p:sp>
        <p:nvSpPr>
          <p:cNvPr id="21" name="object 7">
            <a:extLst>
              <a:ext uri="{FF2B5EF4-FFF2-40B4-BE49-F238E27FC236}">
                <a16:creationId xmlns:a16="http://schemas.microsoft.com/office/drawing/2014/main" id="{098985FE-2E5E-1D2D-7430-3916D6DA9847}"/>
              </a:ext>
            </a:extLst>
          </p:cNvPr>
          <p:cNvSpPr txBox="1"/>
          <p:nvPr/>
        </p:nvSpPr>
        <p:spPr>
          <a:xfrm>
            <a:off x="8720881" y="2111891"/>
            <a:ext cx="2731402" cy="553998"/>
          </a:xfrm>
          <a:prstGeom prst="rect">
            <a:avLst/>
          </a:prstGeom>
          <a:noFill/>
        </p:spPr>
        <p:txBody>
          <a:bodyPr vert="horz" wrap="square" lIns="0" tIns="91440" rIns="91440" bIns="9144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sz="2400" b="1" spc="65">
                <a:solidFill>
                  <a:srgbClr val="172027"/>
                </a:solidFill>
                <a:latin typeface="+mj-lt"/>
                <a:cs typeface="Calibri"/>
              </a:rPr>
              <a:t>Open Enrollment</a:t>
            </a:r>
          </a:p>
        </p:txBody>
      </p:sp>
      <p:pic>
        <p:nvPicPr>
          <p:cNvPr id="24" name="Graphic 23">
            <a:extLst>
              <a:ext uri="{FF2B5EF4-FFF2-40B4-BE49-F238E27FC236}">
                <a16:creationId xmlns:a16="http://schemas.microsoft.com/office/drawing/2014/main" id="{B72CA82B-BF0B-9D65-36FB-BC5AE30D8E9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09575" y="1069475"/>
            <a:ext cx="934273" cy="886968"/>
          </a:xfrm>
          <a:prstGeom prst="rect">
            <a:avLst/>
          </a:prstGeom>
        </p:spPr>
      </p:pic>
      <p:pic>
        <p:nvPicPr>
          <p:cNvPr id="28" name="Graphic 27">
            <a:extLst>
              <a:ext uri="{FF2B5EF4-FFF2-40B4-BE49-F238E27FC236}">
                <a16:creationId xmlns:a16="http://schemas.microsoft.com/office/drawing/2014/main" id="{C5CF67AE-5A89-0E90-57DA-1F0595FE8BA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834974" y="1069475"/>
            <a:ext cx="852589" cy="886968"/>
          </a:xfrm>
          <a:prstGeom prst="rect">
            <a:avLst/>
          </a:prstGeom>
        </p:spPr>
      </p:pic>
      <p:pic>
        <p:nvPicPr>
          <p:cNvPr id="34" name="Graphic 33">
            <a:extLst>
              <a:ext uri="{FF2B5EF4-FFF2-40B4-BE49-F238E27FC236}">
                <a16:creationId xmlns:a16="http://schemas.microsoft.com/office/drawing/2014/main" id="{0DC938B7-8742-1F95-53A7-05FA6FF9E47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920087" y="1066799"/>
            <a:ext cx="944657" cy="886968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F1F65657-E1C3-346C-9333-1EFE1512F55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721521" y="1069475"/>
            <a:ext cx="1018371" cy="886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13623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02BC61-6594-CA42-A3D4-5A234613C7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A person using a calculator&#10;&#10;AI-generated content may be incorrect.">
            <a:extLst>
              <a:ext uri="{FF2B5EF4-FFF2-40B4-BE49-F238E27FC236}">
                <a16:creationId xmlns:a16="http://schemas.microsoft.com/office/drawing/2014/main" id="{2E1DD039-A337-CDA0-9D75-AECC87332D36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/>
          <a:srcRect l="21119" r="21119"/>
          <a:stretch>
            <a:fillRect/>
          </a:stretch>
        </p:blipFill>
        <p:spPr/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D2C325F-5F65-A273-8E42-B2CC5D874FC0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EB4FF9C4-EEBF-D24D-8A4E-C0B9CCE3F975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2C36184-68F0-3B4F-B24F-FF0DCA104EC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/>
              <a:t>Show the employer contribution in dollars.</a:t>
            </a:r>
          </a:p>
          <a:p>
            <a:r>
              <a:rPr lang="en-US"/>
              <a:t>Explain pretax savings simply.</a:t>
            </a:r>
          </a:p>
          <a:p>
            <a:r>
              <a:rPr lang="en-US"/>
              <a:t>Use examples of common care scenarios. </a:t>
            </a:r>
          </a:p>
          <a:p>
            <a:r>
              <a:rPr lang="en-US"/>
              <a:t>Show how a match works over a year.</a:t>
            </a:r>
          </a:p>
          <a:p>
            <a:r>
              <a:rPr lang="en-US"/>
              <a:t>Create one-page “what to do when” guides. </a:t>
            </a:r>
          </a:p>
          <a:p>
            <a:r>
              <a:rPr lang="en-US"/>
              <a:t>Translate where appropriate.</a:t>
            </a:r>
          </a:p>
          <a:p>
            <a:endParaRPr lang="en-US"/>
          </a:p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FE303D8-C14D-8406-2A2D-96B49AEA1C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pc="-50"/>
              <a:t>Make</a:t>
            </a:r>
            <a:r>
              <a:rPr lang="en-US" spc="-114"/>
              <a:t> </a:t>
            </a:r>
            <a:r>
              <a:rPr lang="en-US"/>
              <a:t>the</a:t>
            </a:r>
            <a:r>
              <a:rPr lang="en-US" spc="-114"/>
              <a:t> </a:t>
            </a:r>
            <a:r>
              <a:rPr lang="en-US"/>
              <a:t>Value</a:t>
            </a:r>
            <a:r>
              <a:rPr lang="en-US" spc="-120"/>
              <a:t> </a:t>
            </a:r>
            <a:r>
              <a:rPr lang="en-US" spc="-10"/>
              <a:t>Visible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4172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FC348B-42E7-1816-1020-7B3A9DCFE0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group of people in a restaurant&#10;&#10;AI-generated content may be incorrect.">
            <a:extLst>
              <a:ext uri="{FF2B5EF4-FFF2-40B4-BE49-F238E27FC236}">
                <a16:creationId xmlns:a16="http://schemas.microsoft.com/office/drawing/2014/main" id="{8AB948A5-A7CA-26CB-3704-205118B0ABC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t="7797" b="7797"/>
          <a:stretch>
            <a:fillRect/>
          </a:stretch>
        </p:blipFill>
        <p:spPr/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D5381B79-7B54-7E63-8F7D-CD50FF2400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>
                <a:solidFill>
                  <a:srgbClr val="FF0000"/>
                </a:solidFill>
                <a:latin typeface="Franklin Gothic Medium Cond"/>
              </a:rPr>
              <a:t>PART 6</a:t>
            </a:r>
            <a:br>
              <a:rPr lang="en-US"/>
            </a:br>
            <a:br>
              <a:rPr lang="en-US"/>
            </a:br>
            <a:r>
              <a:rPr lang="en-US">
                <a:latin typeface="Franklin Gothic Medium Cond"/>
              </a:rPr>
              <a:t>Build a Program That Can Survive Administration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7DEEE79-1800-B744-A773-28B0AE2944BD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6783297" y="0"/>
            <a:ext cx="0" cy="685800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2B45B07-5F8F-FA32-1E39-E46B9B3A842A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 flipH="1">
            <a:off x="0" y="5346061"/>
            <a:ext cx="121920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04903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BC92BF-0E2F-39E6-2731-BAAA89D1D0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A6F6CDC7-1591-ECF1-0297-47436F735948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/>
          <a:srcRect l="40574" r="1664"/>
          <a:stretch>
            <a:fillRect/>
          </a:stretch>
        </p:blipFill>
        <p:spPr>
          <a:xfrm>
            <a:off x="6249988" y="0"/>
            <a:ext cx="5942012" cy="6858000"/>
          </a:xfr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41197DC-41CF-4582-C9A3-407AD0BC0469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EB4FF9C4-EEBF-D24D-8A4E-C0B9CCE3F975}" type="slidenum">
              <a:rPr lang="en-US" smtClean="0"/>
              <a:pPr/>
              <a:t>28</a:t>
            </a:fld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BCD46F-C6DC-12B5-4DCE-34250ED9D46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09575" y="1267325"/>
            <a:ext cx="5534025" cy="4904876"/>
          </a:xfrm>
        </p:spPr>
        <p:txBody>
          <a:bodyPr/>
          <a:lstStyle/>
          <a:p>
            <a:r>
              <a:rPr lang="en-US"/>
              <a:t>The plan document says one thing.</a:t>
            </a:r>
          </a:p>
          <a:p>
            <a:r>
              <a:rPr lang="en-US"/>
              <a:t>The carrier file says another.</a:t>
            </a:r>
          </a:p>
          <a:p>
            <a:r>
              <a:rPr lang="en-US"/>
              <a:t>Payroll deducts something different. </a:t>
            </a:r>
          </a:p>
          <a:p>
            <a:r>
              <a:rPr lang="en-US"/>
              <a:t>The manager explains it a fourth way. </a:t>
            </a:r>
          </a:p>
          <a:p>
            <a:r>
              <a:rPr lang="en-US"/>
              <a:t>The employee loses trust.</a:t>
            </a:r>
          </a:p>
          <a:p>
            <a:endParaRPr lang="en-US"/>
          </a:p>
          <a:p>
            <a:pPr marL="0" indent="0">
              <a:buNone/>
            </a:pPr>
            <a:r>
              <a:rPr lang="en-US" b="1">
                <a:latin typeface="+mj-lt"/>
              </a:rPr>
              <a:t>Benefits administration is a trust exercise.</a:t>
            </a:r>
          </a:p>
          <a:p>
            <a:endParaRPr lang="en-US"/>
          </a:p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979CB7E-47E0-5DFE-BA5E-AABBF5ABDF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Biggest Administrative Risk </a:t>
            </a:r>
            <a:br>
              <a:rPr lang="en-US"/>
            </a:br>
            <a:r>
              <a:rPr lang="en-US"/>
              <a:t>Is Misalignment</a:t>
            </a:r>
          </a:p>
        </p:txBody>
      </p:sp>
    </p:spTree>
    <p:extLst>
      <p:ext uri="{BB962C8B-B14F-4D97-AF65-F5344CB8AC3E}">
        <p14:creationId xmlns:p14="http://schemas.microsoft.com/office/powerpoint/2010/main" val="175740289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E273AF-F2A1-9481-E872-98F55B91D0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3DC8CC83-9251-5F1A-55C7-E18E281A80B3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/>
          <a:srcRect l="21119" r="21119"/>
          <a:stretch>
            <a:fillRect/>
          </a:stretch>
        </p:blipFill>
        <p:spPr/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740CA62-B2B6-2421-4972-99B7012EE7E3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EB4FF9C4-EEBF-D24D-8A4E-C0B9CCE3F975}" type="slidenum">
              <a:rPr lang="en-US" smtClean="0"/>
              <a:pPr/>
              <a:t>29</a:t>
            </a:fld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E364087-C3BF-B8F7-F4CB-1CA7C816780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/>
              <a:t>Days 1–30: Map the workforce and current eligibility rules.</a:t>
            </a:r>
          </a:p>
          <a:p>
            <a:r>
              <a:rPr lang="en-US"/>
              <a:t>Days 31–60: Audit documents, payroll codes, carrier files, and communications.</a:t>
            </a:r>
          </a:p>
          <a:p>
            <a:r>
              <a:rPr lang="en-US"/>
              <a:t>Days 61–90: Identify design changes, </a:t>
            </a:r>
            <a:br>
              <a:rPr lang="en-US"/>
            </a:br>
            <a:r>
              <a:rPr lang="en-US"/>
              <a:t>compliance fixes, and communication </a:t>
            </a:r>
            <a:br>
              <a:rPr lang="en-US"/>
            </a:br>
            <a:r>
              <a:rPr lang="en-US"/>
              <a:t>upgrades before renewal.</a:t>
            </a:r>
          </a:p>
          <a:p>
            <a:endParaRPr lang="en-US"/>
          </a:p>
          <a:p>
            <a:endParaRPr lang="en-US"/>
          </a:p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8006A88-0987-2EE6-AA3E-59EEB531B4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 90-Day Benefits Roadmap</a:t>
            </a:r>
          </a:p>
        </p:txBody>
      </p:sp>
    </p:spTree>
    <p:extLst>
      <p:ext uri="{BB962C8B-B14F-4D97-AF65-F5344CB8AC3E}">
        <p14:creationId xmlns:p14="http://schemas.microsoft.com/office/powerpoint/2010/main" val="7929297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A688785C-AC4A-33E8-7A50-7B54159DEA9D}"/>
              </a:ext>
            </a:extLst>
          </p:cNvPr>
          <p:cNvSpPr/>
          <p:nvPr/>
        </p:nvSpPr>
        <p:spPr>
          <a:xfrm>
            <a:off x="788" y="4844930"/>
            <a:ext cx="12195436" cy="9143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err="1"/>
          </a:p>
        </p:txBody>
      </p:sp>
      <p:sp>
        <p:nvSpPr>
          <p:cNvPr id="2" name="Text 0"/>
          <p:cNvSpPr/>
          <p:nvPr/>
        </p:nvSpPr>
        <p:spPr>
          <a:xfrm>
            <a:off x="640080" y="530352"/>
            <a:ext cx="10881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>
                <a:solidFill>
                  <a:srgbClr val="18212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Hospitality Has a Retention Problem</a:t>
            </a:r>
            <a:endParaRPr lang="en-US" sz="3000"/>
          </a:p>
        </p:txBody>
      </p:sp>
      <p:sp>
        <p:nvSpPr>
          <p:cNvPr id="4" name="Text 2"/>
          <p:cNvSpPr/>
          <p:nvPr/>
        </p:nvSpPr>
        <p:spPr>
          <a:xfrm>
            <a:off x="511450" y="1929162"/>
            <a:ext cx="31089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000" b="1">
                <a:solidFill>
                  <a:schemeClr val="accent1"/>
                </a:solidFill>
                <a:latin typeface="Franklin Gothic Medium Cond"/>
              </a:rPr>
              <a:t>679,000</a:t>
            </a:r>
            <a:endParaRPr lang="en-US" sz="4000">
              <a:solidFill>
                <a:schemeClr val="accent1"/>
              </a:solidFill>
              <a:latin typeface="Franklin Gothic Medium Cond"/>
            </a:endParaRPr>
          </a:p>
        </p:txBody>
      </p:sp>
      <p:sp>
        <p:nvSpPr>
          <p:cNvPr id="5" name="Text 3"/>
          <p:cNvSpPr/>
          <p:nvPr/>
        </p:nvSpPr>
        <p:spPr>
          <a:xfrm>
            <a:off x="511450" y="2550954"/>
            <a:ext cx="31089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50">
                <a:solidFill>
                  <a:srgbClr val="182127"/>
                </a:solidFill>
              </a:rPr>
              <a:t>Restaurant and lodging job </a:t>
            </a:r>
            <a:br>
              <a:rPr lang="en-US" sz="1450">
                <a:solidFill>
                  <a:srgbClr val="182127"/>
                </a:solidFill>
              </a:rPr>
            </a:br>
            <a:r>
              <a:rPr lang="en-US" sz="1450">
                <a:solidFill>
                  <a:srgbClr val="182127"/>
                </a:solidFill>
              </a:rPr>
              <a:t>openings in April 2026</a:t>
            </a:r>
            <a:endParaRPr lang="en-US" sz="1450"/>
          </a:p>
        </p:txBody>
      </p:sp>
      <p:sp>
        <p:nvSpPr>
          <p:cNvPr id="6" name="Text 4"/>
          <p:cNvSpPr/>
          <p:nvPr/>
        </p:nvSpPr>
        <p:spPr>
          <a:xfrm>
            <a:off x="511450" y="3255042"/>
            <a:ext cx="3108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>
                <a:solidFill>
                  <a:srgbClr val="5D6970"/>
                </a:solidFill>
              </a:rPr>
              <a:t>National Restaurant Association / BLS JOLTS</a:t>
            </a:r>
            <a:endParaRPr lang="en-US" sz="850"/>
          </a:p>
        </p:txBody>
      </p:sp>
      <p:sp>
        <p:nvSpPr>
          <p:cNvPr id="7" name="Text 5"/>
          <p:cNvSpPr/>
          <p:nvPr/>
        </p:nvSpPr>
        <p:spPr>
          <a:xfrm>
            <a:off x="4169050" y="1929162"/>
            <a:ext cx="31089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000" b="1">
                <a:solidFill>
                  <a:schemeClr val="accent1"/>
                </a:solidFill>
                <a:latin typeface="Franklin Gothic Medium Cond"/>
              </a:rPr>
              <a:t>576,000</a:t>
            </a:r>
            <a:endParaRPr lang="en-US" sz="4000">
              <a:solidFill>
                <a:schemeClr val="accent1"/>
              </a:solidFill>
              <a:latin typeface="Franklin Gothic Medium Cond"/>
            </a:endParaRPr>
          </a:p>
        </p:txBody>
      </p:sp>
      <p:sp>
        <p:nvSpPr>
          <p:cNvPr id="8" name="Text 6"/>
          <p:cNvSpPr/>
          <p:nvPr/>
        </p:nvSpPr>
        <p:spPr>
          <a:xfrm>
            <a:off x="4169050" y="2550954"/>
            <a:ext cx="31089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/>
            <a:r>
              <a:rPr lang="en-US" sz="1450">
                <a:solidFill>
                  <a:srgbClr val="182127"/>
                </a:solidFill>
              </a:rPr>
              <a:t>Quits in accommodations and </a:t>
            </a:r>
            <a:br>
              <a:rPr lang="en-US" sz="1450">
                <a:solidFill>
                  <a:srgbClr val="182127"/>
                </a:solidFill>
              </a:rPr>
            </a:br>
            <a:r>
              <a:rPr lang="en-US" sz="1450">
                <a:solidFill>
                  <a:srgbClr val="182127"/>
                </a:solidFill>
              </a:rPr>
              <a:t>food services in April 2026</a:t>
            </a:r>
            <a:endParaRPr lang="en-US" sz="1450"/>
          </a:p>
        </p:txBody>
      </p:sp>
      <p:sp>
        <p:nvSpPr>
          <p:cNvPr id="9" name="Text 7"/>
          <p:cNvSpPr/>
          <p:nvPr/>
        </p:nvSpPr>
        <p:spPr>
          <a:xfrm>
            <a:off x="4169050" y="3255042"/>
            <a:ext cx="3108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>
                <a:solidFill>
                  <a:srgbClr val="5D6970"/>
                </a:solidFill>
              </a:rPr>
              <a:t>National Restaurant Association / BLS JOLTS</a:t>
            </a:r>
            <a:endParaRPr lang="en-US" sz="850"/>
          </a:p>
        </p:txBody>
      </p:sp>
      <p:sp>
        <p:nvSpPr>
          <p:cNvPr id="10" name="Text 8"/>
          <p:cNvSpPr/>
          <p:nvPr/>
        </p:nvSpPr>
        <p:spPr>
          <a:xfrm>
            <a:off x="7826650" y="1929162"/>
            <a:ext cx="31089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000" b="1">
                <a:solidFill>
                  <a:schemeClr val="accent1"/>
                </a:solidFill>
                <a:latin typeface="Franklin Gothic Medium Cond"/>
              </a:rPr>
              <a:t>5.6%</a:t>
            </a:r>
            <a:endParaRPr lang="en-US" sz="4000">
              <a:solidFill>
                <a:schemeClr val="accent1"/>
              </a:solidFill>
              <a:latin typeface="Franklin Gothic Medium Cond"/>
            </a:endParaRPr>
          </a:p>
        </p:txBody>
      </p:sp>
      <p:sp>
        <p:nvSpPr>
          <p:cNvPr id="11" name="Text 9"/>
          <p:cNvSpPr/>
          <p:nvPr/>
        </p:nvSpPr>
        <p:spPr>
          <a:xfrm>
            <a:off x="7826650" y="2550954"/>
            <a:ext cx="31089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/>
            <a:r>
              <a:rPr lang="en-US" sz="1450">
                <a:solidFill>
                  <a:srgbClr val="182127"/>
                </a:solidFill>
              </a:rPr>
              <a:t>Accommodation and food services </a:t>
            </a:r>
            <a:br>
              <a:rPr lang="en-US" sz="1450">
                <a:solidFill>
                  <a:srgbClr val="182127"/>
                </a:solidFill>
              </a:rPr>
            </a:br>
            <a:r>
              <a:rPr lang="en-US" sz="1450">
                <a:solidFill>
                  <a:srgbClr val="182127"/>
                </a:solidFill>
              </a:rPr>
              <a:t>total separations rate in April 2026</a:t>
            </a:r>
            <a:endParaRPr lang="en-US" sz="1450"/>
          </a:p>
        </p:txBody>
      </p:sp>
      <p:sp>
        <p:nvSpPr>
          <p:cNvPr id="12" name="Text 10"/>
          <p:cNvSpPr/>
          <p:nvPr/>
        </p:nvSpPr>
        <p:spPr>
          <a:xfrm>
            <a:off x="7826650" y="3255042"/>
            <a:ext cx="3108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>
                <a:solidFill>
                  <a:srgbClr val="5D6970"/>
                </a:solidFill>
              </a:rPr>
              <a:t>BLS JOLTS</a:t>
            </a:r>
            <a:endParaRPr lang="en-US" sz="850"/>
          </a:p>
        </p:txBody>
      </p:sp>
      <p:sp>
        <p:nvSpPr>
          <p:cNvPr id="14" name="Text 12"/>
          <p:cNvSpPr/>
          <p:nvPr/>
        </p:nvSpPr>
        <p:spPr>
          <a:xfrm>
            <a:off x="628621" y="5160487"/>
            <a:ext cx="9454896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2000" b="1">
                <a:solidFill>
                  <a:schemeClr val="bg1"/>
                </a:solidFill>
                <a:latin typeface="+mj-lt"/>
              </a:rPr>
              <a:t>The operational issue is not just hiring. It is replacing people while trying to </a:t>
            </a:r>
            <a:br>
              <a:rPr lang="en-US" sz="2000" b="1">
                <a:solidFill>
                  <a:schemeClr val="bg1"/>
                </a:solidFill>
                <a:latin typeface="+mj-lt"/>
              </a:rPr>
            </a:br>
            <a:r>
              <a:rPr lang="en-US" sz="2000" b="1">
                <a:solidFill>
                  <a:schemeClr val="bg1"/>
                </a:solidFill>
                <a:latin typeface="+mj-lt"/>
              </a:rPr>
              <a:t>keep service consistent.</a:t>
            </a:r>
            <a:endParaRPr lang="en-US" sz="20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11155680" y="6473952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>
                <a:solidFill>
                  <a:srgbClr val="5D6970"/>
                </a:solidFill>
              </a:rPr>
              <a:t>3</a:t>
            </a:r>
            <a:endParaRPr lang="en-US" sz="85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95F406F-B632-1F79-3131-7CA5B74B7B52}"/>
              </a:ext>
            </a:extLst>
          </p:cNvPr>
          <p:cNvSpPr/>
          <p:nvPr/>
        </p:nvSpPr>
        <p:spPr>
          <a:xfrm>
            <a:off x="631372" y="1671243"/>
            <a:ext cx="2873827" cy="192849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err="1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97935DB-AC18-210C-6B40-7EF582C7362D}"/>
              </a:ext>
            </a:extLst>
          </p:cNvPr>
          <p:cNvSpPr/>
          <p:nvPr/>
        </p:nvSpPr>
        <p:spPr>
          <a:xfrm>
            <a:off x="4280951" y="1671242"/>
            <a:ext cx="2873827" cy="192849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err="1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4652F4A-447D-245F-ECD3-F227184EC51F}"/>
              </a:ext>
            </a:extLst>
          </p:cNvPr>
          <p:cNvSpPr/>
          <p:nvPr/>
        </p:nvSpPr>
        <p:spPr>
          <a:xfrm>
            <a:off x="7941988" y="1671243"/>
            <a:ext cx="2873827" cy="192849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err="1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A chef cooking in a kitchen&#10;&#10;AI-generated content may be incorrect.">
            <a:extLst>
              <a:ext uri="{FF2B5EF4-FFF2-40B4-BE49-F238E27FC236}">
                <a16:creationId xmlns:a16="http://schemas.microsoft.com/office/drawing/2014/main" id="{ED71AD76-5FF0-36EA-9296-4999E11447B0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/>
          <a:srcRect l="13195" r="38037"/>
          <a:stretch>
            <a:fillRect/>
          </a:stretch>
        </p:blipFill>
        <p:spPr>
          <a:xfrm>
            <a:off x="6249988" y="0"/>
            <a:ext cx="5942012" cy="6858000"/>
          </a:xfr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CE2150E-5017-B2D5-3C2D-1C9206DF74A2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EB4FF9C4-EEBF-D24D-8A4E-C0B9CCE3F975}" type="slidenum">
              <a:rPr lang="en-US" smtClean="0"/>
              <a:pPr/>
              <a:t>30</a:t>
            </a:fld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2945B7-78BE-58A6-1B0B-D0B89A36C9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09575" y="1318889"/>
            <a:ext cx="5534025" cy="4853312"/>
          </a:xfrm>
        </p:spPr>
        <p:txBody>
          <a:bodyPr>
            <a:normAutofit/>
          </a:bodyPr>
          <a:lstStyle/>
          <a:p>
            <a:r>
              <a:rPr lang="en-US"/>
              <a:t>Which employees are hardest to recruit or retain?</a:t>
            </a:r>
          </a:p>
          <a:p>
            <a:r>
              <a:rPr lang="en-US"/>
              <a:t>Which benefits do employees use, ignore, </a:t>
            </a:r>
            <a:br>
              <a:rPr lang="en-US"/>
            </a:br>
            <a:r>
              <a:rPr lang="en-US"/>
              <a:t>or misunderstand?</a:t>
            </a:r>
          </a:p>
          <a:p>
            <a:r>
              <a:rPr lang="en-US"/>
              <a:t>Do eligibility rules match actual schedules?</a:t>
            </a:r>
          </a:p>
          <a:p>
            <a:r>
              <a:rPr lang="en-US"/>
              <a:t>Could part-time employees become eligible </a:t>
            </a:r>
            <a:br>
              <a:rPr lang="en-US"/>
            </a:br>
            <a:r>
              <a:rPr lang="en-US"/>
              <a:t>for retirement deferrals?</a:t>
            </a:r>
          </a:p>
          <a:p>
            <a:r>
              <a:rPr lang="en-US"/>
              <a:t>Are payroll deductions and carrier </a:t>
            </a:r>
            <a:br>
              <a:rPr lang="en-US"/>
            </a:br>
            <a:r>
              <a:rPr lang="en-US"/>
              <a:t>bills reconciled?</a:t>
            </a:r>
          </a:p>
          <a:p>
            <a:r>
              <a:rPr lang="en-US"/>
              <a:t>Can managers explain the basics </a:t>
            </a:r>
            <a:br>
              <a:rPr lang="en-US"/>
            </a:br>
            <a:r>
              <a:rPr lang="en-US"/>
              <a:t>without guessing?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C23FE7D-B4D4-1CE2-153C-B7B0C2E65F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Questions to Ask Before the </a:t>
            </a:r>
            <a:br>
              <a:rPr lang="en-US"/>
            </a:br>
            <a:r>
              <a:rPr lang="en-US"/>
              <a:t>Next Renewal</a:t>
            </a:r>
          </a:p>
        </p:txBody>
      </p:sp>
    </p:spTree>
    <p:extLst>
      <p:ext uri="{BB962C8B-B14F-4D97-AF65-F5344CB8AC3E}">
        <p14:creationId xmlns:p14="http://schemas.microsoft.com/office/powerpoint/2010/main" val="54655826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BD7402F-FCE4-E100-928E-F35F6630AB73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B4FF9C4-EEBF-D24D-8A4E-C0B9CCE3F975}" type="slidenum">
              <a:rPr lang="en-US" smtClean="0"/>
              <a:pPr/>
              <a:t>31</a:t>
            </a:fld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6EEAF6-E551-0091-2E30-8746EA7353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>
                <a:latin typeface="+mj-lt"/>
              </a:rPr>
              <a:t>Benefits do not replace good pay, good managers, or good scheduling.</a:t>
            </a:r>
            <a:endParaRPr lang="en-US">
              <a:latin typeface="+mj-lt"/>
            </a:endParaRPr>
          </a:p>
          <a:p>
            <a:pPr marL="0" indent="0">
              <a:buNone/>
            </a:pPr>
            <a:r>
              <a:rPr lang="en-US" b="1">
                <a:latin typeface="+mj-lt"/>
              </a:rPr>
              <a:t>But smart benefits can help employees choose your workplace, trust your workplace, and stay longer.</a:t>
            </a:r>
            <a:endParaRPr lang="en-US">
              <a:latin typeface="+mj-lt"/>
            </a:endParaRPr>
          </a:p>
          <a:p>
            <a:r>
              <a:rPr lang="en-US"/>
              <a:t>Design for the workforce you have.</a:t>
            </a:r>
          </a:p>
          <a:p>
            <a:r>
              <a:rPr lang="en-US"/>
              <a:t>Communicate like employees are busy, because they are.</a:t>
            </a:r>
          </a:p>
          <a:p>
            <a:r>
              <a:rPr lang="en-US"/>
              <a:t>Treat compliance as part of the employee experience.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7E5DBC3-DB5D-C104-AFEB-C175F2871D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Takeaway</a:t>
            </a:r>
          </a:p>
        </p:txBody>
      </p:sp>
    </p:spTree>
    <p:extLst>
      <p:ext uri="{BB962C8B-B14F-4D97-AF65-F5344CB8AC3E}">
        <p14:creationId xmlns:p14="http://schemas.microsoft.com/office/powerpoint/2010/main" val="187410490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12" descr="A person with long hair wearing glasses&#10;&#10;AI-generated content may be incorrect.">
            <a:extLst>
              <a:ext uri="{FF2B5EF4-FFF2-40B4-BE49-F238E27FC236}">
                <a16:creationId xmlns:a16="http://schemas.microsoft.com/office/drawing/2014/main" id="{7115113F-57B5-1FDF-32A1-A7ACA0AF123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242" r="10242"/>
          <a:stretch/>
        </p:blipFill>
        <p:spPr>
          <a:xfrm>
            <a:off x="2452092" y="3052136"/>
            <a:ext cx="1211890" cy="1211890"/>
          </a:xfrm>
          <a:prstGeom prst="rect">
            <a:avLst/>
          </a:prstGeom>
        </p:spPr>
      </p:pic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C0F85BC8-91EE-D7D6-B731-87C8FE12138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231758" y="873650"/>
            <a:ext cx="7724204" cy="2768157"/>
          </a:xfrm>
        </p:spPr>
        <p:txBody>
          <a:bodyPr/>
          <a:lstStyle/>
          <a:p>
            <a:r>
              <a:rPr lang="en-US" dirty="0">
                <a:solidFill>
                  <a:schemeClr val="tx2"/>
                </a:solidFill>
                <a:latin typeface="Franklin Gothic Medium Cond"/>
              </a:rPr>
              <a:t>DISCUSSION</a:t>
            </a:r>
            <a:endParaRPr lang="en-US" dirty="0">
              <a:solidFill>
                <a:schemeClr val="tx2"/>
              </a:solidFill>
            </a:endParaRPr>
          </a:p>
          <a:p>
            <a:r>
              <a:rPr lang="en-US" sz="4500" dirty="0"/>
              <a:t>What benefit change would </a:t>
            </a:r>
            <a:br>
              <a:rPr lang="en-US" sz="4500" dirty="0"/>
            </a:br>
            <a:r>
              <a:rPr lang="en-US" sz="4500" dirty="0"/>
              <a:t>make the biggest difference </a:t>
            </a:r>
            <a:br>
              <a:rPr lang="en-US" sz="4500" dirty="0"/>
            </a:br>
            <a:r>
              <a:rPr lang="en-US" sz="4500" dirty="0"/>
              <a:t>for your workforce this year?</a:t>
            </a:r>
          </a:p>
        </p:txBody>
      </p:sp>
      <p:sp>
        <p:nvSpPr>
          <p:cNvPr id="28" name="Text Placeholder 1040">
            <a:extLst>
              <a:ext uri="{FF2B5EF4-FFF2-40B4-BE49-F238E27FC236}">
                <a16:creationId xmlns:a16="http://schemas.microsoft.com/office/drawing/2014/main" id="{BC5E2E72-0DC4-B397-585E-39C86E77AB9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33815" y="3417849"/>
            <a:ext cx="2219092" cy="1003300"/>
          </a:xfrm>
        </p:spPr>
        <p:txBody>
          <a:bodyPr>
            <a:noAutofit/>
          </a:bodyPr>
          <a:lstStyle/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100">
                <a:latin typeface="Franklin Gothic Medium Cond" panose="020B0606030402020204" pitchFamily="34" charset="0"/>
              </a:rPr>
              <a:t>JENNY 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100">
                <a:latin typeface="Franklin Gothic Medium Cond" panose="020B0606030402020204" pitchFamily="34" charset="0"/>
              </a:rPr>
              <a:t>KIESEWETTER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03D2524-FC43-0151-638B-5A11B8D793D2}"/>
              </a:ext>
            </a:extLst>
          </p:cNvPr>
          <p:cNvSpPr txBox="1"/>
          <p:nvPr/>
        </p:nvSpPr>
        <p:spPr>
          <a:xfrm>
            <a:off x="4231758" y="4008100"/>
            <a:ext cx="6161179" cy="50068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en-US" sz="2200">
                <a:solidFill>
                  <a:schemeClr val="bg1"/>
                </a:solidFill>
              </a:rPr>
              <a:t>Use this as a Q&amp;A prompt or table discussion.</a:t>
            </a:r>
          </a:p>
        </p:txBody>
      </p:sp>
    </p:spTree>
    <p:extLst>
      <p:ext uri="{BB962C8B-B14F-4D97-AF65-F5344CB8AC3E}">
        <p14:creationId xmlns:p14="http://schemas.microsoft.com/office/powerpoint/2010/main" val="126405801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853BFA47-57E4-08E8-D947-AA7E03073A9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770938" y="5486400"/>
            <a:ext cx="6185024" cy="1052623"/>
          </a:xfrm>
        </p:spPr>
        <p:txBody>
          <a:bodyPr/>
          <a:lstStyle/>
          <a:p>
            <a:r>
              <a:rPr lang="en-US"/>
              <a:t>Thank you.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32BB7D1-FC22-1A83-7CE0-AE0EAD21D70C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 flipH="1">
            <a:off x="0" y="5320488"/>
            <a:ext cx="12192000" cy="0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olid"/>
            <a:miter lim="800000"/>
          </a:ln>
          <a:effectLst/>
        </p:spPr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560E29D9-269F-B9F4-FFEA-3DABF8DBCEEC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541759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olid"/>
            <a:miter lim="800000"/>
          </a:ln>
          <a:effectLst/>
        </p:spPr>
      </p:cxnSp>
      <p:pic>
        <p:nvPicPr>
          <p:cNvPr id="5" name="Picture Placeholder 4" descr="A group of people in a restaurant&#10;&#10;AI-generated content may be incorrect.">
            <a:extLst>
              <a:ext uri="{FF2B5EF4-FFF2-40B4-BE49-F238E27FC236}">
                <a16:creationId xmlns:a16="http://schemas.microsoft.com/office/drawing/2014/main" id="{7EBBB5E0-E9C8-BEE8-700F-357B0A3BD28E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2"/>
          <a:srcRect l="14368" r="1436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23992566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3051869-D949-AF00-2EA0-CEB8BA0C5FEA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B4FF9C4-EEBF-D24D-8A4E-C0B9CCE3F975}" type="slidenum">
              <a:rPr lang="en-US" smtClean="0"/>
              <a:pPr/>
              <a:t>34</a:t>
            </a:fld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26A74A-9B3D-99B1-DFDA-C5B08456F1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/>
              <a:t>U.S. Bureau of Labor Statistics, Job Openings and Labor Turnover Survey, April 2026.</a:t>
            </a:r>
          </a:p>
          <a:p>
            <a:r>
              <a:rPr lang="en-US"/>
              <a:t>National Restaurant Association analysis of BLS JOLTS restaurant and lodging openings and </a:t>
            </a:r>
            <a:br>
              <a:rPr lang="en-US"/>
            </a:br>
            <a:r>
              <a:rPr lang="en-US"/>
              <a:t>quits, June 2026.</a:t>
            </a:r>
          </a:p>
          <a:p>
            <a:r>
              <a:rPr lang="en-US"/>
              <a:t>ADP, Retirement Benefits for Hospitality Workers: The New Service Standard, 2025.</a:t>
            </a:r>
          </a:p>
          <a:p>
            <a:r>
              <a:rPr lang="en-US"/>
              <a:t>ADP TotalSource Employee Benefits Survey, Health, Wealth and Choices, 2025.</a:t>
            </a:r>
          </a:p>
          <a:p>
            <a:r>
              <a:rPr lang="en-US"/>
              <a:t>ADP Research, People at Work 2025: A Global Workforce View.</a:t>
            </a:r>
          </a:p>
          <a:p>
            <a:r>
              <a:rPr lang="en-US"/>
              <a:t>IRS Notice 2024-73, Additional Guidance With Respect to Long-Term, Part-Time Employees.</a:t>
            </a:r>
          </a:p>
          <a:p>
            <a:r>
              <a:rPr lang="en-US"/>
              <a:t>Fidelity, Long-Term, Part-Time Employees May Now Be Eligible to Participate in Your Plan.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036B8EC-3B36-17FA-429C-FF436AA3D7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Sources and Reference Points</a:t>
            </a:r>
            <a:br>
              <a:rPr lang="en-US"/>
            </a:b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76168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Placeholder 21">
            <a:extLst>
              <a:ext uri="{FF2B5EF4-FFF2-40B4-BE49-F238E27FC236}">
                <a16:creationId xmlns:a16="http://schemas.microsoft.com/office/drawing/2014/main" id="{8768261B-A656-346F-4C8F-C99681188B87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/>
          <a:srcRect l="20931" r="20931"/>
          <a:stretch/>
        </p:blipFill>
        <p:spPr/>
      </p:pic>
      <p:sp>
        <p:nvSpPr>
          <p:cNvPr id="19" name="Content Placeholder 18">
            <a:extLst>
              <a:ext uri="{FF2B5EF4-FFF2-40B4-BE49-F238E27FC236}">
                <a16:creationId xmlns:a16="http://schemas.microsoft.com/office/drawing/2014/main" id="{E33F61BF-58BF-84DA-929A-0E80D20FE8C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>
                <a:latin typeface="+mj-lt"/>
              </a:rPr>
              <a:t>Employees compare the whole deal, not </a:t>
            </a:r>
            <a:br>
              <a:rPr lang="en-US" b="1">
                <a:latin typeface="+mj-lt"/>
              </a:rPr>
            </a:br>
            <a:r>
              <a:rPr lang="en-US" b="1">
                <a:latin typeface="+mj-lt"/>
              </a:rPr>
              <a:t>just the hourly rate.</a:t>
            </a:r>
          </a:p>
          <a:p>
            <a:r>
              <a:rPr lang="en-US"/>
              <a:t>Predictable access to care</a:t>
            </a:r>
          </a:p>
          <a:p>
            <a:r>
              <a:rPr lang="en-US"/>
              <a:t>A way to save, even modestly</a:t>
            </a:r>
          </a:p>
          <a:p>
            <a:r>
              <a:rPr lang="en-US"/>
              <a:t>Protection from financial shocks</a:t>
            </a:r>
          </a:p>
          <a:p>
            <a:r>
              <a:rPr lang="en-US"/>
              <a:t>Benefits that fit non-desk workers</a:t>
            </a:r>
          </a:p>
          <a:p>
            <a:r>
              <a:rPr lang="en-US"/>
              <a:t>Managers who can explain the basics</a:t>
            </a:r>
          </a:p>
        </p:txBody>
      </p:sp>
      <p:sp>
        <p:nvSpPr>
          <p:cNvPr id="18" name="Title 17">
            <a:extLst>
              <a:ext uri="{FF2B5EF4-FFF2-40B4-BE49-F238E27FC236}">
                <a16:creationId xmlns:a16="http://schemas.microsoft.com/office/drawing/2014/main" id="{1D6CF4D3-7218-8B7F-DA59-AF9B06CA1D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Pay Matters. It Is Not the Whole Story.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A person opening curtains in a room&#10;&#10;AI-generated content may be incorrect.">
            <a:extLst>
              <a:ext uri="{FF2B5EF4-FFF2-40B4-BE49-F238E27FC236}">
                <a16:creationId xmlns:a16="http://schemas.microsoft.com/office/drawing/2014/main" id="{A2DCBCB9-33F4-16A6-DAF4-305349E6F11C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/>
          <a:srcRect l="21098" r="21098"/>
          <a:stretch>
            <a:fillRect/>
          </a:stretch>
        </p:blipFill>
        <p:spPr/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DCD2B45-8242-6D61-0882-39E46B71618A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EB4FF9C4-EEBF-D24D-8A4E-C0B9CCE3F975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2BB2EE-0D95-1F42-22F8-9DF587AE076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b="1">
                <a:latin typeface="+mj-lt"/>
              </a:rPr>
              <a:t>Can I afford to work here, stay here, and build </a:t>
            </a:r>
            <a:br>
              <a:rPr lang="en-US" b="1">
                <a:latin typeface="+mj-lt"/>
              </a:rPr>
            </a:br>
            <a:r>
              <a:rPr lang="en-US" b="1">
                <a:latin typeface="+mj-lt"/>
              </a:rPr>
              <a:t>any kind of future here?</a:t>
            </a:r>
          </a:p>
          <a:p>
            <a:r>
              <a:rPr lang="en-US"/>
              <a:t>Health benefits answer the “can I handle care costs?” question.</a:t>
            </a:r>
          </a:p>
          <a:p>
            <a:r>
              <a:rPr lang="en-US"/>
              <a:t>Retirement benefits answer the “does this employer see a future for me?” question.</a:t>
            </a:r>
          </a:p>
          <a:p>
            <a:r>
              <a:rPr lang="en-US"/>
              <a:t>Voluntary benefits answer the “what happens </a:t>
            </a:r>
            <a:br>
              <a:rPr lang="en-US"/>
            </a:br>
            <a:r>
              <a:rPr lang="en-US"/>
              <a:t>if life goes sideways?” question.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3691037-105F-64D8-9C5A-A798E2CAC6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Benefits Question Employees Are Really Asking</a:t>
            </a:r>
          </a:p>
        </p:txBody>
      </p:sp>
    </p:spTree>
    <p:extLst>
      <p:ext uri="{BB962C8B-B14F-4D97-AF65-F5344CB8AC3E}">
        <p14:creationId xmlns:p14="http://schemas.microsoft.com/office/powerpoint/2010/main" val="1430507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Placeholder 15">
            <a:extLst>
              <a:ext uri="{FF2B5EF4-FFF2-40B4-BE49-F238E27FC236}">
                <a16:creationId xmlns:a16="http://schemas.microsoft.com/office/drawing/2014/main" id="{1C78072E-57A4-E5EB-B4AD-2F55011DC1F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/>
          <a:stretch/>
        </p:blipFill>
        <p:spPr/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D77771D6-7B9C-0D25-652D-8B53E52921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chemeClr val="accent1"/>
                </a:solidFill>
                <a:latin typeface="Franklin Gothic Medium Cond"/>
              </a:rPr>
              <a:t>PART 1</a:t>
            </a:r>
            <a:br>
              <a:rPr lang="en-US"/>
            </a:br>
            <a:br>
              <a:rPr lang="en-US"/>
            </a:br>
            <a:r>
              <a:rPr lang="en-US">
                <a:latin typeface="Franklin Gothic Medium Cond"/>
              </a:rPr>
              <a:t>Design Benefits for the Workforce You Actually Have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E820615-2AF3-992D-8C8C-8F74BA369751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6783297" y="0"/>
            <a:ext cx="0" cy="685800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59AAC13-098B-6467-CF1D-B15A82A702C9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 flipH="1">
            <a:off x="0" y="5346061"/>
            <a:ext cx="121920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4395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636947D-91C2-3D15-3524-CF92FC595AA2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B4FF9C4-EEBF-D24D-8A4E-C0B9CCE3F975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5FA898-4CA1-C495-D5FE-DEB43752BD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/>
              <a:t>Full-time managers and supervisors</a:t>
            </a:r>
          </a:p>
          <a:p>
            <a:r>
              <a:rPr lang="en-US"/>
              <a:t>Hourly full-time employees</a:t>
            </a:r>
          </a:p>
          <a:p>
            <a:r>
              <a:rPr lang="en-US"/>
              <a:t>Part-time employees</a:t>
            </a:r>
          </a:p>
          <a:p>
            <a:r>
              <a:rPr lang="en-US"/>
              <a:t>Seasonal employees</a:t>
            </a:r>
          </a:p>
          <a:p>
            <a:r>
              <a:rPr lang="en-US"/>
              <a:t>Tipped employees</a:t>
            </a:r>
          </a:p>
          <a:p>
            <a:r>
              <a:rPr lang="en-US"/>
              <a:t>Variable-hour employees</a:t>
            </a:r>
          </a:p>
          <a:p>
            <a:endParaRPr lang="en-US"/>
          </a:p>
          <a:p>
            <a:pPr marL="0" indent="0">
              <a:buNone/>
            </a:pPr>
            <a:r>
              <a:rPr lang="en-US" b="1">
                <a:latin typeface="+mj-lt"/>
              </a:rPr>
              <a:t>A benefit strategy that assumes everyone works the same schedule will miss the people most </a:t>
            </a:r>
            <a:br>
              <a:rPr lang="en-US" b="1">
                <a:latin typeface="+mj-lt"/>
              </a:rPr>
            </a:br>
            <a:r>
              <a:rPr lang="en-US" b="1">
                <a:latin typeface="+mj-lt"/>
              </a:rPr>
              <a:t>likely to leave.</a:t>
            </a:r>
          </a:p>
          <a:p>
            <a:pPr marL="0" indent="0">
              <a:buNone/>
            </a:pPr>
            <a:r>
              <a:rPr lang="en-US" b="1">
                <a:latin typeface="+mj-lt"/>
              </a:rPr>
              <a:t>Segment first. Design second.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92DBBB4-0B0C-AD55-0701-D035BFDA45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One Workforce, Several Benefit Needs</a:t>
            </a:r>
          </a:p>
        </p:txBody>
      </p:sp>
    </p:spTree>
    <p:extLst>
      <p:ext uri="{BB962C8B-B14F-4D97-AF65-F5344CB8AC3E}">
        <p14:creationId xmlns:p14="http://schemas.microsoft.com/office/powerpoint/2010/main" val="11281369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E182999-16AD-9101-A205-673BC43FFF4A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B4FF9C4-EEBF-D24D-8A4E-C0B9CCE3F975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5" name="object 7">
            <a:extLst>
              <a:ext uri="{FF2B5EF4-FFF2-40B4-BE49-F238E27FC236}">
                <a16:creationId xmlns:a16="http://schemas.microsoft.com/office/drawing/2014/main" id="{D1543385-6702-6441-3E2A-7705A915A26C}"/>
              </a:ext>
            </a:extLst>
          </p:cNvPr>
          <p:cNvSpPr txBox="1"/>
          <p:nvPr/>
        </p:nvSpPr>
        <p:spPr>
          <a:xfrm>
            <a:off x="577020" y="2560927"/>
            <a:ext cx="2868463" cy="553998"/>
          </a:xfrm>
          <a:prstGeom prst="rect">
            <a:avLst/>
          </a:prstGeom>
          <a:noFill/>
        </p:spPr>
        <p:txBody>
          <a:bodyPr vert="horz" wrap="square" lIns="0" tIns="91440" rIns="91440" bIns="9144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400" b="1" spc="65">
                <a:solidFill>
                  <a:srgbClr val="172027"/>
                </a:solidFill>
                <a:latin typeface="+mj-lt"/>
                <a:cs typeface="Calibri"/>
              </a:rPr>
              <a:t>1.</a:t>
            </a:r>
            <a:r>
              <a:rPr sz="2400" b="1" spc="-75">
                <a:solidFill>
                  <a:srgbClr val="172027"/>
                </a:solidFill>
                <a:latin typeface="+mj-lt"/>
                <a:cs typeface="Calibri"/>
              </a:rPr>
              <a:t> </a:t>
            </a:r>
            <a:r>
              <a:rPr sz="2400" b="1" spc="75">
                <a:solidFill>
                  <a:srgbClr val="172027"/>
                </a:solidFill>
                <a:latin typeface="+mj-lt"/>
                <a:cs typeface="Calibri"/>
              </a:rPr>
              <a:t>The</a:t>
            </a:r>
            <a:r>
              <a:rPr sz="2400" b="1" spc="-60">
                <a:solidFill>
                  <a:srgbClr val="172027"/>
                </a:solidFill>
                <a:latin typeface="+mj-lt"/>
                <a:cs typeface="Calibri"/>
              </a:rPr>
              <a:t> </a:t>
            </a:r>
            <a:r>
              <a:rPr sz="2400" b="1" spc="35">
                <a:solidFill>
                  <a:srgbClr val="172027"/>
                </a:solidFill>
                <a:latin typeface="+mj-lt"/>
                <a:cs typeface="Calibri"/>
              </a:rPr>
              <a:t>offer</a:t>
            </a:r>
            <a:endParaRPr sz="2400" b="1">
              <a:latin typeface="+mj-lt"/>
              <a:cs typeface="Calibri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A662918B-A19D-6936-B229-B247341E058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6703" y="1467757"/>
            <a:ext cx="857250" cy="885825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EB6B9324-0F8E-57A7-9D25-0A75798A18A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93571" y="1466614"/>
            <a:ext cx="807141" cy="886968"/>
          </a:xfrm>
          <a:prstGeom prst="rect">
            <a:avLst/>
          </a:prstGeom>
        </p:spPr>
      </p:pic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B1BE8910-6F23-2DBD-63C2-AEA0220126D6}"/>
              </a:ext>
            </a:extLst>
          </p:cNvPr>
          <p:cNvSpPr txBox="1">
            <a:spLocks/>
          </p:cNvSpPr>
          <p:nvPr/>
        </p:nvSpPr>
        <p:spPr>
          <a:xfrm>
            <a:off x="577020" y="3148748"/>
            <a:ext cx="2220969" cy="268440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114000"/>
              </a:lnSpc>
              <a:spcBef>
                <a:spcPts val="1200"/>
              </a:spcBef>
              <a:buClr>
                <a:schemeClr val="tx2"/>
              </a:buClr>
              <a:buFont typeface="Wingdings" pitchFamily="2" charset="2"/>
              <a:buChar char="§"/>
              <a:defRPr sz="20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14000"/>
              </a:lnSpc>
              <a:spcBef>
                <a:spcPts val="600"/>
              </a:spcBef>
              <a:buFont typeface="Arial"/>
              <a:buChar char="•"/>
              <a:defRPr sz="18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Wingdings" pitchFamily="2" charset="2"/>
              <a:buChar char="§"/>
              <a:defRPr sz="16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/>
              <a:buChar char="•"/>
              <a:defRPr sz="1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System Font Regular"/>
              <a:buChar char="–"/>
              <a:defRPr sz="1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25880" indent="-182880" algn="l" defTabSz="914400" rtl="0" eaLnBrk="1" latinLnBrk="0" hangingPunct="1">
              <a:lnSpc>
                <a:spcPct val="114000"/>
              </a:lnSpc>
              <a:spcBef>
                <a:spcPts val="300"/>
              </a:spcBef>
              <a:buFont typeface="Wingdings" pitchFamily="2" charset="2"/>
              <a:buChar char="Ø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08760" indent="-182880" algn="l" defTabSz="914400" rtl="0" eaLnBrk="1" latinLnBrk="0" hangingPunct="1">
              <a:lnSpc>
                <a:spcPct val="114000"/>
              </a:lnSpc>
              <a:spcBef>
                <a:spcPts val="300"/>
              </a:spcBef>
              <a:buFont typeface="Wingdings" pitchFamily="2" charset="2"/>
              <a:buChar char="§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" indent="-182880" algn="l" defTabSz="914400" rtl="0" eaLnBrk="1" latinLnBrk="0" hangingPunct="1">
              <a:lnSpc>
                <a:spcPct val="114000"/>
              </a:lnSpc>
              <a:spcBef>
                <a:spcPts val="3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At the offer, benefits make the job feel credible.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B9184D8-B767-5639-5C2A-A7AB7A8C7612}"/>
              </a:ext>
            </a:extLst>
          </p:cNvPr>
          <p:cNvCxnSpPr/>
          <p:nvPr/>
        </p:nvCxnSpPr>
        <p:spPr>
          <a:xfrm>
            <a:off x="3395564" y="1466614"/>
            <a:ext cx="0" cy="3282663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bject 7">
            <a:extLst>
              <a:ext uri="{FF2B5EF4-FFF2-40B4-BE49-F238E27FC236}">
                <a16:creationId xmlns:a16="http://schemas.microsoft.com/office/drawing/2014/main" id="{08376074-C34B-0C8F-9137-E617C2E2657C}"/>
              </a:ext>
            </a:extLst>
          </p:cNvPr>
          <p:cNvSpPr txBox="1"/>
          <p:nvPr/>
        </p:nvSpPr>
        <p:spPr>
          <a:xfrm>
            <a:off x="4098400" y="2560927"/>
            <a:ext cx="2868463" cy="553998"/>
          </a:xfrm>
          <a:prstGeom prst="rect">
            <a:avLst/>
          </a:prstGeom>
          <a:noFill/>
        </p:spPr>
        <p:txBody>
          <a:bodyPr vert="horz" wrap="square" lIns="0" tIns="91440" rIns="91440" bIns="9144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sz="2400" b="1" spc="65">
                <a:solidFill>
                  <a:srgbClr val="172027"/>
                </a:solidFill>
                <a:latin typeface="+mj-lt"/>
                <a:cs typeface="Calibri"/>
              </a:rPr>
              <a:t>2. The first 90 days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4C2AF59A-652B-CE3A-B4F6-DD6334B6B18D}"/>
              </a:ext>
            </a:extLst>
          </p:cNvPr>
          <p:cNvSpPr txBox="1">
            <a:spLocks/>
          </p:cNvSpPr>
          <p:nvPr/>
        </p:nvSpPr>
        <p:spPr>
          <a:xfrm>
            <a:off x="4098400" y="3148748"/>
            <a:ext cx="2868463" cy="161698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114000"/>
              </a:lnSpc>
              <a:spcBef>
                <a:spcPts val="1200"/>
              </a:spcBef>
              <a:buClr>
                <a:schemeClr val="tx2"/>
              </a:buClr>
              <a:buFont typeface="Wingdings" pitchFamily="2" charset="2"/>
              <a:buChar char="§"/>
              <a:defRPr sz="20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14000"/>
              </a:lnSpc>
              <a:spcBef>
                <a:spcPts val="600"/>
              </a:spcBef>
              <a:buFont typeface="Arial"/>
              <a:buChar char="•"/>
              <a:defRPr sz="18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Wingdings" pitchFamily="2" charset="2"/>
              <a:buChar char="§"/>
              <a:defRPr sz="16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/>
              <a:buChar char="•"/>
              <a:defRPr sz="1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System Font Regular"/>
              <a:buChar char="–"/>
              <a:defRPr sz="1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25880" indent="-182880" algn="l" defTabSz="914400" rtl="0" eaLnBrk="1" latinLnBrk="0" hangingPunct="1">
              <a:lnSpc>
                <a:spcPct val="114000"/>
              </a:lnSpc>
              <a:spcBef>
                <a:spcPts val="300"/>
              </a:spcBef>
              <a:buFont typeface="Wingdings" pitchFamily="2" charset="2"/>
              <a:buChar char="Ø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08760" indent="-182880" algn="l" defTabSz="914400" rtl="0" eaLnBrk="1" latinLnBrk="0" hangingPunct="1">
              <a:lnSpc>
                <a:spcPct val="114000"/>
              </a:lnSpc>
              <a:spcBef>
                <a:spcPts val="300"/>
              </a:spcBef>
              <a:buFont typeface="Wingdings" pitchFamily="2" charset="2"/>
              <a:buChar char="§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" indent="-182880" algn="l" defTabSz="914400" rtl="0" eaLnBrk="1" latinLnBrk="0" hangingPunct="1">
              <a:lnSpc>
                <a:spcPct val="114000"/>
              </a:lnSpc>
              <a:spcBef>
                <a:spcPts val="3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In the first 90 days, benefits help employees feel anchored.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813E01F-FD89-8AFF-541A-57A8D08FA2A9}"/>
              </a:ext>
            </a:extLst>
          </p:cNvPr>
          <p:cNvCxnSpPr/>
          <p:nvPr/>
        </p:nvCxnSpPr>
        <p:spPr>
          <a:xfrm>
            <a:off x="7623500" y="1483070"/>
            <a:ext cx="0" cy="3282663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bject 7">
            <a:extLst>
              <a:ext uri="{FF2B5EF4-FFF2-40B4-BE49-F238E27FC236}">
                <a16:creationId xmlns:a16="http://schemas.microsoft.com/office/drawing/2014/main" id="{5A180057-4C8F-B450-7A0E-2A4D692B4C08}"/>
              </a:ext>
            </a:extLst>
          </p:cNvPr>
          <p:cNvSpPr txBox="1"/>
          <p:nvPr/>
        </p:nvSpPr>
        <p:spPr>
          <a:xfrm>
            <a:off x="8357874" y="2560320"/>
            <a:ext cx="2868463" cy="553998"/>
          </a:xfrm>
          <a:prstGeom prst="rect">
            <a:avLst/>
          </a:prstGeom>
          <a:noFill/>
        </p:spPr>
        <p:txBody>
          <a:bodyPr vert="horz" wrap="square" lIns="0" tIns="91440" rIns="91440" bIns="9144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sz="2400" b="1" spc="65">
                <a:solidFill>
                  <a:srgbClr val="172027"/>
                </a:solidFill>
                <a:latin typeface="+mj-lt"/>
                <a:cs typeface="Calibri"/>
              </a:rPr>
              <a:t>3. The first renewal</a:t>
            </a:r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D31845D3-3CA1-3FB0-25EF-8093CE1094E0}"/>
              </a:ext>
            </a:extLst>
          </p:cNvPr>
          <p:cNvSpPr txBox="1">
            <a:spLocks/>
          </p:cNvSpPr>
          <p:nvPr/>
        </p:nvSpPr>
        <p:spPr>
          <a:xfrm>
            <a:off x="8357874" y="3145537"/>
            <a:ext cx="2688497" cy="172075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114000"/>
              </a:lnSpc>
              <a:spcBef>
                <a:spcPts val="1200"/>
              </a:spcBef>
              <a:buClr>
                <a:schemeClr val="tx2"/>
              </a:buClr>
              <a:buFont typeface="Wingdings" pitchFamily="2" charset="2"/>
              <a:buChar char="§"/>
              <a:defRPr sz="20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14000"/>
              </a:lnSpc>
              <a:spcBef>
                <a:spcPts val="600"/>
              </a:spcBef>
              <a:buFont typeface="Arial"/>
              <a:buChar char="•"/>
              <a:defRPr sz="18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Wingdings" pitchFamily="2" charset="2"/>
              <a:buChar char="§"/>
              <a:defRPr sz="16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/>
              <a:buChar char="•"/>
              <a:defRPr sz="1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System Font Regular"/>
              <a:buChar char="–"/>
              <a:defRPr sz="1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25880" indent="-182880" algn="l" defTabSz="914400" rtl="0" eaLnBrk="1" latinLnBrk="0" hangingPunct="1">
              <a:lnSpc>
                <a:spcPct val="114000"/>
              </a:lnSpc>
              <a:spcBef>
                <a:spcPts val="300"/>
              </a:spcBef>
              <a:buFont typeface="Wingdings" pitchFamily="2" charset="2"/>
              <a:buChar char="Ø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08760" indent="-182880" algn="l" defTabSz="914400" rtl="0" eaLnBrk="1" latinLnBrk="0" hangingPunct="1">
              <a:lnSpc>
                <a:spcPct val="114000"/>
              </a:lnSpc>
              <a:spcBef>
                <a:spcPts val="300"/>
              </a:spcBef>
              <a:buFont typeface="Wingdings" pitchFamily="2" charset="2"/>
              <a:buChar char="§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" indent="-182880" algn="l" defTabSz="914400" rtl="0" eaLnBrk="1" latinLnBrk="0" hangingPunct="1">
              <a:lnSpc>
                <a:spcPct val="114000"/>
              </a:lnSpc>
              <a:spcBef>
                <a:spcPts val="3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At renewal, benefits become proof that the employer is investing in the team.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7426FBCB-1CE5-38BF-1429-C7A068AC777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357616" y="1463040"/>
            <a:ext cx="1018371" cy="886968"/>
          </a:xfrm>
          <a:prstGeom prst="rect">
            <a:avLst/>
          </a:prstGeom>
        </p:spPr>
      </p:pic>
      <p:sp>
        <p:nvSpPr>
          <p:cNvPr id="29" name="Title 28">
            <a:extLst>
              <a:ext uri="{FF2B5EF4-FFF2-40B4-BE49-F238E27FC236}">
                <a16:creationId xmlns:a16="http://schemas.microsoft.com/office/drawing/2014/main" id="{2176BCFC-A7A0-7D2E-B57B-A97846B54A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Build Around Three Retention Moments</a:t>
            </a:r>
          </a:p>
        </p:txBody>
      </p:sp>
    </p:spTree>
    <p:extLst>
      <p:ext uri="{BB962C8B-B14F-4D97-AF65-F5344CB8AC3E}">
        <p14:creationId xmlns:p14="http://schemas.microsoft.com/office/powerpoint/2010/main" val="42939320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4A2719-5BED-B8E0-EB19-940F676D72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Placeholder 15">
            <a:extLst>
              <a:ext uri="{FF2B5EF4-FFF2-40B4-BE49-F238E27FC236}">
                <a16:creationId xmlns:a16="http://schemas.microsoft.com/office/drawing/2014/main" id="{82695969-46A2-7A79-BCBE-484D69206D7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/>
          <a:stretch/>
        </p:blipFill>
        <p:spPr/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E8E52ACC-9005-999C-08DE-E15190EF94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chemeClr val="accent1"/>
                </a:solidFill>
                <a:latin typeface="Franklin Gothic Medium Cond"/>
              </a:rPr>
              <a:t>PART 2</a:t>
            </a:r>
            <a:br>
              <a:rPr lang="en-US"/>
            </a:br>
            <a:br>
              <a:rPr lang="en-US"/>
            </a:br>
            <a:r>
              <a:rPr lang="en-US">
                <a:latin typeface="Franklin Gothic Medium Cond"/>
              </a:rPr>
              <a:t>Retirement Benefits as a Retention Signal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DACD90B-EF72-FE7A-3331-C1B48D1B8306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6783297" y="0"/>
            <a:ext cx="0" cy="685800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10854FE-C61C-362F-EC0A-C9E05913D2F2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 flipH="1">
            <a:off x="0" y="5346061"/>
            <a:ext cx="121920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0188360"/>
      </p:ext>
    </p:extLst>
  </p:cSld>
  <p:clrMapOvr>
    <a:masterClrMapping/>
  </p:clrMapOvr>
</p:sld>
</file>

<file path=ppt/theme/theme1.xml><?xml version="1.0" encoding="utf-8"?>
<a:theme xmlns:a="http://schemas.openxmlformats.org/drawingml/2006/main" name="Fisher Phillips">
  <a:themeElements>
    <a:clrScheme name="Fisher Phillips">
      <a:dk1>
        <a:srgbClr val="101820"/>
      </a:dk1>
      <a:lt1>
        <a:srgbClr val="FFFFFF"/>
      </a:lt1>
      <a:dk2>
        <a:srgbClr val="EB002C"/>
      </a:dk2>
      <a:lt2>
        <a:srgbClr val="DFE4F0"/>
      </a:lt2>
      <a:accent1>
        <a:srgbClr val="EB002C"/>
      </a:accent1>
      <a:accent2>
        <a:srgbClr val="101820"/>
      </a:accent2>
      <a:accent3>
        <a:srgbClr val="194B6A"/>
      </a:accent3>
      <a:accent4>
        <a:srgbClr val="492049"/>
      </a:accent4>
      <a:accent5>
        <a:srgbClr val="AC1A34"/>
      </a:accent5>
      <a:accent6>
        <a:srgbClr val="0080A3"/>
      </a:accent6>
      <a:hlink>
        <a:srgbClr val="EB002C"/>
      </a:hlink>
      <a:folHlink>
        <a:srgbClr val="EB002C"/>
      </a:folHlink>
    </a:clrScheme>
    <a:fontScheme name="Fisher Phillips">
      <a:majorFont>
        <a:latin typeface="Aptos Display"/>
        <a:ea typeface=""/>
        <a:cs typeface=""/>
      </a:majorFont>
      <a:minorFont>
        <a:latin typeface="Apto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sz="1600" dirty="0" err="1" smtClean="0"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algn="l">
          <a:defRPr sz="16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draft Fp Light Template" id="{DBDA1F6E-4A34-1C4C-A6BC-1F75D073FABF}" vid="{61B90DCA-495C-B44B-B6C8-A1575716015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d1e34f1-9ac9-4fb1-9d39-814278dc8955">
      <Terms xmlns="http://schemas.microsoft.com/office/infopath/2007/PartnerControls"/>
    </lcf76f155ced4ddcb4097134ff3c332f>
    <Thumb xmlns="fd1e34f1-9ac9-4fb1-9d39-814278dc8955" xsi:nil="true"/>
    <TaxCatchAll xmlns="6336d9d2-58cc-49c8-b316-6c65507984e7" xsi:nil="true"/>
    <Location xmlns="fd1e34f1-9ac9-4fb1-9d39-814278dc8955" xsi:nil="true"/>
    <LikesCount xmlns="http://schemas.microsoft.com/sharepoint/v3" xsi:nil="true"/>
    <Ratings xmlns="http://schemas.microsoft.com/sharepoint/v3" xsi:nil="true"/>
    <LikedBy xmlns="http://schemas.microsoft.com/sharepoint/v3">
      <UserInfo>
        <DisplayName/>
        <AccountId xsi:nil="true"/>
        <AccountType/>
      </UserInfo>
    </LikedBy>
    <RatedBy xmlns="http://schemas.microsoft.com/sharepoint/v3">
      <UserInfo>
        <DisplayName/>
        <AccountId xsi:nil="true"/>
        <AccountType/>
      </UserInfo>
    </RatedBy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0982544A2A2264299871603FAD1AC01" ma:contentTypeVersion="21" ma:contentTypeDescription="Create a new document." ma:contentTypeScope="" ma:versionID="bbc951508a53b231d0c19290e819bdc7">
  <xsd:schema xmlns:xsd="http://www.w3.org/2001/XMLSchema" xmlns:xs="http://www.w3.org/2001/XMLSchema" xmlns:p="http://schemas.microsoft.com/office/2006/metadata/properties" xmlns:ns1="http://schemas.microsoft.com/sharepoint/v3" xmlns:ns2="fd1e34f1-9ac9-4fb1-9d39-814278dc8955" xmlns:ns3="6336d9d2-58cc-49c8-b316-6c65507984e7" targetNamespace="http://schemas.microsoft.com/office/2006/metadata/properties" ma:root="true" ma:fieldsID="b20774efc63bce54f6fb4dffd5da16ff" ns1:_="" ns2:_="" ns3:_="">
    <xsd:import namespace="http://schemas.microsoft.com/sharepoint/v3"/>
    <xsd:import namespace="fd1e34f1-9ac9-4fb1-9d39-814278dc8955"/>
    <xsd:import namespace="6336d9d2-58cc-49c8-b316-6c65507984e7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Thumb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ocation" minOccurs="0"/>
                <xsd:element ref="ns2:MediaLengthInSeconds" minOccurs="0"/>
                <xsd:element ref="ns2:MediaServiceBillingMetadata" minOccurs="0"/>
                <xsd:element ref="ns2:MediaServiceLocation" minOccurs="0"/>
                <xsd:element ref="ns1:AverageRating" minOccurs="0"/>
                <xsd:element ref="ns1:RatingCount" minOccurs="0"/>
                <xsd:element ref="ns1:RatedBy" minOccurs="0"/>
                <xsd:element ref="ns1:Ratings" minOccurs="0"/>
                <xsd:element ref="ns1:LikesCount" minOccurs="0"/>
                <xsd:element ref="ns1:LikedB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AverageRating" ma:index="23" nillable="true" ma:displayName="Rating (0-5)" ma:decimals="2" ma:description="Average value of all the ratings that have been submitted" ma:internalName="AverageRating" ma:readOnly="true">
      <xsd:simpleType>
        <xsd:restriction base="dms:Number"/>
      </xsd:simpleType>
    </xsd:element>
    <xsd:element name="RatingCount" ma:index="24" nillable="true" ma:displayName="Number of Ratings" ma:decimals="0" ma:description="Number of ratings submitted" ma:internalName="RatingCount" ma:readOnly="true">
      <xsd:simpleType>
        <xsd:restriction base="dms:Number"/>
      </xsd:simpleType>
    </xsd:element>
    <xsd:element name="RatedBy" ma:index="25" nillable="true" ma:displayName="Rated By" ma:description="Users rated the item." ma:hidden="true" ma:list="UserInfo" ma:internalName="RatedBy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Ratings" ma:index="26" nillable="true" ma:displayName="User ratings" ma:description="User ratings for the item" ma:hidden="true" ma:internalName="Ratings">
      <xsd:simpleType>
        <xsd:restriction base="dms:Note"/>
      </xsd:simpleType>
    </xsd:element>
    <xsd:element name="LikesCount" ma:index="27" nillable="true" ma:displayName="Number of Likes" ma:internalName="LikesCount">
      <xsd:simpleType>
        <xsd:restriction base="dms:Unknown"/>
      </xsd:simpleType>
    </xsd:element>
    <xsd:element name="LikedBy" ma:index="28" nillable="true" ma:displayName="Liked By" ma:hidden="true" ma:list="UserInfo" ma:internalName="LikedBy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d1e34f1-9ac9-4fb1-9d39-814278dc8955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Image Tags" ma:readOnly="false" ma:fieldId="{5cf76f15-5ced-4ddc-b409-7134ff3c332f}" ma:taxonomyMulti="true" ma:sspId="d31c41fe-c4e0-4f9c-a920-af92ed3af46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Thumb" ma:index="11" nillable="true" ma:displayName="Thumb" ma:format="Thumbnail" ma:internalName="Thumb">
      <xsd:simpleType>
        <xsd:restriction base="dms:Unknown"/>
      </xsd:simpleType>
    </xsd:element>
    <xsd:element name="MediaServiceMetadata" ma:index="12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3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Location" ma:index="19" nillable="true" ma:displayName="Location" ma:format="Dropdown" ma:internalName="Location">
      <xsd:simpleType>
        <xsd:restriction base="dms:Text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336d9d2-58cc-49c8-b316-6c65507984e7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93881ffb-3363-417a-997b-8576ce0fbd35}" ma:internalName="TaxCatchAll" ma:showField="CatchAllData" ma:web="6336d9d2-58cc-49c8-b316-6c65507984e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3CA84D1-0019-4B0C-B7E6-9783CC92E19C}">
  <ds:schemaRefs>
    <ds:schemaRef ds:uri="6336d9d2-58cc-49c8-b316-6c65507984e7"/>
    <ds:schemaRef ds:uri="fd1e34f1-9ac9-4fb1-9d39-814278dc8955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D8446107-9A16-4076-9D92-D853E00D629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5C5CA68-C8A9-44BF-8C62-DB310DB4A01B}">
  <ds:schemaRefs>
    <ds:schemaRef ds:uri="6336d9d2-58cc-49c8-b316-6c65507984e7"/>
    <ds:schemaRef ds:uri="fd1e34f1-9ac9-4fb1-9d39-814278dc895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draft Fp Light Template (1)</Template>
  <TotalTime>0</TotalTime>
  <Words>2506</Words>
  <Application>Microsoft Office PowerPoint</Application>
  <PresentationFormat>Widescreen</PresentationFormat>
  <Paragraphs>284</Paragraphs>
  <Slides>34</Slides>
  <Notes>32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2" baseType="lpstr">
      <vt:lpstr>Aptos</vt:lpstr>
      <vt:lpstr>Aptos Display</vt:lpstr>
      <vt:lpstr>Aptos Light</vt:lpstr>
      <vt:lpstr>Arial</vt:lpstr>
      <vt:lpstr>Franklin Gothic Medium Cond</vt:lpstr>
      <vt:lpstr>System Font Regular</vt:lpstr>
      <vt:lpstr>Wingdings</vt:lpstr>
      <vt:lpstr>Fisher Phillips</vt:lpstr>
      <vt:lpstr>CHECK IN, STAY LONGER</vt:lpstr>
      <vt:lpstr>Where We Are Headed Today</vt:lpstr>
      <vt:lpstr>PowerPoint Presentation</vt:lpstr>
      <vt:lpstr>Pay Matters. It Is Not the Whole Story.</vt:lpstr>
      <vt:lpstr>The Benefits Question Employees Are Really Asking</vt:lpstr>
      <vt:lpstr>PART 1  Design Benefits for the Workforce You Actually Have</vt:lpstr>
      <vt:lpstr>One Workforce, Several Benefit Needs</vt:lpstr>
      <vt:lpstr>Build Around Three Retention Moments</vt:lpstr>
      <vt:lpstr>PART 2  Retirement Benefits as a Retention Signal</vt:lpstr>
      <vt:lpstr>Retirement Benefits Are Becoming a Service Standard</vt:lpstr>
      <vt:lpstr>Retirement Plan Choices That Can  Fit Hospitality</vt:lpstr>
      <vt:lpstr>LTPT Employees: Compliance Rule and Talent Opportunity</vt:lpstr>
      <vt:lpstr>Retirement Compliance Watch List</vt:lpstr>
      <vt:lpstr>PART 3  Health Benefits Employees Can Understand  and Use</vt:lpstr>
      <vt:lpstr>Health Benefits Win When They Feel Usable</vt:lpstr>
      <vt:lpstr>ACA Rules Matter in Hospitality</vt:lpstr>
      <vt:lpstr>Benefit Design Choices That  Affect Retention</vt:lpstr>
      <vt:lpstr>Health Compliance Watch List</vt:lpstr>
      <vt:lpstr>PART 4  Voluntary Benefits Can  Fill Real Gaps</vt:lpstr>
      <vt:lpstr>Voluntary Benefits Should Solve Specific Problems</vt:lpstr>
      <vt:lpstr>The Voluntary Benefits Trap</vt:lpstr>
      <vt:lpstr>Financial Wellness Counts Too</vt:lpstr>
      <vt:lpstr>PART 5  Communication Turns Benefits Into Value</vt:lpstr>
      <vt:lpstr>Employees Do Not Value What They Do Not Understand</vt:lpstr>
      <vt:lpstr>Explain Benefits at the Moments That Matter</vt:lpstr>
      <vt:lpstr>Make the Value Visible</vt:lpstr>
      <vt:lpstr>PART 6  Build a Program That Can Survive Administration</vt:lpstr>
      <vt:lpstr>The Biggest Administrative Risk  Is Misalignment</vt:lpstr>
      <vt:lpstr>A 90-Day Benefits Roadmap</vt:lpstr>
      <vt:lpstr>Questions to Ask Before the  Next Renewal</vt:lpstr>
      <vt:lpstr>The Takeaway</vt:lpstr>
      <vt:lpstr>PowerPoint Presentation</vt:lpstr>
      <vt:lpstr>PowerPoint Presentation</vt:lpstr>
      <vt:lpstr>Sources and Reference Points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Shanks, Taycae</dc:creator>
  <cp:keywords/>
  <dc:description/>
  <cp:lastModifiedBy>Jessica Cardwell</cp:lastModifiedBy>
  <cp:revision>1</cp:revision>
  <dcterms:created xsi:type="dcterms:W3CDTF">2026-06-22T23:47:49Z</dcterms:created>
  <dcterms:modified xsi:type="dcterms:W3CDTF">2026-06-23T20:15:51Z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0x010100F0982544A2A2264299871603FAD1AC01</vt:lpwstr>
  </property>
  <property fmtid="{D5CDD505-2E9C-101B-9397-08002B2CF9AE}" pid="3" name="MediaServiceImageTags">
    <vt:lpwstr/>
  </property>
</Properties>
</file>