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4" r:id="rId1"/>
  </p:sldMasterIdLst>
  <p:notesMasterIdLst>
    <p:notesMasterId r:id="rId36"/>
  </p:notesMasterIdLst>
  <p:handoutMasterIdLst>
    <p:handoutMasterId r:id="rId37"/>
  </p:handoutMasterIdLst>
  <p:sldIdLst>
    <p:sldId id="2673" r:id="rId2"/>
    <p:sldId id="2688" r:id="rId3"/>
    <p:sldId id="2710" r:id="rId4"/>
    <p:sldId id="2680" r:id="rId5"/>
    <p:sldId id="2711" r:id="rId6"/>
    <p:sldId id="2708" r:id="rId7"/>
    <p:sldId id="2712" r:id="rId8"/>
    <p:sldId id="2694" r:id="rId9"/>
    <p:sldId id="2709" r:id="rId10"/>
    <p:sldId id="2713" r:id="rId11"/>
    <p:sldId id="2696" r:id="rId12"/>
    <p:sldId id="2714" r:id="rId13"/>
    <p:sldId id="2715" r:id="rId14"/>
    <p:sldId id="2698" r:id="rId15"/>
    <p:sldId id="2717" r:id="rId16"/>
    <p:sldId id="2701" r:id="rId17"/>
    <p:sldId id="2702" r:id="rId18"/>
    <p:sldId id="2720" r:id="rId19"/>
    <p:sldId id="2718" r:id="rId20"/>
    <p:sldId id="2703" r:id="rId21"/>
    <p:sldId id="2719" r:id="rId22"/>
    <p:sldId id="2721" r:id="rId23"/>
    <p:sldId id="2697" r:id="rId24"/>
    <p:sldId id="2727" r:id="rId25"/>
    <p:sldId id="2722" r:id="rId26"/>
    <p:sldId id="2704" r:id="rId27"/>
    <p:sldId id="2705" r:id="rId28"/>
    <p:sldId id="2725" r:id="rId29"/>
    <p:sldId id="2700" r:id="rId30"/>
    <p:sldId id="2724" r:id="rId31"/>
    <p:sldId id="2706" r:id="rId32"/>
    <p:sldId id="2707" r:id="rId33"/>
    <p:sldId id="2726" r:id="rId34"/>
    <p:sldId id="262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ett, Mandy" initials="BM" lastIdx="1" clrIdx="0">
    <p:extLst>
      <p:ext uri="{19B8F6BF-5375-455C-9EA6-DF929625EA0E}">
        <p15:presenceInfo xmlns:p15="http://schemas.microsoft.com/office/powerpoint/2012/main" userId="S::ARB@FIRM.BDBC.COM::af687dea-e6b0-4720-aa4b-a791a4296c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00000"/>
    <a:srgbClr val="F2F2F2"/>
    <a:srgbClr val="2B2E35"/>
    <a:srgbClr val="00C5CF"/>
    <a:srgbClr val="71DEB0"/>
    <a:srgbClr val="35D6AA"/>
    <a:srgbClr val="03CFD9"/>
    <a:srgbClr val="00DDE8"/>
    <a:srgbClr val="9C439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6201" autoAdjust="0"/>
  </p:normalViewPr>
  <p:slideViewPr>
    <p:cSldViewPr snapToGrid="0" snapToObjects="1">
      <p:cViewPr varScale="1">
        <p:scale>
          <a:sx n="109" d="100"/>
          <a:sy n="109" d="100"/>
        </p:scale>
        <p:origin x="354" y="10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80" d="100"/>
          <a:sy n="80" d="100"/>
        </p:scale>
        <p:origin x="306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445714-ED6A-474D-B00C-4B977A00AA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5B3F64-128E-4009-A82D-B2853B7FCC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BCC193-F651-4A23-BD0D-CF310AA8757D}" type="datetimeFigureOut">
              <a:rPr lang="en-US" smtClean="0"/>
              <a:t>7/7/2023</a:t>
            </a:fld>
            <a:endParaRPr lang="en-US"/>
          </a:p>
        </p:txBody>
      </p:sp>
      <p:sp>
        <p:nvSpPr>
          <p:cNvPr id="4" name="Footer Placeholder 3">
            <a:extLst>
              <a:ext uri="{FF2B5EF4-FFF2-40B4-BE49-F238E27FC236}">
                <a16:creationId xmlns:a16="http://schemas.microsoft.com/office/drawing/2014/main" id="{65E62EEB-C029-4807-9568-C88866CE9A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B29316-9100-4D28-AF23-58F3EC2FB2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210D01-C863-46C0-BB10-34EE72E742E4}" type="slidenum">
              <a:rPr lang="en-US" smtClean="0"/>
              <a:t>‹#›</a:t>
            </a:fld>
            <a:endParaRPr lang="en-US"/>
          </a:p>
        </p:txBody>
      </p:sp>
    </p:spTree>
    <p:extLst>
      <p:ext uri="{BB962C8B-B14F-4D97-AF65-F5344CB8AC3E}">
        <p14:creationId xmlns:p14="http://schemas.microsoft.com/office/powerpoint/2010/main" val="2202137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i="0">
                <a:latin typeface="Open Sans Semibold"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1" i="0">
                <a:latin typeface="Open Sans Semibold" charset="0"/>
              </a:defRPr>
            </a:lvl1pPr>
          </a:lstStyle>
          <a:p>
            <a:fld id="{EFC10EE1-B198-C942-8235-326C972CBB30}" type="datetimeFigureOut">
              <a:rPr lang="en-US" smtClean="0"/>
              <a:pPr/>
              <a:t>7/7/2023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1" i="0">
                <a:latin typeface="Open Sans Semibold"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i="0">
                <a:latin typeface="Open Sans Semibold"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b="1" i="0" kern="1200">
        <a:solidFill>
          <a:schemeClr val="tx1"/>
        </a:solidFill>
        <a:latin typeface="Open Sans Semibold" charset="0"/>
        <a:ea typeface="+mn-ea"/>
        <a:cs typeface="+mn-cs"/>
      </a:defRPr>
    </a:lvl1pPr>
    <a:lvl2pPr marL="457109" algn="l" defTabSz="457109" rtl="0" eaLnBrk="1" latinLnBrk="0" hangingPunct="1">
      <a:defRPr sz="1200" b="1" i="0" kern="1200">
        <a:solidFill>
          <a:schemeClr val="tx1"/>
        </a:solidFill>
        <a:latin typeface="Open Sans Semibold" charset="0"/>
        <a:ea typeface="+mn-ea"/>
        <a:cs typeface="+mn-cs"/>
      </a:defRPr>
    </a:lvl2pPr>
    <a:lvl3pPr marL="914217" algn="l" defTabSz="457109" rtl="0" eaLnBrk="1" latinLnBrk="0" hangingPunct="1">
      <a:defRPr sz="1200" b="1" i="0" kern="1200">
        <a:solidFill>
          <a:schemeClr val="tx1"/>
        </a:solidFill>
        <a:latin typeface="Open Sans Semibold" charset="0"/>
        <a:ea typeface="+mn-ea"/>
        <a:cs typeface="+mn-cs"/>
      </a:defRPr>
    </a:lvl3pPr>
    <a:lvl4pPr marL="1371326" algn="l" defTabSz="457109" rtl="0" eaLnBrk="1" latinLnBrk="0" hangingPunct="1">
      <a:defRPr sz="1200" b="1" i="0" kern="1200">
        <a:solidFill>
          <a:schemeClr val="tx1"/>
        </a:solidFill>
        <a:latin typeface="Open Sans Semibold" charset="0"/>
        <a:ea typeface="+mn-ea"/>
        <a:cs typeface="+mn-cs"/>
      </a:defRPr>
    </a:lvl4pPr>
    <a:lvl5pPr marL="1828434" algn="l" defTabSz="457109" rtl="0" eaLnBrk="1" latinLnBrk="0" hangingPunct="1">
      <a:defRPr sz="1200" b="1" i="0" kern="1200">
        <a:solidFill>
          <a:schemeClr val="tx1"/>
        </a:solidFill>
        <a:latin typeface="Open Sans Semibold" charset="0"/>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1692393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ption 1">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5"/>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dirty="0">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02530D12-DFBB-4383-B7CE-61A42D6497D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1</a:t>
            </a:r>
          </a:p>
        </p:txBody>
      </p:sp>
      <p:sp>
        <p:nvSpPr>
          <p:cNvPr id="15" name="Text Placeholder 14">
            <a:extLst>
              <a:ext uri="{FF2B5EF4-FFF2-40B4-BE49-F238E27FC236}">
                <a16:creationId xmlns:a16="http://schemas.microsoft.com/office/drawing/2014/main" id="{1C90164D-FA56-4C01-B93D-79C0D09A9754}"/>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6" name="Text Placeholder 14">
            <a:extLst>
              <a:ext uri="{FF2B5EF4-FFF2-40B4-BE49-F238E27FC236}">
                <a16:creationId xmlns:a16="http://schemas.microsoft.com/office/drawing/2014/main" id="{83700D3F-414D-492E-ADEE-DE8CC0B249E9}"/>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0" name="Text Placeholder 14">
            <a:extLst>
              <a:ext uri="{FF2B5EF4-FFF2-40B4-BE49-F238E27FC236}">
                <a16:creationId xmlns:a16="http://schemas.microsoft.com/office/drawing/2014/main" id="{A6CDB0E7-38EF-4CA7-A30D-ED27914F587A}"/>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2" name="Text Placeholder 14">
            <a:extLst>
              <a:ext uri="{FF2B5EF4-FFF2-40B4-BE49-F238E27FC236}">
                <a16:creationId xmlns:a16="http://schemas.microsoft.com/office/drawing/2014/main" id="{8F187370-3173-49CD-8B91-CC3D7A18C26E}"/>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4999BF73-F9F2-4E1D-830C-FDFB628A31F6}"/>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739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Subtitle with on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C64D358-3C24-4FDF-B6B2-B09E680334B2}"/>
              </a:ext>
            </a:extLst>
          </p:cNvPr>
          <p:cNvSpPr>
            <a:spLocks noGrp="1"/>
          </p:cNvSpPr>
          <p:nvPr>
            <p:ph sz="quarter" idx="18"/>
          </p:nvPr>
        </p:nvSpPr>
        <p:spPr>
          <a:xfrm>
            <a:off x="381000" y="1600200"/>
            <a:ext cx="11430000" cy="4538663"/>
          </a:xfrm>
          <a:prstGeom prst="rect">
            <a:avLst/>
          </a:prstGeom>
        </p:spPr>
        <p:txBody>
          <a:bodyPr/>
          <a:lstStyle>
            <a:lvl1pPr marL="344488" indent="-344488">
              <a:buClr>
                <a:schemeClr val="accent1"/>
              </a:buCl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10">
            <a:extLst>
              <a:ext uri="{FF2B5EF4-FFF2-40B4-BE49-F238E27FC236}">
                <a16:creationId xmlns:a16="http://schemas.microsoft.com/office/drawing/2014/main" id="{0DDEB31F-9812-4AEF-9BC4-F114E4F44AEA}"/>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7" name="Text Placeholder 2">
            <a:extLst>
              <a:ext uri="{FF2B5EF4-FFF2-40B4-BE49-F238E27FC236}">
                <a16:creationId xmlns:a16="http://schemas.microsoft.com/office/drawing/2014/main" id="{C3B3A4EB-F305-4422-8C88-870CCE545DA5}"/>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9" name="TextBox 7">
            <a:extLst>
              <a:ext uri="{FF2B5EF4-FFF2-40B4-BE49-F238E27FC236}">
                <a16:creationId xmlns:a16="http://schemas.microsoft.com/office/drawing/2014/main" id="{BD334408-F23F-41A5-A163-45832F857BB4}"/>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3111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ubtitle with one column - No hash mark">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9E6E1CA2-79C1-44AA-9FC4-E6D5E7D66008}"/>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6" name="Text Placeholder 2">
            <a:extLst>
              <a:ext uri="{FF2B5EF4-FFF2-40B4-BE49-F238E27FC236}">
                <a16:creationId xmlns:a16="http://schemas.microsoft.com/office/drawing/2014/main" id="{106964BD-D71E-4A3F-B632-C9E03B50902F}"/>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7" name="Content Placeholder 7">
            <a:extLst>
              <a:ext uri="{FF2B5EF4-FFF2-40B4-BE49-F238E27FC236}">
                <a16:creationId xmlns:a16="http://schemas.microsoft.com/office/drawing/2014/main" id="{6909E8B4-0FDA-4BE0-A6B5-B9E776E54545}"/>
              </a:ext>
            </a:extLst>
          </p:cNvPr>
          <p:cNvSpPr>
            <a:spLocks noGrp="1"/>
          </p:cNvSpPr>
          <p:nvPr>
            <p:ph sz="quarter" idx="18"/>
          </p:nvPr>
        </p:nvSpPr>
        <p:spPr>
          <a:xfrm>
            <a:off x="381000" y="1600200"/>
            <a:ext cx="11430000" cy="4538663"/>
          </a:xfrm>
          <a:prstGeom prst="rect">
            <a:avLst/>
          </a:prstGeom>
        </p:spPr>
        <p:txBody>
          <a:bodyPr/>
          <a:lstStyle>
            <a:lvl1pPr marL="344488" indent="-344488">
              <a:buClr>
                <a:schemeClr val="accent1"/>
              </a:buCl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7B85B167-FB62-46A9-AA57-2DD08B356EDF}"/>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155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with two column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C09B96E-3451-421E-95E1-D05A669ACB25}"/>
              </a:ext>
            </a:extLst>
          </p:cNvPr>
          <p:cNvSpPr>
            <a:spLocks noGrp="1"/>
          </p:cNvSpPr>
          <p:nvPr>
            <p:ph type="body" sz="quarter" idx="17"/>
          </p:nvPr>
        </p:nvSpPr>
        <p:spPr>
          <a:xfrm>
            <a:off x="381000" y="1600200"/>
            <a:ext cx="5486400" cy="4538663"/>
          </a:xfrm>
          <a:prstGeom prst="rect">
            <a:avLst/>
          </a:prstGeom>
        </p:spPr>
        <p:txBody>
          <a:bodyPr/>
          <a:lstStyle>
            <a:lvl1pPr marL="344488" indent="-344488">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30415576-692A-4B5B-B3EC-DAD4F07E7541}"/>
              </a:ext>
            </a:extLst>
          </p:cNvPr>
          <p:cNvSpPr>
            <a:spLocks noGrp="1"/>
          </p:cNvSpPr>
          <p:nvPr>
            <p:ph type="body" sz="quarter" idx="18"/>
          </p:nvPr>
        </p:nvSpPr>
        <p:spPr>
          <a:xfrm>
            <a:off x="6333931" y="1600200"/>
            <a:ext cx="5486400" cy="4538663"/>
          </a:xfrm>
          <a:prstGeom prst="rect">
            <a:avLst/>
          </a:prstGeom>
        </p:spPr>
        <p:txBody>
          <a:bodyPr/>
          <a:lstStyle>
            <a:lvl1pPr marL="342900" indent="-342900">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9" name="Text Placeholder 10">
            <a:extLst>
              <a:ext uri="{FF2B5EF4-FFF2-40B4-BE49-F238E27FC236}">
                <a16:creationId xmlns:a16="http://schemas.microsoft.com/office/drawing/2014/main" id="{85BFC132-57B9-42E2-BA12-31465A62946D}"/>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0" name="Text Placeholder 2">
            <a:extLst>
              <a:ext uri="{FF2B5EF4-FFF2-40B4-BE49-F238E27FC236}">
                <a16:creationId xmlns:a16="http://schemas.microsoft.com/office/drawing/2014/main" id="{945CB1CF-317F-47A9-8053-F75230B126FB}"/>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1" name="TextBox 7">
            <a:extLst>
              <a:ext uri="{FF2B5EF4-FFF2-40B4-BE49-F238E27FC236}">
                <a16:creationId xmlns:a16="http://schemas.microsoft.com/office/drawing/2014/main" id="{6C21E214-53D6-4916-B77A-B291A2BBF354}"/>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029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ubtitle with two columns - No hash mark">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C470888C-046E-444E-9E59-31BC29B30B43}"/>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9" name="Text Placeholder 2">
            <a:extLst>
              <a:ext uri="{FF2B5EF4-FFF2-40B4-BE49-F238E27FC236}">
                <a16:creationId xmlns:a16="http://schemas.microsoft.com/office/drawing/2014/main" id="{69378B1D-0275-4D38-B4ED-AA70E6BD6652}"/>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0" name="Text Placeholder 2">
            <a:extLst>
              <a:ext uri="{FF2B5EF4-FFF2-40B4-BE49-F238E27FC236}">
                <a16:creationId xmlns:a16="http://schemas.microsoft.com/office/drawing/2014/main" id="{95903ABA-BB0D-46C1-A585-F9B3FBD8B0D8}"/>
              </a:ext>
            </a:extLst>
          </p:cNvPr>
          <p:cNvSpPr>
            <a:spLocks noGrp="1"/>
          </p:cNvSpPr>
          <p:nvPr>
            <p:ph type="body" sz="quarter" idx="17"/>
          </p:nvPr>
        </p:nvSpPr>
        <p:spPr>
          <a:xfrm>
            <a:off x="381000" y="1600200"/>
            <a:ext cx="5486400" cy="4538663"/>
          </a:xfrm>
          <a:prstGeom prst="rect">
            <a:avLst/>
          </a:prstGeom>
        </p:spPr>
        <p:txBody>
          <a:bodyPr/>
          <a:lstStyle>
            <a:lvl1pPr marL="344488" indent="-344488">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F984307E-FDAC-4ACF-AF2D-5C61ED6D22BB}"/>
              </a:ext>
            </a:extLst>
          </p:cNvPr>
          <p:cNvSpPr>
            <a:spLocks noGrp="1"/>
          </p:cNvSpPr>
          <p:nvPr>
            <p:ph type="body" sz="quarter" idx="18"/>
          </p:nvPr>
        </p:nvSpPr>
        <p:spPr>
          <a:xfrm>
            <a:off x="6333931" y="1600200"/>
            <a:ext cx="5486400" cy="4538663"/>
          </a:xfrm>
          <a:prstGeom prst="rect">
            <a:avLst/>
          </a:prstGeom>
        </p:spPr>
        <p:txBody>
          <a:bodyPr/>
          <a:lstStyle>
            <a:lvl1pPr marL="342900" indent="-342900">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7" name="TextBox 7">
            <a:extLst>
              <a:ext uri="{FF2B5EF4-FFF2-40B4-BE49-F238E27FC236}">
                <a16:creationId xmlns:a16="http://schemas.microsoft.com/office/drawing/2014/main" id="{C87EAEFD-8A78-4284-8BCF-C082292B20BC}"/>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19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verview with image on righ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7162800" y="0"/>
            <a:ext cx="5029200" cy="6858000"/>
          </a:xfrm>
          <a:prstGeom prst="rect">
            <a:avLst/>
          </a:prstGeom>
          <a:solidFill>
            <a:schemeClr val="bg1">
              <a:lumMod val="95000"/>
            </a:schemeClr>
          </a:solidFill>
          <a:effectLst/>
        </p:spPr>
        <p:txBody>
          <a:bodyPr anchor="ctr">
            <a:normAutofit/>
          </a:bodyPr>
          <a:lstStyle>
            <a:lvl1pPr marL="0" indent="0" algn="ctr">
              <a:buNone/>
              <a:defRPr sz="1300" b="1" i="0">
                <a:ln>
                  <a:noFill/>
                </a:ln>
                <a:solidFill>
                  <a:schemeClr val="bg1">
                    <a:lumMod val="75000"/>
                  </a:schemeClr>
                </a:solidFill>
                <a:latin typeface="Open Sans Semibold" charset="0"/>
                <a:ea typeface="Open Sans Semibold" charset="0"/>
                <a:cs typeface="Open Sans Semibold" charset="0"/>
              </a:defRPr>
            </a:lvl1pPr>
          </a:lstStyle>
          <a:p>
            <a:endParaRPr lang="en-US" dirty="0"/>
          </a:p>
        </p:txBody>
      </p:sp>
      <p:sp>
        <p:nvSpPr>
          <p:cNvPr id="3" name="Text Placeholder 4">
            <a:extLst>
              <a:ext uri="{FF2B5EF4-FFF2-40B4-BE49-F238E27FC236}">
                <a16:creationId xmlns:a16="http://schemas.microsoft.com/office/drawing/2014/main" id="{C079C69E-038F-4202-9D8F-42617FBA0C13}"/>
              </a:ext>
            </a:extLst>
          </p:cNvPr>
          <p:cNvSpPr>
            <a:spLocks noGrp="1"/>
          </p:cNvSpPr>
          <p:nvPr>
            <p:ph type="body" sz="quarter" idx="61"/>
          </p:nvPr>
        </p:nvSpPr>
        <p:spPr>
          <a:xfrm>
            <a:off x="393442" y="628650"/>
            <a:ext cx="5715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Box 7">
            <a:extLst>
              <a:ext uri="{FF2B5EF4-FFF2-40B4-BE49-F238E27FC236}">
                <a16:creationId xmlns:a16="http://schemas.microsoft.com/office/drawing/2014/main" id="{ADBE6524-3BC5-43DF-AA3E-BCDB1560C18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71973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with image on lef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0" y="0"/>
            <a:ext cx="5029200" cy="6858000"/>
          </a:xfrm>
          <a:prstGeom prst="rect">
            <a:avLst/>
          </a:prstGeom>
          <a:solidFill>
            <a:schemeClr val="bg1">
              <a:lumMod val="95000"/>
            </a:schemeClr>
          </a:solidFill>
          <a:effectLst/>
        </p:spPr>
        <p:txBody>
          <a:bodyPr anchor="ctr">
            <a:normAutofit/>
          </a:bodyPr>
          <a:lstStyle>
            <a:lvl1pPr marL="0" indent="0" algn="ctr">
              <a:buNone/>
              <a:defRPr sz="1300" b="1" i="0">
                <a:ln>
                  <a:noFill/>
                </a:ln>
                <a:solidFill>
                  <a:schemeClr val="bg1">
                    <a:lumMod val="75000"/>
                  </a:schemeClr>
                </a:solidFill>
                <a:latin typeface="Open Sans Semibold" charset="0"/>
                <a:ea typeface="Open Sans Semibold" charset="0"/>
                <a:cs typeface="Open Sans Semibold" charset="0"/>
              </a:defRPr>
            </a:lvl1pPr>
          </a:lstStyle>
          <a:p>
            <a:endParaRPr lang="en-US" dirty="0"/>
          </a:p>
        </p:txBody>
      </p:sp>
      <p:sp>
        <p:nvSpPr>
          <p:cNvPr id="5" name="Text Placeholder 4">
            <a:extLst>
              <a:ext uri="{FF2B5EF4-FFF2-40B4-BE49-F238E27FC236}">
                <a16:creationId xmlns:a16="http://schemas.microsoft.com/office/drawing/2014/main" id="{01E12518-4D6C-4905-AE71-DB10832E6257}"/>
              </a:ext>
            </a:extLst>
          </p:cNvPr>
          <p:cNvSpPr>
            <a:spLocks noGrp="1"/>
          </p:cNvSpPr>
          <p:nvPr>
            <p:ph type="body" sz="quarter" idx="61"/>
          </p:nvPr>
        </p:nvSpPr>
        <p:spPr>
          <a:xfrm>
            <a:off x="6096000" y="628650"/>
            <a:ext cx="5715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Box 7">
            <a:extLst>
              <a:ext uri="{FF2B5EF4-FFF2-40B4-BE49-F238E27FC236}">
                <a16:creationId xmlns:a16="http://schemas.microsoft.com/office/drawing/2014/main" id="{9F3BC239-D05E-4900-A52D-214658C97D5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39248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Subtitle Left Arrow - One column">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6148C1-F56C-4733-95D5-44651A2C9B69}"/>
              </a:ext>
            </a:extLst>
          </p:cNvPr>
          <p:cNvGrpSpPr/>
          <p:nvPr userDrawn="1"/>
        </p:nvGrpSpPr>
        <p:grpSpPr>
          <a:xfrm>
            <a:off x="1" y="0"/>
            <a:ext cx="4299728" cy="6858000"/>
            <a:chOff x="1" y="0"/>
            <a:chExt cx="4299728" cy="6858000"/>
          </a:xfrm>
        </p:grpSpPr>
        <p:sp>
          <p:nvSpPr>
            <p:cNvPr id="11" name="Flowchart: Decision 10">
              <a:extLst>
                <a:ext uri="{FF2B5EF4-FFF2-40B4-BE49-F238E27FC236}">
                  <a16:creationId xmlns:a16="http://schemas.microsoft.com/office/drawing/2014/main" id="{A5229459-EADE-4E51-917A-B531C7F529DC}"/>
                </a:ext>
              </a:extLst>
            </p:cNvPr>
            <p:cNvSpPr/>
            <p:nvPr/>
          </p:nvSpPr>
          <p:spPr>
            <a:xfrm>
              <a:off x="2101072" y="0"/>
              <a:ext cx="2198657" cy="6858000"/>
            </a:xfrm>
            <a:prstGeom prst="flowChartDecision">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B99478B-85B0-4C3D-AAA8-830F002E3777}"/>
                </a:ext>
              </a:extLst>
            </p:cNvPr>
            <p:cNvSpPr/>
            <p:nvPr/>
          </p:nvSpPr>
          <p:spPr>
            <a:xfrm>
              <a:off x="1" y="0"/>
              <a:ext cx="3200400" cy="6858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CCCB2E93-48E4-4B80-AA7F-1D01F019B74E}"/>
              </a:ext>
            </a:extLst>
          </p:cNvPr>
          <p:cNvCxnSpPr>
            <a:cxnSpLocks/>
          </p:cNvCxnSpPr>
          <p:nvPr userDrawn="1"/>
        </p:nvCxnSpPr>
        <p:spPr>
          <a:xfrm>
            <a:off x="1558950" y="4088805"/>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BB985FC-F556-4C67-B299-0B421183F2D7}"/>
              </a:ext>
            </a:extLst>
          </p:cNvPr>
          <p:cNvSpPr>
            <a:spLocks noGrp="1"/>
          </p:cNvSpPr>
          <p:nvPr>
            <p:ph type="body" sz="quarter" idx="10" hasCustomPrompt="1"/>
          </p:nvPr>
        </p:nvSpPr>
        <p:spPr>
          <a:xfrm>
            <a:off x="301650" y="2574925"/>
            <a:ext cx="3200400" cy="854075"/>
          </a:xfrm>
          <a:prstGeom prst="rect">
            <a:avLst/>
          </a:prstGeom>
        </p:spPr>
        <p:txBody>
          <a:bodyPr anchor="ctr"/>
          <a:lstStyle>
            <a:lvl1pPr marL="0" indent="0" algn="ctr">
              <a:lnSpc>
                <a:spcPct val="100000"/>
              </a:lnSpc>
              <a:spcBef>
                <a:spcPts val="0"/>
              </a:spcBef>
              <a:buNone/>
              <a:defRPr sz="340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
        <p:nvSpPr>
          <p:cNvPr id="15" name="Text Placeholder 14">
            <a:extLst>
              <a:ext uri="{FF2B5EF4-FFF2-40B4-BE49-F238E27FC236}">
                <a16:creationId xmlns:a16="http://schemas.microsoft.com/office/drawing/2014/main" id="{4A963272-AB87-4ECB-9050-B165DE1CA693}"/>
              </a:ext>
            </a:extLst>
          </p:cNvPr>
          <p:cNvSpPr>
            <a:spLocks noGrp="1"/>
          </p:cNvSpPr>
          <p:nvPr>
            <p:ph type="body" sz="quarter" idx="11" hasCustomPrompt="1"/>
          </p:nvPr>
        </p:nvSpPr>
        <p:spPr>
          <a:xfrm>
            <a:off x="301650" y="3561503"/>
            <a:ext cx="3200400" cy="414338"/>
          </a:xfrm>
          <a:prstGeom prst="rect">
            <a:avLst/>
          </a:prstGeom>
        </p:spPr>
        <p:txBody>
          <a:bodyPr anchor="ctr"/>
          <a:lstStyle>
            <a:lvl1pPr marL="0" indent="0" algn="ctr">
              <a:lnSpc>
                <a:spcPct val="100000"/>
              </a:lnSpc>
              <a:spcBef>
                <a:spcPts val="0"/>
              </a:spcBef>
              <a:buNone/>
              <a:defRPr sz="1200" spc="300" baseline="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6" name="Text Placeholder 4">
            <a:extLst>
              <a:ext uri="{FF2B5EF4-FFF2-40B4-BE49-F238E27FC236}">
                <a16:creationId xmlns:a16="http://schemas.microsoft.com/office/drawing/2014/main" id="{D2C21E9B-3A63-49C7-83E6-A3109D4F3125}"/>
              </a:ext>
            </a:extLst>
          </p:cNvPr>
          <p:cNvSpPr>
            <a:spLocks noGrp="1"/>
          </p:cNvSpPr>
          <p:nvPr>
            <p:ph type="body" sz="quarter" idx="61"/>
          </p:nvPr>
        </p:nvSpPr>
        <p:spPr>
          <a:xfrm>
            <a:off x="4953000" y="628650"/>
            <a:ext cx="6858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Box 7">
            <a:extLst>
              <a:ext uri="{FF2B5EF4-FFF2-40B4-BE49-F238E27FC236}">
                <a16:creationId xmlns:a16="http://schemas.microsoft.com/office/drawing/2014/main" id="{2734946C-A4ED-40BE-9016-D51DF99D6FBF}"/>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9695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Subtitle Right Arrow - One column">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871C5A8-BF00-4218-8472-981FFC28BD65}"/>
              </a:ext>
            </a:extLst>
          </p:cNvPr>
          <p:cNvGrpSpPr/>
          <p:nvPr userDrawn="1"/>
        </p:nvGrpSpPr>
        <p:grpSpPr>
          <a:xfrm>
            <a:off x="7892272" y="0"/>
            <a:ext cx="4299728" cy="6858000"/>
            <a:chOff x="7892272" y="0"/>
            <a:chExt cx="4299728" cy="6858000"/>
          </a:xfrm>
        </p:grpSpPr>
        <p:sp>
          <p:nvSpPr>
            <p:cNvPr id="3" name="Rectangle 2">
              <a:extLst>
                <a:ext uri="{FF2B5EF4-FFF2-40B4-BE49-F238E27FC236}">
                  <a16:creationId xmlns:a16="http://schemas.microsoft.com/office/drawing/2014/main" id="{662A5C94-8B2E-4F87-A64D-A44FF3BA6F39}"/>
                </a:ext>
              </a:extLst>
            </p:cNvPr>
            <p:cNvSpPr/>
            <p:nvPr userDrawn="1"/>
          </p:nvSpPr>
          <p:spPr>
            <a:xfrm>
              <a:off x="8610600" y="6476214"/>
              <a:ext cx="571107" cy="216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6148C1-F56C-4733-95D5-44651A2C9B69}"/>
                </a:ext>
              </a:extLst>
            </p:cNvPr>
            <p:cNvGrpSpPr/>
            <p:nvPr userDrawn="1"/>
          </p:nvGrpSpPr>
          <p:grpSpPr>
            <a:xfrm flipH="1">
              <a:off x="7892272" y="0"/>
              <a:ext cx="4299728" cy="6858000"/>
              <a:chOff x="1" y="0"/>
              <a:chExt cx="4299728" cy="6858000"/>
            </a:xfrm>
          </p:grpSpPr>
          <p:sp>
            <p:nvSpPr>
              <p:cNvPr id="11" name="Flowchart: Decision 10">
                <a:extLst>
                  <a:ext uri="{FF2B5EF4-FFF2-40B4-BE49-F238E27FC236}">
                    <a16:creationId xmlns:a16="http://schemas.microsoft.com/office/drawing/2014/main" id="{A5229459-EADE-4E51-917A-B531C7F529DC}"/>
                  </a:ext>
                </a:extLst>
              </p:cNvPr>
              <p:cNvSpPr/>
              <p:nvPr/>
            </p:nvSpPr>
            <p:spPr>
              <a:xfrm>
                <a:off x="2101072" y="0"/>
                <a:ext cx="2198657" cy="6858000"/>
              </a:xfrm>
              <a:prstGeom prst="flowChartDecision">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B99478B-85B0-4C3D-AAA8-830F002E3777}"/>
                  </a:ext>
                </a:extLst>
              </p:cNvPr>
              <p:cNvSpPr/>
              <p:nvPr/>
            </p:nvSpPr>
            <p:spPr>
              <a:xfrm>
                <a:off x="1" y="0"/>
                <a:ext cx="3200400" cy="6858000"/>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grpSp>
      <p:cxnSp>
        <p:nvCxnSpPr>
          <p:cNvPr id="9" name="Straight Connector 8">
            <a:extLst>
              <a:ext uri="{FF2B5EF4-FFF2-40B4-BE49-F238E27FC236}">
                <a16:creationId xmlns:a16="http://schemas.microsoft.com/office/drawing/2014/main" id="{CCCB2E93-48E4-4B80-AA7F-1D01F019B74E}"/>
              </a:ext>
            </a:extLst>
          </p:cNvPr>
          <p:cNvCxnSpPr>
            <a:cxnSpLocks/>
          </p:cNvCxnSpPr>
          <p:nvPr userDrawn="1"/>
        </p:nvCxnSpPr>
        <p:spPr>
          <a:xfrm>
            <a:off x="9867900" y="4088805"/>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BB985FC-F556-4C67-B299-0B421183F2D7}"/>
              </a:ext>
            </a:extLst>
          </p:cNvPr>
          <p:cNvSpPr>
            <a:spLocks noGrp="1"/>
          </p:cNvSpPr>
          <p:nvPr>
            <p:ph type="body" sz="quarter" idx="10" hasCustomPrompt="1"/>
          </p:nvPr>
        </p:nvSpPr>
        <p:spPr>
          <a:xfrm>
            <a:off x="8610600" y="2574925"/>
            <a:ext cx="3200400" cy="854075"/>
          </a:xfrm>
          <a:prstGeom prst="rect">
            <a:avLst/>
          </a:prstGeom>
        </p:spPr>
        <p:txBody>
          <a:bodyPr anchor="ctr"/>
          <a:lstStyle>
            <a:lvl1pPr marL="0" indent="0" algn="ctr">
              <a:lnSpc>
                <a:spcPct val="100000"/>
              </a:lnSpc>
              <a:spcBef>
                <a:spcPts val="0"/>
              </a:spcBef>
              <a:buNone/>
              <a:defRPr sz="340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
        <p:nvSpPr>
          <p:cNvPr id="15" name="Text Placeholder 14">
            <a:extLst>
              <a:ext uri="{FF2B5EF4-FFF2-40B4-BE49-F238E27FC236}">
                <a16:creationId xmlns:a16="http://schemas.microsoft.com/office/drawing/2014/main" id="{4A963272-AB87-4ECB-9050-B165DE1CA693}"/>
              </a:ext>
            </a:extLst>
          </p:cNvPr>
          <p:cNvSpPr>
            <a:spLocks noGrp="1"/>
          </p:cNvSpPr>
          <p:nvPr>
            <p:ph type="body" sz="quarter" idx="11" hasCustomPrompt="1"/>
          </p:nvPr>
        </p:nvSpPr>
        <p:spPr>
          <a:xfrm>
            <a:off x="8610600" y="3561503"/>
            <a:ext cx="3200400" cy="414338"/>
          </a:xfrm>
          <a:prstGeom prst="rect">
            <a:avLst/>
          </a:prstGeom>
        </p:spPr>
        <p:txBody>
          <a:bodyPr anchor="ctr"/>
          <a:lstStyle>
            <a:lvl1pPr marL="0" indent="0" algn="ctr">
              <a:lnSpc>
                <a:spcPct val="100000"/>
              </a:lnSpc>
              <a:spcBef>
                <a:spcPts val="0"/>
              </a:spcBef>
              <a:buNone/>
              <a:defRPr sz="1200" spc="300" baseline="0">
                <a:solidFill>
                  <a:schemeClr val="bg1"/>
                </a:solidFill>
                <a:latin typeface="+mn-lt"/>
                <a:ea typeface="Open Sans Light" panose="020B0306030504020204" pitchFamily="34" charset="0"/>
                <a:cs typeface="Open Sans Light" panose="020B0306030504020204" pitchFamily="34" charset="0"/>
              </a:defRPr>
            </a:lvl1pPr>
            <a:lvl2pPr marL="4572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6" name="Text Placeholder 4">
            <a:extLst>
              <a:ext uri="{FF2B5EF4-FFF2-40B4-BE49-F238E27FC236}">
                <a16:creationId xmlns:a16="http://schemas.microsoft.com/office/drawing/2014/main" id="{D2C21E9B-3A63-49C7-83E6-A3109D4F3125}"/>
              </a:ext>
            </a:extLst>
          </p:cNvPr>
          <p:cNvSpPr>
            <a:spLocks noGrp="1"/>
          </p:cNvSpPr>
          <p:nvPr>
            <p:ph type="body" sz="quarter" idx="61"/>
          </p:nvPr>
        </p:nvSpPr>
        <p:spPr>
          <a:xfrm>
            <a:off x="381000" y="628650"/>
            <a:ext cx="6858000" cy="5486400"/>
          </a:xfrm>
          <a:prstGeom prst="rect">
            <a:avLst/>
          </a:prstGeom>
        </p:spPr>
        <p:txBody>
          <a:bodyPr>
            <a:normAutofit/>
          </a:bodyPr>
          <a:lstStyle>
            <a:lvl1pPr marL="342900" indent="-342900">
              <a:lnSpc>
                <a:spcPct val="100000"/>
              </a:lnSpc>
              <a:spcBef>
                <a:spcPts val="300"/>
              </a:spcBef>
              <a:buClr>
                <a:schemeClr val="accent1"/>
              </a:buClr>
              <a:buFont typeface="Arial" panose="020B0604020202020204" pitchFamily="34" charset="0"/>
              <a:buChar char="•"/>
              <a:defRPr sz="2000">
                <a:latin typeface="+mn-lt"/>
                <a:ea typeface="Open Sans Light" panose="020B0306030504020204" pitchFamily="34" charset="0"/>
                <a:cs typeface="Open Sans Light" panose="020B0306030504020204" pitchFamily="34" charset="0"/>
              </a:defRPr>
            </a:lvl1pPr>
            <a:lvl2pPr marL="687388" indent="-342900">
              <a:buClr>
                <a:schemeClr val="accent1"/>
              </a:buClr>
              <a:buFont typeface="Calibri" panose="020F0502020204030204" pitchFamily="34" charset="0"/>
              <a:buChar char="–"/>
              <a:defRPr sz="2000">
                <a:latin typeface="+mn-lt"/>
                <a:ea typeface="Open Sans Light" panose="020B0306030504020204" pitchFamily="34" charset="0"/>
                <a:cs typeface="Open Sans Light" panose="020B0306030504020204" pitchFamily="34" charset="0"/>
              </a:defRPr>
            </a:lvl2pPr>
            <a:lvl3pPr marL="1031875" indent="-344488">
              <a:buClr>
                <a:schemeClr val="accent1"/>
              </a:buClr>
              <a:buFont typeface="Wingdings" panose="05000000000000000000" pitchFamily="2" charset="2"/>
              <a:buChar char="§"/>
              <a:defRPr sz="2000">
                <a:latin typeface="+mn-lt"/>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TextBox 7">
            <a:extLst>
              <a:ext uri="{FF2B5EF4-FFF2-40B4-BE49-F238E27FC236}">
                <a16:creationId xmlns:a16="http://schemas.microsoft.com/office/drawing/2014/main" id="{01643D19-1DA1-4AD1-9568-F3978E0B7C2B}"/>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8736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attorney team">
    <p:spTree>
      <p:nvGrpSpPr>
        <p:cNvPr id="1" name=""/>
        <p:cNvGrpSpPr/>
        <p:nvPr/>
      </p:nvGrpSpPr>
      <p:grpSpPr>
        <a:xfrm>
          <a:off x="0" y="0"/>
          <a:ext cx="0" cy="0"/>
          <a:chOff x="0" y="0"/>
          <a:chExt cx="0" cy="0"/>
        </a:xfrm>
      </p:grpSpPr>
      <p:sp>
        <p:nvSpPr>
          <p:cNvPr id="20" name="Picture Placeholder 7">
            <a:extLst>
              <a:ext uri="{FF2B5EF4-FFF2-40B4-BE49-F238E27FC236}">
                <a16:creationId xmlns:a16="http://schemas.microsoft.com/office/drawing/2014/main" id="{ADE59870-FA01-4917-A7F1-7ED22B21E64B}"/>
              </a:ext>
            </a:extLst>
          </p:cNvPr>
          <p:cNvSpPr>
            <a:spLocks noGrp="1"/>
          </p:cNvSpPr>
          <p:nvPr>
            <p:ph type="pic" sz="quarter" idx="68"/>
          </p:nvPr>
        </p:nvSpPr>
        <p:spPr>
          <a:xfrm>
            <a:off x="1076228"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1" name="Text Placeholder 27">
            <a:extLst>
              <a:ext uri="{FF2B5EF4-FFF2-40B4-BE49-F238E27FC236}">
                <a16:creationId xmlns:a16="http://schemas.microsoft.com/office/drawing/2014/main" id="{97A26C40-36F9-4050-A037-AAA9AF17AFAC}"/>
              </a:ext>
            </a:extLst>
          </p:cNvPr>
          <p:cNvSpPr>
            <a:spLocks noGrp="1"/>
          </p:cNvSpPr>
          <p:nvPr>
            <p:ph type="body" sz="quarter" idx="28" hasCustomPrompt="1"/>
          </p:nvPr>
        </p:nvSpPr>
        <p:spPr>
          <a:xfrm>
            <a:off x="390428"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2" name="Text Placeholder 27">
            <a:extLst>
              <a:ext uri="{FF2B5EF4-FFF2-40B4-BE49-F238E27FC236}">
                <a16:creationId xmlns:a16="http://schemas.microsoft.com/office/drawing/2014/main" id="{F426880D-0B8A-4915-B6F2-A2AC69254AF3}"/>
              </a:ext>
            </a:extLst>
          </p:cNvPr>
          <p:cNvSpPr>
            <a:spLocks noGrp="1"/>
          </p:cNvSpPr>
          <p:nvPr>
            <p:ph type="body" sz="quarter" idx="29" hasCustomPrompt="1"/>
          </p:nvPr>
        </p:nvSpPr>
        <p:spPr>
          <a:xfrm>
            <a:off x="3279321"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3" name="Text Placeholder 27">
            <a:extLst>
              <a:ext uri="{FF2B5EF4-FFF2-40B4-BE49-F238E27FC236}">
                <a16:creationId xmlns:a16="http://schemas.microsoft.com/office/drawing/2014/main" id="{9911E403-AFBC-4E75-A8D4-47C8627097FE}"/>
              </a:ext>
            </a:extLst>
          </p:cNvPr>
          <p:cNvSpPr>
            <a:spLocks noGrp="1"/>
          </p:cNvSpPr>
          <p:nvPr>
            <p:ph type="body" sz="quarter" idx="30" hasCustomPrompt="1"/>
          </p:nvPr>
        </p:nvSpPr>
        <p:spPr>
          <a:xfrm>
            <a:off x="6168117"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4" name="Text Placeholder 27">
            <a:extLst>
              <a:ext uri="{FF2B5EF4-FFF2-40B4-BE49-F238E27FC236}">
                <a16:creationId xmlns:a16="http://schemas.microsoft.com/office/drawing/2014/main" id="{5257D8A0-3473-499A-9B83-A493336CF7FB}"/>
              </a:ext>
            </a:extLst>
          </p:cNvPr>
          <p:cNvSpPr>
            <a:spLocks noGrp="1"/>
          </p:cNvSpPr>
          <p:nvPr>
            <p:ph type="body" sz="quarter" idx="31" hasCustomPrompt="1"/>
          </p:nvPr>
        </p:nvSpPr>
        <p:spPr>
          <a:xfrm>
            <a:off x="9056914" y="3107545"/>
            <a:ext cx="2743200" cy="320040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name, title, office, phone and email</a:t>
            </a:r>
          </a:p>
        </p:txBody>
      </p:sp>
      <p:sp>
        <p:nvSpPr>
          <p:cNvPr id="25" name="Picture Placeholder 7">
            <a:extLst>
              <a:ext uri="{FF2B5EF4-FFF2-40B4-BE49-F238E27FC236}">
                <a16:creationId xmlns:a16="http://schemas.microsoft.com/office/drawing/2014/main" id="{A8935422-98DE-4953-81B9-EEAD81C741BB}"/>
              </a:ext>
            </a:extLst>
          </p:cNvPr>
          <p:cNvSpPr>
            <a:spLocks noGrp="1"/>
          </p:cNvSpPr>
          <p:nvPr>
            <p:ph type="pic" sz="quarter" idx="69"/>
          </p:nvPr>
        </p:nvSpPr>
        <p:spPr>
          <a:xfrm>
            <a:off x="3965057"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6" name="Picture Placeholder 7">
            <a:extLst>
              <a:ext uri="{FF2B5EF4-FFF2-40B4-BE49-F238E27FC236}">
                <a16:creationId xmlns:a16="http://schemas.microsoft.com/office/drawing/2014/main" id="{685D4BDA-3A30-439A-B3EA-1CFCC97F6580}"/>
              </a:ext>
            </a:extLst>
          </p:cNvPr>
          <p:cNvSpPr>
            <a:spLocks noGrp="1"/>
          </p:cNvSpPr>
          <p:nvPr>
            <p:ph type="pic" sz="quarter" idx="70"/>
          </p:nvPr>
        </p:nvSpPr>
        <p:spPr>
          <a:xfrm>
            <a:off x="6853886"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sp>
        <p:nvSpPr>
          <p:cNvPr id="27" name="Picture Placeholder 7">
            <a:extLst>
              <a:ext uri="{FF2B5EF4-FFF2-40B4-BE49-F238E27FC236}">
                <a16:creationId xmlns:a16="http://schemas.microsoft.com/office/drawing/2014/main" id="{A00DF56A-B640-4D0B-8148-92BAAC6C07BC}"/>
              </a:ext>
            </a:extLst>
          </p:cNvPr>
          <p:cNvSpPr>
            <a:spLocks noGrp="1"/>
          </p:cNvSpPr>
          <p:nvPr>
            <p:ph type="pic" sz="quarter" idx="71"/>
          </p:nvPr>
        </p:nvSpPr>
        <p:spPr>
          <a:xfrm>
            <a:off x="9742714" y="1616304"/>
            <a:ext cx="1371600" cy="1371600"/>
          </a:xfrm>
          <a:prstGeom prst="ellipse">
            <a:avLst/>
          </a:prstGeom>
          <a:solidFill>
            <a:schemeClr val="bg1">
              <a:lumMod val="95000"/>
            </a:schemeClr>
          </a:solidFill>
          <a:effectLst/>
        </p:spPr>
        <p:txBody>
          <a:bodyPr wrap="square" anchor="ctr">
            <a:noAutofit/>
          </a:bodyPr>
          <a:lstStyle>
            <a:lvl1pPr marL="0" indent="0" algn="ctr">
              <a:buNone/>
              <a:defRPr sz="1300" b="1" i="0">
                <a:ln>
                  <a:noFill/>
                </a:ln>
                <a:solidFill>
                  <a:schemeClr val="bg1">
                    <a:lumMod val="85000"/>
                  </a:schemeClr>
                </a:solidFill>
                <a:latin typeface="Open Sans Semibold" charset="0"/>
                <a:ea typeface="Open Sans Semibold" charset="0"/>
                <a:cs typeface="Open Sans Semibold" charset="0"/>
              </a:defRPr>
            </a:lvl1pPr>
          </a:lstStyle>
          <a:p>
            <a:endParaRPr lang="en-US" dirty="0"/>
          </a:p>
        </p:txBody>
      </p:sp>
      <p:cxnSp>
        <p:nvCxnSpPr>
          <p:cNvPr id="19" name="Straight Connector 18">
            <a:extLst>
              <a:ext uri="{FF2B5EF4-FFF2-40B4-BE49-F238E27FC236}">
                <a16:creationId xmlns:a16="http://schemas.microsoft.com/office/drawing/2014/main" id="{711843B2-8C8F-44A3-BBD8-2EBE1DA50BA1}"/>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6594DC06-EADF-4EE8-87CA-970BD5752164}"/>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BA5FA02D-1D01-4717-8A07-0FE4B04C382A}"/>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5" name="TextBox 7">
            <a:extLst>
              <a:ext uri="{FF2B5EF4-FFF2-40B4-BE49-F238E27FC236}">
                <a16:creationId xmlns:a16="http://schemas.microsoft.com/office/drawing/2014/main" id="{C62D920C-6A3D-4F82-982A-01E2AB9EB655}"/>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1465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Rep Matter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39C3241E-0248-4FD0-A411-E8D8CEB18769}"/>
              </a:ext>
            </a:extLst>
          </p:cNvPr>
          <p:cNvSpPr>
            <a:spLocks noGrp="1"/>
          </p:cNvSpPr>
          <p:nvPr>
            <p:ph type="pic" sz="quarter" idx="11" hasCustomPrompt="1"/>
          </p:nvPr>
        </p:nvSpPr>
        <p:spPr>
          <a:xfrm>
            <a:off x="390331" y="1617952"/>
            <a:ext cx="3657600" cy="1005840"/>
          </a:xfrm>
          <a:prstGeom prst="rect">
            <a:avLst/>
          </a:prstGeom>
          <a:solidFill>
            <a:schemeClr val="bg1">
              <a:lumMod val="95000"/>
            </a:schemeClr>
          </a:solidFill>
        </p:spPr>
        <p:txBody>
          <a:bodyPr anchor="ctr"/>
          <a:lstStyle>
            <a:lvl1pPr marL="0" indent="0" algn="ctr">
              <a:buNone/>
              <a:defRPr sz="2400">
                <a:solidFill>
                  <a:schemeClr val="bg1">
                    <a:lumMod val="75000"/>
                  </a:schemeClr>
                </a:solidFill>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15" name="Picture Placeholder 37">
            <a:extLst>
              <a:ext uri="{FF2B5EF4-FFF2-40B4-BE49-F238E27FC236}">
                <a16:creationId xmlns:a16="http://schemas.microsoft.com/office/drawing/2014/main" id="{F94DD322-BCC5-4552-91D7-9824DCBC8750}"/>
              </a:ext>
            </a:extLst>
          </p:cNvPr>
          <p:cNvSpPr>
            <a:spLocks noGrp="1"/>
          </p:cNvSpPr>
          <p:nvPr>
            <p:ph type="pic" sz="quarter" idx="17" hasCustomPrompt="1"/>
          </p:nvPr>
        </p:nvSpPr>
        <p:spPr>
          <a:xfrm>
            <a:off x="4276531" y="1617952"/>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17" name="Picture Placeholder 37">
            <a:extLst>
              <a:ext uri="{FF2B5EF4-FFF2-40B4-BE49-F238E27FC236}">
                <a16:creationId xmlns:a16="http://schemas.microsoft.com/office/drawing/2014/main" id="{38849EE0-04FA-45BB-B7D7-DF5BC2E7A74C}"/>
              </a:ext>
            </a:extLst>
          </p:cNvPr>
          <p:cNvSpPr>
            <a:spLocks noGrp="1"/>
          </p:cNvSpPr>
          <p:nvPr>
            <p:ph type="pic" sz="quarter" idx="19" hasCustomPrompt="1"/>
          </p:nvPr>
        </p:nvSpPr>
        <p:spPr>
          <a:xfrm>
            <a:off x="8162731" y="1617952"/>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0" name="Text Placeholder 27">
            <a:extLst>
              <a:ext uri="{FF2B5EF4-FFF2-40B4-BE49-F238E27FC236}">
                <a16:creationId xmlns:a16="http://schemas.microsoft.com/office/drawing/2014/main" id="{CD467619-55C3-4742-80C4-BB51BE9D4554}"/>
              </a:ext>
            </a:extLst>
          </p:cNvPr>
          <p:cNvSpPr>
            <a:spLocks noGrp="1"/>
          </p:cNvSpPr>
          <p:nvPr>
            <p:ph type="body" sz="quarter" idx="20" hasCustomPrompt="1"/>
          </p:nvPr>
        </p:nvSpPr>
        <p:spPr>
          <a:xfrm>
            <a:off x="390525"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1" name="Text Placeholder 27">
            <a:extLst>
              <a:ext uri="{FF2B5EF4-FFF2-40B4-BE49-F238E27FC236}">
                <a16:creationId xmlns:a16="http://schemas.microsoft.com/office/drawing/2014/main" id="{9FFA7C56-5235-456F-A55D-D2423BCAD92A}"/>
              </a:ext>
            </a:extLst>
          </p:cNvPr>
          <p:cNvSpPr>
            <a:spLocks noGrp="1"/>
          </p:cNvSpPr>
          <p:nvPr>
            <p:ph type="body" sz="quarter" idx="21" hasCustomPrompt="1"/>
          </p:nvPr>
        </p:nvSpPr>
        <p:spPr>
          <a:xfrm>
            <a:off x="4276628"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3" name="Text Placeholder 27">
            <a:extLst>
              <a:ext uri="{FF2B5EF4-FFF2-40B4-BE49-F238E27FC236}">
                <a16:creationId xmlns:a16="http://schemas.microsoft.com/office/drawing/2014/main" id="{A3C8A936-56B8-4185-A261-8C1B6BBB4617}"/>
              </a:ext>
            </a:extLst>
          </p:cNvPr>
          <p:cNvSpPr>
            <a:spLocks noGrp="1"/>
          </p:cNvSpPr>
          <p:nvPr>
            <p:ph type="body" sz="quarter" idx="23" hasCustomPrompt="1"/>
          </p:nvPr>
        </p:nvSpPr>
        <p:spPr>
          <a:xfrm>
            <a:off x="8162731" y="2637379"/>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24" name="Picture Placeholder 37">
            <a:extLst>
              <a:ext uri="{FF2B5EF4-FFF2-40B4-BE49-F238E27FC236}">
                <a16:creationId xmlns:a16="http://schemas.microsoft.com/office/drawing/2014/main" id="{6D8138D3-69BB-4AD6-9F8C-44137E15D906}"/>
              </a:ext>
            </a:extLst>
          </p:cNvPr>
          <p:cNvSpPr>
            <a:spLocks noGrp="1"/>
          </p:cNvSpPr>
          <p:nvPr>
            <p:ph type="pic" sz="quarter" idx="24" hasCustomPrompt="1"/>
          </p:nvPr>
        </p:nvSpPr>
        <p:spPr>
          <a:xfrm>
            <a:off x="3903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5" name="Picture Placeholder 37">
            <a:extLst>
              <a:ext uri="{FF2B5EF4-FFF2-40B4-BE49-F238E27FC236}">
                <a16:creationId xmlns:a16="http://schemas.microsoft.com/office/drawing/2014/main" id="{C68F96D0-5879-48BE-A9CC-C8DEED25EA58}"/>
              </a:ext>
            </a:extLst>
          </p:cNvPr>
          <p:cNvSpPr>
            <a:spLocks noGrp="1"/>
          </p:cNvSpPr>
          <p:nvPr>
            <p:ph type="pic" sz="quarter" idx="25" hasCustomPrompt="1"/>
          </p:nvPr>
        </p:nvSpPr>
        <p:spPr>
          <a:xfrm>
            <a:off x="42765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7" name="Picture Placeholder 37">
            <a:extLst>
              <a:ext uri="{FF2B5EF4-FFF2-40B4-BE49-F238E27FC236}">
                <a16:creationId xmlns:a16="http://schemas.microsoft.com/office/drawing/2014/main" id="{F220ACE6-02F4-4AAF-8A08-7142312BF6D1}"/>
              </a:ext>
            </a:extLst>
          </p:cNvPr>
          <p:cNvSpPr>
            <a:spLocks noGrp="1"/>
          </p:cNvSpPr>
          <p:nvPr>
            <p:ph type="pic" sz="quarter" idx="27" hasCustomPrompt="1"/>
          </p:nvPr>
        </p:nvSpPr>
        <p:spPr>
          <a:xfrm>
            <a:off x="8162731" y="3795619"/>
            <a:ext cx="3657600" cy="1005840"/>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Click</a:t>
            </a:r>
            <a:r>
              <a:rPr lang="es-ES" dirty="0"/>
              <a:t> </a:t>
            </a:r>
            <a:r>
              <a:rPr lang="es-ES" dirty="0" err="1"/>
              <a:t>to</a:t>
            </a:r>
            <a:r>
              <a:rPr lang="es-ES" dirty="0"/>
              <a:t> </a:t>
            </a:r>
            <a:r>
              <a:rPr lang="es-ES" dirty="0" err="1"/>
              <a:t>add</a:t>
            </a:r>
            <a:r>
              <a:rPr lang="es-ES" dirty="0"/>
              <a:t> </a:t>
            </a:r>
            <a:r>
              <a:rPr lang="es-ES" dirty="0" err="1"/>
              <a:t>picture</a:t>
            </a:r>
            <a:endParaRPr lang="es-ES" dirty="0"/>
          </a:p>
        </p:txBody>
      </p:sp>
      <p:sp>
        <p:nvSpPr>
          <p:cNvPr id="28" name="Text Placeholder 27">
            <a:extLst>
              <a:ext uri="{FF2B5EF4-FFF2-40B4-BE49-F238E27FC236}">
                <a16:creationId xmlns:a16="http://schemas.microsoft.com/office/drawing/2014/main" id="{908E73A7-8AC1-47F5-9EEE-1E5FCD29801B}"/>
              </a:ext>
            </a:extLst>
          </p:cNvPr>
          <p:cNvSpPr>
            <a:spLocks noGrp="1"/>
          </p:cNvSpPr>
          <p:nvPr>
            <p:ph type="body" sz="quarter" idx="28" hasCustomPrompt="1"/>
          </p:nvPr>
        </p:nvSpPr>
        <p:spPr>
          <a:xfrm>
            <a:off x="390525"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34" name="Text Placeholder 27">
            <a:extLst>
              <a:ext uri="{FF2B5EF4-FFF2-40B4-BE49-F238E27FC236}">
                <a16:creationId xmlns:a16="http://schemas.microsoft.com/office/drawing/2014/main" id="{FCD347F6-6747-4557-A0A4-8A33407E5282}"/>
              </a:ext>
            </a:extLst>
          </p:cNvPr>
          <p:cNvSpPr>
            <a:spLocks noGrp="1"/>
          </p:cNvSpPr>
          <p:nvPr>
            <p:ph type="body" sz="quarter" idx="29" hasCustomPrompt="1"/>
          </p:nvPr>
        </p:nvSpPr>
        <p:spPr>
          <a:xfrm>
            <a:off x="4276628"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sp>
        <p:nvSpPr>
          <p:cNvPr id="36" name="Text Placeholder 27">
            <a:extLst>
              <a:ext uri="{FF2B5EF4-FFF2-40B4-BE49-F238E27FC236}">
                <a16:creationId xmlns:a16="http://schemas.microsoft.com/office/drawing/2014/main" id="{DF242684-9C00-422E-863D-391CFCE36544}"/>
              </a:ext>
            </a:extLst>
          </p:cNvPr>
          <p:cNvSpPr>
            <a:spLocks noGrp="1"/>
          </p:cNvSpPr>
          <p:nvPr>
            <p:ph type="body" sz="quarter" idx="31" hasCustomPrompt="1"/>
          </p:nvPr>
        </p:nvSpPr>
        <p:spPr>
          <a:xfrm>
            <a:off x="8162731" y="4815046"/>
            <a:ext cx="3657600" cy="1005840"/>
          </a:xfrm>
          <a:prstGeom prst="rect">
            <a:avLst/>
          </a:prstGeom>
        </p:spPr>
        <p:txBody>
          <a:bodyPr>
            <a:normAutofit/>
          </a:bodyPr>
          <a:lstStyle>
            <a:lvl1pPr marL="0" indent="0" algn="ct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description</a:t>
            </a:r>
          </a:p>
        </p:txBody>
      </p:sp>
      <p:cxnSp>
        <p:nvCxnSpPr>
          <p:cNvPr id="39" name="Straight Connector 38">
            <a:extLst>
              <a:ext uri="{FF2B5EF4-FFF2-40B4-BE49-F238E27FC236}">
                <a16:creationId xmlns:a16="http://schemas.microsoft.com/office/drawing/2014/main" id="{9830C5ED-908B-4BB8-9F71-93DF39944B99}"/>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56DB3A4D-4E00-4FB2-86BE-F7227E03641D}"/>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9" name="Text Placeholder 2">
            <a:extLst>
              <a:ext uri="{FF2B5EF4-FFF2-40B4-BE49-F238E27FC236}">
                <a16:creationId xmlns:a16="http://schemas.microsoft.com/office/drawing/2014/main" id="{488D2A12-05B0-4CF7-B940-8931137122B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22" name="TextBox 7">
            <a:extLst>
              <a:ext uri="{FF2B5EF4-FFF2-40B4-BE49-F238E27FC236}">
                <a16:creationId xmlns:a16="http://schemas.microsoft.com/office/drawing/2014/main" id="{7F8AE6C8-D4BF-4C42-9430-223CEA81EC41}"/>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797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ption 3">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3" y="858"/>
            <a:ext cx="12188949" cy="6856284"/>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3" y="858"/>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6A41164-9E02-42F7-95BC-2C9613F1A086}"/>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2</a:t>
            </a:r>
          </a:p>
        </p:txBody>
      </p:sp>
      <p:sp>
        <p:nvSpPr>
          <p:cNvPr id="18" name="Text Placeholder 14">
            <a:extLst>
              <a:ext uri="{FF2B5EF4-FFF2-40B4-BE49-F238E27FC236}">
                <a16:creationId xmlns:a16="http://schemas.microsoft.com/office/drawing/2014/main" id="{E7D0411B-98D2-40EE-A7C9-A6A4CDA8D6AF}"/>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9" name="Text Placeholder 14">
            <a:extLst>
              <a:ext uri="{FF2B5EF4-FFF2-40B4-BE49-F238E27FC236}">
                <a16:creationId xmlns:a16="http://schemas.microsoft.com/office/drawing/2014/main" id="{63BFF807-FD44-4F0D-B39A-70F80C78AF66}"/>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0" name="Text Placeholder 14">
            <a:extLst>
              <a:ext uri="{FF2B5EF4-FFF2-40B4-BE49-F238E27FC236}">
                <a16:creationId xmlns:a16="http://schemas.microsoft.com/office/drawing/2014/main" id="{31C4B28D-0969-490A-B13C-C8EB39316D59}"/>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1" name="Text Placeholder 14">
            <a:extLst>
              <a:ext uri="{FF2B5EF4-FFF2-40B4-BE49-F238E27FC236}">
                <a16:creationId xmlns:a16="http://schemas.microsoft.com/office/drawing/2014/main" id="{AE57C29B-D449-4CC7-B381-424636D9EEB7}"/>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160B9B91-190A-453C-87F6-790E5B769CFF}"/>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9462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items with image diamon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62ECC6F-F329-4894-B30C-9DDF87D4C6B0}"/>
              </a:ext>
            </a:extLst>
          </p:cNvPr>
          <p:cNvSpPr>
            <a:spLocks noGrp="1"/>
          </p:cNvSpPr>
          <p:nvPr>
            <p:ph type="pic" sz="quarter" idx="10"/>
          </p:nvPr>
        </p:nvSpPr>
        <p:spPr>
          <a:xfrm>
            <a:off x="4995728" y="1654784"/>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dirty="0"/>
          </a:p>
        </p:txBody>
      </p:sp>
      <p:sp>
        <p:nvSpPr>
          <p:cNvPr id="18" name="Picture Placeholder 17">
            <a:extLst>
              <a:ext uri="{FF2B5EF4-FFF2-40B4-BE49-F238E27FC236}">
                <a16:creationId xmlns:a16="http://schemas.microsoft.com/office/drawing/2014/main" id="{8A961995-D4ED-4EA2-BDF8-2F805F6EDE8F}"/>
              </a:ext>
            </a:extLst>
          </p:cNvPr>
          <p:cNvSpPr>
            <a:spLocks noGrp="1"/>
          </p:cNvSpPr>
          <p:nvPr>
            <p:ph type="pic" sz="quarter" idx="11"/>
          </p:nvPr>
        </p:nvSpPr>
        <p:spPr>
          <a:xfrm>
            <a:off x="3845353" y="2803148"/>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19" name="Picture Placeholder 18">
            <a:extLst>
              <a:ext uri="{FF2B5EF4-FFF2-40B4-BE49-F238E27FC236}">
                <a16:creationId xmlns:a16="http://schemas.microsoft.com/office/drawing/2014/main" id="{6C31DF17-C531-4C0B-A8D1-30EC2E698BEB}"/>
              </a:ext>
            </a:extLst>
          </p:cNvPr>
          <p:cNvSpPr>
            <a:spLocks noGrp="1"/>
          </p:cNvSpPr>
          <p:nvPr>
            <p:ph type="pic" sz="quarter" idx="12"/>
          </p:nvPr>
        </p:nvSpPr>
        <p:spPr>
          <a:xfrm>
            <a:off x="6142655" y="2803148"/>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20" name="Picture Placeholder 19">
            <a:extLst>
              <a:ext uri="{FF2B5EF4-FFF2-40B4-BE49-F238E27FC236}">
                <a16:creationId xmlns:a16="http://schemas.microsoft.com/office/drawing/2014/main" id="{293F6089-7C17-41CF-98EF-CCF55D2C537C}"/>
              </a:ext>
            </a:extLst>
          </p:cNvPr>
          <p:cNvSpPr>
            <a:spLocks noGrp="1"/>
          </p:cNvSpPr>
          <p:nvPr>
            <p:ph type="pic" sz="quarter" idx="13"/>
          </p:nvPr>
        </p:nvSpPr>
        <p:spPr>
          <a:xfrm>
            <a:off x="4995728" y="3951512"/>
            <a:ext cx="2203992"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a:solidFill>
            <a:schemeClr val="bg1">
              <a:lumMod val="95000"/>
            </a:schemeClr>
          </a:solidFill>
        </p:spPr>
        <p:txBody>
          <a:bodyPr wrap="square" anchor="ctr">
            <a:noAutofit/>
          </a:bodyPr>
          <a:lstStyle>
            <a:lvl1pPr marL="0" indent="0" algn="ctr">
              <a:buNone/>
              <a:defRPr sz="2000">
                <a:solidFill>
                  <a:schemeClr val="bg1">
                    <a:lumMod val="75000"/>
                  </a:schemeClr>
                </a:solidFill>
              </a:defRPr>
            </a:lvl1pPr>
          </a:lstStyle>
          <a:p>
            <a:endParaRPr lang="es-ES"/>
          </a:p>
        </p:txBody>
      </p:sp>
      <p:sp>
        <p:nvSpPr>
          <p:cNvPr id="9" name="Text Placeholder 27">
            <a:extLst>
              <a:ext uri="{FF2B5EF4-FFF2-40B4-BE49-F238E27FC236}">
                <a16:creationId xmlns:a16="http://schemas.microsoft.com/office/drawing/2014/main" id="{6F31F507-3EE3-4E74-A3B3-829544666D5B}"/>
              </a:ext>
            </a:extLst>
          </p:cNvPr>
          <p:cNvSpPr>
            <a:spLocks noGrp="1"/>
          </p:cNvSpPr>
          <p:nvPr>
            <p:ph type="body" sz="quarter" idx="17" hasCustomPrompt="1"/>
          </p:nvPr>
        </p:nvSpPr>
        <p:spPr>
          <a:xfrm>
            <a:off x="390525" y="1786247"/>
            <a:ext cx="3200400" cy="1645920"/>
          </a:xfrm>
          <a:prstGeom prst="rect">
            <a:avLst/>
          </a:prstGeom>
        </p:spPr>
        <p:txBody>
          <a:bodyPr>
            <a:normAutofit/>
          </a:bodyPr>
          <a:lstStyle>
            <a:lvl1pPr marL="0" indent="0" algn="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0" name="Text Placeholder 27">
            <a:extLst>
              <a:ext uri="{FF2B5EF4-FFF2-40B4-BE49-F238E27FC236}">
                <a16:creationId xmlns:a16="http://schemas.microsoft.com/office/drawing/2014/main" id="{859FA3BB-CF44-4802-9948-D8B7CE113AED}"/>
              </a:ext>
            </a:extLst>
          </p:cNvPr>
          <p:cNvSpPr>
            <a:spLocks noGrp="1"/>
          </p:cNvSpPr>
          <p:nvPr>
            <p:ph type="body" sz="quarter" idx="18" hasCustomPrompt="1"/>
          </p:nvPr>
        </p:nvSpPr>
        <p:spPr>
          <a:xfrm>
            <a:off x="390525" y="3809450"/>
            <a:ext cx="3200400" cy="1645920"/>
          </a:xfrm>
          <a:prstGeom prst="rect">
            <a:avLst/>
          </a:prstGeom>
        </p:spPr>
        <p:txBody>
          <a:bodyPr>
            <a:normAutofit/>
          </a:bodyPr>
          <a:lstStyle>
            <a:lvl1pPr marL="0" indent="0" algn="r">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1" name="Text Placeholder 27">
            <a:extLst>
              <a:ext uri="{FF2B5EF4-FFF2-40B4-BE49-F238E27FC236}">
                <a16:creationId xmlns:a16="http://schemas.microsoft.com/office/drawing/2014/main" id="{E2A970B0-BEBC-40E3-96D3-D0403411ADAD}"/>
              </a:ext>
            </a:extLst>
          </p:cNvPr>
          <p:cNvSpPr>
            <a:spLocks noGrp="1"/>
          </p:cNvSpPr>
          <p:nvPr>
            <p:ph type="body" sz="quarter" idx="19" hasCustomPrompt="1"/>
          </p:nvPr>
        </p:nvSpPr>
        <p:spPr>
          <a:xfrm>
            <a:off x="8601075" y="1786247"/>
            <a:ext cx="3200400" cy="1645920"/>
          </a:xfrm>
          <a:prstGeom prst="rect">
            <a:avLst/>
          </a:prstGeom>
        </p:spPr>
        <p:txBody>
          <a:bodyPr>
            <a:normAutofit/>
          </a:bodyPr>
          <a:lstStyle>
            <a:lvl1pPr marL="0" indent="0" algn="l">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12" name="Text Placeholder 27">
            <a:extLst>
              <a:ext uri="{FF2B5EF4-FFF2-40B4-BE49-F238E27FC236}">
                <a16:creationId xmlns:a16="http://schemas.microsoft.com/office/drawing/2014/main" id="{EF807731-E598-4EFB-BF1E-35A41D6EC435}"/>
              </a:ext>
            </a:extLst>
          </p:cNvPr>
          <p:cNvSpPr>
            <a:spLocks noGrp="1"/>
          </p:cNvSpPr>
          <p:nvPr>
            <p:ph type="body" sz="quarter" idx="20" hasCustomPrompt="1"/>
          </p:nvPr>
        </p:nvSpPr>
        <p:spPr>
          <a:xfrm>
            <a:off x="8601075" y="3809450"/>
            <a:ext cx="3200400" cy="1645920"/>
          </a:xfrm>
          <a:prstGeom prst="rect">
            <a:avLst/>
          </a:prstGeom>
        </p:spPr>
        <p:txBody>
          <a:bodyPr>
            <a:normAutofit/>
          </a:bodyPr>
          <a:lstStyle>
            <a:lvl1pPr marL="0" indent="0" algn="l">
              <a:lnSpc>
                <a:spcPct val="100000"/>
              </a:lnSpc>
              <a:spcBef>
                <a:spcPts val="30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cxnSp>
        <p:nvCxnSpPr>
          <p:cNvPr id="23" name="Straight Connector 22">
            <a:extLst>
              <a:ext uri="{FF2B5EF4-FFF2-40B4-BE49-F238E27FC236}">
                <a16:creationId xmlns:a16="http://schemas.microsoft.com/office/drawing/2014/main" id="{EB9EBF97-CEAA-4220-9079-D063F58B2A81}"/>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E7A52793-7004-4A92-8A39-44AE2E29582C}"/>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F6464A6C-F694-4A07-A7AF-B33C19CA4120}"/>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15" name="TextBox 7">
            <a:extLst>
              <a:ext uri="{FF2B5EF4-FFF2-40B4-BE49-F238E27FC236}">
                <a16:creationId xmlns:a16="http://schemas.microsoft.com/office/drawing/2014/main" id="{2B4D0890-7238-4F16-87D5-4DCCE7EE2772}"/>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170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9242B-DEAB-4348-B5A9-CB4B425A43EB}"/>
              </a:ext>
            </a:extLst>
          </p:cNvPr>
          <p:cNvSpPr/>
          <p:nvPr userDrawn="1"/>
        </p:nvSpPr>
        <p:spPr>
          <a:xfrm>
            <a:off x="0" y="0"/>
            <a:ext cx="12192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1">
            <a:extLst>
              <a:ext uri="{FF2B5EF4-FFF2-40B4-BE49-F238E27FC236}">
                <a16:creationId xmlns:a16="http://schemas.microsoft.com/office/drawing/2014/main" id="{09643811-0C74-4A01-BA81-61628ED0CD89}"/>
              </a:ext>
            </a:extLst>
          </p:cNvPr>
          <p:cNvSpPr>
            <a:spLocks noGrp="1"/>
          </p:cNvSpPr>
          <p:nvPr>
            <p:ph type="pic" sz="quarter" idx="10"/>
          </p:nvPr>
        </p:nvSpPr>
        <p:spPr>
          <a:xfrm>
            <a:off x="2451038" y="0"/>
            <a:ext cx="9740963" cy="6858000"/>
          </a:xfrm>
          <a:custGeom>
            <a:avLst/>
            <a:gdLst>
              <a:gd name="connsiteX0" fmla="*/ 981316 w 9740963"/>
              <a:gd name="connsiteY0" fmla="*/ 5930787 h 6858000"/>
              <a:gd name="connsiteX1" fmla="*/ 1117507 w 9740963"/>
              <a:gd name="connsiteY1" fmla="*/ 6066978 h 6858000"/>
              <a:gd name="connsiteX2" fmla="*/ 1117507 w 9740963"/>
              <a:gd name="connsiteY2" fmla="*/ 6066979 h 6858000"/>
              <a:gd name="connsiteX3" fmla="*/ 1117507 w 9740963"/>
              <a:gd name="connsiteY3" fmla="*/ 6858000 h 6858000"/>
              <a:gd name="connsiteX4" fmla="*/ 0 w 9740963"/>
              <a:gd name="connsiteY4" fmla="*/ 6858000 h 6858000"/>
              <a:gd name="connsiteX5" fmla="*/ 892104 w 9740963"/>
              <a:gd name="connsiteY5" fmla="*/ 5965897 h 6858000"/>
              <a:gd name="connsiteX6" fmla="*/ 928305 w 9740963"/>
              <a:gd name="connsiteY6" fmla="*/ 5941490 h 6858000"/>
              <a:gd name="connsiteX7" fmla="*/ 981316 w 9740963"/>
              <a:gd name="connsiteY7" fmla="*/ 5930787 h 6858000"/>
              <a:gd name="connsiteX8" fmla="*/ 9583907 w 9740963"/>
              <a:gd name="connsiteY8" fmla="*/ 5514803 h 6858000"/>
              <a:gd name="connsiteX9" fmla="*/ 9740963 w 9740963"/>
              <a:gd name="connsiteY9" fmla="*/ 5514803 h 6858000"/>
              <a:gd name="connsiteX10" fmla="*/ 9740963 w 9740963"/>
              <a:gd name="connsiteY10" fmla="*/ 6004147 h 6858000"/>
              <a:gd name="connsiteX11" fmla="*/ 9490281 w 9740963"/>
              <a:gd name="connsiteY11" fmla="*/ 5753466 h 6858000"/>
              <a:gd name="connsiteX12" fmla="*/ 9490279 w 9740963"/>
              <a:gd name="connsiteY12" fmla="*/ 5753464 h 6858000"/>
              <a:gd name="connsiteX13" fmla="*/ 9470329 w 9740963"/>
              <a:gd name="connsiteY13" fmla="*/ 5733515 h 6858000"/>
              <a:gd name="connsiteX14" fmla="*/ 9449177 w 9740963"/>
              <a:gd name="connsiteY14" fmla="*/ 5702140 h 6858000"/>
              <a:gd name="connsiteX15" fmla="*/ 9438473 w 9740963"/>
              <a:gd name="connsiteY15" fmla="*/ 5649129 h 6858000"/>
              <a:gd name="connsiteX16" fmla="*/ 9521653 w 9740963"/>
              <a:gd name="connsiteY16" fmla="*/ 5523641 h 6858000"/>
              <a:gd name="connsiteX17" fmla="*/ 9565421 w 9740963"/>
              <a:gd name="connsiteY17" fmla="*/ 5514804 h 6858000"/>
              <a:gd name="connsiteX18" fmla="*/ 9583907 w 9740963"/>
              <a:gd name="connsiteY18" fmla="*/ 5514804 h 6858000"/>
              <a:gd name="connsiteX19" fmla="*/ 9014977 w 9740963"/>
              <a:gd name="connsiteY19" fmla="*/ 5514803 h 6858000"/>
              <a:gd name="connsiteX20" fmla="*/ 9067989 w 9740963"/>
              <a:gd name="connsiteY20" fmla="*/ 5525506 h 6858000"/>
              <a:gd name="connsiteX21" fmla="*/ 9104189 w 9740963"/>
              <a:gd name="connsiteY21" fmla="*/ 5549913 h 6858000"/>
              <a:gd name="connsiteX22" fmla="*/ 9740963 w 9740963"/>
              <a:gd name="connsiteY22" fmla="*/ 6186687 h 6858000"/>
              <a:gd name="connsiteX23" fmla="*/ 9740963 w 9740963"/>
              <a:gd name="connsiteY23" fmla="*/ 6858000 h 6858000"/>
              <a:gd name="connsiteX24" fmla="*/ 8878787 w 9740963"/>
              <a:gd name="connsiteY24" fmla="*/ 6858000 h 6858000"/>
              <a:gd name="connsiteX25" fmla="*/ 8878787 w 9740963"/>
              <a:gd name="connsiteY25" fmla="*/ 5650995 h 6858000"/>
              <a:gd name="connsiteX26" fmla="*/ 8878787 w 9740963"/>
              <a:gd name="connsiteY26" fmla="*/ 5650994 h 6858000"/>
              <a:gd name="connsiteX27" fmla="*/ 9014977 w 9740963"/>
              <a:gd name="connsiteY27" fmla="*/ 5514803 h 6858000"/>
              <a:gd name="connsiteX28" fmla="*/ 8615441 w 9740963"/>
              <a:gd name="connsiteY28" fmla="*/ 5514803 h 6858000"/>
              <a:gd name="connsiteX29" fmla="*/ 8751631 w 9740963"/>
              <a:gd name="connsiteY29" fmla="*/ 5650994 h 6858000"/>
              <a:gd name="connsiteX30" fmla="*/ 8751631 w 9740963"/>
              <a:gd name="connsiteY30" fmla="*/ 5650995 h 6858000"/>
              <a:gd name="connsiteX31" fmla="*/ 8751631 w 9740963"/>
              <a:gd name="connsiteY31" fmla="*/ 6858000 h 6858000"/>
              <a:gd name="connsiteX32" fmla="*/ 7218142 w 9740963"/>
              <a:gd name="connsiteY32" fmla="*/ 6858000 h 6858000"/>
              <a:gd name="connsiteX33" fmla="*/ 8526229 w 9740963"/>
              <a:gd name="connsiteY33" fmla="*/ 5549913 h 6858000"/>
              <a:gd name="connsiteX34" fmla="*/ 8562429 w 9740963"/>
              <a:gd name="connsiteY34" fmla="*/ 5525506 h 6858000"/>
              <a:gd name="connsiteX35" fmla="*/ 8615441 w 9740963"/>
              <a:gd name="connsiteY35" fmla="*/ 5514803 h 6858000"/>
              <a:gd name="connsiteX36" fmla="*/ 6477647 w 9740963"/>
              <a:gd name="connsiteY36" fmla="*/ 5514803 h 6858000"/>
              <a:gd name="connsiteX37" fmla="*/ 8046511 w 9740963"/>
              <a:gd name="connsiteY37" fmla="*/ 5514803 h 6858000"/>
              <a:gd name="connsiteX38" fmla="*/ 8046511 w 9740963"/>
              <a:gd name="connsiteY38" fmla="*/ 5514804 h 6858000"/>
              <a:gd name="connsiteX39" fmla="*/ 8064997 w 9740963"/>
              <a:gd name="connsiteY39" fmla="*/ 5514804 h 6858000"/>
              <a:gd name="connsiteX40" fmla="*/ 8108765 w 9740963"/>
              <a:gd name="connsiteY40" fmla="*/ 5523641 h 6858000"/>
              <a:gd name="connsiteX41" fmla="*/ 8191945 w 9740963"/>
              <a:gd name="connsiteY41" fmla="*/ 5649129 h 6858000"/>
              <a:gd name="connsiteX42" fmla="*/ 8181241 w 9740963"/>
              <a:gd name="connsiteY42" fmla="*/ 5702140 h 6858000"/>
              <a:gd name="connsiteX43" fmla="*/ 8160089 w 9740963"/>
              <a:gd name="connsiteY43" fmla="*/ 5733515 h 6858000"/>
              <a:gd name="connsiteX44" fmla="*/ 8140139 w 9740963"/>
              <a:gd name="connsiteY44" fmla="*/ 5753464 h 6858000"/>
              <a:gd name="connsiteX45" fmla="*/ 8140137 w 9740963"/>
              <a:gd name="connsiteY45" fmla="*/ 5753466 h 6858000"/>
              <a:gd name="connsiteX46" fmla="*/ 7035602 w 9740963"/>
              <a:gd name="connsiteY46" fmla="*/ 6858000 h 6858000"/>
              <a:gd name="connsiteX47" fmla="*/ 6334079 w 9740963"/>
              <a:gd name="connsiteY47" fmla="*/ 6858000 h 6858000"/>
              <a:gd name="connsiteX48" fmla="*/ 6334079 w 9740963"/>
              <a:gd name="connsiteY48" fmla="*/ 5658368 h 6858000"/>
              <a:gd name="connsiteX49" fmla="*/ 6334079 w 9740963"/>
              <a:gd name="connsiteY49" fmla="*/ 5658367 h 6858000"/>
              <a:gd name="connsiteX50" fmla="*/ 6334079 w 9740963"/>
              <a:gd name="connsiteY50" fmla="*/ 5639889 h 6858000"/>
              <a:gd name="connsiteX51" fmla="*/ 6342917 w 9740963"/>
              <a:gd name="connsiteY51" fmla="*/ 5596117 h 6858000"/>
              <a:gd name="connsiteX52" fmla="*/ 6415393 w 9740963"/>
              <a:gd name="connsiteY52" fmla="*/ 5523641 h 6858000"/>
              <a:gd name="connsiteX53" fmla="*/ 6459161 w 9740963"/>
              <a:gd name="connsiteY53" fmla="*/ 5514804 h 6858000"/>
              <a:gd name="connsiteX54" fmla="*/ 4494492 w 9740963"/>
              <a:gd name="connsiteY54" fmla="*/ 5514803 h 6858000"/>
              <a:gd name="connsiteX55" fmla="*/ 6063355 w 9740963"/>
              <a:gd name="connsiteY55" fmla="*/ 5514803 h 6858000"/>
              <a:gd name="connsiteX56" fmla="*/ 6081841 w 9740963"/>
              <a:gd name="connsiteY56" fmla="*/ 5514804 h 6858000"/>
              <a:gd name="connsiteX57" fmla="*/ 6125609 w 9740963"/>
              <a:gd name="connsiteY57" fmla="*/ 5523641 h 6858000"/>
              <a:gd name="connsiteX58" fmla="*/ 6198085 w 9740963"/>
              <a:gd name="connsiteY58" fmla="*/ 5596117 h 6858000"/>
              <a:gd name="connsiteX59" fmla="*/ 6206923 w 9740963"/>
              <a:gd name="connsiteY59" fmla="*/ 5639889 h 6858000"/>
              <a:gd name="connsiteX60" fmla="*/ 6206923 w 9740963"/>
              <a:gd name="connsiteY60" fmla="*/ 5658367 h 6858000"/>
              <a:gd name="connsiteX61" fmla="*/ 6206923 w 9740963"/>
              <a:gd name="connsiteY61" fmla="*/ 5658368 h 6858000"/>
              <a:gd name="connsiteX62" fmla="*/ 6206923 w 9740963"/>
              <a:gd name="connsiteY62" fmla="*/ 6858000 h 6858000"/>
              <a:gd name="connsiteX63" fmla="*/ 5505401 w 9740963"/>
              <a:gd name="connsiteY63" fmla="*/ 6858000 h 6858000"/>
              <a:gd name="connsiteX64" fmla="*/ 4400866 w 9740963"/>
              <a:gd name="connsiteY64" fmla="*/ 5753466 h 6858000"/>
              <a:gd name="connsiteX65" fmla="*/ 4400863 w 9740963"/>
              <a:gd name="connsiteY65" fmla="*/ 5753464 h 6858000"/>
              <a:gd name="connsiteX66" fmla="*/ 4380913 w 9740963"/>
              <a:gd name="connsiteY66" fmla="*/ 5733515 h 6858000"/>
              <a:gd name="connsiteX67" fmla="*/ 4359762 w 9740963"/>
              <a:gd name="connsiteY67" fmla="*/ 5702140 h 6858000"/>
              <a:gd name="connsiteX68" fmla="*/ 4349058 w 9740963"/>
              <a:gd name="connsiteY68" fmla="*/ 5649129 h 6858000"/>
              <a:gd name="connsiteX69" fmla="*/ 4432238 w 9740963"/>
              <a:gd name="connsiteY69" fmla="*/ 5523641 h 6858000"/>
              <a:gd name="connsiteX70" fmla="*/ 4476005 w 9740963"/>
              <a:gd name="connsiteY70" fmla="*/ 5514804 h 6858000"/>
              <a:gd name="connsiteX71" fmla="*/ 4494492 w 9740963"/>
              <a:gd name="connsiteY71" fmla="*/ 5514804 h 6858000"/>
              <a:gd name="connsiteX72" fmla="*/ 3925562 w 9740963"/>
              <a:gd name="connsiteY72" fmla="*/ 5514803 h 6858000"/>
              <a:gd name="connsiteX73" fmla="*/ 3978574 w 9740963"/>
              <a:gd name="connsiteY73" fmla="*/ 5525506 h 6858000"/>
              <a:gd name="connsiteX74" fmla="*/ 4014774 w 9740963"/>
              <a:gd name="connsiteY74" fmla="*/ 5549913 h 6858000"/>
              <a:gd name="connsiteX75" fmla="*/ 5322861 w 9740963"/>
              <a:gd name="connsiteY75" fmla="*/ 6858000 h 6858000"/>
              <a:gd name="connsiteX76" fmla="*/ 3789371 w 9740963"/>
              <a:gd name="connsiteY76" fmla="*/ 6858000 h 6858000"/>
              <a:gd name="connsiteX77" fmla="*/ 3789371 w 9740963"/>
              <a:gd name="connsiteY77" fmla="*/ 5650995 h 6858000"/>
              <a:gd name="connsiteX78" fmla="*/ 3789371 w 9740963"/>
              <a:gd name="connsiteY78" fmla="*/ 5650994 h 6858000"/>
              <a:gd name="connsiteX79" fmla="*/ 3925562 w 9740963"/>
              <a:gd name="connsiteY79" fmla="*/ 5514803 h 6858000"/>
              <a:gd name="connsiteX80" fmla="*/ 3526025 w 9740963"/>
              <a:gd name="connsiteY80" fmla="*/ 5514803 h 6858000"/>
              <a:gd name="connsiteX81" fmla="*/ 3662216 w 9740963"/>
              <a:gd name="connsiteY81" fmla="*/ 5650994 h 6858000"/>
              <a:gd name="connsiteX82" fmla="*/ 3662216 w 9740963"/>
              <a:gd name="connsiteY82" fmla="*/ 5650995 h 6858000"/>
              <a:gd name="connsiteX83" fmla="*/ 3662216 w 9740963"/>
              <a:gd name="connsiteY83" fmla="*/ 6858000 h 6858000"/>
              <a:gd name="connsiteX84" fmla="*/ 2128725 w 9740963"/>
              <a:gd name="connsiteY84" fmla="*/ 6858000 h 6858000"/>
              <a:gd name="connsiteX85" fmla="*/ 3436813 w 9740963"/>
              <a:gd name="connsiteY85" fmla="*/ 5549913 h 6858000"/>
              <a:gd name="connsiteX86" fmla="*/ 3473013 w 9740963"/>
              <a:gd name="connsiteY86" fmla="*/ 5525506 h 6858000"/>
              <a:gd name="connsiteX87" fmla="*/ 3526025 w 9740963"/>
              <a:gd name="connsiteY87" fmla="*/ 5514803 h 6858000"/>
              <a:gd name="connsiteX88" fmla="*/ 1388232 w 9740963"/>
              <a:gd name="connsiteY88" fmla="*/ 5514803 h 6858000"/>
              <a:gd name="connsiteX89" fmla="*/ 2957095 w 9740963"/>
              <a:gd name="connsiteY89" fmla="*/ 5514803 h 6858000"/>
              <a:gd name="connsiteX90" fmla="*/ 2957095 w 9740963"/>
              <a:gd name="connsiteY90" fmla="*/ 5514804 h 6858000"/>
              <a:gd name="connsiteX91" fmla="*/ 2975581 w 9740963"/>
              <a:gd name="connsiteY91" fmla="*/ 5514804 h 6858000"/>
              <a:gd name="connsiteX92" fmla="*/ 3019349 w 9740963"/>
              <a:gd name="connsiteY92" fmla="*/ 5523641 h 6858000"/>
              <a:gd name="connsiteX93" fmla="*/ 3102529 w 9740963"/>
              <a:gd name="connsiteY93" fmla="*/ 5649129 h 6858000"/>
              <a:gd name="connsiteX94" fmla="*/ 3091826 w 9740963"/>
              <a:gd name="connsiteY94" fmla="*/ 5702140 h 6858000"/>
              <a:gd name="connsiteX95" fmla="*/ 3070674 w 9740963"/>
              <a:gd name="connsiteY95" fmla="*/ 5733515 h 6858000"/>
              <a:gd name="connsiteX96" fmla="*/ 3050724 w 9740963"/>
              <a:gd name="connsiteY96" fmla="*/ 5753464 h 6858000"/>
              <a:gd name="connsiteX97" fmla="*/ 3050722 w 9740963"/>
              <a:gd name="connsiteY97" fmla="*/ 5753466 h 6858000"/>
              <a:gd name="connsiteX98" fmla="*/ 1946187 w 9740963"/>
              <a:gd name="connsiteY98" fmla="*/ 6858000 h 6858000"/>
              <a:gd name="connsiteX99" fmla="*/ 1244663 w 9740963"/>
              <a:gd name="connsiteY99" fmla="*/ 6858000 h 6858000"/>
              <a:gd name="connsiteX100" fmla="*/ 1244663 w 9740963"/>
              <a:gd name="connsiteY100" fmla="*/ 5658367 h 6858000"/>
              <a:gd name="connsiteX101" fmla="*/ 1244664 w 9740963"/>
              <a:gd name="connsiteY101" fmla="*/ 5658368 h 6858000"/>
              <a:gd name="connsiteX102" fmla="*/ 1244664 w 9740963"/>
              <a:gd name="connsiteY102" fmla="*/ 5639889 h 6858000"/>
              <a:gd name="connsiteX103" fmla="*/ 1253501 w 9740963"/>
              <a:gd name="connsiteY103" fmla="*/ 5596117 h 6858000"/>
              <a:gd name="connsiteX104" fmla="*/ 1325978 w 9740963"/>
              <a:gd name="connsiteY104" fmla="*/ 5523641 h 6858000"/>
              <a:gd name="connsiteX105" fmla="*/ 1369746 w 9740963"/>
              <a:gd name="connsiteY105" fmla="*/ 5514804 h 6858000"/>
              <a:gd name="connsiteX106" fmla="*/ 9583907 w 9740963"/>
              <a:gd name="connsiteY106" fmla="*/ 3506125 h 6858000"/>
              <a:gd name="connsiteX107" fmla="*/ 9740963 w 9740963"/>
              <a:gd name="connsiteY107" fmla="*/ 3506125 h 6858000"/>
              <a:gd name="connsiteX108" fmla="*/ 9740963 w 9740963"/>
              <a:gd name="connsiteY108" fmla="*/ 3995469 h 6858000"/>
              <a:gd name="connsiteX109" fmla="*/ 9490281 w 9740963"/>
              <a:gd name="connsiteY109" fmla="*/ 3744788 h 6858000"/>
              <a:gd name="connsiteX110" fmla="*/ 9490279 w 9740963"/>
              <a:gd name="connsiteY110" fmla="*/ 3744786 h 6858000"/>
              <a:gd name="connsiteX111" fmla="*/ 9470329 w 9740963"/>
              <a:gd name="connsiteY111" fmla="*/ 3724837 h 6858000"/>
              <a:gd name="connsiteX112" fmla="*/ 9449177 w 9740963"/>
              <a:gd name="connsiteY112" fmla="*/ 3693462 h 6858000"/>
              <a:gd name="connsiteX113" fmla="*/ 9438473 w 9740963"/>
              <a:gd name="connsiteY113" fmla="*/ 3640451 h 6858000"/>
              <a:gd name="connsiteX114" fmla="*/ 9521653 w 9740963"/>
              <a:gd name="connsiteY114" fmla="*/ 3514963 h 6858000"/>
              <a:gd name="connsiteX115" fmla="*/ 9565421 w 9740963"/>
              <a:gd name="connsiteY115" fmla="*/ 3506126 h 6858000"/>
              <a:gd name="connsiteX116" fmla="*/ 9583907 w 9740963"/>
              <a:gd name="connsiteY116" fmla="*/ 3506126 h 6858000"/>
              <a:gd name="connsiteX117" fmla="*/ 9014977 w 9740963"/>
              <a:gd name="connsiteY117" fmla="*/ 3506125 h 6858000"/>
              <a:gd name="connsiteX118" fmla="*/ 9067989 w 9740963"/>
              <a:gd name="connsiteY118" fmla="*/ 3516828 h 6858000"/>
              <a:gd name="connsiteX119" fmla="*/ 9104189 w 9740963"/>
              <a:gd name="connsiteY119" fmla="*/ 3541235 h 6858000"/>
              <a:gd name="connsiteX120" fmla="*/ 9740963 w 9740963"/>
              <a:gd name="connsiteY120" fmla="*/ 4178008 h 6858000"/>
              <a:gd name="connsiteX121" fmla="*/ 9740963 w 9740963"/>
              <a:gd name="connsiteY121" fmla="*/ 5360553 h 6858000"/>
              <a:gd name="connsiteX122" fmla="*/ 9022355 w 9740963"/>
              <a:gd name="connsiteY122" fmla="*/ 5360553 h 6858000"/>
              <a:gd name="connsiteX123" fmla="*/ 9003869 w 9740963"/>
              <a:gd name="connsiteY123" fmla="*/ 5360552 h 6858000"/>
              <a:gd name="connsiteX124" fmla="*/ 8960101 w 9740963"/>
              <a:gd name="connsiteY124" fmla="*/ 5351716 h 6858000"/>
              <a:gd name="connsiteX125" fmla="*/ 8887625 w 9740963"/>
              <a:gd name="connsiteY125" fmla="*/ 5279239 h 6858000"/>
              <a:gd name="connsiteX126" fmla="*/ 8878787 w 9740963"/>
              <a:gd name="connsiteY126" fmla="*/ 5235467 h 6858000"/>
              <a:gd name="connsiteX127" fmla="*/ 8878787 w 9740963"/>
              <a:gd name="connsiteY127" fmla="*/ 5216989 h 6858000"/>
              <a:gd name="connsiteX128" fmla="*/ 8878787 w 9740963"/>
              <a:gd name="connsiteY128" fmla="*/ 5216988 h 6858000"/>
              <a:gd name="connsiteX129" fmla="*/ 8878787 w 9740963"/>
              <a:gd name="connsiteY129" fmla="*/ 3642317 h 6858000"/>
              <a:gd name="connsiteX130" fmla="*/ 8878787 w 9740963"/>
              <a:gd name="connsiteY130" fmla="*/ 3642316 h 6858000"/>
              <a:gd name="connsiteX131" fmla="*/ 9014977 w 9740963"/>
              <a:gd name="connsiteY131" fmla="*/ 3506125 h 6858000"/>
              <a:gd name="connsiteX132" fmla="*/ 8615441 w 9740963"/>
              <a:gd name="connsiteY132" fmla="*/ 3506125 h 6858000"/>
              <a:gd name="connsiteX133" fmla="*/ 8751631 w 9740963"/>
              <a:gd name="connsiteY133" fmla="*/ 3642316 h 6858000"/>
              <a:gd name="connsiteX134" fmla="*/ 8751631 w 9740963"/>
              <a:gd name="connsiteY134" fmla="*/ 3642317 h 6858000"/>
              <a:gd name="connsiteX135" fmla="*/ 8751631 w 9740963"/>
              <a:gd name="connsiteY135" fmla="*/ 5216988 h 6858000"/>
              <a:gd name="connsiteX136" fmla="*/ 8751631 w 9740963"/>
              <a:gd name="connsiteY136" fmla="*/ 5216989 h 6858000"/>
              <a:gd name="connsiteX137" fmla="*/ 8751631 w 9740963"/>
              <a:gd name="connsiteY137" fmla="*/ 5235467 h 6858000"/>
              <a:gd name="connsiteX138" fmla="*/ 8742793 w 9740963"/>
              <a:gd name="connsiteY138" fmla="*/ 5279239 h 6858000"/>
              <a:gd name="connsiteX139" fmla="*/ 8670317 w 9740963"/>
              <a:gd name="connsiteY139" fmla="*/ 5351716 h 6858000"/>
              <a:gd name="connsiteX140" fmla="*/ 8626549 w 9740963"/>
              <a:gd name="connsiteY140" fmla="*/ 5360552 h 6858000"/>
              <a:gd name="connsiteX141" fmla="*/ 8608063 w 9740963"/>
              <a:gd name="connsiteY141" fmla="*/ 5360553 h 6858000"/>
              <a:gd name="connsiteX142" fmla="*/ 7039199 w 9740963"/>
              <a:gd name="connsiteY142" fmla="*/ 5360553 h 6858000"/>
              <a:gd name="connsiteX143" fmla="*/ 7039199 w 9740963"/>
              <a:gd name="connsiteY143" fmla="*/ 5360552 h 6858000"/>
              <a:gd name="connsiteX144" fmla="*/ 7020713 w 9740963"/>
              <a:gd name="connsiteY144" fmla="*/ 5360552 h 6858000"/>
              <a:gd name="connsiteX145" fmla="*/ 6976945 w 9740963"/>
              <a:gd name="connsiteY145" fmla="*/ 5351716 h 6858000"/>
              <a:gd name="connsiteX146" fmla="*/ 6893765 w 9740963"/>
              <a:gd name="connsiteY146" fmla="*/ 5226228 h 6858000"/>
              <a:gd name="connsiteX147" fmla="*/ 6904469 w 9740963"/>
              <a:gd name="connsiteY147" fmla="*/ 5173216 h 6858000"/>
              <a:gd name="connsiteX148" fmla="*/ 6925621 w 9740963"/>
              <a:gd name="connsiteY148" fmla="*/ 5141842 h 6858000"/>
              <a:gd name="connsiteX149" fmla="*/ 6945571 w 9740963"/>
              <a:gd name="connsiteY149" fmla="*/ 5121892 h 6858000"/>
              <a:gd name="connsiteX150" fmla="*/ 6945573 w 9740963"/>
              <a:gd name="connsiteY150" fmla="*/ 5121891 h 6858000"/>
              <a:gd name="connsiteX151" fmla="*/ 8526229 w 9740963"/>
              <a:gd name="connsiteY151" fmla="*/ 3541235 h 6858000"/>
              <a:gd name="connsiteX152" fmla="*/ 8562429 w 9740963"/>
              <a:gd name="connsiteY152" fmla="*/ 3516828 h 6858000"/>
              <a:gd name="connsiteX153" fmla="*/ 8615441 w 9740963"/>
              <a:gd name="connsiteY153" fmla="*/ 3506125 h 6858000"/>
              <a:gd name="connsiteX154" fmla="*/ 6477647 w 9740963"/>
              <a:gd name="connsiteY154" fmla="*/ 3506125 h 6858000"/>
              <a:gd name="connsiteX155" fmla="*/ 8046511 w 9740963"/>
              <a:gd name="connsiteY155" fmla="*/ 3506125 h 6858000"/>
              <a:gd name="connsiteX156" fmla="*/ 8046511 w 9740963"/>
              <a:gd name="connsiteY156" fmla="*/ 3506126 h 6858000"/>
              <a:gd name="connsiteX157" fmla="*/ 8064997 w 9740963"/>
              <a:gd name="connsiteY157" fmla="*/ 3506126 h 6858000"/>
              <a:gd name="connsiteX158" fmla="*/ 8108765 w 9740963"/>
              <a:gd name="connsiteY158" fmla="*/ 3514963 h 6858000"/>
              <a:gd name="connsiteX159" fmla="*/ 8191945 w 9740963"/>
              <a:gd name="connsiteY159" fmla="*/ 3640451 h 6858000"/>
              <a:gd name="connsiteX160" fmla="*/ 8181241 w 9740963"/>
              <a:gd name="connsiteY160" fmla="*/ 3693462 h 6858000"/>
              <a:gd name="connsiteX161" fmla="*/ 8160089 w 9740963"/>
              <a:gd name="connsiteY161" fmla="*/ 3724837 h 6858000"/>
              <a:gd name="connsiteX162" fmla="*/ 8140139 w 9740963"/>
              <a:gd name="connsiteY162" fmla="*/ 3744786 h 6858000"/>
              <a:gd name="connsiteX163" fmla="*/ 8140137 w 9740963"/>
              <a:gd name="connsiteY163" fmla="*/ 3744788 h 6858000"/>
              <a:gd name="connsiteX164" fmla="*/ 6559481 w 9740963"/>
              <a:gd name="connsiteY164" fmla="*/ 5325443 h 6858000"/>
              <a:gd name="connsiteX165" fmla="*/ 6523281 w 9740963"/>
              <a:gd name="connsiteY165" fmla="*/ 5349850 h 6858000"/>
              <a:gd name="connsiteX166" fmla="*/ 6470269 w 9740963"/>
              <a:gd name="connsiteY166" fmla="*/ 5360553 h 6858000"/>
              <a:gd name="connsiteX167" fmla="*/ 6334079 w 9740963"/>
              <a:gd name="connsiteY167" fmla="*/ 5224362 h 6858000"/>
              <a:gd name="connsiteX168" fmla="*/ 6334079 w 9740963"/>
              <a:gd name="connsiteY168" fmla="*/ 3649690 h 6858000"/>
              <a:gd name="connsiteX169" fmla="*/ 6334079 w 9740963"/>
              <a:gd name="connsiteY169" fmla="*/ 3649689 h 6858000"/>
              <a:gd name="connsiteX170" fmla="*/ 6334079 w 9740963"/>
              <a:gd name="connsiteY170" fmla="*/ 3631211 h 6858000"/>
              <a:gd name="connsiteX171" fmla="*/ 6342917 w 9740963"/>
              <a:gd name="connsiteY171" fmla="*/ 3587439 h 6858000"/>
              <a:gd name="connsiteX172" fmla="*/ 6415393 w 9740963"/>
              <a:gd name="connsiteY172" fmla="*/ 3514963 h 6858000"/>
              <a:gd name="connsiteX173" fmla="*/ 6459161 w 9740963"/>
              <a:gd name="connsiteY173" fmla="*/ 3506126 h 6858000"/>
              <a:gd name="connsiteX174" fmla="*/ 4494492 w 9740963"/>
              <a:gd name="connsiteY174" fmla="*/ 3506125 h 6858000"/>
              <a:gd name="connsiteX175" fmla="*/ 6063355 w 9740963"/>
              <a:gd name="connsiteY175" fmla="*/ 3506125 h 6858000"/>
              <a:gd name="connsiteX176" fmla="*/ 6081841 w 9740963"/>
              <a:gd name="connsiteY176" fmla="*/ 3506126 h 6858000"/>
              <a:gd name="connsiteX177" fmla="*/ 6125609 w 9740963"/>
              <a:gd name="connsiteY177" fmla="*/ 3514963 h 6858000"/>
              <a:gd name="connsiteX178" fmla="*/ 6198085 w 9740963"/>
              <a:gd name="connsiteY178" fmla="*/ 3587439 h 6858000"/>
              <a:gd name="connsiteX179" fmla="*/ 6206923 w 9740963"/>
              <a:gd name="connsiteY179" fmla="*/ 3631211 h 6858000"/>
              <a:gd name="connsiteX180" fmla="*/ 6206923 w 9740963"/>
              <a:gd name="connsiteY180" fmla="*/ 3649689 h 6858000"/>
              <a:gd name="connsiteX181" fmla="*/ 6206923 w 9740963"/>
              <a:gd name="connsiteY181" fmla="*/ 3649690 h 6858000"/>
              <a:gd name="connsiteX182" fmla="*/ 6206923 w 9740963"/>
              <a:gd name="connsiteY182" fmla="*/ 5224362 h 6858000"/>
              <a:gd name="connsiteX183" fmla="*/ 6070733 w 9740963"/>
              <a:gd name="connsiteY183" fmla="*/ 5360553 h 6858000"/>
              <a:gd name="connsiteX184" fmla="*/ 6017721 w 9740963"/>
              <a:gd name="connsiteY184" fmla="*/ 5349850 h 6858000"/>
              <a:gd name="connsiteX185" fmla="*/ 5981521 w 9740963"/>
              <a:gd name="connsiteY185" fmla="*/ 5325443 h 6858000"/>
              <a:gd name="connsiteX186" fmla="*/ 4400866 w 9740963"/>
              <a:gd name="connsiteY186" fmla="*/ 3744788 h 6858000"/>
              <a:gd name="connsiteX187" fmla="*/ 4400864 w 9740963"/>
              <a:gd name="connsiteY187" fmla="*/ 3744786 h 6858000"/>
              <a:gd name="connsiteX188" fmla="*/ 4380913 w 9740963"/>
              <a:gd name="connsiteY188" fmla="*/ 3724837 h 6858000"/>
              <a:gd name="connsiteX189" fmla="*/ 4359762 w 9740963"/>
              <a:gd name="connsiteY189" fmla="*/ 3693462 h 6858000"/>
              <a:gd name="connsiteX190" fmla="*/ 4349058 w 9740963"/>
              <a:gd name="connsiteY190" fmla="*/ 3640451 h 6858000"/>
              <a:gd name="connsiteX191" fmla="*/ 4432239 w 9740963"/>
              <a:gd name="connsiteY191" fmla="*/ 3514963 h 6858000"/>
              <a:gd name="connsiteX192" fmla="*/ 4476005 w 9740963"/>
              <a:gd name="connsiteY192" fmla="*/ 3506126 h 6858000"/>
              <a:gd name="connsiteX193" fmla="*/ 4494492 w 9740963"/>
              <a:gd name="connsiteY193" fmla="*/ 3506126 h 6858000"/>
              <a:gd name="connsiteX194" fmla="*/ 3925563 w 9740963"/>
              <a:gd name="connsiteY194" fmla="*/ 3506125 h 6858000"/>
              <a:gd name="connsiteX195" fmla="*/ 3978574 w 9740963"/>
              <a:gd name="connsiteY195" fmla="*/ 3516828 h 6858000"/>
              <a:gd name="connsiteX196" fmla="*/ 4014774 w 9740963"/>
              <a:gd name="connsiteY196" fmla="*/ 3541235 h 6858000"/>
              <a:gd name="connsiteX197" fmla="*/ 5595430 w 9740963"/>
              <a:gd name="connsiteY197" fmla="*/ 5121891 h 6858000"/>
              <a:gd name="connsiteX198" fmla="*/ 5595432 w 9740963"/>
              <a:gd name="connsiteY198" fmla="*/ 5121892 h 6858000"/>
              <a:gd name="connsiteX199" fmla="*/ 5615381 w 9740963"/>
              <a:gd name="connsiteY199" fmla="*/ 5141842 h 6858000"/>
              <a:gd name="connsiteX200" fmla="*/ 5636534 w 9740963"/>
              <a:gd name="connsiteY200" fmla="*/ 5173216 h 6858000"/>
              <a:gd name="connsiteX201" fmla="*/ 5647237 w 9740963"/>
              <a:gd name="connsiteY201" fmla="*/ 5226228 h 6858000"/>
              <a:gd name="connsiteX202" fmla="*/ 5564057 w 9740963"/>
              <a:gd name="connsiteY202" fmla="*/ 5351716 h 6858000"/>
              <a:gd name="connsiteX203" fmla="*/ 5520289 w 9740963"/>
              <a:gd name="connsiteY203" fmla="*/ 5360552 h 6858000"/>
              <a:gd name="connsiteX204" fmla="*/ 5501803 w 9740963"/>
              <a:gd name="connsiteY204" fmla="*/ 5360552 h 6858000"/>
              <a:gd name="connsiteX205" fmla="*/ 5501803 w 9740963"/>
              <a:gd name="connsiteY205" fmla="*/ 5360553 h 6858000"/>
              <a:gd name="connsiteX206" fmla="*/ 3932940 w 9740963"/>
              <a:gd name="connsiteY206" fmla="*/ 5360553 h 6858000"/>
              <a:gd name="connsiteX207" fmla="*/ 3914454 w 9740963"/>
              <a:gd name="connsiteY207" fmla="*/ 5360552 h 6858000"/>
              <a:gd name="connsiteX208" fmla="*/ 3870687 w 9740963"/>
              <a:gd name="connsiteY208" fmla="*/ 5351716 h 6858000"/>
              <a:gd name="connsiteX209" fmla="*/ 3798210 w 9740963"/>
              <a:gd name="connsiteY209" fmla="*/ 5279239 h 6858000"/>
              <a:gd name="connsiteX210" fmla="*/ 3789372 w 9740963"/>
              <a:gd name="connsiteY210" fmla="*/ 5235467 h 6858000"/>
              <a:gd name="connsiteX211" fmla="*/ 3789372 w 9740963"/>
              <a:gd name="connsiteY211" fmla="*/ 5216988 h 6858000"/>
              <a:gd name="connsiteX212" fmla="*/ 3789371 w 9740963"/>
              <a:gd name="connsiteY212" fmla="*/ 5216989 h 6858000"/>
              <a:gd name="connsiteX213" fmla="*/ 3789371 w 9740963"/>
              <a:gd name="connsiteY213" fmla="*/ 3642317 h 6858000"/>
              <a:gd name="connsiteX214" fmla="*/ 3789371 w 9740963"/>
              <a:gd name="connsiteY214" fmla="*/ 3642316 h 6858000"/>
              <a:gd name="connsiteX215" fmla="*/ 3925563 w 9740963"/>
              <a:gd name="connsiteY215" fmla="*/ 3506125 h 6858000"/>
              <a:gd name="connsiteX216" fmla="*/ 3526024 w 9740963"/>
              <a:gd name="connsiteY216" fmla="*/ 3506125 h 6858000"/>
              <a:gd name="connsiteX217" fmla="*/ 3662215 w 9740963"/>
              <a:gd name="connsiteY217" fmla="*/ 3642316 h 6858000"/>
              <a:gd name="connsiteX218" fmla="*/ 3662215 w 9740963"/>
              <a:gd name="connsiteY218" fmla="*/ 3642317 h 6858000"/>
              <a:gd name="connsiteX219" fmla="*/ 3662215 w 9740963"/>
              <a:gd name="connsiteY219" fmla="*/ 5216988 h 6858000"/>
              <a:gd name="connsiteX220" fmla="*/ 3662215 w 9740963"/>
              <a:gd name="connsiteY220" fmla="*/ 5216989 h 6858000"/>
              <a:gd name="connsiteX221" fmla="*/ 3662215 w 9740963"/>
              <a:gd name="connsiteY221" fmla="*/ 5235467 h 6858000"/>
              <a:gd name="connsiteX222" fmla="*/ 3653377 w 9740963"/>
              <a:gd name="connsiteY222" fmla="*/ 5279239 h 6858000"/>
              <a:gd name="connsiteX223" fmla="*/ 3580900 w 9740963"/>
              <a:gd name="connsiteY223" fmla="*/ 5351716 h 6858000"/>
              <a:gd name="connsiteX224" fmla="*/ 3537132 w 9740963"/>
              <a:gd name="connsiteY224" fmla="*/ 5360552 h 6858000"/>
              <a:gd name="connsiteX225" fmla="*/ 3518647 w 9740963"/>
              <a:gd name="connsiteY225" fmla="*/ 5360553 h 6858000"/>
              <a:gd name="connsiteX226" fmla="*/ 1949784 w 9740963"/>
              <a:gd name="connsiteY226" fmla="*/ 5360553 h 6858000"/>
              <a:gd name="connsiteX227" fmla="*/ 1949784 w 9740963"/>
              <a:gd name="connsiteY227" fmla="*/ 5360552 h 6858000"/>
              <a:gd name="connsiteX228" fmla="*/ 1931296 w 9740963"/>
              <a:gd name="connsiteY228" fmla="*/ 5360552 h 6858000"/>
              <a:gd name="connsiteX229" fmla="*/ 1887528 w 9740963"/>
              <a:gd name="connsiteY229" fmla="*/ 5351716 h 6858000"/>
              <a:gd name="connsiteX230" fmla="*/ 1804350 w 9740963"/>
              <a:gd name="connsiteY230" fmla="*/ 5226228 h 6858000"/>
              <a:gd name="connsiteX231" fmla="*/ 1815052 w 9740963"/>
              <a:gd name="connsiteY231" fmla="*/ 5173216 h 6858000"/>
              <a:gd name="connsiteX232" fmla="*/ 1836205 w 9740963"/>
              <a:gd name="connsiteY232" fmla="*/ 5141842 h 6858000"/>
              <a:gd name="connsiteX233" fmla="*/ 1856154 w 9740963"/>
              <a:gd name="connsiteY233" fmla="*/ 5121892 h 6858000"/>
              <a:gd name="connsiteX234" fmla="*/ 1856156 w 9740963"/>
              <a:gd name="connsiteY234" fmla="*/ 5121891 h 6858000"/>
              <a:gd name="connsiteX235" fmla="*/ 3436812 w 9740963"/>
              <a:gd name="connsiteY235" fmla="*/ 3541235 h 6858000"/>
              <a:gd name="connsiteX236" fmla="*/ 3473013 w 9740963"/>
              <a:gd name="connsiteY236" fmla="*/ 3516828 h 6858000"/>
              <a:gd name="connsiteX237" fmla="*/ 3526024 w 9740963"/>
              <a:gd name="connsiteY237" fmla="*/ 3506125 h 6858000"/>
              <a:gd name="connsiteX238" fmla="*/ 9740963 w 9740963"/>
              <a:gd name="connsiteY238" fmla="*/ 2862533 h 6858000"/>
              <a:gd name="connsiteX239" fmla="*/ 9740963 w 9740963"/>
              <a:gd name="connsiteY239" fmla="*/ 3351876 h 6858000"/>
              <a:gd name="connsiteX240" fmla="*/ 9583907 w 9740963"/>
              <a:gd name="connsiteY240" fmla="*/ 3351876 h 6858000"/>
              <a:gd name="connsiteX241" fmla="*/ 9583907 w 9740963"/>
              <a:gd name="connsiteY241" fmla="*/ 3351875 h 6858000"/>
              <a:gd name="connsiteX242" fmla="*/ 9565421 w 9740963"/>
              <a:gd name="connsiteY242" fmla="*/ 3351875 h 6858000"/>
              <a:gd name="connsiteX243" fmla="*/ 9521653 w 9740963"/>
              <a:gd name="connsiteY243" fmla="*/ 3343039 h 6858000"/>
              <a:gd name="connsiteX244" fmla="*/ 9438473 w 9740963"/>
              <a:gd name="connsiteY244" fmla="*/ 3217551 h 6858000"/>
              <a:gd name="connsiteX245" fmla="*/ 9449177 w 9740963"/>
              <a:gd name="connsiteY245" fmla="*/ 3164541 h 6858000"/>
              <a:gd name="connsiteX246" fmla="*/ 9470329 w 9740963"/>
              <a:gd name="connsiteY246" fmla="*/ 3133166 h 6858000"/>
              <a:gd name="connsiteX247" fmla="*/ 9490279 w 9740963"/>
              <a:gd name="connsiteY247" fmla="*/ 3113216 h 6858000"/>
              <a:gd name="connsiteX248" fmla="*/ 9490281 w 9740963"/>
              <a:gd name="connsiteY248" fmla="*/ 3113215 h 6858000"/>
              <a:gd name="connsiteX249" fmla="*/ 9022355 w 9740963"/>
              <a:gd name="connsiteY249" fmla="*/ 1497450 h 6858000"/>
              <a:gd name="connsiteX250" fmla="*/ 9740963 w 9740963"/>
              <a:gd name="connsiteY250" fmla="*/ 1497450 h 6858000"/>
              <a:gd name="connsiteX251" fmla="*/ 9740963 w 9740963"/>
              <a:gd name="connsiteY251" fmla="*/ 2679993 h 6858000"/>
              <a:gd name="connsiteX252" fmla="*/ 9104189 w 9740963"/>
              <a:gd name="connsiteY252" fmla="*/ 3316766 h 6858000"/>
              <a:gd name="connsiteX253" fmla="*/ 9067989 w 9740963"/>
              <a:gd name="connsiteY253" fmla="*/ 3341173 h 6858000"/>
              <a:gd name="connsiteX254" fmla="*/ 9014977 w 9740963"/>
              <a:gd name="connsiteY254" fmla="*/ 3351876 h 6858000"/>
              <a:gd name="connsiteX255" fmla="*/ 8878787 w 9740963"/>
              <a:gd name="connsiteY255" fmla="*/ 3215686 h 6858000"/>
              <a:gd name="connsiteX256" fmla="*/ 8878787 w 9740963"/>
              <a:gd name="connsiteY256" fmla="*/ 3215685 h 6858000"/>
              <a:gd name="connsiteX257" fmla="*/ 8878787 w 9740963"/>
              <a:gd name="connsiteY257" fmla="*/ 1641015 h 6858000"/>
              <a:gd name="connsiteX258" fmla="*/ 8878787 w 9740963"/>
              <a:gd name="connsiteY258" fmla="*/ 1641014 h 6858000"/>
              <a:gd name="connsiteX259" fmla="*/ 8878787 w 9740963"/>
              <a:gd name="connsiteY259" fmla="*/ 1622536 h 6858000"/>
              <a:gd name="connsiteX260" fmla="*/ 8887625 w 9740963"/>
              <a:gd name="connsiteY260" fmla="*/ 1578764 h 6858000"/>
              <a:gd name="connsiteX261" fmla="*/ 8960101 w 9740963"/>
              <a:gd name="connsiteY261" fmla="*/ 1506287 h 6858000"/>
              <a:gd name="connsiteX262" fmla="*/ 9003869 w 9740963"/>
              <a:gd name="connsiteY262" fmla="*/ 1497451 h 6858000"/>
              <a:gd name="connsiteX263" fmla="*/ 7039199 w 9740963"/>
              <a:gd name="connsiteY263" fmla="*/ 1497450 h 6858000"/>
              <a:gd name="connsiteX264" fmla="*/ 8608063 w 9740963"/>
              <a:gd name="connsiteY264" fmla="*/ 1497450 h 6858000"/>
              <a:gd name="connsiteX265" fmla="*/ 8626549 w 9740963"/>
              <a:gd name="connsiteY265" fmla="*/ 1497451 h 6858000"/>
              <a:gd name="connsiteX266" fmla="*/ 8670317 w 9740963"/>
              <a:gd name="connsiteY266" fmla="*/ 1506287 h 6858000"/>
              <a:gd name="connsiteX267" fmla="*/ 8742793 w 9740963"/>
              <a:gd name="connsiteY267" fmla="*/ 1578764 h 6858000"/>
              <a:gd name="connsiteX268" fmla="*/ 8751631 w 9740963"/>
              <a:gd name="connsiteY268" fmla="*/ 1622536 h 6858000"/>
              <a:gd name="connsiteX269" fmla="*/ 8751631 w 9740963"/>
              <a:gd name="connsiteY269" fmla="*/ 1641014 h 6858000"/>
              <a:gd name="connsiteX270" fmla="*/ 8751631 w 9740963"/>
              <a:gd name="connsiteY270" fmla="*/ 1641015 h 6858000"/>
              <a:gd name="connsiteX271" fmla="*/ 8751631 w 9740963"/>
              <a:gd name="connsiteY271" fmla="*/ 3215685 h 6858000"/>
              <a:gd name="connsiteX272" fmla="*/ 8751631 w 9740963"/>
              <a:gd name="connsiteY272" fmla="*/ 3215686 h 6858000"/>
              <a:gd name="connsiteX273" fmla="*/ 8615441 w 9740963"/>
              <a:gd name="connsiteY273" fmla="*/ 3351876 h 6858000"/>
              <a:gd name="connsiteX274" fmla="*/ 8562429 w 9740963"/>
              <a:gd name="connsiteY274" fmla="*/ 3341173 h 6858000"/>
              <a:gd name="connsiteX275" fmla="*/ 8526229 w 9740963"/>
              <a:gd name="connsiteY275" fmla="*/ 3316766 h 6858000"/>
              <a:gd name="connsiteX276" fmla="*/ 6945573 w 9740963"/>
              <a:gd name="connsiteY276" fmla="*/ 1736112 h 6858000"/>
              <a:gd name="connsiteX277" fmla="*/ 6945571 w 9740963"/>
              <a:gd name="connsiteY277" fmla="*/ 1736111 h 6858000"/>
              <a:gd name="connsiteX278" fmla="*/ 6925621 w 9740963"/>
              <a:gd name="connsiteY278" fmla="*/ 1716161 h 6858000"/>
              <a:gd name="connsiteX279" fmla="*/ 6904469 w 9740963"/>
              <a:gd name="connsiteY279" fmla="*/ 1684787 h 6858000"/>
              <a:gd name="connsiteX280" fmla="*/ 6893765 w 9740963"/>
              <a:gd name="connsiteY280" fmla="*/ 1631775 h 6858000"/>
              <a:gd name="connsiteX281" fmla="*/ 6976945 w 9740963"/>
              <a:gd name="connsiteY281" fmla="*/ 1506287 h 6858000"/>
              <a:gd name="connsiteX282" fmla="*/ 7020713 w 9740963"/>
              <a:gd name="connsiteY282" fmla="*/ 1497451 h 6858000"/>
              <a:gd name="connsiteX283" fmla="*/ 7039199 w 9740963"/>
              <a:gd name="connsiteY283" fmla="*/ 1497451 h 6858000"/>
              <a:gd name="connsiteX284" fmla="*/ 6470269 w 9740963"/>
              <a:gd name="connsiteY284" fmla="*/ 1497450 h 6858000"/>
              <a:gd name="connsiteX285" fmla="*/ 6523281 w 9740963"/>
              <a:gd name="connsiteY285" fmla="*/ 1508153 h 6858000"/>
              <a:gd name="connsiteX286" fmla="*/ 6559481 w 9740963"/>
              <a:gd name="connsiteY286" fmla="*/ 1532560 h 6858000"/>
              <a:gd name="connsiteX287" fmla="*/ 8140137 w 9740963"/>
              <a:gd name="connsiteY287" fmla="*/ 3113215 h 6858000"/>
              <a:gd name="connsiteX288" fmla="*/ 8140139 w 9740963"/>
              <a:gd name="connsiteY288" fmla="*/ 3113216 h 6858000"/>
              <a:gd name="connsiteX289" fmla="*/ 8160089 w 9740963"/>
              <a:gd name="connsiteY289" fmla="*/ 3133166 h 6858000"/>
              <a:gd name="connsiteX290" fmla="*/ 8181241 w 9740963"/>
              <a:gd name="connsiteY290" fmla="*/ 3164541 h 6858000"/>
              <a:gd name="connsiteX291" fmla="*/ 8191945 w 9740963"/>
              <a:gd name="connsiteY291" fmla="*/ 3217551 h 6858000"/>
              <a:gd name="connsiteX292" fmla="*/ 8108765 w 9740963"/>
              <a:gd name="connsiteY292" fmla="*/ 3343039 h 6858000"/>
              <a:gd name="connsiteX293" fmla="*/ 8064997 w 9740963"/>
              <a:gd name="connsiteY293" fmla="*/ 3351875 h 6858000"/>
              <a:gd name="connsiteX294" fmla="*/ 8046511 w 9740963"/>
              <a:gd name="connsiteY294" fmla="*/ 3351875 h 6858000"/>
              <a:gd name="connsiteX295" fmla="*/ 8046511 w 9740963"/>
              <a:gd name="connsiteY295" fmla="*/ 3351876 h 6858000"/>
              <a:gd name="connsiteX296" fmla="*/ 6477647 w 9740963"/>
              <a:gd name="connsiteY296" fmla="*/ 3351876 h 6858000"/>
              <a:gd name="connsiteX297" fmla="*/ 6459161 w 9740963"/>
              <a:gd name="connsiteY297" fmla="*/ 3351875 h 6858000"/>
              <a:gd name="connsiteX298" fmla="*/ 6415393 w 9740963"/>
              <a:gd name="connsiteY298" fmla="*/ 3343039 h 6858000"/>
              <a:gd name="connsiteX299" fmla="*/ 6342917 w 9740963"/>
              <a:gd name="connsiteY299" fmla="*/ 3270562 h 6858000"/>
              <a:gd name="connsiteX300" fmla="*/ 6334079 w 9740963"/>
              <a:gd name="connsiteY300" fmla="*/ 3226790 h 6858000"/>
              <a:gd name="connsiteX301" fmla="*/ 6334079 w 9740963"/>
              <a:gd name="connsiteY301" fmla="*/ 3208313 h 6858000"/>
              <a:gd name="connsiteX302" fmla="*/ 6334079 w 9740963"/>
              <a:gd name="connsiteY302" fmla="*/ 3208312 h 6858000"/>
              <a:gd name="connsiteX303" fmla="*/ 6334079 w 9740963"/>
              <a:gd name="connsiteY303" fmla="*/ 1633642 h 6858000"/>
              <a:gd name="connsiteX304" fmla="*/ 6334079 w 9740963"/>
              <a:gd name="connsiteY304" fmla="*/ 1633641 h 6858000"/>
              <a:gd name="connsiteX305" fmla="*/ 6470269 w 9740963"/>
              <a:gd name="connsiteY305" fmla="*/ 1497450 h 6858000"/>
              <a:gd name="connsiteX306" fmla="*/ 6070733 w 9740963"/>
              <a:gd name="connsiteY306" fmla="*/ 1497450 h 6858000"/>
              <a:gd name="connsiteX307" fmla="*/ 6206923 w 9740963"/>
              <a:gd name="connsiteY307" fmla="*/ 1633641 h 6858000"/>
              <a:gd name="connsiteX308" fmla="*/ 6206923 w 9740963"/>
              <a:gd name="connsiteY308" fmla="*/ 1633642 h 6858000"/>
              <a:gd name="connsiteX309" fmla="*/ 6206923 w 9740963"/>
              <a:gd name="connsiteY309" fmla="*/ 3208312 h 6858000"/>
              <a:gd name="connsiteX310" fmla="*/ 6206923 w 9740963"/>
              <a:gd name="connsiteY310" fmla="*/ 3208313 h 6858000"/>
              <a:gd name="connsiteX311" fmla="*/ 6206923 w 9740963"/>
              <a:gd name="connsiteY311" fmla="*/ 3226790 h 6858000"/>
              <a:gd name="connsiteX312" fmla="*/ 6198085 w 9740963"/>
              <a:gd name="connsiteY312" fmla="*/ 3270562 h 6858000"/>
              <a:gd name="connsiteX313" fmla="*/ 6125609 w 9740963"/>
              <a:gd name="connsiteY313" fmla="*/ 3343039 h 6858000"/>
              <a:gd name="connsiteX314" fmla="*/ 6081841 w 9740963"/>
              <a:gd name="connsiteY314" fmla="*/ 3351875 h 6858000"/>
              <a:gd name="connsiteX315" fmla="*/ 6063355 w 9740963"/>
              <a:gd name="connsiteY315" fmla="*/ 3351876 h 6858000"/>
              <a:gd name="connsiteX316" fmla="*/ 4494492 w 9740963"/>
              <a:gd name="connsiteY316" fmla="*/ 3351876 h 6858000"/>
              <a:gd name="connsiteX317" fmla="*/ 4494492 w 9740963"/>
              <a:gd name="connsiteY317" fmla="*/ 3351875 h 6858000"/>
              <a:gd name="connsiteX318" fmla="*/ 4476005 w 9740963"/>
              <a:gd name="connsiteY318" fmla="*/ 3351875 h 6858000"/>
              <a:gd name="connsiteX319" fmla="*/ 4432239 w 9740963"/>
              <a:gd name="connsiteY319" fmla="*/ 3343039 h 6858000"/>
              <a:gd name="connsiteX320" fmla="*/ 4349059 w 9740963"/>
              <a:gd name="connsiteY320" fmla="*/ 3217551 h 6858000"/>
              <a:gd name="connsiteX321" fmla="*/ 4359762 w 9740963"/>
              <a:gd name="connsiteY321" fmla="*/ 3164541 h 6858000"/>
              <a:gd name="connsiteX322" fmla="*/ 4380915 w 9740963"/>
              <a:gd name="connsiteY322" fmla="*/ 3133166 h 6858000"/>
              <a:gd name="connsiteX323" fmla="*/ 4400864 w 9740963"/>
              <a:gd name="connsiteY323" fmla="*/ 3113216 h 6858000"/>
              <a:gd name="connsiteX324" fmla="*/ 4400867 w 9740963"/>
              <a:gd name="connsiteY324" fmla="*/ 3113215 h 6858000"/>
              <a:gd name="connsiteX325" fmla="*/ 5981521 w 9740963"/>
              <a:gd name="connsiteY325" fmla="*/ 1532560 h 6858000"/>
              <a:gd name="connsiteX326" fmla="*/ 6017721 w 9740963"/>
              <a:gd name="connsiteY326" fmla="*/ 1508153 h 6858000"/>
              <a:gd name="connsiteX327" fmla="*/ 6070733 w 9740963"/>
              <a:gd name="connsiteY327" fmla="*/ 1497450 h 6858000"/>
              <a:gd name="connsiteX328" fmla="*/ 3932943 w 9740963"/>
              <a:gd name="connsiteY328" fmla="*/ 1497450 h 6858000"/>
              <a:gd name="connsiteX329" fmla="*/ 5501803 w 9740963"/>
              <a:gd name="connsiteY329" fmla="*/ 1497450 h 6858000"/>
              <a:gd name="connsiteX330" fmla="*/ 5501803 w 9740963"/>
              <a:gd name="connsiteY330" fmla="*/ 1497451 h 6858000"/>
              <a:gd name="connsiteX331" fmla="*/ 5520290 w 9740963"/>
              <a:gd name="connsiteY331" fmla="*/ 1497451 h 6858000"/>
              <a:gd name="connsiteX332" fmla="*/ 5564058 w 9740963"/>
              <a:gd name="connsiteY332" fmla="*/ 1506287 h 6858000"/>
              <a:gd name="connsiteX333" fmla="*/ 5647237 w 9740963"/>
              <a:gd name="connsiteY333" fmla="*/ 1631775 h 6858000"/>
              <a:gd name="connsiteX334" fmla="*/ 5636534 w 9740963"/>
              <a:gd name="connsiteY334" fmla="*/ 1684787 h 6858000"/>
              <a:gd name="connsiteX335" fmla="*/ 5615382 w 9740963"/>
              <a:gd name="connsiteY335" fmla="*/ 1716161 h 6858000"/>
              <a:gd name="connsiteX336" fmla="*/ 5595432 w 9740963"/>
              <a:gd name="connsiteY336" fmla="*/ 1736111 h 6858000"/>
              <a:gd name="connsiteX337" fmla="*/ 5595430 w 9740963"/>
              <a:gd name="connsiteY337" fmla="*/ 1736112 h 6858000"/>
              <a:gd name="connsiteX338" fmla="*/ 4014775 w 9740963"/>
              <a:gd name="connsiteY338" fmla="*/ 3316766 h 6858000"/>
              <a:gd name="connsiteX339" fmla="*/ 3978575 w 9740963"/>
              <a:gd name="connsiteY339" fmla="*/ 3341173 h 6858000"/>
              <a:gd name="connsiteX340" fmla="*/ 3925563 w 9740963"/>
              <a:gd name="connsiteY340" fmla="*/ 3351876 h 6858000"/>
              <a:gd name="connsiteX341" fmla="*/ 3789371 w 9740963"/>
              <a:gd name="connsiteY341" fmla="*/ 3215686 h 6858000"/>
              <a:gd name="connsiteX342" fmla="*/ 3789371 w 9740963"/>
              <a:gd name="connsiteY342" fmla="*/ 3215685 h 6858000"/>
              <a:gd name="connsiteX343" fmla="*/ 3789372 w 9740963"/>
              <a:gd name="connsiteY343" fmla="*/ 1641014 h 6858000"/>
              <a:gd name="connsiteX344" fmla="*/ 3789374 w 9740963"/>
              <a:gd name="connsiteY344" fmla="*/ 1641015 h 6858000"/>
              <a:gd name="connsiteX345" fmla="*/ 3789374 w 9740963"/>
              <a:gd name="connsiteY345" fmla="*/ 1622536 h 6858000"/>
              <a:gd name="connsiteX346" fmla="*/ 3798210 w 9740963"/>
              <a:gd name="connsiteY346" fmla="*/ 1578764 h 6858000"/>
              <a:gd name="connsiteX347" fmla="*/ 3870687 w 9740963"/>
              <a:gd name="connsiteY347" fmla="*/ 1506287 h 6858000"/>
              <a:gd name="connsiteX348" fmla="*/ 3914456 w 9740963"/>
              <a:gd name="connsiteY348" fmla="*/ 1497451 h 6858000"/>
              <a:gd name="connsiteX349" fmla="*/ 1949785 w 9740963"/>
              <a:gd name="connsiteY349" fmla="*/ 1497450 h 6858000"/>
              <a:gd name="connsiteX350" fmla="*/ 3518648 w 9740963"/>
              <a:gd name="connsiteY350" fmla="*/ 1497450 h 6858000"/>
              <a:gd name="connsiteX351" fmla="*/ 3537134 w 9740963"/>
              <a:gd name="connsiteY351" fmla="*/ 1497451 h 6858000"/>
              <a:gd name="connsiteX352" fmla="*/ 3580902 w 9740963"/>
              <a:gd name="connsiteY352" fmla="*/ 1506287 h 6858000"/>
              <a:gd name="connsiteX353" fmla="*/ 3653380 w 9740963"/>
              <a:gd name="connsiteY353" fmla="*/ 1578764 h 6858000"/>
              <a:gd name="connsiteX354" fmla="*/ 3662216 w 9740963"/>
              <a:gd name="connsiteY354" fmla="*/ 1622536 h 6858000"/>
              <a:gd name="connsiteX355" fmla="*/ 3662216 w 9740963"/>
              <a:gd name="connsiteY355" fmla="*/ 1641015 h 6858000"/>
              <a:gd name="connsiteX356" fmla="*/ 3662218 w 9740963"/>
              <a:gd name="connsiteY356" fmla="*/ 1641014 h 6858000"/>
              <a:gd name="connsiteX357" fmla="*/ 3662217 w 9740963"/>
              <a:gd name="connsiteY357" fmla="*/ 3215685 h 6858000"/>
              <a:gd name="connsiteX358" fmla="*/ 3662217 w 9740963"/>
              <a:gd name="connsiteY358" fmla="*/ 3215686 h 6858000"/>
              <a:gd name="connsiteX359" fmla="*/ 3526026 w 9740963"/>
              <a:gd name="connsiteY359" fmla="*/ 3351876 h 6858000"/>
              <a:gd name="connsiteX360" fmla="*/ 3473014 w 9740963"/>
              <a:gd name="connsiteY360" fmla="*/ 3341173 h 6858000"/>
              <a:gd name="connsiteX361" fmla="*/ 3436813 w 9740963"/>
              <a:gd name="connsiteY361" fmla="*/ 3316766 h 6858000"/>
              <a:gd name="connsiteX362" fmla="*/ 1856157 w 9740963"/>
              <a:gd name="connsiteY362" fmla="*/ 1736112 h 6858000"/>
              <a:gd name="connsiteX363" fmla="*/ 1856156 w 9740963"/>
              <a:gd name="connsiteY363" fmla="*/ 1736111 h 6858000"/>
              <a:gd name="connsiteX364" fmla="*/ 1836206 w 9740963"/>
              <a:gd name="connsiteY364" fmla="*/ 1716161 h 6858000"/>
              <a:gd name="connsiteX365" fmla="*/ 1815054 w 9740963"/>
              <a:gd name="connsiteY365" fmla="*/ 1684787 h 6858000"/>
              <a:gd name="connsiteX366" fmla="*/ 1804351 w 9740963"/>
              <a:gd name="connsiteY366" fmla="*/ 1631775 h 6858000"/>
              <a:gd name="connsiteX367" fmla="*/ 1887531 w 9740963"/>
              <a:gd name="connsiteY367" fmla="*/ 1506287 h 6858000"/>
              <a:gd name="connsiteX368" fmla="*/ 1931299 w 9740963"/>
              <a:gd name="connsiteY368" fmla="*/ 1497451 h 6858000"/>
              <a:gd name="connsiteX369" fmla="*/ 1949785 w 9740963"/>
              <a:gd name="connsiteY369" fmla="*/ 1497451 h 6858000"/>
              <a:gd name="connsiteX370" fmla="*/ 9740963 w 9740963"/>
              <a:gd name="connsiteY370" fmla="*/ 853857 h 6858000"/>
              <a:gd name="connsiteX371" fmla="*/ 9740963 w 9740963"/>
              <a:gd name="connsiteY371" fmla="*/ 1343201 h 6858000"/>
              <a:gd name="connsiteX372" fmla="*/ 9583907 w 9740963"/>
              <a:gd name="connsiteY372" fmla="*/ 1343201 h 6858000"/>
              <a:gd name="connsiteX373" fmla="*/ 9583907 w 9740963"/>
              <a:gd name="connsiteY373" fmla="*/ 1343200 h 6858000"/>
              <a:gd name="connsiteX374" fmla="*/ 9565421 w 9740963"/>
              <a:gd name="connsiteY374" fmla="*/ 1343200 h 6858000"/>
              <a:gd name="connsiteX375" fmla="*/ 9521653 w 9740963"/>
              <a:gd name="connsiteY375" fmla="*/ 1334363 h 6858000"/>
              <a:gd name="connsiteX376" fmla="*/ 9438473 w 9740963"/>
              <a:gd name="connsiteY376" fmla="*/ 1208876 h 6858000"/>
              <a:gd name="connsiteX377" fmla="*/ 9449177 w 9740963"/>
              <a:gd name="connsiteY377" fmla="*/ 1155864 h 6858000"/>
              <a:gd name="connsiteX378" fmla="*/ 9470329 w 9740963"/>
              <a:gd name="connsiteY378" fmla="*/ 1124490 h 6858000"/>
              <a:gd name="connsiteX379" fmla="*/ 9490279 w 9740963"/>
              <a:gd name="connsiteY379" fmla="*/ 1104541 h 6858000"/>
              <a:gd name="connsiteX380" fmla="*/ 9490281 w 9740963"/>
              <a:gd name="connsiteY380" fmla="*/ 1104539 h 6858000"/>
              <a:gd name="connsiteX381" fmla="*/ 8878787 w 9740963"/>
              <a:gd name="connsiteY381" fmla="*/ 0 h 6858000"/>
              <a:gd name="connsiteX382" fmla="*/ 9740963 w 9740963"/>
              <a:gd name="connsiteY382" fmla="*/ 0 h 6858000"/>
              <a:gd name="connsiteX383" fmla="*/ 9740963 w 9740963"/>
              <a:gd name="connsiteY383" fmla="*/ 671317 h 6858000"/>
              <a:gd name="connsiteX384" fmla="*/ 9104189 w 9740963"/>
              <a:gd name="connsiteY384" fmla="*/ 1308091 h 6858000"/>
              <a:gd name="connsiteX385" fmla="*/ 9067989 w 9740963"/>
              <a:gd name="connsiteY385" fmla="*/ 1332498 h 6858000"/>
              <a:gd name="connsiteX386" fmla="*/ 9014977 w 9740963"/>
              <a:gd name="connsiteY386" fmla="*/ 1343201 h 6858000"/>
              <a:gd name="connsiteX387" fmla="*/ 8878787 w 9740963"/>
              <a:gd name="connsiteY387" fmla="*/ 1207011 h 6858000"/>
              <a:gd name="connsiteX388" fmla="*/ 8878787 w 9740963"/>
              <a:gd name="connsiteY388" fmla="*/ 1207009 h 6858000"/>
              <a:gd name="connsiteX389" fmla="*/ 7218138 w 9740963"/>
              <a:gd name="connsiteY389" fmla="*/ 0 h 6858000"/>
              <a:gd name="connsiteX390" fmla="*/ 8751631 w 9740963"/>
              <a:gd name="connsiteY390" fmla="*/ 0 h 6858000"/>
              <a:gd name="connsiteX391" fmla="*/ 8751631 w 9740963"/>
              <a:gd name="connsiteY391" fmla="*/ 1207009 h 6858000"/>
              <a:gd name="connsiteX392" fmla="*/ 8751631 w 9740963"/>
              <a:gd name="connsiteY392" fmla="*/ 1207011 h 6858000"/>
              <a:gd name="connsiteX393" fmla="*/ 8615441 w 9740963"/>
              <a:gd name="connsiteY393" fmla="*/ 1343201 h 6858000"/>
              <a:gd name="connsiteX394" fmla="*/ 8562429 w 9740963"/>
              <a:gd name="connsiteY394" fmla="*/ 1332498 h 6858000"/>
              <a:gd name="connsiteX395" fmla="*/ 8526229 w 9740963"/>
              <a:gd name="connsiteY395" fmla="*/ 1308091 h 6858000"/>
              <a:gd name="connsiteX396" fmla="*/ 6334079 w 9740963"/>
              <a:gd name="connsiteY396" fmla="*/ 0 h 6858000"/>
              <a:gd name="connsiteX397" fmla="*/ 7035598 w 9740963"/>
              <a:gd name="connsiteY397" fmla="*/ 0 h 6858000"/>
              <a:gd name="connsiteX398" fmla="*/ 8140137 w 9740963"/>
              <a:gd name="connsiteY398" fmla="*/ 1104539 h 6858000"/>
              <a:gd name="connsiteX399" fmla="*/ 8140139 w 9740963"/>
              <a:gd name="connsiteY399" fmla="*/ 1104541 h 6858000"/>
              <a:gd name="connsiteX400" fmla="*/ 8160089 w 9740963"/>
              <a:gd name="connsiteY400" fmla="*/ 1124490 h 6858000"/>
              <a:gd name="connsiteX401" fmla="*/ 8181241 w 9740963"/>
              <a:gd name="connsiteY401" fmla="*/ 1155864 h 6858000"/>
              <a:gd name="connsiteX402" fmla="*/ 8191945 w 9740963"/>
              <a:gd name="connsiteY402" fmla="*/ 1208876 h 6858000"/>
              <a:gd name="connsiteX403" fmla="*/ 8108765 w 9740963"/>
              <a:gd name="connsiteY403" fmla="*/ 1334363 h 6858000"/>
              <a:gd name="connsiteX404" fmla="*/ 8064997 w 9740963"/>
              <a:gd name="connsiteY404" fmla="*/ 1343200 h 6858000"/>
              <a:gd name="connsiteX405" fmla="*/ 8046511 w 9740963"/>
              <a:gd name="connsiteY405" fmla="*/ 1343200 h 6858000"/>
              <a:gd name="connsiteX406" fmla="*/ 8046511 w 9740963"/>
              <a:gd name="connsiteY406" fmla="*/ 1343201 h 6858000"/>
              <a:gd name="connsiteX407" fmla="*/ 6477647 w 9740963"/>
              <a:gd name="connsiteY407" fmla="*/ 1343201 h 6858000"/>
              <a:gd name="connsiteX408" fmla="*/ 6459161 w 9740963"/>
              <a:gd name="connsiteY408" fmla="*/ 1343200 h 6858000"/>
              <a:gd name="connsiteX409" fmla="*/ 6415393 w 9740963"/>
              <a:gd name="connsiteY409" fmla="*/ 1334363 h 6858000"/>
              <a:gd name="connsiteX410" fmla="*/ 6342917 w 9740963"/>
              <a:gd name="connsiteY410" fmla="*/ 1261887 h 6858000"/>
              <a:gd name="connsiteX411" fmla="*/ 6334079 w 9740963"/>
              <a:gd name="connsiteY411" fmla="*/ 1218115 h 6858000"/>
              <a:gd name="connsiteX412" fmla="*/ 6334079 w 9740963"/>
              <a:gd name="connsiteY412" fmla="*/ 1199637 h 6858000"/>
              <a:gd name="connsiteX413" fmla="*/ 6334079 w 9740963"/>
              <a:gd name="connsiteY413" fmla="*/ 1199636 h 6858000"/>
              <a:gd name="connsiteX414" fmla="*/ 5505405 w 9740963"/>
              <a:gd name="connsiteY414" fmla="*/ 0 h 6858000"/>
              <a:gd name="connsiteX415" fmla="*/ 6206923 w 9740963"/>
              <a:gd name="connsiteY415" fmla="*/ 0 h 6858000"/>
              <a:gd name="connsiteX416" fmla="*/ 6206923 w 9740963"/>
              <a:gd name="connsiteY416" fmla="*/ 1199636 h 6858000"/>
              <a:gd name="connsiteX417" fmla="*/ 6206923 w 9740963"/>
              <a:gd name="connsiteY417" fmla="*/ 1199637 h 6858000"/>
              <a:gd name="connsiteX418" fmla="*/ 6206923 w 9740963"/>
              <a:gd name="connsiteY418" fmla="*/ 1218115 h 6858000"/>
              <a:gd name="connsiteX419" fmla="*/ 6198085 w 9740963"/>
              <a:gd name="connsiteY419" fmla="*/ 1261887 h 6858000"/>
              <a:gd name="connsiteX420" fmla="*/ 6125609 w 9740963"/>
              <a:gd name="connsiteY420" fmla="*/ 1334363 h 6858000"/>
              <a:gd name="connsiteX421" fmla="*/ 6081841 w 9740963"/>
              <a:gd name="connsiteY421" fmla="*/ 1343200 h 6858000"/>
              <a:gd name="connsiteX422" fmla="*/ 6063355 w 9740963"/>
              <a:gd name="connsiteY422" fmla="*/ 1343201 h 6858000"/>
              <a:gd name="connsiteX423" fmla="*/ 4494493 w 9740963"/>
              <a:gd name="connsiteY423" fmla="*/ 1343201 h 6858000"/>
              <a:gd name="connsiteX424" fmla="*/ 4494493 w 9740963"/>
              <a:gd name="connsiteY424" fmla="*/ 1343200 h 6858000"/>
              <a:gd name="connsiteX425" fmla="*/ 4476006 w 9740963"/>
              <a:gd name="connsiteY425" fmla="*/ 1343200 h 6858000"/>
              <a:gd name="connsiteX426" fmla="*/ 4432239 w 9740963"/>
              <a:gd name="connsiteY426" fmla="*/ 1334363 h 6858000"/>
              <a:gd name="connsiteX427" fmla="*/ 4349060 w 9740963"/>
              <a:gd name="connsiteY427" fmla="*/ 1208876 h 6858000"/>
              <a:gd name="connsiteX428" fmla="*/ 4359762 w 9740963"/>
              <a:gd name="connsiteY428" fmla="*/ 1155864 h 6858000"/>
              <a:gd name="connsiteX429" fmla="*/ 4380915 w 9740963"/>
              <a:gd name="connsiteY429" fmla="*/ 1124490 h 6858000"/>
              <a:gd name="connsiteX430" fmla="*/ 4400865 w 9740963"/>
              <a:gd name="connsiteY430" fmla="*/ 1104541 h 6858000"/>
              <a:gd name="connsiteX431" fmla="*/ 4400867 w 9740963"/>
              <a:gd name="connsiteY431" fmla="*/ 1104539 h 6858000"/>
              <a:gd name="connsiteX432" fmla="*/ 3789372 w 9740963"/>
              <a:gd name="connsiteY432" fmla="*/ 0 h 6858000"/>
              <a:gd name="connsiteX433" fmla="*/ 5322865 w 9740963"/>
              <a:gd name="connsiteY433" fmla="*/ 0 h 6858000"/>
              <a:gd name="connsiteX434" fmla="*/ 4014775 w 9740963"/>
              <a:gd name="connsiteY434" fmla="*/ 1308091 h 6858000"/>
              <a:gd name="connsiteX435" fmla="*/ 3978576 w 9740963"/>
              <a:gd name="connsiteY435" fmla="*/ 1332498 h 6858000"/>
              <a:gd name="connsiteX436" fmla="*/ 3925564 w 9740963"/>
              <a:gd name="connsiteY436" fmla="*/ 1343201 h 6858000"/>
              <a:gd name="connsiteX437" fmla="*/ 3789372 w 9740963"/>
              <a:gd name="connsiteY437" fmla="*/ 1207011 h 6858000"/>
              <a:gd name="connsiteX438" fmla="*/ 3789372 w 9740963"/>
              <a:gd name="connsiteY438" fmla="*/ 1207009 h 6858000"/>
              <a:gd name="connsiteX439" fmla="*/ 2128722 w 9740963"/>
              <a:gd name="connsiteY439" fmla="*/ 0 h 6858000"/>
              <a:gd name="connsiteX440" fmla="*/ 3662218 w 9740963"/>
              <a:gd name="connsiteY440" fmla="*/ 0 h 6858000"/>
              <a:gd name="connsiteX441" fmla="*/ 3662218 w 9740963"/>
              <a:gd name="connsiteY441" fmla="*/ 1207009 h 6858000"/>
              <a:gd name="connsiteX442" fmla="*/ 3662218 w 9740963"/>
              <a:gd name="connsiteY442" fmla="*/ 1207011 h 6858000"/>
              <a:gd name="connsiteX443" fmla="*/ 3526026 w 9740963"/>
              <a:gd name="connsiteY443" fmla="*/ 1343201 h 6858000"/>
              <a:gd name="connsiteX444" fmla="*/ 3473015 w 9740963"/>
              <a:gd name="connsiteY444" fmla="*/ 1332498 h 6858000"/>
              <a:gd name="connsiteX445" fmla="*/ 3436814 w 9740963"/>
              <a:gd name="connsiteY445" fmla="*/ 1308091 h 6858000"/>
              <a:gd name="connsiteX446" fmla="*/ 1244667 w 9740963"/>
              <a:gd name="connsiteY446" fmla="*/ 0 h 6858000"/>
              <a:gd name="connsiteX447" fmla="*/ 1946188 w 9740963"/>
              <a:gd name="connsiteY447" fmla="*/ 0 h 6858000"/>
              <a:gd name="connsiteX448" fmla="*/ 3050724 w 9740963"/>
              <a:gd name="connsiteY448" fmla="*/ 1104539 h 6858000"/>
              <a:gd name="connsiteX449" fmla="*/ 3050726 w 9740963"/>
              <a:gd name="connsiteY449" fmla="*/ 1104541 h 6858000"/>
              <a:gd name="connsiteX450" fmla="*/ 3070675 w 9740963"/>
              <a:gd name="connsiteY450" fmla="*/ 1124490 h 6858000"/>
              <a:gd name="connsiteX451" fmla="*/ 3091828 w 9740963"/>
              <a:gd name="connsiteY451" fmla="*/ 1155864 h 6858000"/>
              <a:gd name="connsiteX452" fmla="*/ 3102530 w 9740963"/>
              <a:gd name="connsiteY452" fmla="*/ 1208876 h 6858000"/>
              <a:gd name="connsiteX453" fmla="*/ 3019351 w 9740963"/>
              <a:gd name="connsiteY453" fmla="*/ 1334363 h 6858000"/>
              <a:gd name="connsiteX454" fmla="*/ 2975584 w 9740963"/>
              <a:gd name="connsiteY454" fmla="*/ 1343200 h 6858000"/>
              <a:gd name="connsiteX455" fmla="*/ 2957097 w 9740963"/>
              <a:gd name="connsiteY455" fmla="*/ 1343200 h 6858000"/>
              <a:gd name="connsiteX456" fmla="*/ 2957097 w 9740963"/>
              <a:gd name="connsiteY456" fmla="*/ 1343201 h 6858000"/>
              <a:gd name="connsiteX457" fmla="*/ 1388238 w 9740963"/>
              <a:gd name="connsiteY457" fmla="*/ 1343201 h 6858000"/>
              <a:gd name="connsiteX458" fmla="*/ 1369751 w 9740963"/>
              <a:gd name="connsiteY458" fmla="*/ 1343200 h 6858000"/>
              <a:gd name="connsiteX459" fmla="*/ 1325983 w 9740963"/>
              <a:gd name="connsiteY459" fmla="*/ 1334363 h 6858000"/>
              <a:gd name="connsiteX460" fmla="*/ 1253507 w 9740963"/>
              <a:gd name="connsiteY460" fmla="*/ 1261887 h 6858000"/>
              <a:gd name="connsiteX461" fmla="*/ 1244670 w 9740963"/>
              <a:gd name="connsiteY461" fmla="*/ 1218115 h 6858000"/>
              <a:gd name="connsiteX462" fmla="*/ 1244670 w 9740963"/>
              <a:gd name="connsiteY462" fmla="*/ 1199636 h 6858000"/>
              <a:gd name="connsiteX463" fmla="*/ 1244667 w 9740963"/>
              <a:gd name="connsiteY463" fmla="*/ 1199637 h 6858000"/>
              <a:gd name="connsiteX464" fmla="*/ 13126 w 9740963"/>
              <a:gd name="connsiteY464" fmla="*/ 0 h 6858000"/>
              <a:gd name="connsiteX465" fmla="*/ 1128917 w 9740963"/>
              <a:gd name="connsiteY465" fmla="*/ 0 h 6858000"/>
              <a:gd name="connsiteX466" fmla="*/ 1128917 w 9740963"/>
              <a:gd name="connsiteY466" fmla="*/ 783502 h 6858000"/>
              <a:gd name="connsiteX467" fmla="*/ 1128917 w 9740963"/>
              <a:gd name="connsiteY467" fmla="*/ 801988 h 6858000"/>
              <a:gd name="connsiteX468" fmla="*/ 1120079 w 9740963"/>
              <a:gd name="connsiteY468" fmla="*/ 845757 h 6858000"/>
              <a:gd name="connsiteX469" fmla="*/ 994592 w 9740963"/>
              <a:gd name="connsiteY469" fmla="*/ 928936 h 6858000"/>
              <a:gd name="connsiteX470" fmla="*/ 941580 w 9740963"/>
              <a:gd name="connsiteY470" fmla="*/ 918233 h 6858000"/>
              <a:gd name="connsiteX471" fmla="*/ 910206 w 9740963"/>
              <a:gd name="connsiteY471" fmla="*/ 897080 h 6858000"/>
              <a:gd name="connsiteX472" fmla="*/ 890257 w 9740963"/>
              <a:gd name="connsiteY472" fmla="*/ 877131 h 6858000"/>
              <a:gd name="connsiteX473" fmla="*/ 890255 w 9740963"/>
              <a:gd name="connsiteY473" fmla="*/ 8771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Lst>
            <a:rect l="l" t="t" r="r" b="b"/>
            <a:pathLst>
              <a:path w="9740963" h="6858000">
                <a:moveTo>
                  <a:pt x="981316" y="5930787"/>
                </a:moveTo>
                <a:cubicBezTo>
                  <a:pt x="1056532" y="5930787"/>
                  <a:pt x="1117507" y="5991762"/>
                  <a:pt x="1117507" y="6066978"/>
                </a:cubicBezTo>
                <a:lnTo>
                  <a:pt x="1117507" y="6066979"/>
                </a:lnTo>
                <a:lnTo>
                  <a:pt x="1117507" y="6858000"/>
                </a:lnTo>
                <a:lnTo>
                  <a:pt x="0" y="6858000"/>
                </a:lnTo>
                <a:lnTo>
                  <a:pt x="892104" y="5965897"/>
                </a:lnTo>
                <a:lnTo>
                  <a:pt x="928305" y="5941490"/>
                </a:lnTo>
                <a:cubicBezTo>
                  <a:pt x="944598" y="5934598"/>
                  <a:pt x="962512" y="5930787"/>
                  <a:pt x="981316" y="5930787"/>
                </a:cubicBezTo>
                <a:close/>
                <a:moveTo>
                  <a:pt x="9583907" y="5514803"/>
                </a:moveTo>
                <a:lnTo>
                  <a:pt x="9740963" y="5514803"/>
                </a:lnTo>
                <a:lnTo>
                  <a:pt x="9740963" y="6004147"/>
                </a:lnTo>
                <a:lnTo>
                  <a:pt x="9490281" y="5753466"/>
                </a:lnTo>
                <a:cubicBezTo>
                  <a:pt x="9490281" y="5753465"/>
                  <a:pt x="9490279" y="5753465"/>
                  <a:pt x="9490279" y="5753464"/>
                </a:cubicBezTo>
                <a:lnTo>
                  <a:pt x="9470329" y="5733515"/>
                </a:lnTo>
                <a:lnTo>
                  <a:pt x="9449177" y="5702140"/>
                </a:lnTo>
                <a:cubicBezTo>
                  <a:pt x="9442285" y="5685846"/>
                  <a:pt x="9438473" y="5667933"/>
                  <a:pt x="9438473" y="5649129"/>
                </a:cubicBezTo>
                <a:cubicBezTo>
                  <a:pt x="9438473" y="5592716"/>
                  <a:pt x="9472773" y="5544315"/>
                  <a:pt x="9521653" y="5523641"/>
                </a:cubicBezTo>
                <a:lnTo>
                  <a:pt x="9565421" y="5514804"/>
                </a:lnTo>
                <a:lnTo>
                  <a:pt x="9583907" y="5514804"/>
                </a:lnTo>
                <a:close/>
                <a:moveTo>
                  <a:pt x="9014977" y="5514803"/>
                </a:moveTo>
                <a:cubicBezTo>
                  <a:pt x="9033781" y="5514803"/>
                  <a:pt x="9051695" y="5518614"/>
                  <a:pt x="9067989" y="5525506"/>
                </a:cubicBezTo>
                <a:lnTo>
                  <a:pt x="9104189" y="5549913"/>
                </a:lnTo>
                <a:lnTo>
                  <a:pt x="9740963" y="6186687"/>
                </a:lnTo>
                <a:lnTo>
                  <a:pt x="9740963" y="6858000"/>
                </a:lnTo>
                <a:lnTo>
                  <a:pt x="8878787" y="6858000"/>
                </a:lnTo>
                <a:lnTo>
                  <a:pt x="8878787" y="5650995"/>
                </a:lnTo>
                <a:lnTo>
                  <a:pt x="8878787" y="5650994"/>
                </a:lnTo>
                <a:cubicBezTo>
                  <a:pt x="8878787" y="5575778"/>
                  <a:pt x="8939761" y="5514803"/>
                  <a:pt x="9014977" y="5514803"/>
                </a:cubicBezTo>
                <a:close/>
                <a:moveTo>
                  <a:pt x="8615441" y="5514803"/>
                </a:moveTo>
                <a:cubicBezTo>
                  <a:pt x="8690657" y="5514803"/>
                  <a:pt x="8751631" y="5575778"/>
                  <a:pt x="8751631" y="5650994"/>
                </a:cubicBezTo>
                <a:lnTo>
                  <a:pt x="8751631" y="5650995"/>
                </a:lnTo>
                <a:lnTo>
                  <a:pt x="8751631" y="6858000"/>
                </a:lnTo>
                <a:lnTo>
                  <a:pt x="7218142" y="6858000"/>
                </a:lnTo>
                <a:lnTo>
                  <a:pt x="8526229" y="5549913"/>
                </a:lnTo>
                <a:lnTo>
                  <a:pt x="8562429" y="5525506"/>
                </a:lnTo>
                <a:cubicBezTo>
                  <a:pt x="8578723" y="5518614"/>
                  <a:pt x="8596637" y="5514803"/>
                  <a:pt x="8615441" y="5514803"/>
                </a:cubicBezTo>
                <a:close/>
                <a:moveTo>
                  <a:pt x="6477647" y="5514803"/>
                </a:moveTo>
                <a:lnTo>
                  <a:pt x="8046511" y="5514803"/>
                </a:lnTo>
                <a:lnTo>
                  <a:pt x="8046511" y="5514804"/>
                </a:lnTo>
                <a:lnTo>
                  <a:pt x="8064997" y="5514804"/>
                </a:lnTo>
                <a:lnTo>
                  <a:pt x="8108765" y="5523641"/>
                </a:lnTo>
                <a:cubicBezTo>
                  <a:pt x="8157647" y="5544315"/>
                  <a:pt x="8191945" y="5592716"/>
                  <a:pt x="8191945" y="5649129"/>
                </a:cubicBezTo>
                <a:cubicBezTo>
                  <a:pt x="8191945" y="5667933"/>
                  <a:pt x="8188133" y="5685846"/>
                  <a:pt x="8181241" y="5702140"/>
                </a:cubicBezTo>
                <a:lnTo>
                  <a:pt x="8160089" y="5733515"/>
                </a:lnTo>
                <a:lnTo>
                  <a:pt x="8140139" y="5753464"/>
                </a:lnTo>
                <a:cubicBezTo>
                  <a:pt x="8140139" y="5753465"/>
                  <a:pt x="8140139" y="5753465"/>
                  <a:pt x="8140137" y="5753466"/>
                </a:cubicBezTo>
                <a:lnTo>
                  <a:pt x="7035602" y="6858000"/>
                </a:lnTo>
                <a:lnTo>
                  <a:pt x="6334079" y="6858000"/>
                </a:lnTo>
                <a:lnTo>
                  <a:pt x="6334079" y="5658368"/>
                </a:lnTo>
                <a:lnTo>
                  <a:pt x="6334079" y="5658367"/>
                </a:lnTo>
                <a:lnTo>
                  <a:pt x="6334079" y="5639889"/>
                </a:lnTo>
                <a:lnTo>
                  <a:pt x="6342917" y="5596117"/>
                </a:lnTo>
                <a:cubicBezTo>
                  <a:pt x="6356699" y="5563529"/>
                  <a:pt x="6382805" y="5537423"/>
                  <a:pt x="6415393" y="5523641"/>
                </a:cubicBezTo>
                <a:lnTo>
                  <a:pt x="6459161" y="5514804"/>
                </a:lnTo>
                <a:close/>
                <a:moveTo>
                  <a:pt x="4494492" y="5514803"/>
                </a:moveTo>
                <a:lnTo>
                  <a:pt x="6063355" y="5514803"/>
                </a:lnTo>
                <a:lnTo>
                  <a:pt x="6081841" y="5514804"/>
                </a:lnTo>
                <a:lnTo>
                  <a:pt x="6125609" y="5523641"/>
                </a:lnTo>
                <a:cubicBezTo>
                  <a:pt x="6158197" y="5537423"/>
                  <a:pt x="6184303" y="5563529"/>
                  <a:pt x="6198085" y="5596117"/>
                </a:cubicBezTo>
                <a:lnTo>
                  <a:pt x="6206923" y="5639889"/>
                </a:lnTo>
                <a:lnTo>
                  <a:pt x="6206923" y="5658367"/>
                </a:lnTo>
                <a:lnTo>
                  <a:pt x="6206923" y="5658368"/>
                </a:lnTo>
                <a:lnTo>
                  <a:pt x="6206923" y="6858000"/>
                </a:lnTo>
                <a:lnTo>
                  <a:pt x="5505401" y="6858000"/>
                </a:lnTo>
                <a:lnTo>
                  <a:pt x="4400866" y="5753466"/>
                </a:lnTo>
                <a:cubicBezTo>
                  <a:pt x="4400864" y="5753465"/>
                  <a:pt x="4400864" y="5753465"/>
                  <a:pt x="4400863" y="5753464"/>
                </a:cubicBezTo>
                <a:lnTo>
                  <a:pt x="4380913" y="5733515"/>
                </a:lnTo>
                <a:lnTo>
                  <a:pt x="4359762" y="5702140"/>
                </a:lnTo>
                <a:cubicBezTo>
                  <a:pt x="4352869" y="5685846"/>
                  <a:pt x="4349058" y="5667933"/>
                  <a:pt x="4349058" y="5649129"/>
                </a:cubicBezTo>
                <a:cubicBezTo>
                  <a:pt x="4349058" y="5592716"/>
                  <a:pt x="4383357" y="5544315"/>
                  <a:pt x="4432238" y="5523641"/>
                </a:cubicBezTo>
                <a:lnTo>
                  <a:pt x="4476005" y="5514804"/>
                </a:lnTo>
                <a:lnTo>
                  <a:pt x="4494492" y="5514804"/>
                </a:lnTo>
                <a:close/>
                <a:moveTo>
                  <a:pt x="3925562" y="5514803"/>
                </a:moveTo>
                <a:cubicBezTo>
                  <a:pt x="3944366" y="5514803"/>
                  <a:pt x="3962279" y="5518614"/>
                  <a:pt x="3978574" y="5525506"/>
                </a:cubicBezTo>
                <a:lnTo>
                  <a:pt x="4014774" y="5549913"/>
                </a:lnTo>
                <a:lnTo>
                  <a:pt x="5322861" y="6858000"/>
                </a:lnTo>
                <a:lnTo>
                  <a:pt x="3789371" y="6858000"/>
                </a:lnTo>
                <a:lnTo>
                  <a:pt x="3789371" y="5650995"/>
                </a:lnTo>
                <a:lnTo>
                  <a:pt x="3789371" y="5650994"/>
                </a:lnTo>
                <a:cubicBezTo>
                  <a:pt x="3789371" y="5575778"/>
                  <a:pt x="3850345" y="5514803"/>
                  <a:pt x="3925562" y="5514803"/>
                </a:cubicBezTo>
                <a:close/>
                <a:moveTo>
                  <a:pt x="3526025" y="5514803"/>
                </a:moveTo>
                <a:cubicBezTo>
                  <a:pt x="3601241" y="5514803"/>
                  <a:pt x="3662216" y="5575778"/>
                  <a:pt x="3662216" y="5650994"/>
                </a:cubicBezTo>
                <a:lnTo>
                  <a:pt x="3662216" y="5650995"/>
                </a:lnTo>
                <a:lnTo>
                  <a:pt x="3662216" y="6858000"/>
                </a:lnTo>
                <a:lnTo>
                  <a:pt x="2128725" y="6858000"/>
                </a:lnTo>
                <a:lnTo>
                  <a:pt x="3436813" y="5549913"/>
                </a:lnTo>
                <a:lnTo>
                  <a:pt x="3473013" y="5525506"/>
                </a:lnTo>
                <a:cubicBezTo>
                  <a:pt x="3489307" y="5518614"/>
                  <a:pt x="3507221" y="5514803"/>
                  <a:pt x="3526025" y="5514803"/>
                </a:cubicBezTo>
                <a:close/>
                <a:moveTo>
                  <a:pt x="1388232" y="5514803"/>
                </a:moveTo>
                <a:lnTo>
                  <a:pt x="2957095" y="5514803"/>
                </a:lnTo>
                <a:lnTo>
                  <a:pt x="2957095" y="5514804"/>
                </a:lnTo>
                <a:lnTo>
                  <a:pt x="2975581" y="5514804"/>
                </a:lnTo>
                <a:lnTo>
                  <a:pt x="3019349" y="5523641"/>
                </a:lnTo>
                <a:cubicBezTo>
                  <a:pt x="3068230" y="5544315"/>
                  <a:pt x="3102529" y="5592716"/>
                  <a:pt x="3102529" y="5649129"/>
                </a:cubicBezTo>
                <a:cubicBezTo>
                  <a:pt x="3102529" y="5667933"/>
                  <a:pt x="3098718" y="5685846"/>
                  <a:pt x="3091826" y="5702140"/>
                </a:cubicBezTo>
                <a:lnTo>
                  <a:pt x="3070674" y="5733515"/>
                </a:lnTo>
                <a:lnTo>
                  <a:pt x="3050724" y="5753464"/>
                </a:lnTo>
                <a:cubicBezTo>
                  <a:pt x="3050723" y="5753465"/>
                  <a:pt x="3050722" y="5753465"/>
                  <a:pt x="3050722" y="5753466"/>
                </a:cubicBezTo>
                <a:lnTo>
                  <a:pt x="1946187" y="6858000"/>
                </a:lnTo>
                <a:lnTo>
                  <a:pt x="1244663" y="6858000"/>
                </a:lnTo>
                <a:lnTo>
                  <a:pt x="1244663" y="5658367"/>
                </a:lnTo>
                <a:lnTo>
                  <a:pt x="1244664" y="5658368"/>
                </a:lnTo>
                <a:lnTo>
                  <a:pt x="1244664" y="5639889"/>
                </a:lnTo>
                <a:lnTo>
                  <a:pt x="1253501" y="5596117"/>
                </a:lnTo>
                <a:cubicBezTo>
                  <a:pt x="1267285" y="5563529"/>
                  <a:pt x="1293391" y="5537423"/>
                  <a:pt x="1325978" y="5523641"/>
                </a:cubicBezTo>
                <a:lnTo>
                  <a:pt x="1369746" y="5514804"/>
                </a:lnTo>
                <a:close/>
                <a:moveTo>
                  <a:pt x="9583907" y="3506125"/>
                </a:moveTo>
                <a:lnTo>
                  <a:pt x="9740963" y="3506125"/>
                </a:lnTo>
                <a:lnTo>
                  <a:pt x="9740963" y="3995469"/>
                </a:lnTo>
                <a:lnTo>
                  <a:pt x="9490281" y="3744788"/>
                </a:lnTo>
                <a:cubicBezTo>
                  <a:pt x="9490281" y="3744787"/>
                  <a:pt x="9490279" y="3744787"/>
                  <a:pt x="9490279" y="3744786"/>
                </a:cubicBezTo>
                <a:lnTo>
                  <a:pt x="9470329" y="3724837"/>
                </a:lnTo>
                <a:lnTo>
                  <a:pt x="9449177" y="3693462"/>
                </a:lnTo>
                <a:cubicBezTo>
                  <a:pt x="9442285" y="3677168"/>
                  <a:pt x="9438473" y="3659255"/>
                  <a:pt x="9438473" y="3640451"/>
                </a:cubicBezTo>
                <a:cubicBezTo>
                  <a:pt x="9438473" y="3584038"/>
                  <a:pt x="9472773" y="3535637"/>
                  <a:pt x="9521653" y="3514963"/>
                </a:cubicBezTo>
                <a:lnTo>
                  <a:pt x="9565421" y="3506126"/>
                </a:lnTo>
                <a:lnTo>
                  <a:pt x="9583907" y="3506126"/>
                </a:lnTo>
                <a:close/>
                <a:moveTo>
                  <a:pt x="9014977" y="3506125"/>
                </a:moveTo>
                <a:cubicBezTo>
                  <a:pt x="9033781" y="3506125"/>
                  <a:pt x="9051695" y="3509936"/>
                  <a:pt x="9067989" y="3516828"/>
                </a:cubicBezTo>
                <a:lnTo>
                  <a:pt x="9104189" y="3541235"/>
                </a:lnTo>
                <a:lnTo>
                  <a:pt x="9740963" y="4178008"/>
                </a:lnTo>
                <a:lnTo>
                  <a:pt x="9740963" y="5360553"/>
                </a:lnTo>
                <a:lnTo>
                  <a:pt x="9022355" y="5360553"/>
                </a:lnTo>
                <a:lnTo>
                  <a:pt x="9003869" y="5360552"/>
                </a:lnTo>
                <a:lnTo>
                  <a:pt x="8960101" y="5351716"/>
                </a:lnTo>
                <a:cubicBezTo>
                  <a:pt x="8927513" y="5337933"/>
                  <a:pt x="8901407" y="5311827"/>
                  <a:pt x="8887625" y="5279239"/>
                </a:cubicBezTo>
                <a:lnTo>
                  <a:pt x="8878787" y="5235467"/>
                </a:lnTo>
                <a:lnTo>
                  <a:pt x="8878787" y="5216989"/>
                </a:lnTo>
                <a:lnTo>
                  <a:pt x="8878787" y="5216988"/>
                </a:lnTo>
                <a:lnTo>
                  <a:pt x="8878787" y="3642317"/>
                </a:lnTo>
                <a:lnTo>
                  <a:pt x="8878787" y="3642316"/>
                </a:lnTo>
                <a:cubicBezTo>
                  <a:pt x="8878787" y="3567100"/>
                  <a:pt x="8939761" y="3506125"/>
                  <a:pt x="9014977" y="3506125"/>
                </a:cubicBezTo>
                <a:close/>
                <a:moveTo>
                  <a:pt x="8615441" y="3506125"/>
                </a:moveTo>
                <a:cubicBezTo>
                  <a:pt x="8690657" y="3506125"/>
                  <a:pt x="8751631" y="3567100"/>
                  <a:pt x="8751631" y="3642316"/>
                </a:cubicBezTo>
                <a:lnTo>
                  <a:pt x="8751631" y="3642317"/>
                </a:lnTo>
                <a:lnTo>
                  <a:pt x="8751631" y="5216988"/>
                </a:lnTo>
                <a:lnTo>
                  <a:pt x="8751631" y="5216989"/>
                </a:lnTo>
                <a:lnTo>
                  <a:pt x="8751631" y="5235467"/>
                </a:lnTo>
                <a:lnTo>
                  <a:pt x="8742793" y="5279239"/>
                </a:lnTo>
                <a:cubicBezTo>
                  <a:pt x="8729011" y="5311827"/>
                  <a:pt x="8702905" y="5337933"/>
                  <a:pt x="8670317" y="5351716"/>
                </a:cubicBezTo>
                <a:lnTo>
                  <a:pt x="8626549" y="5360552"/>
                </a:lnTo>
                <a:lnTo>
                  <a:pt x="8608063" y="5360553"/>
                </a:lnTo>
                <a:lnTo>
                  <a:pt x="7039199" y="5360553"/>
                </a:lnTo>
                <a:lnTo>
                  <a:pt x="7039199" y="5360552"/>
                </a:lnTo>
                <a:lnTo>
                  <a:pt x="7020713" y="5360552"/>
                </a:lnTo>
                <a:lnTo>
                  <a:pt x="6976945" y="5351716"/>
                </a:lnTo>
                <a:cubicBezTo>
                  <a:pt x="6928065" y="5331042"/>
                  <a:pt x="6893765" y="5282640"/>
                  <a:pt x="6893765" y="5226228"/>
                </a:cubicBezTo>
                <a:cubicBezTo>
                  <a:pt x="6893765" y="5207424"/>
                  <a:pt x="6897577" y="5189510"/>
                  <a:pt x="6904469" y="5173216"/>
                </a:cubicBezTo>
                <a:lnTo>
                  <a:pt x="6925621" y="5141842"/>
                </a:lnTo>
                <a:lnTo>
                  <a:pt x="6945571" y="5121892"/>
                </a:lnTo>
                <a:cubicBezTo>
                  <a:pt x="6945571" y="5121892"/>
                  <a:pt x="6945573" y="5121892"/>
                  <a:pt x="6945573" y="5121891"/>
                </a:cubicBezTo>
                <a:lnTo>
                  <a:pt x="8526229" y="3541235"/>
                </a:lnTo>
                <a:lnTo>
                  <a:pt x="8562429" y="3516828"/>
                </a:lnTo>
                <a:cubicBezTo>
                  <a:pt x="8578723" y="3509936"/>
                  <a:pt x="8596637" y="3506125"/>
                  <a:pt x="8615441" y="3506125"/>
                </a:cubicBezTo>
                <a:close/>
                <a:moveTo>
                  <a:pt x="6477647" y="3506125"/>
                </a:moveTo>
                <a:lnTo>
                  <a:pt x="8046511" y="3506125"/>
                </a:lnTo>
                <a:lnTo>
                  <a:pt x="8046511" y="3506126"/>
                </a:lnTo>
                <a:lnTo>
                  <a:pt x="8064997" y="3506126"/>
                </a:lnTo>
                <a:lnTo>
                  <a:pt x="8108765" y="3514963"/>
                </a:lnTo>
                <a:cubicBezTo>
                  <a:pt x="8157647" y="3535637"/>
                  <a:pt x="8191945" y="3584038"/>
                  <a:pt x="8191945" y="3640451"/>
                </a:cubicBezTo>
                <a:cubicBezTo>
                  <a:pt x="8191945" y="3659255"/>
                  <a:pt x="8188133" y="3677168"/>
                  <a:pt x="8181241" y="3693462"/>
                </a:cubicBezTo>
                <a:lnTo>
                  <a:pt x="8160089" y="3724837"/>
                </a:lnTo>
                <a:lnTo>
                  <a:pt x="8140139" y="3744786"/>
                </a:lnTo>
                <a:cubicBezTo>
                  <a:pt x="8140139" y="3744787"/>
                  <a:pt x="8140139" y="3744787"/>
                  <a:pt x="8140137" y="3744788"/>
                </a:cubicBezTo>
                <a:lnTo>
                  <a:pt x="6559481" y="5325443"/>
                </a:lnTo>
                <a:lnTo>
                  <a:pt x="6523281" y="5349850"/>
                </a:lnTo>
                <a:cubicBezTo>
                  <a:pt x="6506987" y="5356742"/>
                  <a:pt x="6489073" y="5360553"/>
                  <a:pt x="6470269" y="5360553"/>
                </a:cubicBezTo>
                <a:cubicBezTo>
                  <a:pt x="6395053" y="5360553"/>
                  <a:pt x="6334079" y="5299579"/>
                  <a:pt x="6334079" y="5224362"/>
                </a:cubicBezTo>
                <a:lnTo>
                  <a:pt x="6334079" y="3649690"/>
                </a:lnTo>
                <a:lnTo>
                  <a:pt x="6334079" y="3649689"/>
                </a:lnTo>
                <a:lnTo>
                  <a:pt x="6334079" y="3631211"/>
                </a:lnTo>
                <a:lnTo>
                  <a:pt x="6342917" y="3587439"/>
                </a:lnTo>
                <a:cubicBezTo>
                  <a:pt x="6356699" y="3554851"/>
                  <a:pt x="6382805" y="3528745"/>
                  <a:pt x="6415393" y="3514963"/>
                </a:cubicBezTo>
                <a:lnTo>
                  <a:pt x="6459161" y="3506126"/>
                </a:lnTo>
                <a:close/>
                <a:moveTo>
                  <a:pt x="4494492" y="3506125"/>
                </a:moveTo>
                <a:lnTo>
                  <a:pt x="6063355" y="3506125"/>
                </a:lnTo>
                <a:lnTo>
                  <a:pt x="6081841" y="3506126"/>
                </a:lnTo>
                <a:lnTo>
                  <a:pt x="6125609" y="3514963"/>
                </a:lnTo>
                <a:cubicBezTo>
                  <a:pt x="6158197" y="3528745"/>
                  <a:pt x="6184303" y="3554851"/>
                  <a:pt x="6198085" y="3587439"/>
                </a:cubicBezTo>
                <a:lnTo>
                  <a:pt x="6206923" y="3631211"/>
                </a:lnTo>
                <a:lnTo>
                  <a:pt x="6206923" y="3649689"/>
                </a:lnTo>
                <a:lnTo>
                  <a:pt x="6206923" y="3649690"/>
                </a:lnTo>
                <a:lnTo>
                  <a:pt x="6206923" y="5224362"/>
                </a:lnTo>
                <a:cubicBezTo>
                  <a:pt x="6206923" y="5299579"/>
                  <a:pt x="6145949" y="5360553"/>
                  <a:pt x="6070733" y="5360553"/>
                </a:cubicBezTo>
                <a:cubicBezTo>
                  <a:pt x="6051929" y="5360553"/>
                  <a:pt x="6034015" y="5356742"/>
                  <a:pt x="6017721" y="5349850"/>
                </a:cubicBezTo>
                <a:lnTo>
                  <a:pt x="5981521" y="5325443"/>
                </a:lnTo>
                <a:lnTo>
                  <a:pt x="4400866" y="3744788"/>
                </a:lnTo>
                <a:cubicBezTo>
                  <a:pt x="4400864" y="3744787"/>
                  <a:pt x="4400864" y="3744787"/>
                  <a:pt x="4400864" y="3744786"/>
                </a:cubicBezTo>
                <a:lnTo>
                  <a:pt x="4380913" y="3724837"/>
                </a:lnTo>
                <a:lnTo>
                  <a:pt x="4359762" y="3693462"/>
                </a:lnTo>
                <a:cubicBezTo>
                  <a:pt x="4352870" y="3677168"/>
                  <a:pt x="4349058" y="3659255"/>
                  <a:pt x="4349058" y="3640451"/>
                </a:cubicBezTo>
                <a:cubicBezTo>
                  <a:pt x="4349058" y="3584038"/>
                  <a:pt x="4383357" y="3535637"/>
                  <a:pt x="4432239" y="3514963"/>
                </a:cubicBezTo>
                <a:lnTo>
                  <a:pt x="4476005" y="3506126"/>
                </a:lnTo>
                <a:lnTo>
                  <a:pt x="4494492" y="3506126"/>
                </a:lnTo>
                <a:close/>
                <a:moveTo>
                  <a:pt x="3925563" y="3506125"/>
                </a:moveTo>
                <a:cubicBezTo>
                  <a:pt x="3944366" y="3506125"/>
                  <a:pt x="3962280" y="3509936"/>
                  <a:pt x="3978574" y="3516828"/>
                </a:cubicBezTo>
                <a:lnTo>
                  <a:pt x="4014774" y="3541235"/>
                </a:lnTo>
                <a:lnTo>
                  <a:pt x="5595430" y="5121891"/>
                </a:lnTo>
                <a:cubicBezTo>
                  <a:pt x="5595430" y="5121892"/>
                  <a:pt x="5595431" y="5121892"/>
                  <a:pt x="5595432" y="5121892"/>
                </a:cubicBezTo>
                <a:lnTo>
                  <a:pt x="5615381" y="5141842"/>
                </a:lnTo>
                <a:lnTo>
                  <a:pt x="5636534" y="5173216"/>
                </a:lnTo>
                <a:cubicBezTo>
                  <a:pt x="5643426" y="5189510"/>
                  <a:pt x="5647237" y="5207424"/>
                  <a:pt x="5647237" y="5226228"/>
                </a:cubicBezTo>
                <a:cubicBezTo>
                  <a:pt x="5647237" y="5282640"/>
                  <a:pt x="5612938" y="5331042"/>
                  <a:pt x="5564057" y="5351716"/>
                </a:cubicBezTo>
                <a:lnTo>
                  <a:pt x="5520289" y="5360552"/>
                </a:lnTo>
                <a:lnTo>
                  <a:pt x="5501803" y="5360552"/>
                </a:lnTo>
                <a:lnTo>
                  <a:pt x="5501803" y="5360553"/>
                </a:lnTo>
                <a:lnTo>
                  <a:pt x="3932940" y="5360553"/>
                </a:lnTo>
                <a:lnTo>
                  <a:pt x="3914454" y="5360552"/>
                </a:lnTo>
                <a:lnTo>
                  <a:pt x="3870687" y="5351716"/>
                </a:lnTo>
                <a:cubicBezTo>
                  <a:pt x="3838098" y="5337933"/>
                  <a:pt x="3811993" y="5311827"/>
                  <a:pt x="3798210" y="5279239"/>
                </a:cubicBezTo>
                <a:lnTo>
                  <a:pt x="3789372" y="5235467"/>
                </a:lnTo>
                <a:lnTo>
                  <a:pt x="3789372" y="5216988"/>
                </a:lnTo>
                <a:lnTo>
                  <a:pt x="3789371" y="5216989"/>
                </a:lnTo>
                <a:lnTo>
                  <a:pt x="3789371" y="3642317"/>
                </a:lnTo>
                <a:lnTo>
                  <a:pt x="3789371" y="3642316"/>
                </a:lnTo>
                <a:cubicBezTo>
                  <a:pt x="3789371" y="3567100"/>
                  <a:pt x="3850346" y="3506125"/>
                  <a:pt x="3925563" y="3506125"/>
                </a:cubicBezTo>
                <a:close/>
                <a:moveTo>
                  <a:pt x="3526024" y="3506125"/>
                </a:moveTo>
                <a:cubicBezTo>
                  <a:pt x="3601241" y="3506125"/>
                  <a:pt x="3662215" y="3567100"/>
                  <a:pt x="3662215" y="3642316"/>
                </a:cubicBezTo>
                <a:lnTo>
                  <a:pt x="3662215" y="3642317"/>
                </a:lnTo>
                <a:lnTo>
                  <a:pt x="3662215" y="5216988"/>
                </a:lnTo>
                <a:lnTo>
                  <a:pt x="3662215" y="5216989"/>
                </a:lnTo>
                <a:lnTo>
                  <a:pt x="3662215" y="5235467"/>
                </a:lnTo>
                <a:lnTo>
                  <a:pt x="3653377" y="5279239"/>
                </a:lnTo>
                <a:cubicBezTo>
                  <a:pt x="3639594" y="5311827"/>
                  <a:pt x="3613489" y="5337933"/>
                  <a:pt x="3580900" y="5351716"/>
                </a:cubicBezTo>
                <a:lnTo>
                  <a:pt x="3537132" y="5360552"/>
                </a:lnTo>
                <a:lnTo>
                  <a:pt x="3518647" y="5360553"/>
                </a:lnTo>
                <a:lnTo>
                  <a:pt x="1949784" y="5360553"/>
                </a:lnTo>
                <a:lnTo>
                  <a:pt x="1949784" y="5360552"/>
                </a:lnTo>
                <a:lnTo>
                  <a:pt x="1931296" y="5360552"/>
                </a:lnTo>
                <a:lnTo>
                  <a:pt x="1887528" y="5351716"/>
                </a:lnTo>
                <a:cubicBezTo>
                  <a:pt x="1838647" y="5331042"/>
                  <a:pt x="1804350" y="5282640"/>
                  <a:pt x="1804350" y="5226228"/>
                </a:cubicBezTo>
                <a:cubicBezTo>
                  <a:pt x="1804350" y="5207424"/>
                  <a:pt x="1808160" y="5189510"/>
                  <a:pt x="1815052" y="5173216"/>
                </a:cubicBezTo>
                <a:lnTo>
                  <a:pt x="1836205" y="5141842"/>
                </a:lnTo>
                <a:lnTo>
                  <a:pt x="1856154" y="5121892"/>
                </a:lnTo>
                <a:cubicBezTo>
                  <a:pt x="1856156" y="5121892"/>
                  <a:pt x="1856156" y="5121892"/>
                  <a:pt x="1856156" y="5121891"/>
                </a:cubicBezTo>
                <a:lnTo>
                  <a:pt x="3436812" y="3541235"/>
                </a:lnTo>
                <a:lnTo>
                  <a:pt x="3473013" y="3516828"/>
                </a:lnTo>
                <a:cubicBezTo>
                  <a:pt x="3489307" y="3509936"/>
                  <a:pt x="3507220" y="3506125"/>
                  <a:pt x="3526024" y="3506125"/>
                </a:cubicBezTo>
                <a:close/>
                <a:moveTo>
                  <a:pt x="9740963" y="2862533"/>
                </a:moveTo>
                <a:lnTo>
                  <a:pt x="9740963" y="3351876"/>
                </a:lnTo>
                <a:lnTo>
                  <a:pt x="9583907" y="3351876"/>
                </a:lnTo>
                <a:lnTo>
                  <a:pt x="9583907" y="3351875"/>
                </a:lnTo>
                <a:lnTo>
                  <a:pt x="9565421" y="3351875"/>
                </a:lnTo>
                <a:lnTo>
                  <a:pt x="9521653" y="3343039"/>
                </a:lnTo>
                <a:cubicBezTo>
                  <a:pt x="9472773" y="3322365"/>
                  <a:pt x="9438473" y="3273963"/>
                  <a:pt x="9438473" y="3217551"/>
                </a:cubicBezTo>
                <a:cubicBezTo>
                  <a:pt x="9438473" y="3198748"/>
                  <a:pt x="9442285" y="3180834"/>
                  <a:pt x="9449177" y="3164541"/>
                </a:cubicBezTo>
                <a:lnTo>
                  <a:pt x="9470329" y="3133166"/>
                </a:lnTo>
                <a:lnTo>
                  <a:pt x="9490279" y="3113216"/>
                </a:lnTo>
                <a:cubicBezTo>
                  <a:pt x="9490279" y="3113216"/>
                  <a:pt x="9490281" y="3113216"/>
                  <a:pt x="9490281" y="3113215"/>
                </a:cubicBezTo>
                <a:close/>
                <a:moveTo>
                  <a:pt x="9022355" y="1497450"/>
                </a:moveTo>
                <a:lnTo>
                  <a:pt x="9740963" y="1497450"/>
                </a:lnTo>
                <a:lnTo>
                  <a:pt x="9740963" y="2679993"/>
                </a:lnTo>
                <a:lnTo>
                  <a:pt x="9104189" y="3316766"/>
                </a:lnTo>
                <a:lnTo>
                  <a:pt x="9067989" y="3341173"/>
                </a:lnTo>
                <a:cubicBezTo>
                  <a:pt x="9051695" y="3348066"/>
                  <a:pt x="9033781" y="3351876"/>
                  <a:pt x="9014977" y="3351876"/>
                </a:cubicBezTo>
                <a:cubicBezTo>
                  <a:pt x="8939761" y="3351876"/>
                  <a:pt x="8878787" y="3290902"/>
                  <a:pt x="8878787" y="3215686"/>
                </a:cubicBezTo>
                <a:lnTo>
                  <a:pt x="8878787" y="3215685"/>
                </a:lnTo>
                <a:lnTo>
                  <a:pt x="8878787" y="1641015"/>
                </a:lnTo>
                <a:lnTo>
                  <a:pt x="8878787" y="1641014"/>
                </a:lnTo>
                <a:lnTo>
                  <a:pt x="8878787" y="1622536"/>
                </a:lnTo>
                <a:lnTo>
                  <a:pt x="8887625" y="1578764"/>
                </a:lnTo>
                <a:cubicBezTo>
                  <a:pt x="8901407" y="1546176"/>
                  <a:pt x="8927513" y="1520070"/>
                  <a:pt x="8960101" y="1506287"/>
                </a:cubicBezTo>
                <a:lnTo>
                  <a:pt x="9003869" y="1497451"/>
                </a:lnTo>
                <a:close/>
                <a:moveTo>
                  <a:pt x="7039199" y="1497450"/>
                </a:moveTo>
                <a:lnTo>
                  <a:pt x="8608063" y="1497450"/>
                </a:lnTo>
                <a:lnTo>
                  <a:pt x="8626549" y="1497451"/>
                </a:lnTo>
                <a:lnTo>
                  <a:pt x="8670317" y="1506287"/>
                </a:lnTo>
                <a:cubicBezTo>
                  <a:pt x="8702905" y="1520070"/>
                  <a:pt x="8729011" y="1546176"/>
                  <a:pt x="8742793" y="1578764"/>
                </a:cubicBezTo>
                <a:lnTo>
                  <a:pt x="8751631" y="1622536"/>
                </a:lnTo>
                <a:lnTo>
                  <a:pt x="8751631" y="1641014"/>
                </a:lnTo>
                <a:lnTo>
                  <a:pt x="8751631" y="1641015"/>
                </a:lnTo>
                <a:lnTo>
                  <a:pt x="8751631" y="3215685"/>
                </a:lnTo>
                <a:lnTo>
                  <a:pt x="8751631" y="3215686"/>
                </a:lnTo>
                <a:cubicBezTo>
                  <a:pt x="8751631" y="3290902"/>
                  <a:pt x="8690657" y="3351876"/>
                  <a:pt x="8615441" y="3351876"/>
                </a:cubicBezTo>
                <a:cubicBezTo>
                  <a:pt x="8596637" y="3351876"/>
                  <a:pt x="8578723" y="3348066"/>
                  <a:pt x="8562429" y="3341173"/>
                </a:cubicBezTo>
                <a:lnTo>
                  <a:pt x="8526229" y="3316766"/>
                </a:lnTo>
                <a:lnTo>
                  <a:pt x="6945573" y="1736112"/>
                </a:lnTo>
                <a:cubicBezTo>
                  <a:pt x="6945573" y="1736111"/>
                  <a:pt x="6945571" y="1736111"/>
                  <a:pt x="6945571" y="1736111"/>
                </a:cubicBezTo>
                <a:lnTo>
                  <a:pt x="6925621" y="1716161"/>
                </a:lnTo>
                <a:lnTo>
                  <a:pt x="6904469" y="1684787"/>
                </a:lnTo>
                <a:cubicBezTo>
                  <a:pt x="6897577" y="1668493"/>
                  <a:pt x="6893765" y="1650579"/>
                  <a:pt x="6893765" y="1631775"/>
                </a:cubicBezTo>
                <a:cubicBezTo>
                  <a:pt x="6893765" y="1575363"/>
                  <a:pt x="6928065" y="1526961"/>
                  <a:pt x="6976945" y="1506287"/>
                </a:cubicBezTo>
                <a:lnTo>
                  <a:pt x="7020713" y="1497451"/>
                </a:lnTo>
                <a:lnTo>
                  <a:pt x="7039199" y="1497451"/>
                </a:lnTo>
                <a:close/>
                <a:moveTo>
                  <a:pt x="6470269" y="1497450"/>
                </a:moveTo>
                <a:cubicBezTo>
                  <a:pt x="6489073" y="1497450"/>
                  <a:pt x="6506987" y="1501261"/>
                  <a:pt x="6523281" y="1508153"/>
                </a:cubicBezTo>
                <a:lnTo>
                  <a:pt x="6559481" y="1532560"/>
                </a:lnTo>
                <a:lnTo>
                  <a:pt x="8140137" y="3113215"/>
                </a:lnTo>
                <a:cubicBezTo>
                  <a:pt x="8140139" y="3113216"/>
                  <a:pt x="8140139" y="3113216"/>
                  <a:pt x="8140139" y="3113216"/>
                </a:cubicBezTo>
                <a:lnTo>
                  <a:pt x="8160089" y="3133166"/>
                </a:lnTo>
                <a:lnTo>
                  <a:pt x="8181241" y="3164541"/>
                </a:lnTo>
                <a:cubicBezTo>
                  <a:pt x="8188133" y="3180834"/>
                  <a:pt x="8191945" y="3198748"/>
                  <a:pt x="8191945" y="3217551"/>
                </a:cubicBezTo>
                <a:cubicBezTo>
                  <a:pt x="8191945" y="3273963"/>
                  <a:pt x="8157647" y="3322365"/>
                  <a:pt x="8108765" y="3343039"/>
                </a:cubicBezTo>
                <a:lnTo>
                  <a:pt x="8064997" y="3351875"/>
                </a:lnTo>
                <a:lnTo>
                  <a:pt x="8046511" y="3351875"/>
                </a:lnTo>
                <a:lnTo>
                  <a:pt x="8046511" y="3351876"/>
                </a:lnTo>
                <a:lnTo>
                  <a:pt x="6477647" y="3351876"/>
                </a:lnTo>
                <a:lnTo>
                  <a:pt x="6459161" y="3351875"/>
                </a:lnTo>
                <a:lnTo>
                  <a:pt x="6415393" y="3343039"/>
                </a:lnTo>
                <a:cubicBezTo>
                  <a:pt x="6382805" y="3329256"/>
                  <a:pt x="6356699" y="3303150"/>
                  <a:pt x="6342917" y="3270562"/>
                </a:cubicBezTo>
                <a:lnTo>
                  <a:pt x="6334079" y="3226790"/>
                </a:lnTo>
                <a:lnTo>
                  <a:pt x="6334079" y="3208313"/>
                </a:lnTo>
                <a:lnTo>
                  <a:pt x="6334079" y="3208312"/>
                </a:lnTo>
                <a:lnTo>
                  <a:pt x="6334079" y="1633642"/>
                </a:lnTo>
                <a:lnTo>
                  <a:pt x="6334079" y="1633641"/>
                </a:lnTo>
                <a:cubicBezTo>
                  <a:pt x="6334079" y="1558425"/>
                  <a:pt x="6395053" y="1497450"/>
                  <a:pt x="6470269" y="1497450"/>
                </a:cubicBezTo>
                <a:close/>
                <a:moveTo>
                  <a:pt x="6070733" y="1497450"/>
                </a:moveTo>
                <a:cubicBezTo>
                  <a:pt x="6145949" y="1497450"/>
                  <a:pt x="6206923" y="1558425"/>
                  <a:pt x="6206923" y="1633641"/>
                </a:cubicBezTo>
                <a:lnTo>
                  <a:pt x="6206923" y="1633642"/>
                </a:lnTo>
                <a:lnTo>
                  <a:pt x="6206923" y="3208312"/>
                </a:lnTo>
                <a:lnTo>
                  <a:pt x="6206923" y="3208313"/>
                </a:lnTo>
                <a:lnTo>
                  <a:pt x="6206923" y="3226790"/>
                </a:lnTo>
                <a:lnTo>
                  <a:pt x="6198085" y="3270562"/>
                </a:lnTo>
                <a:cubicBezTo>
                  <a:pt x="6184303" y="3303150"/>
                  <a:pt x="6158197" y="3329256"/>
                  <a:pt x="6125609" y="3343039"/>
                </a:cubicBezTo>
                <a:lnTo>
                  <a:pt x="6081841" y="3351875"/>
                </a:lnTo>
                <a:lnTo>
                  <a:pt x="6063355" y="3351876"/>
                </a:lnTo>
                <a:lnTo>
                  <a:pt x="4494492" y="3351876"/>
                </a:lnTo>
                <a:lnTo>
                  <a:pt x="4494492" y="3351875"/>
                </a:lnTo>
                <a:lnTo>
                  <a:pt x="4476005" y="3351875"/>
                </a:lnTo>
                <a:lnTo>
                  <a:pt x="4432239" y="3343039"/>
                </a:lnTo>
                <a:cubicBezTo>
                  <a:pt x="4383357" y="3322365"/>
                  <a:pt x="4349059" y="3273963"/>
                  <a:pt x="4349059" y="3217551"/>
                </a:cubicBezTo>
                <a:cubicBezTo>
                  <a:pt x="4349059" y="3198748"/>
                  <a:pt x="4352870" y="3180834"/>
                  <a:pt x="4359762" y="3164541"/>
                </a:cubicBezTo>
                <a:lnTo>
                  <a:pt x="4380915" y="3133166"/>
                </a:lnTo>
                <a:lnTo>
                  <a:pt x="4400864" y="3113216"/>
                </a:lnTo>
                <a:cubicBezTo>
                  <a:pt x="4400864" y="3113216"/>
                  <a:pt x="4400864" y="3113216"/>
                  <a:pt x="4400867" y="3113215"/>
                </a:cubicBezTo>
                <a:lnTo>
                  <a:pt x="5981521" y="1532560"/>
                </a:lnTo>
                <a:lnTo>
                  <a:pt x="6017721" y="1508153"/>
                </a:lnTo>
                <a:cubicBezTo>
                  <a:pt x="6034015" y="1501261"/>
                  <a:pt x="6051929" y="1497450"/>
                  <a:pt x="6070733" y="1497450"/>
                </a:cubicBezTo>
                <a:close/>
                <a:moveTo>
                  <a:pt x="3932943" y="1497450"/>
                </a:moveTo>
                <a:lnTo>
                  <a:pt x="5501803" y="1497450"/>
                </a:lnTo>
                <a:lnTo>
                  <a:pt x="5501803" y="1497451"/>
                </a:lnTo>
                <a:lnTo>
                  <a:pt x="5520290" y="1497451"/>
                </a:lnTo>
                <a:lnTo>
                  <a:pt x="5564058" y="1506287"/>
                </a:lnTo>
                <a:cubicBezTo>
                  <a:pt x="5612939" y="1526961"/>
                  <a:pt x="5647237" y="1575363"/>
                  <a:pt x="5647237" y="1631775"/>
                </a:cubicBezTo>
                <a:cubicBezTo>
                  <a:pt x="5647237" y="1650579"/>
                  <a:pt x="5643426" y="1668493"/>
                  <a:pt x="5636534" y="1684787"/>
                </a:cubicBezTo>
                <a:lnTo>
                  <a:pt x="5615382" y="1716161"/>
                </a:lnTo>
                <a:lnTo>
                  <a:pt x="5595432" y="1736111"/>
                </a:lnTo>
                <a:cubicBezTo>
                  <a:pt x="5595431" y="1736111"/>
                  <a:pt x="5595431" y="1736111"/>
                  <a:pt x="5595430" y="1736112"/>
                </a:cubicBezTo>
                <a:lnTo>
                  <a:pt x="4014775" y="3316766"/>
                </a:lnTo>
                <a:lnTo>
                  <a:pt x="3978575" y="3341173"/>
                </a:lnTo>
                <a:cubicBezTo>
                  <a:pt x="3962281" y="3348066"/>
                  <a:pt x="3944366" y="3351876"/>
                  <a:pt x="3925563" y="3351876"/>
                </a:cubicBezTo>
                <a:cubicBezTo>
                  <a:pt x="3850347" y="3351876"/>
                  <a:pt x="3789371" y="3290902"/>
                  <a:pt x="3789371" y="3215686"/>
                </a:cubicBezTo>
                <a:lnTo>
                  <a:pt x="3789371" y="3215685"/>
                </a:lnTo>
                <a:lnTo>
                  <a:pt x="3789372" y="1641014"/>
                </a:lnTo>
                <a:lnTo>
                  <a:pt x="3789374" y="1641015"/>
                </a:lnTo>
                <a:lnTo>
                  <a:pt x="3789374" y="1622536"/>
                </a:lnTo>
                <a:lnTo>
                  <a:pt x="3798210" y="1578764"/>
                </a:lnTo>
                <a:cubicBezTo>
                  <a:pt x="3811994" y="1546176"/>
                  <a:pt x="3838100" y="1520070"/>
                  <a:pt x="3870687" y="1506287"/>
                </a:cubicBezTo>
                <a:lnTo>
                  <a:pt x="3914456" y="1497451"/>
                </a:lnTo>
                <a:close/>
                <a:moveTo>
                  <a:pt x="1949785" y="1497450"/>
                </a:moveTo>
                <a:lnTo>
                  <a:pt x="3518648" y="1497450"/>
                </a:lnTo>
                <a:lnTo>
                  <a:pt x="3537134" y="1497451"/>
                </a:lnTo>
                <a:lnTo>
                  <a:pt x="3580902" y="1506287"/>
                </a:lnTo>
                <a:cubicBezTo>
                  <a:pt x="3613490" y="1520070"/>
                  <a:pt x="3639597" y="1546176"/>
                  <a:pt x="3653380" y="1578764"/>
                </a:cubicBezTo>
                <a:lnTo>
                  <a:pt x="3662216" y="1622536"/>
                </a:lnTo>
                <a:lnTo>
                  <a:pt x="3662216" y="1641015"/>
                </a:lnTo>
                <a:lnTo>
                  <a:pt x="3662218" y="1641014"/>
                </a:lnTo>
                <a:lnTo>
                  <a:pt x="3662217" y="3215685"/>
                </a:lnTo>
                <a:lnTo>
                  <a:pt x="3662217" y="3215686"/>
                </a:lnTo>
                <a:cubicBezTo>
                  <a:pt x="3662217" y="3290902"/>
                  <a:pt x="3601242" y="3351876"/>
                  <a:pt x="3526026" y="3351876"/>
                </a:cubicBezTo>
                <a:cubicBezTo>
                  <a:pt x="3507221" y="3351876"/>
                  <a:pt x="3489308" y="3348066"/>
                  <a:pt x="3473014" y="3341173"/>
                </a:cubicBezTo>
                <a:lnTo>
                  <a:pt x="3436813" y="3316766"/>
                </a:lnTo>
                <a:lnTo>
                  <a:pt x="1856157" y="1736112"/>
                </a:lnTo>
                <a:cubicBezTo>
                  <a:pt x="1856157" y="1736111"/>
                  <a:pt x="1856156" y="1736111"/>
                  <a:pt x="1856156" y="1736111"/>
                </a:cubicBezTo>
                <a:lnTo>
                  <a:pt x="1836206" y="1716161"/>
                </a:lnTo>
                <a:lnTo>
                  <a:pt x="1815054" y="1684787"/>
                </a:lnTo>
                <a:cubicBezTo>
                  <a:pt x="1808163" y="1668493"/>
                  <a:pt x="1804351" y="1650579"/>
                  <a:pt x="1804351" y="1631775"/>
                </a:cubicBezTo>
                <a:cubicBezTo>
                  <a:pt x="1804351" y="1575363"/>
                  <a:pt x="1838650" y="1526961"/>
                  <a:pt x="1887531" y="1506287"/>
                </a:cubicBezTo>
                <a:lnTo>
                  <a:pt x="1931299" y="1497451"/>
                </a:lnTo>
                <a:lnTo>
                  <a:pt x="1949785" y="1497451"/>
                </a:lnTo>
                <a:close/>
                <a:moveTo>
                  <a:pt x="9740963" y="853857"/>
                </a:moveTo>
                <a:lnTo>
                  <a:pt x="9740963" y="1343201"/>
                </a:lnTo>
                <a:lnTo>
                  <a:pt x="9583907" y="1343201"/>
                </a:lnTo>
                <a:lnTo>
                  <a:pt x="9583907" y="1343200"/>
                </a:lnTo>
                <a:lnTo>
                  <a:pt x="9565421" y="1343200"/>
                </a:lnTo>
                <a:lnTo>
                  <a:pt x="9521653" y="1334363"/>
                </a:lnTo>
                <a:cubicBezTo>
                  <a:pt x="9472773" y="1313689"/>
                  <a:pt x="9438473" y="1265288"/>
                  <a:pt x="9438473" y="1208876"/>
                </a:cubicBezTo>
                <a:cubicBezTo>
                  <a:pt x="9438473" y="1190072"/>
                  <a:pt x="9442285" y="1172158"/>
                  <a:pt x="9449177" y="1155864"/>
                </a:cubicBezTo>
                <a:lnTo>
                  <a:pt x="9470329" y="1124490"/>
                </a:lnTo>
                <a:lnTo>
                  <a:pt x="9490279" y="1104541"/>
                </a:lnTo>
                <a:cubicBezTo>
                  <a:pt x="9490279" y="1104540"/>
                  <a:pt x="9490281" y="1104540"/>
                  <a:pt x="9490281" y="1104539"/>
                </a:cubicBezTo>
                <a:close/>
                <a:moveTo>
                  <a:pt x="8878787" y="0"/>
                </a:moveTo>
                <a:lnTo>
                  <a:pt x="9740963" y="0"/>
                </a:lnTo>
                <a:lnTo>
                  <a:pt x="9740963" y="671317"/>
                </a:lnTo>
                <a:lnTo>
                  <a:pt x="9104189" y="1308091"/>
                </a:lnTo>
                <a:lnTo>
                  <a:pt x="9067989" y="1332498"/>
                </a:lnTo>
                <a:cubicBezTo>
                  <a:pt x="9051695" y="1339390"/>
                  <a:pt x="9033781" y="1343201"/>
                  <a:pt x="9014977" y="1343201"/>
                </a:cubicBezTo>
                <a:cubicBezTo>
                  <a:pt x="8939761" y="1343201"/>
                  <a:pt x="8878787" y="1282226"/>
                  <a:pt x="8878787" y="1207011"/>
                </a:cubicBezTo>
                <a:lnTo>
                  <a:pt x="8878787" y="1207009"/>
                </a:lnTo>
                <a:close/>
                <a:moveTo>
                  <a:pt x="7218138" y="0"/>
                </a:moveTo>
                <a:lnTo>
                  <a:pt x="8751631" y="0"/>
                </a:lnTo>
                <a:lnTo>
                  <a:pt x="8751631" y="1207009"/>
                </a:lnTo>
                <a:lnTo>
                  <a:pt x="8751631" y="1207011"/>
                </a:lnTo>
                <a:cubicBezTo>
                  <a:pt x="8751631" y="1282226"/>
                  <a:pt x="8690657" y="1343201"/>
                  <a:pt x="8615441" y="1343201"/>
                </a:cubicBezTo>
                <a:cubicBezTo>
                  <a:pt x="8596637" y="1343201"/>
                  <a:pt x="8578723" y="1339390"/>
                  <a:pt x="8562429" y="1332498"/>
                </a:cubicBezTo>
                <a:lnTo>
                  <a:pt x="8526229" y="1308091"/>
                </a:lnTo>
                <a:close/>
                <a:moveTo>
                  <a:pt x="6334079" y="0"/>
                </a:moveTo>
                <a:lnTo>
                  <a:pt x="7035598" y="0"/>
                </a:lnTo>
                <a:lnTo>
                  <a:pt x="8140137" y="1104539"/>
                </a:lnTo>
                <a:cubicBezTo>
                  <a:pt x="8140139" y="1104540"/>
                  <a:pt x="8140139" y="1104540"/>
                  <a:pt x="8140139" y="1104541"/>
                </a:cubicBezTo>
                <a:lnTo>
                  <a:pt x="8160089" y="1124490"/>
                </a:lnTo>
                <a:lnTo>
                  <a:pt x="8181241" y="1155864"/>
                </a:lnTo>
                <a:cubicBezTo>
                  <a:pt x="8188133" y="1172158"/>
                  <a:pt x="8191945" y="1190072"/>
                  <a:pt x="8191945" y="1208876"/>
                </a:cubicBezTo>
                <a:cubicBezTo>
                  <a:pt x="8191945" y="1265288"/>
                  <a:pt x="8157647" y="1313689"/>
                  <a:pt x="8108765" y="1334363"/>
                </a:cubicBezTo>
                <a:lnTo>
                  <a:pt x="8064997" y="1343200"/>
                </a:lnTo>
                <a:lnTo>
                  <a:pt x="8046511" y="1343200"/>
                </a:lnTo>
                <a:lnTo>
                  <a:pt x="8046511" y="1343201"/>
                </a:lnTo>
                <a:lnTo>
                  <a:pt x="6477647" y="1343201"/>
                </a:lnTo>
                <a:lnTo>
                  <a:pt x="6459161" y="1343200"/>
                </a:lnTo>
                <a:lnTo>
                  <a:pt x="6415393" y="1334363"/>
                </a:lnTo>
                <a:cubicBezTo>
                  <a:pt x="6382805" y="1320581"/>
                  <a:pt x="6356699" y="1294475"/>
                  <a:pt x="6342917" y="1261887"/>
                </a:cubicBezTo>
                <a:lnTo>
                  <a:pt x="6334079" y="1218115"/>
                </a:lnTo>
                <a:lnTo>
                  <a:pt x="6334079" y="1199637"/>
                </a:lnTo>
                <a:lnTo>
                  <a:pt x="6334079" y="1199636"/>
                </a:lnTo>
                <a:close/>
                <a:moveTo>
                  <a:pt x="5505405" y="0"/>
                </a:moveTo>
                <a:lnTo>
                  <a:pt x="6206923" y="0"/>
                </a:lnTo>
                <a:lnTo>
                  <a:pt x="6206923" y="1199636"/>
                </a:lnTo>
                <a:lnTo>
                  <a:pt x="6206923" y="1199637"/>
                </a:lnTo>
                <a:lnTo>
                  <a:pt x="6206923" y="1218115"/>
                </a:lnTo>
                <a:lnTo>
                  <a:pt x="6198085" y="1261887"/>
                </a:lnTo>
                <a:cubicBezTo>
                  <a:pt x="6184303" y="1294475"/>
                  <a:pt x="6158197" y="1320581"/>
                  <a:pt x="6125609" y="1334363"/>
                </a:cubicBezTo>
                <a:lnTo>
                  <a:pt x="6081841" y="1343200"/>
                </a:lnTo>
                <a:lnTo>
                  <a:pt x="6063355" y="1343201"/>
                </a:lnTo>
                <a:lnTo>
                  <a:pt x="4494493" y="1343201"/>
                </a:lnTo>
                <a:lnTo>
                  <a:pt x="4494493" y="1343200"/>
                </a:lnTo>
                <a:lnTo>
                  <a:pt x="4476006" y="1343200"/>
                </a:lnTo>
                <a:lnTo>
                  <a:pt x="4432239" y="1334363"/>
                </a:lnTo>
                <a:cubicBezTo>
                  <a:pt x="4383357" y="1313689"/>
                  <a:pt x="4349060" y="1265288"/>
                  <a:pt x="4349060" y="1208876"/>
                </a:cubicBezTo>
                <a:cubicBezTo>
                  <a:pt x="4349060" y="1190072"/>
                  <a:pt x="4352871" y="1172158"/>
                  <a:pt x="4359762" y="1155864"/>
                </a:cubicBezTo>
                <a:lnTo>
                  <a:pt x="4380915" y="1124490"/>
                </a:lnTo>
                <a:lnTo>
                  <a:pt x="4400865" y="1104541"/>
                </a:lnTo>
                <a:cubicBezTo>
                  <a:pt x="4400865" y="1104540"/>
                  <a:pt x="4400865" y="1104540"/>
                  <a:pt x="4400867" y="1104539"/>
                </a:cubicBezTo>
                <a:close/>
                <a:moveTo>
                  <a:pt x="3789372" y="0"/>
                </a:moveTo>
                <a:lnTo>
                  <a:pt x="5322865" y="0"/>
                </a:lnTo>
                <a:lnTo>
                  <a:pt x="4014775" y="1308091"/>
                </a:lnTo>
                <a:lnTo>
                  <a:pt x="3978576" y="1332498"/>
                </a:lnTo>
                <a:cubicBezTo>
                  <a:pt x="3962281" y="1339390"/>
                  <a:pt x="3944367" y="1343201"/>
                  <a:pt x="3925564" y="1343201"/>
                </a:cubicBezTo>
                <a:cubicBezTo>
                  <a:pt x="3850347" y="1343201"/>
                  <a:pt x="3789372" y="1282226"/>
                  <a:pt x="3789372" y="1207011"/>
                </a:cubicBezTo>
                <a:lnTo>
                  <a:pt x="3789372" y="1207009"/>
                </a:lnTo>
                <a:close/>
                <a:moveTo>
                  <a:pt x="2128722" y="0"/>
                </a:moveTo>
                <a:lnTo>
                  <a:pt x="3662218" y="0"/>
                </a:lnTo>
                <a:lnTo>
                  <a:pt x="3662218" y="1207009"/>
                </a:lnTo>
                <a:lnTo>
                  <a:pt x="3662218" y="1207011"/>
                </a:lnTo>
                <a:cubicBezTo>
                  <a:pt x="3662218" y="1282226"/>
                  <a:pt x="3601243" y="1343201"/>
                  <a:pt x="3526026" y="1343201"/>
                </a:cubicBezTo>
                <a:cubicBezTo>
                  <a:pt x="3507222" y="1343201"/>
                  <a:pt x="3489309" y="1339390"/>
                  <a:pt x="3473015" y="1332498"/>
                </a:cubicBezTo>
                <a:lnTo>
                  <a:pt x="3436814" y="1308091"/>
                </a:lnTo>
                <a:close/>
                <a:moveTo>
                  <a:pt x="1244667" y="0"/>
                </a:moveTo>
                <a:lnTo>
                  <a:pt x="1946188" y="0"/>
                </a:lnTo>
                <a:lnTo>
                  <a:pt x="3050724" y="1104539"/>
                </a:lnTo>
                <a:cubicBezTo>
                  <a:pt x="3050724" y="1104540"/>
                  <a:pt x="3050724" y="1104540"/>
                  <a:pt x="3050726" y="1104541"/>
                </a:cubicBezTo>
                <a:lnTo>
                  <a:pt x="3070675" y="1124490"/>
                </a:lnTo>
                <a:lnTo>
                  <a:pt x="3091828" y="1155864"/>
                </a:lnTo>
                <a:cubicBezTo>
                  <a:pt x="3098719" y="1172158"/>
                  <a:pt x="3102530" y="1190072"/>
                  <a:pt x="3102530" y="1208876"/>
                </a:cubicBezTo>
                <a:cubicBezTo>
                  <a:pt x="3102530" y="1265288"/>
                  <a:pt x="3068231" y="1313689"/>
                  <a:pt x="3019351" y="1334363"/>
                </a:cubicBezTo>
                <a:lnTo>
                  <a:pt x="2975584" y="1343200"/>
                </a:lnTo>
                <a:lnTo>
                  <a:pt x="2957097" y="1343200"/>
                </a:lnTo>
                <a:lnTo>
                  <a:pt x="2957097" y="1343201"/>
                </a:lnTo>
                <a:lnTo>
                  <a:pt x="1388238" y="1343201"/>
                </a:lnTo>
                <a:lnTo>
                  <a:pt x="1369751" y="1343200"/>
                </a:lnTo>
                <a:lnTo>
                  <a:pt x="1325983" y="1334363"/>
                </a:lnTo>
                <a:cubicBezTo>
                  <a:pt x="1293396" y="1320581"/>
                  <a:pt x="1267290" y="1294475"/>
                  <a:pt x="1253507" y="1261887"/>
                </a:cubicBezTo>
                <a:lnTo>
                  <a:pt x="1244670" y="1218115"/>
                </a:lnTo>
                <a:lnTo>
                  <a:pt x="1244670" y="1199636"/>
                </a:lnTo>
                <a:lnTo>
                  <a:pt x="1244667" y="1199637"/>
                </a:lnTo>
                <a:close/>
                <a:moveTo>
                  <a:pt x="13126" y="0"/>
                </a:moveTo>
                <a:lnTo>
                  <a:pt x="1128917" y="0"/>
                </a:lnTo>
                <a:lnTo>
                  <a:pt x="1128917" y="783502"/>
                </a:lnTo>
                <a:lnTo>
                  <a:pt x="1128917" y="801988"/>
                </a:lnTo>
                <a:lnTo>
                  <a:pt x="1120079" y="845757"/>
                </a:lnTo>
                <a:cubicBezTo>
                  <a:pt x="1099407" y="894638"/>
                  <a:pt x="1051005" y="928936"/>
                  <a:pt x="994592" y="928936"/>
                </a:cubicBezTo>
                <a:cubicBezTo>
                  <a:pt x="975788" y="928936"/>
                  <a:pt x="957874" y="925125"/>
                  <a:pt x="941580" y="918233"/>
                </a:cubicBezTo>
                <a:lnTo>
                  <a:pt x="910206" y="897080"/>
                </a:lnTo>
                <a:lnTo>
                  <a:pt x="890257" y="877131"/>
                </a:lnTo>
                <a:cubicBezTo>
                  <a:pt x="890257" y="877130"/>
                  <a:pt x="890257" y="877130"/>
                  <a:pt x="890255" y="877129"/>
                </a:cubicBezTo>
                <a:close/>
              </a:path>
            </a:pathLst>
          </a:custGeom>
        </p:spPr>
        <p:txBody>
          <a:bodyPr wrap="square" anchor="t">
            <a:noAutofit/>
          </a:bodyPr>
          <a:lstStyle>
            <a:lvl1pPr marL="0" indent="0">
              <a:buNone/>
              <a:defRPr/>
            </a:lvl1pPr>
          </a:lstStyle>
          <a:p>
            <a:endParaRPr lang="en-US" dirty="0"/>
          </a:p>
        </p:txBody>
      </p:sp>
      <p:cxnSp>
        <p:nvCxnSpPr>
          <p:cNvPr id="5" name="Straight Connector 4">
            <a:extLst>
              <a:ext uri="{FF2B5EF4-FFF2-40B4-BE49-F238E27FC236}">
                <a16:creationId xmlns:a16="http://schemas.microsoft.com/office/drawing/2014/main" id="{A680A1CF-F68C-45F0-A5BC-1B5F31BA0E32}"/>
              </a:ext>
            </a:extLst>
          </p:cNvPr>
          <p:cNvCxnSpPr/>
          <p:nvPr userDrawn="1"/>
        </p:nvCxnSpPr>
        <p:spPr>
          <a:xfrm>
            <a:off x="492968" y="293672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9BCDB7-0D00-4F03-A598-19299CFEE44F}"/>
              </a:ext>
            </a:extLst>
          </p:cNvPr>
          <p:cNvSpPr>
            <a:spLocks noGrp="1"/>
          </p:cNvSpPr>
          <p:nvPr>
            <p:ph type="body" sz="quarter" idx="11" hasCustomPrompt="1"/>
          </p:nvPr>
        </p:nvSpPr>
        <p:spPr>
          <a:xfrm>
            <a:off x="390331" y="2558338"/>
            <a:ext cx="3657600" cy="274320"/>
          </a:xfrm>
          <a:prstGeom prst="rect">
            <a:avLst/>
          </a:prstGeom>
        </p:spPr>
        <p:txBody>
          <a:bodyPr anchor="ctr"/>
          <a:lstStyle>
            <a:lvl1pPr marL="0" indent="0" algn="l">
              <a:lnSpc>
                <a:spcPct val="100000"/>
              </a:lnSpc>
              <a:spcBef>
                <a:spcPts val="0"/>
              </a:spcBef>
              <a:buNone/>
              <a:defRPr sz="12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7" name="Text Placeholder 4">
            <a:extLst>
              <a:ext uri="{FF2B5EF4-FFF2-40B4-BE49-F238E27FC236}">
                <a16:creationId xmlns:a16="http://schemas.microsoft.com/office/drawing/2014/main" id="{4BEABEEC-14B6-4419-97EE-7111538ADA2A}"/>
              </a:ext>
            </a:extLst>
          </p:cNvPr>
          <p:cNvSpPr>
            <a:spLocks noGrp="1"/>
          </p:cNvSpPr>
          <p:nvPr>
            <p:ph type="body" sz="quarter" idx="61" hasCustomPrompt="1"/>
          </p:nvPr>
        </p:nvSpPr>
        <p:spPr>
          <a:xfrm>
            <a:off x="390331" y="3434353"/>
            <a:ext cx="3657600" cy="2578005"/>
          </a:xfrm>
          <a:prstGeom prst="rect">
            <a:avLst/>
          </a:prstGeom>
        </p:spPr>
        <p:txBody>
          <a:bodyPr>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a:latin typeface="+mn-lt"/>
                <a:ea typeface="Open Sans Light" panose="020B0306030504020204" pitchFamily="34" charset="0"/>
                <a:cs typeface="Open Sans Light" panose="020B0306030504020204" pitchFamily="34" charset="0"/>
              </a:defRPr>
            </a:lvl1pPr>
            <a:lvl2pPr marL="4572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text</a:t>
            </a:r>
          </a:p>
        </p:txBody>
      </p:sp>
      <p:sp>
        <p:nvSpPr>
          <p:cNvPr id="9" name="Text Placeholder 7">
            <a:extLst>
              <a:ext uri="{FF2B5EF4-FFF2-40B4-BE49-F238E27FC236}">
                <a16:creationId xmlns:a16="http://schemas.microsoft.com/office/drawing/2014/main" id="{7F667EF6-0F30-4E08-A465-3D645C4BCC8B}"/>
              </a:ext>
            </a:extLst>
          </p:cNvPr>
          <p:cNvSpPr>
            <a:spLocks noGrp="1"/>
          </p:cNvSpPr>
          <p:nvPr>
            <p:ph type="body" sz="quarter" idx="62" hasCustomPrompt="1"/>
          </p:nvPr>
        </p:nvSpPr>
        <p:spPr>
          <a:xfrm>
            <a:off x="390331" y="1600200"/>
            <a:ext cx="3657600" cy="854075"/>
          </a:xfrm>
          <a:prstGeom prst="rect">
            <a:avLst/>
          </a:prstGeom>
        </p:spPr>
        <p:txBody>
          <a:bodyPr anchor="ctr"/>
          <a:lstStyle>
            <a:lvl1pPr marL="0" indent="0" algn="l">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TITLE</a:t>
            </a:r>
          </a:p>
        </p:txBody>
      </p:sp>
    </p:spTree>
    <p:extLst>
      <p:ext uri="{BB962C8B-B14F-4D97-AF65-F5344CB8AC3E}">
        <p14:creationId xmlns:p14="http://schemas.microsoft.com/office/powerpoint/2010/main" val="369230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EE70E34-1047-42DB-AE04-3FB5C5C73170}"/>
              </a:ext>
            </a:extLst>
          </p:cNvPr>
          <p:cNvCxnSpPr/>
          <p:nvPr userDrawn="1"/>
        </p:nvCxnSpPr>
        <p:spPr>
          <a:xfrm>
            <a:off x="502298" y="34329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91E35A11-59C2-4DD8-97F5-697648D5216D}"/>
              </a:ext>
            </a:extLst>
          </p:cNvPr>
          <p:cNvSpPr>
            <a:spLocks noGrp="1"/>
          </p:cNvSpPr>
          <p:nvPr>
            <p:ph type="body" sz="quarter" idx="11" hasCustomPrompt="1"/>
          </p:nvPr>
        </p:nvSpPr>
        <p:spPr>
          <a:xfrm>
            <a:off x="390331" y="3054598"/>
            <a:ext cx="5715000" cy="274320"/>
          </a:xfrm>
          <a:prstGeom prst="rect">
            <a:avLst/>
          </a:prstGeom>
        </p:spPr>
        <p:txBody>
          <a:bodyPr anchor="ctr"/>
          <a:lstStyle>
            <a:lvl1pPr marL="0" indent="0" algn="l">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SUBTITLE</a:t>
            </a:r>
          </a:p>
        </p:txBody>
      </p:sp>
      <p:sp>
        <p:nvSpPr>
          <p:cNvPr id="10" name="Text Placeholder 4">
            <a:extLst>
              <a:ext uri="{FF2B5EF4-FFF2-40B4-BE49-F238E27FC236}">
                <a16:creationId xmlns:a16="http://schemas.microsoft.com/office/drawing/2014/main" id="{7E4F9CEB-1802-473C-925A-840A8ED7B237}"/>
              </a:ext>
            </a:extLst>
          </p:cNvPr>
          <p:cNvSpPr>
            <a:spLocks noGrp="1"/>
          </p:cNvSpPr>
          <p:nvPr>
            <p:ph type="body" sz="quarter" idx="61" hasCustomPrompt="1"/>
          </p:nvPr>
        </p:nvSpPr>
        <p:spPr>
          <a:xfrm>
            <a:off x="390331" y="3537044"/>
            <a:ext cx="5715000" cy="2578005"/>
          </a:xfrm>
          <a:prstGeom prst="rect">
            <a:avLst/>
          </a:prstGeom>
        </p:spPr>
        <p:txBody>
          <a:bodyPr>
            <a:normAutofit/>
          </a:bodyPr>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400">
                <a:latin typeface="+mn-lt"/>
                <a:ea typeface="Open Sans Light" panose="020B0306030504020204" pitchFamily="34" charset="0"/>
                <a:cs typeface="Open Sans Light" panose="020B0306030504020204" pitchFamily="34" charset="0"/>
              </a:defRPr>
            </a:lvl1pPr>
            <a:lvl2pPr marL="4572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content</a:t>
            </a:r>
          </a:p>
        </p:txBody>
      </p:sp>
      <p:sp>
        <p:nvSpPr>
          <p:cNvPr id="12" name="TextBox 11">
            <a:extLst>
              <a:ext uri="{FF2B5EF4-FFF2-40B4-BE49-F238E27FC236}">
                <a16:creationId xmlns:a16="http://schemas.microsoft.com/office/drawing/2014/main" id="{A3765DE3-4867-424A-B553-0EE0D6B69DBB}"/>
              </a:ext>
            </a:extLst>
          </p:cNvPr>
          <p:cNvSpPr txBox="1"/>
          <p:nvPr userDrawn="1"/>
        </p:nvSpPr>
        <p:spPr>
          <a:xfrm>
            <a:off x="390331" y="2334982"/>
            <a:ext cx="5715000" cy="615553"/>
          </a:xfrm>
          <a:prstGeom prst="rect">
            <a:avLst/>
          </a:prstGeom>
          <a:noFill/>
        </p:spPr>
        <p:txBody>
          <a:bodyPr wrap="square" rtlCol="0" anchor="b">
            <a:spAutoFit/>
          </a:bodyPr>
          <a:lstStyle/>
          <a:p>
            <a:r>
              <a:rPr lang="en-US" sz="3400" dirty="0">
                <a:solidFill>
                  <a:schemeClr val="accent5"/>
                </a:solidFill>
                <a:latin typeface="+mn-lt"/>
                <a:ea typeface="Open Sans Light" panose="020B0306030504020204" pitchFamily="34" charset="0"/>
                <a:cs typeface="Open Sans Light" panose="020B0306030504020204" pitchFamily="34" charset="0"/>
              </a:rPr>
              <a:t>Q&amp;A DISCUSSION</a:t>
            </a:r>
          </a:p>
        </p:txBody>
      </p:sp>
      <p:pic>
        <p:nvPicPr>
          <p:cNvPr id="13" name="Picture Placeholder 5">
            <a:extLst>
              <a:ext uri="{FF2B5EF4-FFF2-40B4-BE49-F238E27FC236}">
                <a16:creationId xmlns:a16="http://schemas.microsoft.com/office/drawing/2014/main" id="{E1CE07EB-D7A1-4DCD-BC11-38AD5B76DB0F}"/>
              </a:ext>
            </a:extLst>
          </p:cNvPr>
          <p:cNvPicPr>
            <a:picLocks noChangeAspect="1"/>
          </p:cNvPicPr>
          <p:nvPr userDrawn="1"/>
        </p:nvPicPr>
        <p:blipFill>
          <a:blip r:embed="rId2"/>
          <a:srcRect/>
          <a:stretch/>
        </p:blipFill>
        <p:spPr>
          <a:xfrm>
            <a:off x="5315339" y="-9330"/>
            <a:ext cx="6876661" cy="6876661"/>
          </a:xfrm>
          <a:custGeom>
            <a:avLst/>
            <a:gdLst>
              <a:gd name="connsiteX0" fmla="*/ 0 w 16170352"/>
              <a:gd name="connsiteY0" fmla="*/ 0 h 13716000"/>
              <a:gd name="connsiteX1" fmla="*/ 7097554 w 16170352"/>
              <a:gd name="connsiteY1" fmla="*/ 0 h 13716000"/>
              <a:gd name="connsiteX2" fmla="*/ 7194481 w 16170352"/>
              <a:gd name="connsiteY2" fmla="*/ 0 h 13716000"/>
              <a:gd name="connsiteX3" fmla="*/ 16170352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0" fmla="*/ 0 w 16170352"/>
              <a:gd name="connsiteY0" fmla="*/ 0 h 13716000"/>
              <a:gd name="connsiteX1" fmla="*/ 7097554 w 16170352"/>
              <a:gd name="connsiteY1" fmla="*/ 0 h 13716000"/>
              <a:gd name="connsiteX2" fmla="*/ 7194481 w 16170352"/>
              <a:gd name="connsiteY2" fmla="*/ 0 h 13716000"/>
              <a:gd name="connsiteX3" fmla="*/ 14342028 w 16170352"/>
              <a:gd name="connsiteY3" fmla="*/ 0 h 13716000"/>
              <a:gd name="connsiteX4" fmla="*/ 16170352 w 16170352"/>
              <a:gd name="connsiteY4" fmla="*/ 13716000 h 13716000"/>
              <a:gd name="connsiteX5" fmla="*/ 14195106 w 16170352"/>
              <a:gd name="connsiteY5" fmla="*/ 13716000 h 13716000"/>
              <a:gd name="connsiteX6" fmla="*/ 7097554 w 16170352"/>
              <a:gd name="connsiteY6" fmla="*/ 13716000 h 13716000"/>
              <a:gd name="connsiteX7" fmla="*/ 7000628 w 16170352"/>
              <a:gd name="connsiteY7" fmla="*/ 13716000 h 13716000"/>
              <a:gd name="connsiteX8" fmla="*/ 0 w 16170352"/>
              <a:gd name="connsiteY8" fmla="*/ 0 h 13716000"/>
              <a:gd name="connsiteX0" fmla="*/ 0 w 14397998"/>
              <a:gd name="connsiteY0" fmla="*/ 0 h 13734662"/>
              <a:gd name="connsiteX1" fmla="*/ 7097554 w 14397998"/>
              <a:gd name="connsiteY1" fmla="*/ 0 h 13734662"/>
              <a:gd name="connsiteX2" fmla="*/ 7194481 w 14397998"/>
              <a:gd name="connsiteY2" fmla="*/ 0 h 13734662"/>
              <a:gd name="connsiteX3" fmla="*/ 1434202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3838308 w 14397998"/>
              <a:gd name="connsiteY3" fmla="*/ 0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61582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0 h 13734662"/>
              <a:gd name="connsiteX1" fmla="*/ 7097554 w 14397998"/>
              <a:gd name="connsiteY1" fmla="*/ 0 h 13734662"/>
              <a:gd name="connsiteX2" fmla="*/ 7194481 w 14397998"/>
              <a:gd name="connsiteY2" fmla="*/ 0 h 13734662"/>
              <a:gd name="connsiteX3" fmla="*/ 14379341 w 14397998"/>
              <a:gd name="connsiteY3" fmla="*/ 18662 h 13734662"/>
              <a:gd name="connsiteX4" fmla="*/ 14397998 w 14397998"/>
              <a:gd name="connsiteY4" fmla="*/ 13734662 h 13734662"/>
              <a:gd name="connsiteX5" fmla="*/ 14195106 w 14397998"/>
              <a:gd name="connsiteY5" fmla="*/ 13716000 h 13734662"/>
              <a:gd name="connsiteX6" fmla="*/ 7097554 w 14397998"/>
              <a:gd name="connsiteY6" fmla="*/ 13716000 h 13734662"/>
              <a:gd name="connsiteX7" fmla="*/ 7000628 w 14397998"/>
              <a:gd name="connsiteY7" fmla="*/ 13716000 h 13734662"/>
              <a:gd name="connsiteX8" fmla="*/ 0 w 14397998"/>
              <a:gd name="connsiteY8" fmla="*/ 0 h 13734662"/>
              <a:gd name="connsiteX0" fmla="*/ 0 w 14397998"/>
              <a:gd name="connsiteY0" fmla="*/ 18660 h 13753322"/>
              <a:gd name="connsiteX1" fmla="*/ 7097554 w 14397998"/>
              <a:gd name="connsiteY1" fmla="*/ 18660 h 13753322"/>
              <a:gd name="connsiteX2" fmla="*/ 7194481 w 14397998"/>
              <a:gd name="connsiteY2" fmla="*/ 18660 h 13753322"/>
              <a:gd name="connsiteX3" fmla="*/ 14397998 w 14397998"/>
              <a:gd name="connsiteY3" fmla="*/ 0 h 13753322"/>
              <a:gd name="connsiteX4" fmla="*/ 14397998 w 14397998"/>
              <a:gd name="connsiteY4" fmla="*/ 13753322 h 13753322"/>
              <a:gd name="connsiteX5" fmla="*/ 14195106 w 14397998"/>
              <a:gd name="connsiteY5" fmla="*/ 13734660 h 13753322"/>
              <a:gd name="connsiteX6" fmla="*/ 7097554 w 14397998"/>
              <a:gd name="connsiteY6" fmla="*/ 13734660 h 13753322"/>
              <a:gd name="connsiteX7" fmla="*/ 7000628 w 14397998"/>
              <a:gd name="connsiteY7" fmla="*/ 13734660 h 13753322"/>
              <a:gd name="connsiteX8" fmla="*/ 0 w 14397998"/>
              <a:gd name="connsiteY8" fmla="*/ 18660 h 1375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7998" h="13753322">
                <a:moveTo>
                  <a:pt x="0" y="18660"/>
                </a:moveTo>
                <a:lnTo>
                  <a:pt x="7097554" y="18660"/>
                </a:lnTo>
                <a:lnTo>
                  <a:pt x="7194481" y="18660"/>
                </a:lnTo>
                <a:lnTo>
                  <a:pt x="14397998" y="0"/>
                </a:lnTo>
                <a:lnTo>
                  <a:pt x="14397998" y="13753322"/>
                </a:lnTo>
                <a:lnTo>
                  <a:pt x="14195106" y="13734660"/>
                </a:lnTo>
                <a:lnTo>
                  <a:pt x="7097554" y="13734660"/>
                </a:lnTo>
                <a:lnTo>
                  <a:pt x="7000628" y="13734660"/>
                </a:lnTo>
                <a:lnTo>
                  <a:pt x="0" y="18660"/>
                </a:lnTo>
                <a:close/>
              </a:path>
            </a:pathLst>
          </a:custGeom>
        </p:spPr>
      </p:pic>
      <p:sp>
        <p:nvSpPr>
          <p:cNvPr id="8" name="TextBox 7">
            <a:extLst>
              <a:ext uri="{FF2B5EF4-FFF2-40B4-BE49-F238E27FC236}">
                <a16:creationId xmlns:a16="http://schemas.microsoft.com/office/drawing/2014/main" id="{45A95D72-0AD2-42E5-9054-0780F1FB7706}"/>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8373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A10618A3-F76F-43EF-8345-CF9ADF05F7C5}"/>
              </a:ext>
            </a:extLst>
          </p:cNvPr>
          <p:cNvPicPr>
            <a:picLocks noChangeAspect="1"/>
          </p:cNvPicPr>
          <p:nvPr userDrawn="1"/>
        </p:nvPicPr>
        <p:blipFill>
          <a:blip r:embed="rId2"/>
          <a:srcRect/>
          <a:stretch/>
        </p:blipFill>
        <p:spPr>
          <a:xfrm>
            <a:off x="-1" y="0"/>
            <a:ext cx="12188950" cy="6857999"/>
          </a:xfrm>
          <a:prstGeom prst="rect">
            <a:avLst/>
          </a:prstGeom>
        </p:spPr>
      </p:pic>
      <p:sp>
        <p:nvSpPr>
          <p:cNvPr id="4" name="Rectangle 3">
            <a:extLst>
              <a:ext uri="{FF2B5EF4-FFF2-40B4-BE49-F238E27FC236}">
                <a16:creationId xmlns:a16="http://schemas.microsoft.com/office/drawing/2014/main" id="{019E0FBB-3A6F-4456-B069-C0BF9653EFF7}"/>
              </a:ext>
            </a:extLst>
          </p:cNvPr>
          <p:cNvSpPr/>
          <p:nvPr userDrawn="1"/>
        </p:nvSpPr>
        <p:spPr>
          <a:xfrm>
            <a:off x="-1" y="1"/>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sp>
        <p:nvSpPr>
          <p:cNvPr id="5" name="Rectangle 4">
            <a:extLst>
              <a:ext uri="{FF2B5EF4-FFF2-40B4-BE49-F238E27FC236}">
                <a16:creationId xmlns:a16="http://schemas.microsoft.com/office/drawing/2014/main" id="{58CBFCDF-35FC-4C67-857B-503AB53B27BA}"/>
              </a:ext>
            </a:extLst>
          </p:cNvPr>
          <p:cNvSpPr>
            <a:spLocks/>
          </p:cNvSpPr>
          <p:nvPr userDrawn="1"/>
        </p:nvSpPr>
        <p:spPr bwMode="auto">
          <a:xfrm>
            <a:off x="976498" y="1613180"/>
            <a:ext cx="1023902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2286000"/>
            <a:r>
              <a:rPr lang="en-US" sz="6000" spc="1750" dirty="0">
                <a:solidFill>
                  <a:schemeClr val="bg1"/>
                </a:solidFill>
                <a:latin typeface="+mn-lt"/>
                <a:ea typeface="Open Sans Light" panose="020B0306030504020204" pitchFamily="34" charset="0"/>
                <a:cs typeface="Open Sans Light" panose="020B0306030504020204" pitchFamily="34" charset="0"/>
                <a:sym typeface="Bebas Neue" charset="0"/>
              </a:rPr>
              <a:t>CONNECT WITH US</a:t>
            </a:r>
            <a:endParaRPr lang="en-US" sz="6000" spc="1750" dirty="0">
              <a:solidFill>
                <a:schemeClr val="bg1"/>
              </a:solidFill>
              <a:latin typeface="+mn-lt"/>
              <a:ea typeface="Open Sans Light" charset="0"/>
              <a:cs typeface="Open Sans Light" charset="0"/>
              <a:sym typeface="Bebas Neue" charset="0"/>
            </a:endParaRPr>
          </a:p>
        </p:txBody>
      </p:sp>
      <p:sp>
        <p:nvSpPr>
          <p:cNvPr id="10" name="Rectangle 9">
            <a:extLst>
              <a:ext uri="{FF2B5EF4-FFF2-40B4-BE49-F238E27FC236}">
                <a16:creationId xmlns:a16="http://schemas.microsoft.com/office/drawing/2014/main" id="{64EB43D7-6E46-4F6B-A9DB-D495F1CDBCFC}"/>
              </a:ext>
            </a:extLst>
          </p:cNvPr>
          <p:cNvSpPr/>
          <p:nvPr userDrawn="1"/>
        </p:nvSpPr>
        <p:spPr>
          <a:xfrm>
            <a:off x="1558463" y="4140246"/>
            <a:ext cx="1072730"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WEBSITE</a:t>
            </a:r>
          </a:p>
        </p:txBody>
      </p:sp>
      <p:sp>
        <p:nvSpPr>
          <p:cNvPr id="14" name="TextBox 13">
            <a:extLst>
              <a:ext uri="{FF2B5EF4-FFF2-40B4-BE49-F238E27FC236}">
                <a16:creationId xmlns:a16="http://schemas.microsoft.com/office/drawing/2014/main" id="{814207CC-50C5-45B1-A678-BF87E786B617}"/>
              </a:ext>
            </a:extLst>
          </p:cNvPr>
          <p:cNvSpPr txBox="1"/>
          <p:nvPr userDrawn="1"/>
        </p:nvSpPr>
        <p:spPr>
          <a:xfrm>
            <a:off x="381000" y="5794258"/>
            <a:ext cx="11430000" cy="693010"/>
          </a:xfrm>
          <a:prstGeom prst="rect">
            <a:avLst/>
          </a:prstGeom>
          <a:noFill/>
        </p:spPr>
        <p:txBody>
          <a:bodyPr wrap="square" rtlCol="0">
            <a:spAutoFit/>
          </a:bodyPr>
          <a:lstStyle/>
          <a:p>
            <a:pPr algn="ctr">
              <a:lnSpc>
                <a:spcPts val="1620"/>
              </a:lnSpc>
            </a:pPr>
            <a:r>
              <a:rPr lang="en-US" sz="1100" dirty="0">
                <a:solidFill>
                  <a:schemeClr val="bg2"/>
                </a:solidFill>
                <a:latin typeface="+mn-lt"/>
                <a:ea typeface="Open Sans Light" panose="020B0306030504020204" pitchFamily="34" charset="0"/>
                <a:cs typeface="Open Sans Light" panose="020B0306030504020204" pitchFamily="34" charset="0"/>
              </a:rPr>
              <a:t>Baker Donelson is among the 80 largest law firms in the country, with more than 650 attorneys and public policy advisors representing more than 30 practice areas to serve a wide range of legal needs. Clients receive knowledgeable guidance from experienced, multi-disciplined industry and client service teams, all seamlessly connected across 22 offices in Alabama, Florida, Georgia, Louisiana, Maryland, Mississippi, North Carolina, South Carolina, Tennessee, Texas, Virginia and Washington, D.C.</a:t>
            </a:r>
          </a:p>
        </p:txBody>
      </p:sp>
      <p:pic>
        <p:nvPicPr>
          <p:cNvPr id="15" name="Graphic 14">
            <a:extLst>
              <a:ext uri="{FF2B5EF4-FFF2-40B4-BE49-F238E27FC236}">
                <a16:creationId xmlns:a16="http://schemas.microsoft.com/office/drawing/2014/main" id="{9724FFD9-F0BF-4BBC-85A7-20C8BFA262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61340" y="3510045"/>
            <a:ext cx="666974" cy="548640"/>
          </a:xfrm>
          <a:prstGeom prst="rect">
            <a:avLst/>
          </a:prstGeom>
        </p:spPr>
      </p:pic>
      <p:pic>
        <p:nvPicPr>
          <p:cNvPr id="16" name="Graphic 15">
            <a:extLst>
              <a:ext uri="{FF2B5EF4-FFF2-40B4-BE49-F238E27FC236}">
                <a16:creationId xmlns:a16="http://schemas.microsoft.com/office/drawing/2014/main" id="{16702A56-F8BD-4883-868A-BF99C0595C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65906" y="3510046"/>
            <a:ext cx="552450" cy="552450"/>
          </a:xfrm>
          <a:prstGeom prst="rect">
            <a:avLst/>
          </a:prstGeom>
        </p:spPr>
      </p:pic>
      <p:sp>
        <p:nvSpPr>
          <p:cNvPr id="19" name="Rectangle 18">
            <a:extLst>
              <a:ext uri="{FF2B5EF4-FFF2-40B4-BE49-F238E27FC236}">
                <a16:creationId xmlns:a16="http://schemas.microsoft.com/office/drawing/2014/main" id="{96FC3433-DCBB-4866-ABF7-8B8E191533CF}"/>
              </a:ext>
            </a:extLst>
          </p:cNvPr>
          <p:cNvSpPr/>
          <p:nvPr userDrawn="1"/>
        </p:nvSpPr>
        <p:spPr>
          <a:xfrm>
            <a:off x="9407594" y="4140246"/>
            <a:ext cx="1069075"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TWITTER</a:t>
            </a:r>
          </a:p>
        </p:txBody>
      </p:sp>
      <p:sp>
        <p:nvSpPr>
          <p:cNvPr id="21" name="Rectangle 20">
            <a:extLst>
              <a:ext uri="{FF2B5EF4-FFF2-40B4-BE49-F238E27FC236}">
                <a16:creationId xmlns:a16="http://schemas.microsoft.com/office/drawing/2014/main" id="{43DE0751-F48A-4E59-91EF-79F744409C3B}"/>
              </a:ext>
            </a:extLst>
          </p:cNvPr>
          <p:cNvSpPr/>
          <p:nvPr userDrawn="1"/>
        </p:nvSpPr>
        <p:spPr>
          <a:xfrm>
            <a:off x="4142510" y="4140246"/>
            <a:ext cx="1299651"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FACEBOOK</a:t>
            </a:r>
          </a:p>
        </p:txBody>
      </p:sp>
      <p:pic>
        <p:nvPicPr>
          <p:cNvPr id="24" name="Graphic 23">
            <a:extLst>
              <a:ext uri="{FF2B5EF4-FFF2-40B4-BE49-F238E27FC236}">
                <a16:creationId xmlns:a16="http://schemas.microsoft.com/office/drawing/2014/main" id="{9BC33E3B-9100-46D3-A980-19694787D4C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29078" y="3510045"/>
            <a:ext cx="316992" cy="548640"/>
          </a:xfrm>
          <a:prstGeom prst="rect">
            <a:avLst/>
          </a:prstGeom>
        </p:spPr>
      </p:pic>
      <p:sp>
        <p:nvSpPr>
          <p:cNvPr id="25" name="Rectangle 24">
            <a:extLst>
              <a:ext uri="{FF2B5EF4-FFF2-40B4-BE49-F238E27FC236}">
                <a16:creationId xmlns:a16="http://schemas.microsoft.com/office/drawing/2014/main" id="{F8630070-B6DE-4E25-8B85-40507150451A}"/>
              </a:ext>
            </a:extLst>
          </p:cNvPr>
          <p:cNvSpPr/>
          <p:nvPr userDrawn="1"/>
        </p:nvSpPr>
        <p:spPr>
          <a:xfrm>
            <a:off x="6652713" y="4140246"/>
            <a:ext cx="1164101" cy="353943"/>
          </a:xfrm>
          <a:prstGeom prst="rect">
            <a:avLst/>
          </a:prstGeom>
        </p:spPr>
        <p:txBody>
          <a:bodyPr wrap="none">
            <a:spAutoFit/>
          </a:bodyPr>
          <a:lstStyle/>
          <a:p>
            <a:pPr algn="ctr"/>
            <a:r>
              <a:rPr lang="en-US" sz="1700" dirty="0">
                <a:solidFill>
                  <a:schemeClr val="bg1"/>
                </a:solidFill>
                <a:latin typeface="+mn-lt"/>
                <a:ea typeface="Open Sans Light" panose="020B0306030504020204" pitchFamily="34" charset="0"/>
                <a:cs typeface="Open Sans Light" panose="020B0306030504020204" pitchFamily="34" charset="0"/>
              </a:rPr>
              <a:t>LINKEDIN</a:t>
            </a:r>
          </a:p>
        </p:txBody>
      </p:sp>
      <p:pic>
        <p:nvPicPr>
          <p:cNvPr id="28" name="Graphic 27">
            <a:extLst>
              <a:ext uri="{FF2B5EF4-FFF2-40B4-BE49-F238E27FC236}">
                <a16:creationId xmlns:a16="http://schemas.microsoft.com/office/drawing/2014/main" id="{6215D176-E52A-4E57-BD28-411DFE8F12A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58536" y="3514829"/>
            <a:ext cx="552450" cy="552450"/>
          </a:xfrm>
          <a:prstGeom prst="rect">
            <a:avLst/>
          </a:prstGeom>
        </p:spPr>
      </p:pic>
    </p:spTree>
    <p:extLst>
      <p:ext uri="{BB962C8B-B14F-4D97-AF65-F5344CB8AC3E}">
        <p14:creationId xmlns:p14="http://schemas.microsoft.com/office/powerpoint/2010/main" val="62394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Option 2">
    <p:spTree>
      <p:nvGrpSpPr>
        <p:cNvPr id="1" name=""/>
        <p:cNvGrpSpPr/>
        <p:nvPr/>
      </p:nvGrpSpPr>
      <p:grpSpPr>
        <a:xfrm>
          <a:off x="0" y="0"/>
          <a:ext cx="0" cy="0"/>
          <a:chOff x="0" y="0"/>
          <a:chExt cx="0" cy="0"/>
        </a:xfrm>
      </p:grpSpPr>
      <p:pic>
        <p:nvPicPr>
          <p:cNvPr id="3" name="Picture Placeholder 14">
            <a:extLst>
              <a:ext uri="{FF2B5EF4-FFF2-40B4-BE49-F238E27FC236}">
                <a16:creationId xmlns:a16="http://schemas.microsoft.com/office/drawing/2014/main" id="{5D53B215-AA36-48DA-ABF5-6638E25CB134}"/>
              </a:ext>
            </a:extLst>
          </p:cNvPr>
          <p:cNvPicPr>
            <a:picLocks noChangeAspect="1"/>
          </p:cNvPicPr>
          <p:nvPr userDrawn="1"/>
        </p:nvPicPr>
        <p:blipFill>
          <a:blip r:embed="rId2"/>
          <a:srcRect/>
          <a:stretch/>
        </p:blipFill>
        <p:spPr>
          <a:xfrm>
            <a:off x="-64" y="858"/>
            <a:ext cx="12188951" cy="6856284"/>
          </a:xfrm>
          <a:prstGeom prst="rect">
            <a:avLst/>
          </a:prstGeom>
        </p:spPr>
      </p:pic>
      <p:sp>
        <p:nvSpPr>
          <p:cNvPr id="4" name="Rectangle 3">
            <a:extLst>
              <a:ext uri="{FF2B5EF4-FFF2-40B4-BE49-F238E27FC236}">
                <a16:creationId xmlns:a16="http://schemas.microsoft.com/office/drawing/2014/main" id="{4A1E744C-6445-4CAA-A70A-4AFD2C28FF90}"/>
              </a:ext>
            </a:extLst>
          </p:cNvPr>
          <p:cNvSpPr/>
          <p:nvPr userDrawn="1"/>
        </p:nvSpPr>
        <p:spPr>
          <a:xfrm>
            <a:off x="-64" y="858"/>
            <a:ext cx="12188952" cy="6858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pic>
        <p:nvPicPr>
          <p:cNvPr id="6" name="Graphic 5">
            <a:extLst>
              <a:ext uri="{FF2B5EF4-FFF2-40B4-BE49-F238E27FC236}">
                <a16:creationId xmlns:a16="http://schemas.microsoft.com/office/drawing/2014/main" id="{0BE96169-E7F5-4AD5-A5A0-7AA6025F8A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cxnSp>
        <p:nvCxnSpPr>
          <p:cNvPr id="9" name="Straight Connector 8">
            <a:extLst>
              <a:ext uri="{FF2B5EF4-FFF2-40B4-BE49-F238E27FC236}">
                <a16:creationId xmlns:a16="http://schemas.microsoft.com/office/drawing/2014/main" id="{D9D8B2C0-E99B-4B55-9F29-1634A96FEB93}"/>
              </a:ext>
            </a:extLst>
          </p:cNvPr>
          <p:cNvCxnSpPr/>
          <p:nvPr userDrawn="1"/>
        </p:nvCxnSpPr>
        <p:spPr>
          <a:xfrm>
            <a:off x="5753100" y="255100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9ED853B-3A94-44EA-B306-AED50E58825C}"/>
              </a:ext>
            </a:extLst>
          </p:cNvPr>
          <p:cNvSpPr>
            <a:spLocks noGrp="1"/>
          </p:cNvSpPr>
          <p:nvPr>
            <p:ph type="body" sz="quarter" idx="10" hasCustomPrompt="1"/>
          </p:nvPr>
        </p:nvSpPr>
        <p:spPr>
          <a:xfrm>
            <a:off x="381000" y="637703"/>
            <a:ext cx="11430000" cy="1828800"/>
          </a:xfrm>
          <a:prstGeom prst="rect">
            <a:avLst/>
          </a:prstGeom>
        </p:spPr>
        <p:txBody>
          <a:bodyPr anchor="b"/>
          <a:lstStyle>
            <a:lvl1pPr marL="0" indent="0" algn="ctr">
              <a:lnSpc>
                <a:spcPct val="100000"/>
              </a:lnSpc>
              <a:spcBef>
                <a:spcPts val="300"/>
              </a:spcBef>
              <a:buNone/>
              <a:defRPr sz="66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r>
              <a:rPr lang="en-US" dirty="0"/>
              <a:t>TITLE SLIDE: OPTION 3</a:t>
            </a:r>
          </a:p>
        </p:txBody>
      </p:sp>
      <p:sp>
        <p:nvSpPr>
          <p:cNvPr id="18" name="Text Placeholder 14">
            <a:extLst>
              <a:ext uri="{FF2B5EF4-FFF2-40B4-BE49-F238E27FC236}">
                <a16:creationId xmlns:a16="http://schemas.microsoft.com/office/drawing/2014/main" id="{F73FD31C-CD9C-4CD0-AB2B-DBDD2B326B6B}"/>
              </a:ext>
            </a:extLst>
          </p:cNvPr>
          <p:cNvSpPr>
            <a:spLocks noGrp="1"/>
          </p:cNvSpPr>
          <p:nvPr>
            <p:ph type="body" sz="quarter" idx="11" hasCustomPrompt="1"/>
          </p:nvPr>
        </p:nvSpPr>
        <p:spPr>
          <a:xfrm>
            <a:off x="390525" y="2667283"/>
            <a:ext cx="11420475" cy="64135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MONTH YEAR</a:t>
            </a:r>
          </a:p>
        </p:txBody>
      </p:sp>
      <p:sp>
        <p:nvSpPr>
          <p:cNvPr id="19" name="Text Placeholder 14">
            <a:extLst>
              <a:ext uri="{FF2B5EF4-FFF2-40B4-BE49-F238E27FC236}">
                <a16:creationId xmlns:a16="http://schemas.microsoft.com/office/drawing/2014/main" id="{96044471-19A6-42C7-939C-1CE9DD8B64E7}"/>
              </a:ext>
            </a:extLst>
          </p:cNvPr>
          <p:cNvSpPr>
            <a:spLocks noGrp="1"/>
          </p:cNvSpPr>
          <p:nvPr>
            <p:ph type="body" sz="quarter" idx="12" hasCustomPrompt="1"/>
          </p:nvPr>
        </p:nvSpPr>
        <p:spPr>
          <a:xfrm>
            <a:off x="390331"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0" name="Text Placeholder 14">
            <a:extLst>
              <a:ext uri="{FF2B5EF4-FFF2-40B4-BE49-F238E27FC236}">
                <a16:creationId xmlns:a16="http://schemas.microsoft.com/office/drawing/2014/main" id="{2C35F422-844D-4DC9-9E61-566C7E42E30D}"/>
              </a:ext>
            </a:extLst>
          </p:cNvPr>
          <p:cNvSpPr>
            <a:spLocks noGrp="1"/>
          </p:cNvSpPr>
          <p:nvPr>
            <p:ph type="body" sz="quarter" idx="13" hasCustomPrompt="1"/>
          </p:nvPr>
        </p:nvSpPr>
        <p:spPr>
          <a:xfrm>
            <a:off x="4271962"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21" name="Text Placeholder 14">
            <a:extLst>
              <a:ext uri="{FF2B5EF4-FFF2-40B4-BE49-F238E27FC236}">
                <a16:creationId xmlns:a16="http://schemas.microsoft.com/office/drawing/2014/main" id="{130FA952-5204-419A-9950-05F23E33D226}"/>
              </a:ext>
            </a:extLst>
          </p:cNvPr>
          <p:cNvSpPr>
            <a:spLocks noGrp="1"/>
          </p:cNvSpPr>
          <p:nvPr>
            <p:ph type="body" sz="quarter" idx="14" hasCustomPrompt="1"/>
          </p:nvPr>
        </p:nvSpPr>
        <p:spPr>
          <a:xfrm>
            <a:off x="8153593" y="3888870"/>
            <a:ext cx="3657600" cy="1828800"/>
          </a:xfrm>
          <a:prstGeom prst="rect">
            <a:avLst/>
          </a:prstGeom>
        </p:spPr>
        <p:txBody>
          <a:bodyPr/>
          <a:lstStyle>
            <a:lvl1pPr marL="0" indent="0" algn="ctr">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ATTORNEY CONTACT INFORMATION</a:t>
            </a:r>
          </a:p>
        </p:txBody>
      </p:sp>
      <p:sp>
        <p:nvSpPr>
          <p:cNvPr id="13" name="Rectangle 12">
            <a:extLst>
              <a:ext uri="{FF2B5EF4-FFF2-40B4-BE49-F238E27FC236}">
                <a16:creationId xmlns:a16="http://schemas.microsoft.com/office/drawing/2014/main" id="{FD155A0D-4442-44E6-97FB-766EA1DA30E9}"/>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021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Option 2">
    <p:spTree>
      <p:nvGrpSpPr>
        <p:cNvPr id="1" name=""/>
        <p:cNvGrpSpPr/>
        <p:nvPr/>
      </p:nvGrpSpPr>
      <p:grpSpPr>
        <a:xfrm>
          <a:off x="0" y="0"/>
          <a:ext cx="0" cy="0"/>
          <a:chOff x="0" y="0"/>
          <a:chExt cx="0" cy="0"/>
        </a:xfrm>
      </p:grpSpPr>
      <p:pic>
        <p:nvPicPr>
          <p:cNvPr id="10" name="Picture Placeholder 14">
            <a:extLst>
              <a:ext uri="{FF2B5EF4-FFF2-40B4-BE49-F238E27FC236}">
                <a16:creationId xmlns:a16="http://schemas.microsoft.com/office/drawing/2014/main" id="{E846CDA9-C38D-48E5-A97E-82EB983FF9C9}"/>
              </a:ext>
            </a:extLst>
          </p:cNvPr>
          <p:cNvPicPr>
            <a:picLocks noChangeAspect="1"/>
          </p:cNvPicPr>
          <p:nvPr userDrawn="1"/>
        </p:nvPicPr>
        <p:blipFill>
          <a:blip r:embed="rId2"/>
          <a:srcRect/>
          <a:stretch/>
        </p:blipFill>
        <p:spPr>
          <a:xfrm>
            <a:off x="-64" y="858"/>
            <a:ext cx="12188951" cy="6856284"/>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2" name="Text Placeholder 10">
            <a:extLst>
              <a:ext uri="{FF2B5EF4-FFF2-40B4-BE49-F238E27FC236}">
                <a16:creationId xmlns:a16="http://schemas.microsoft.com/office/drawing/2014/main" id="{B8F8ED81-D8CD-4CF9-A0BC-D33469B7DFD5}"/>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1</a:t>
            </a:r>
          </a:p>
        </p:txBody>
      </p:sp>
      <p:sp>
        <p:nvSpPr>
          <p:cNvPr id="13" name="Text Placeholder 14">
            <a:extLst>
              <a:ext uri="{FF2B5EF4-FFF2-40B4-BE49-F238E27FC236}">
                <a16:creationId xmlns:a16="http://schemas.microsoft.com/office/drawing/2014/main" id="{CB42D2D6-CF9C-46A1-9C6B-89E10EA059CF}"/>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9" name="Rectangle 8">
            <a:extLst>
              <a:ext uri="{FF2B5EF4-FFF2-40B4-BE49-F238E27FC236}">
                <a16:creationId xmlns:a16="http://schemas.microsoft.com/office/drawing/2014/main" id="{190653D2-C799-4BD0-BB47-2CF40EDD1D68}"/>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123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pic>
        <p:nvPicPr>
          <p:cNvPr id="9" name="Picture Placeholder 14">
            <a:extLst>
              <a:ext uri="{FF2B5EF4-FFF2-40B4-BE49-F238E27FC236}">
                <a16:creationId xmlns:a16="http://schemas.microsoft.com/office/drawing/2014/main" id="{C8C269CE-FE74-4975-B378-4A4616FBF946}"/>
              </a:ext>
            </a:extLst>
          </p:cNvPr>
          <p:cNvPicPr>
            <a:picLocks noChangeAspect="1"/>
          </p:cNvPicPr>
          <p:nvPr userDrawn="1"/>
        </p:nvPicPr>
        <p:blipFill>
          <a:blip r:embed="rId2"/>
          <a:srcRect/>
          <a:stretch/>
        </p:blipFill>
        <p:spPr>
          <a:xfrm>
            <a:off x="-63" y="858"/>
            <a:ext cx="12188949" cy="6856284"/>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3"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10" name="Text Placeholder 10">
            <a:extLst>
              <a:ext uri="{FF2B5EF4-FFF2-40B4-BE49-F238E27FC236}">
                <a16:creationId xmlns:a16="http://schemas.microsoft.com/office/drawing/2014/main" id="{D32C6B46-3DF6-47EC-B3F2-3060C58593DE}"/>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2</a:t>
            </a:r>
          </a:p>
        </p:txBody>
      </p:sp>
      <p:sp>
        <p:nvSpPr>
          <p:cNvPr id="14" name="Text Placeholder 14">
            <a:extLst>
              <a:ext uri="{FF2B5EF4-FFF2-40B4-BE49-F238E27FC236}">
                <a16:creationId xmlns:a16="http://schemas.microsoft.com/office/drawing/2014/main" id="{D78622D7-967F-4BBD-80F7-7832321EDD7E}"/>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12" name="Rectangle 11">
            <a:extLst>
              <a:ext uri="{FF2B5EF4-FFF2-40B4-BE49-F238E27FC236}">
                <a16:creationId xmlns:a16="http://schemas.microsoft.com/office/drawing/2014/main" id="{1814E0AC-B81B-4FFF-8CF4-9FA15FC030FB}"/>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965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11" name="Picture Placeholder 14">
            <a:extLst>
              <a:ext uri="{FF2B5EF4-FFF2-40B4-BE49-F238E27FC236}">
                <a16:creationId xmlns:a16="http://schemas.microsoft.com/office/drawing/2014/main" id="{DBA92C97-7A20-420C-B2A1-1CA5B2E695FB}"/>
              </a:ext>
            </a:extLst>
          </p:cNvPr>
          <p:cNvPicPr>
            <a:picLocks noChangeAspect="1"/>
          </p:cNvPicPr>
          <p:nvPr userDrawn="1"/>
        </p:nvPicPr>
        <p:blipFill>
          <a:blip r:embed="rId2"/>
          <a:srcRect/>
          <a:stretch/>
        </p:blipFill>
        <p:spPr>
          <a:xfrm>
            <a:off x="-64" y="858"/>
            <a:ext cx="12188951" cy="6856285"/>
          </a:xfrm>
          <a:prstGeom prst="rect">
            <a:avLst/>
          </a:prstGeom>
        </p:spPr>
      </p:pic>
      <p:sp>
        <p:nvSpPr>
          <p:cNvPr id="3" name="Rectangle 2">
            <a:extLst>
              <a:ext uri="{FF2B5EF4-FFF2-40B4-BE49-F238E27FC236}">
                <a16:creationId xmlns:a16="http://schemas.microsoft.com/office/drawing/2014/main" id="{4CE7174C-55E2-4B14-A4CD-8A1B096F0D3F}"/>
              </a:ext>
            </a:extLst>
          </p:cNvPr>
          <p:cNvSpPr/>
          <p:nvPr userDrawn="1"/>
        </p:nvSpPr>
        <p:spPr>
          <a:xfrm>
            <a:off x="-64" y="0"/>
            <a:ext cx="12188952"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Open Sans Semibold" charset="0"/>
            </a:endParaRPr>
          </a:p>
        </p:txBody>
      </p:sp>
      <p:cxnSp>
        <p:nvCxnSpPr>
          <p:cNvPr id="6" name="Straight Connector 5">
            <a:extLst>
              <a:ext uri="{FF2B5EF4-FFF2-40B4-BE49-F238E27FC236}">
                <a16:creationId xmlns:a16="http://schemas.microsoft.com/office/drawing/2014/main" id="{09E4ED8B-958A-4FE1-988F-6C7E6FF9F091}"/>
              </a:ext>
            </a:extLst>
          </p:cNvPr>
          <p:cNvCxnSpPr/>
          <p:nvPr userDrawn="1"/>
        </p:nvCxnSpPr>
        <p:spPr>
          <a:xfrm>
            <a:off x="381000" y="3441616"/>
            <a:ext cx="6858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656AE5F-187E-4826-A8CB-8F53CA3A3D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0331" y="6421262"/>
            <a:ext cx="2743200" cy="208825"/>
          </a:xfrm>
          <a:prstGeom prst="rect">
            <a:avLst/>
          </a:prstGeom>
        </p:spPr>
      </p:pic>
      <p:sp>
        <p:nvSpPr>
          <p:cNvPr id="9" name="Text Placeholder 10">
            <a:extLst>
              <a:ext uri="{FF2B5EF4-FFF2-40B4-BE49-F238E27FC236}">
                <a16:creationId xmlns:a16="http://schemas.microsoft.com/office/drawing/2014/main" id="{BD2952BE-546F-44B6-B989-A67A2CD93029}"/>
              </a:ext>
            </a:extLst>
          </p:cNvPr>
          <p:cNvSpPr>
            <a:spLocks noGrp="1"/>
          </p:cNvSpPr>
          <p:nvPr>
            <p:ph type="body" sz="quarter" idx="12" hasCustomPrompt="1"/>
          </p:nvPr>
        </p:nvSpPr>
        <p:spPr>
          <a:xfrm>
            <a:off x="276354" y="1519238"/>
            <a:ext cx="11430000" cy="1828800"/>
          </a:xfrm>
          <a:prstGeom prst="rect">
            <a:avLst/>
          </a:prstGeom>
        </p:spPr>
        <p:txBody>
          <a:bodyPr anchor="b"/>
          <a:lstStyle>
            <a:lvl1pPr marL="0" indent="0" algn="l">
              <a:lnSpc>
                <a:spcPct val="100000"/>
              </a:lnSpc>
              <a:spcBef>
                <a:spcPts val="300"/>
              </a:spcBef>
              <a:buNone/>
              <a:defRPr sz="6000">
                <a:solidFill>
                  <a:schemeClr val="bg2"/>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SECTION DIVIDER OPTION 3</a:t>
            </a:r>
          </a:p>
        </p:txBody>
      </p:sp>
      <p:sp>
        <p:nvSpPr>
          <p:cNvPr id="14" name="Text Placeholder 14">
            <a:extLst>
              <a:ext uri="{FF2B5EF4-FFF2-40B4-BE49-F238E27FC236}">
                <a16:creationId xmlns:a16="http://schemas.microsoft.com/office/drawing/2014/main" id="{9F14CFA6-52B8-4391-8817-5F25D5FB149B}"/>
              </a:ext>
            </a:extLst>
          </p:cNvPr>
          <p:cNvSpPr>
            <a:spLocks noGrp="1"/>
          </p:cNvSpPr>
          <p:nvPr>
            <p:ph type="body" sz="quarter" idx="13" hasCustomPrompt="1"/>
          </p:nvPr>
        </p:nvSpPr>
        <p:spPr>
          <a:xfrm>
            <a:off x="276354" y="3575050"/>
            <a:ext cx="11420475" cy="1097280"/>
          </a:xfrm>
          <a:prstGeom prst="rect">
            <a:avLst/>
          </a:prstGeom>
        </p:spPr>
        <p:txBody>
          <a:bodyPr/>
          <a:lstStyle>
            <a:lvl1pPr marL="0" indent="0" algn="l">
              <a:lnSpc>
                <a:spcPct val="100000"/>
              </a:lnSpc>
              <a:spcBef>
                <a:spcPts val="300"/>
              </a:spcBef>
              <a:buNone/>
              <a:defRPr sz="1400" spc="300" baseline="0">
                <a:solidFill>
                  <a:schemeClr val="bg2"/>
                </a:solidFill>
                <a:latin typeface="+mn-lt"/>
                <a:ea typeface="Open Sans Light" panose="020B0306030504020204" pitchFamily="34" charset="0"/>
                <a:cs typeface="Open Sans Light" panose="020B0306030504020204" pitchFamily="34" charset="0"/>
              </a:defRPr>
            </a:lvl1pPr>
            <a:lvl2pPr marL="4572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lnSpc>
                <a:spcPct val="100000"/>
              </a:lnSpc>
              <a:spcBef>
                <a:spcPts val="300"/>
              </a:spcBef>
              <a:buNone/>
              <a:defRPr sz="1400" spc="3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ADD SUBTITLE</a:t>
            </a:r>
          </a:p>
        </p:txBody>
      </p:sp>
      <p:sp>
        <p:nvSpPr>
          <p:cNvPr id="12" name="Rectangle 11">
            <a:extLst>
              <a:ext uri="{FF2B5EF4-FFF2-40B4-BE49-F238E27FC236}">
                <a16:creationId xmlns:a16="http://schemas.microsoft.com/office/drawing/2014/main" id="{E458DF5E-DBF8-4770-87A9-17AAEAB78BBA}"/>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8655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8AB1C77E-3414-4616-ADB9-D64EDC212D53}"/>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233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Subtitle Only">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AEB42C9-BCA8-4AE5-94D4-CCE3D60C2C6C}"/>
              </a:ext>
            </a:extLst>
          </p:cNvPr>
          <p:cNvCxnSpPr/>
          <p:nvPr userDrawn="1"/>
        </p:nvCxnSpPr>
        <p:spPr>
          <a:xfrm>
            <a:off x="5762431" y="1311481"/>
            <a:ext cx="685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5" name="TextBox 7">
            <a:extLst>
              <a:ext uri="{FF2B5EF4-FFF2-40B4-BE49-F238E27FC236}">
                <a16:creationId xmlns:a16="http://schemas.microsoft.com/office/drawing/2014/main" id="{DB81CE39-F44A-4930-BF7D-63EDC9B2DF6C}"/>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389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ubtitle Only - No hash mark">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63E04A2-D505-4826-B972-B82E3504E3F5}"/>
              </a:ext>
            </a:extLst>
          </p:cNvPr>
          <p:cNvSpPr>
            <a:spLocks noGrp="1"/>
          </p:cNvSpPr>
          <p:nvPr>
            <p:ph type="body" sz="quarter" idx="15" hasCustomPrompt="1"/>
          </p:nvPr>
        </p:nvSpPr>
        <p:spPr>
          <a:xfrm>
            <a:off x="390331" y="376361"/>
            <a:ext cx="11430000" cy="502920"/>
          </a:xfrm>
          <a:prstGeom prst="rect">
            <a:avLst/>
          </a:prstGeom>
        </p:spPr>
        <p:txBody>
          <a:bodyPr anchor="ctr">
            <a:noAutofit/>
          </a:bodyPr>
          <a:lstStyle>
            <a:lvl1pPr marL="0" indent="0" algn="ctr">
              <a:lnSpc>
                <a:spcPct val="100000"/>
              </a:lnSpc>
              <a:spcBef>
                <a:spcPts val="0"/>
              </a:spcBef>
              <a:buNone/>
              <a:defRPr sz="3400">
                <a:solidFill>
                  <a:schemeClr val="accent5"/>
                </a:solidFill>
                <a:latin typeface="+mn-lt"/>
                <a:ea typeface="Open Sans Light" panose="020B0306030504020204" pitchFamily="34" charset="0"/>
                <a:cs typeface="Open Sans Light" panose="020B0306030504020204" pitchFamily="34" charset="0"/>
              </a:defRPr>
            </a:lvl1pPr>
            <a:lvl2pPr marL="4572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TITLE</a:t>
            </a:r>
          </a:p>
        </p:txBody>
      </p:sp>
      <p:sp>
        <p:nvSpPr>
          <p:cNvPr id="14" name="Text Placeholder 2">
            <a:extLst>
              <a:ext uri="{FF2B5EF4-FFF2-40B4-BE49-F238E27FC236}">
                <a16:creationId xmlns:a16="http://schemas.microsoft.com/office/drawing/2014/main" id="{31DCBC07-EB41-4EC2-AACC-CFADD652663C}"/>
              </a:ext>
            </a:extLst>
          </p:cNvPr>
          <p:cNvSpPr>
            <a:spLocks noGrp="1"/>
          </p:cNvSpPr>
          <p:nvPr>
            <p:ph type="body" sz="quarter" idx="16" hasCustomPrompt="1"/>
          </p:nvPr>
        </p:nvSpPr>
        <p:spPr>
          <a:xfrm>
            <a:off x="390331" y="933098"/>
            <a:ext cx="11430000" cy="274320"/>
          </a:xfrm>
          <a:prstGeom prst="rect">
            <a:avLst/>
          </a:prstGeom>
        </p:spPr>
        <p:txBody>
          <a:bodyPr anchor="ctr">
            <a:noAutofit/>
          </a:bodyPr>
          <a:lstStyle>
            <a:lvl1pPr marL="0" indent="0" algn="ctr">
              <a:lnSpc>
                <a:spcPct val="100000"/>
              </a:lnSpc>
              <a:spcBef>
                <a:spcPts val="0"/>
              </a:spcBef>
              <a:buNone/>
              <a:defRPr sz="1400">
                <a:latin typeface="+mn-lt"/>
                <a:ea typeface="Open Sans Light" panose="020B0306030504020204" pitchFamily="34" charset="0"/>
                <a:cs typeface="Open Sans Light" panose="020B0306030504020204" pitchFamily="34" charset="0"/>
              </a:defRPr>
            </a:lvl1pPr>
            <a:lvl2pPr marL="4572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ctr">
              <a:buNone/>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SUBTITLE</a:t>
            </a:r>
          </a:p>
        </p:txBody>
      </p:sp>
      <p:sp>
        <p:nvSpPr>
          <p:cNvPr id="4" name="TextBox 7">
            <a:extLst>
              <a:ext uri="{FF2B5EF4-FFF2-40B4-BE49-F238E27FC236}">
                <a16:creationId xmlns:a16="http://schemas.microsoft.com/office/drawing/2014/main" id="{2355CB8C-9D42-4F46-82EC-1E66DC489858}"/>
              </a:ext>
            </a:extLst>
          </p:cNvPr>
          <p:cNvSpPr txBox="1">
            <a:spLocks noChangeArrowheads="1"/>
          </p:cNvSpPr>
          <p:nvPr userDrawn="1"/>
        </p:nvSpPr>
        <p:spPr bwMode="auto">
          <a:xfrm>
            <a:off x="5257235" y="6470132"/>
            <a:ext cx="167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B31E54B-1106-4092-B411-3C20C9AA9B6E}" type="slidenum">
              <a:rPr lang="en-US" altLang="en-US" sz="1000">
                <a:solidFill>
                  <a:srgbClr val="7F7F7F"/>
                </a:solidFill>
                <a:latin typeface="Open Sans" panose="020B0606030504020204" pitchFamily="34" charset="0"/>
                <a:ea typeface="Open Sans" panose="020B0606030504020204" pitchFamily="34" charset="0"/>
                <a:cs typeface="Open Sans" panose="020B0606030504020204" pitchFamily="34" charset="0"/>
              </a:rPr>
              <a:pPr algn="ctr" eaLnBrk="1" hangingPunct="1"/>
              <a:t>‹#›</a:t>
            </a:fld>
            <a:endParaRPr lang="en-US" altLang="en-US" sz="100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9859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13631A-55B6-45D8-A1D2-0EAEF33467DE}"/>
              </a:ext>
            </a:extLst>
          </p:cNvPr>
          <p:cNvSpPr/>
          <p:nvPr userDrawn="1"/>
        </p:nvSpPr>
        <p:spPr>
          <a:xfrm>
            <a:off x="7405732" y="6391171"/>
            <a:ext cx="4510998" cy="307777"/>
          </a:xfrm>
          <a:prstGeom prst="rect">
            <a:avLst/>
          </a:prstGeom>
        </p:spPr>
        <p:txBody>
          <a:bodyPr wrap="square">
            <a:spAutoFit/>
          </a:bodyPr>
          <a:lstStyle/>
          <a:p>
            <a:pPr algn="r"/>
            <a:r>
              <a:rPr lang="en-US" sz="700" b="1" u="none" kern="1200" dirty="0">
                <a:solidFill>
                  <a:srgbClr val="A2A4A3"/>
                </a:solidFill>
                <a:latin typeface="Open Sans" panose="020B0606030504020204" pitchFamily="34" charset="0"/>
                <a:ea typeface="Open Sans" panose="020B0606030504020204" pitchFamily="34" charset="0"/>
                <a:cs typeface="Open Sans" panose="020B0606030504020204" pitchFamily="34" charset="0"/>
              </a:rPr>
              <a:t>www.bakerdonelson.com</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700" kern="1200" dirty="0">
                <a:solidFill>
                  <a:srgbClr val="A2A4A3"/>
                </a:solidFill>
                <a:latin typeface="Open Sans" panose="020B0606030504020204" pitchFamily="34" charset="0"/>
                <a:ea typeface="Open Sans" panose="020B0606030504020204" pitchFamily="34" charset="0"/>
                <a:cs typeface="Open Sans" panose="020B0606030504020204" pitchFamily="34" charset="0"/>
              </a:rPr>
              <a:t>© 2023 Baker, Donelson, Bearman, Caldwell &amp; Berkowitz, PC </a:t>
            </a:r>
            <a:r>
              <a:rPr lang="en-US" sz="700" kern="1200" baseline="0" dirty="0">
                <a:solidFill>
                  <a:srgbClr val="A2A4A3"/>
                </a:solidFill>
                <a:latin typeface="Open Sans" panose="020B0606030504020204" pitchFamily="34" charset="0"/>
                <a:ea typeface="Open Sans" panose="020B0606030504020204" pitchFamily="34" charset="0"/>
                <a:cs typeface="Open Sans" panose="020B0606030504020204" pitchFamily="34" charset="0"/>
              </a:rPr>
              <a:t>| Confidential</a:t>
            </a:r>
            <a:endParaRPr lang="en-US" sz="700" b="0" kern="1200" dirty="0">
              <a:solidFill>
                <a:srgbClr val="A2A4A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Graphic 1">
            <a:extLst>
              <a:ext uri="{FF2B5EF4-FFF2-40B4-BE49-F238E27FC236}">
                <a16:creationId xmlns:a16="http://schemas.microsoft.com/office/drawing/2014/main" id="{7D48FBEF-8AE3-46D5-85A1-56BB87B4912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90331" y="6420575"/>
            <a:ext cx="2743200" cy="208825"/>
          </a:xfrm>
          <a:prstGeom prst="rect">
            <a:avLst/>
          </a:prstGeom>
        </p:spPr>
      </p:pic>
    </p:spTree>
    <p:extLst>
      <p:ext uri="{BB962C8B-B14F-4D97-AF65-F5344CB8AC3E}">
        <p14:creationId xmlns:p14="http://schemas.microsoft.com/office/powerpoint/2010/main" val="1606929460"/>
      </p:ext>
    </p:extLst>
  </p:cSld>
  <p:clrMap bg1="lt1" tx1="dk1" bg2="lt2" tx2="dk2" accent1="accent1" accent2="accent2" accent3="accent3" accent4="accent4" accent5="accent5" accent6="accent6" hlink="hlink" folHlink="folHlink"/>
  <p:sldLayoutIdLst>
    <p:sldLayoutId id="2147484291" r:id="rId1"/>
    <p:sldLayoutId id="2147484293" r:id="rId2"/>
    <p:sldLayoutId id="2147484292" r:id="rId3"/>
    <p:sldLayoutId id="2147484296" r:id="rId4"/>
    <p:sldLayoutId id="2147484295" r:id="rId5"/>
    <p:sldLayoutId id="2147484294" r:id="rId6"/>
    <p:sldLayoutId id="2147484273" r:id="rId7"/>
    <p:sldLayoutId id="2147484281" r:id="rId8"/>
    <p:sldLayoutId id="2147484302" r:id="rId9"/>
    <p:sldLayoutId id="2147484290" r:id="rId10"/>
    <p:sldLayoutId id="2147484304" r:id="rId11"/>
    <p:sldLayoutId id="2147484287" r:id="rId12"/>
    <p:sldLayoutId id="2147484303" r:id="rId13"/>
    <p:sldLayoutId id="2147484288" r:id="rId14"/>
    <p:sldLayoutId id="2147484269" r:id="rId15"/>
    <p:sldLayoutId id="2147484298" r:id="rId16"/>
    <p:sldLayoutId id="2147484300" r:id="rId17"/>
    <p:sldLayoutId id="2147484305" r:id="rId18"/>
    <p:sldLayoutId id="2147484306" r:id="rId19"/>
    <p:sldLayoutId id="2147484307" r:id="rId20"/>
    <p:sldLayoutId id="2147484308" r:id="rId21"/>
    <p:sldLayoutId id="2147484283" r:id="rId22"/>
    <p:sldLayoutId id="2147484282"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4176">
          <p15:clr>
            <a:srgbClr val="F26B43"/>
          </p15:clr>
        </p15:guide>
        <p15:guide id="6" orient="horz" pos="3360">
          <p15:clr>
            <a:srgbClr val="F26B43"/>
          </p15:clr>
        </p15:guide>
        <p15:guide id="7" orient="horz" pos="396">
          <p15:clr>
            <a:srgbClr val="F26B43"/>
          </p15:clr>
        </p15:guide>
        <p15:guide id="8"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link.springer.com/article/10.1057/rlp.2008.20" TargetMode="External"/><Relationship Id="rId2" Type="http://schemas.openxmlformats.org/officeDocument/2006/relationships/hyperlink" Target="https://www.healthline.com/health/sick-building-syndrome#causes" TargetMode="External"/><Relationship Id="rId1" Type="http://schemas.openxmlformats.org/officeDocument/2006/relationships/slideLayout" Target="../slideLayouts/slideLayout10.xml"/><Relationship Id="rId5" Type="http://schemas.openxmlformats.org/officeDocument/2006/relationships/hyperlink" Target="https://www.osha.gov/publications/shib101003" TargetMode="External"/><Relationship Id="rId4" Type="http://schemas.openxmlformats.org/officeDocument/2006/relationships/hyperlink" Target="https://www.epa.gov/mold/what-are-mold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chill@bakerdonelson.com" TargetMode="Externa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akerdonelson.com/"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hyperlink" Target="https://www.linkedin.com/company/baker-donelson/" TargetMode="External"/><Relationship Id="rId5" Type="http://schemas.openxmlformats.org/officeDocument/2006/relationships/hyperlink" Target="https://www.facebook.com/BakerDonelson/" TargetMode="External"/><Relationship Id="rId4" Type="http://schemas.openxmlformats.org/officeDocument/2006/relationships/hyperlink" Target="https://twitter.com/Baker_Donels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B0C8E-D5AE-4446-B648-4B491DE24913}"/>
              </a:ext>
            </a:extLst>
          </p:cNvPr>
          <p:cNvSpPr>
            <a:spLocks noGrp="1"/>
          </p:cNvSpPr>
          <p:nvPr>
            <p:ph type="body" sz="quarter" idx="10"/>
          </p:nvPr>
        </p:nvSpPr>
        <p:spPr/>
        <p:txBody>
          <a:bodyPr/>
          <a:lstStyle/>
          <a:p>
            <a:r>
              <a:rPr lang="en-US" sz="5400" b="1" dirty="0"/>
              <a:t>WHAT SHOULD YOU DO IF YOU HAVE A “SICK BUILDING”?</a:t>
            </a:r>
          </a:p>
        </p:txBody>
      </p:sp>
      <p:sp>
        <p:nvSpPr>
          <p:cNvPr id="3" name="Text Placeholder 2">
            <a:extLst>
              <a:ext uri="{FF2B5EF4-FFF2-40B4-BE49-F238E27FC236}">
                <a16:creationId xmlns:a16="http://schemas.microsoft.com/office/drawing/2014/main" id="{18DB532E-B745-4F78-8B2D-2118FB1B3DFE}"/>
              </a:ext>
            </a:extLst>
          </p:cNvPr>
          <p:cNvSpPr>
            <a:spLocks noGrp="1"/>
          </p:cNvSpPr>
          <p:nvPr>
            <p:ph type="body" sz="quarter" idx="11"/>
          </p:nvPr>
        </p:nvSpPr>
        <p:spPr>
          <a:xfrm>
            <a:off x="390525" y="2857011"/>
            <a:ext cx="11420475" cy="641350"/>
          </a:xfrm>
        </p:spPr>
        <p:txBody>
          <a:bodyPr/>
          <a:lstStyle/>
          <a:p>
            <a:r>
              <a:rPr lang="en-US" b="1" dirty="0"/>
              <a:t>JULY 12</a:t>
            </a:r>
          </a:p>
        </p:txBody>
      </p:sp>
      <p:sp>
        <p:nvSpPr>
          <p:cNvPr id="5" name="Text Placeholder 4">
            <a:extLst>
              <a:ext uri="{FF2B5EF4-FFF2-40B4-BE49-F238E27FC236}">
                <a16:creationId xmlns:a16="http://schemas.microsoft.com/office/drawing/2014/main" id="{FC490C86-0826-4060-8489-3684B6CE9828}"/>
              </a:ext>
            </a:extLst>
          </p:cNvPr>
          <p:cNvSpPr>
            <a:spLocks noGrp="1"/>
          </p:cNvSpPr>
          <p:nvPr>
            <p:ph type="body" sz="quarter" idx="13"/>
          </p:nvPr>
        </p:nvSpPr>
        <p:spPr/>
        <p:txBody>
          <a:bodyPr/>
          <a:lstStyle/>
          <a:p>
            <a:r>
              <a:rPr lang="en-US" b="1" dirty="0"/>
              <a:t>CAMERON S. HILL SR.</a:t>
            </a:r>
          </a:p>
          <a:p>
            <a:r>
              <a:rPr lang="en-US" b="1" dirty="0"/>
              <a:t>SHAREHOLDER</a:t>
            </a:r>
          </a:p>
          <a:p>
            <a:r>
              <a:rPr lang="en-US" b="1" dirty="0"/>
              <a:t>CHATTANOOGA</a:t>
            </a:r>
          </a:p>
          <a:p>
            <a:r>
              <a:rPr lang="en-US" b="1" dirty="0"/>
              <a:t>423.209.4160</a:t>
            </a:r>
          </a:p>
          <a:p>
            <a:r>
              <a:rPr lang="en-US" b="1" dirty="0"/>
              <a:t>chill@bakerdonelson.com</a:t>
            </a:r>
          </a:p>
        </p:txBody>
      </p:sp>
    </p:spTree>
    <p:extLst>
      <p:ext uri="{BB962C8B-B14F-4D97-AF65-F5344CB8AC3E}">
        <p14:creationId xmlns:p14="http://schemas.microsoft.com/office/powerpoint/2010/main" val="354209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p:txBody>
          <a:bodyPr/>
          <a:lstStyle/>
          <a:p>
            <a:r>
              <a:rPr lang="en-US" sz="3600" b="1" dirty="0"/>
              <a:t>Large Verdicts and Settlements in the Headlines</a:t>
            </a:r>
          </a:p>
        </p:txBody>
      </p:sp>
      <p:sp>
        <p:nvSpPr>
          <p:cNvPr id="2" name="Text Placeholder 1">
            <a:extLst>
              <a:ext uri="{FF2B5EF4-FFF2-40B4-BE49-F238E27FC236}">
                <a16:creationId xmlns:a16="http://schemas.microsoft.com/office/drawing/2014/main" id="{C99BEC75-97F2-1256-A5CC-38100B42C1F4}"/>
              </a:ext>
            </a:extLst>
          </p:cNvPr>
          <p:cNvSpPr>
            <a:spLocks noGrp="1"/>
          </p:cNvSpPr>
          <p:nvPr>
            <p:ph type="body" sz="quarter" idx="17"/>
          </p:nvPr>
        </p:nvSpPr>
        <p:spPr>
          <a:xfrm>
            <a:off x="381000" y="1369088"/>
            <a:ext cx="5486400" cy="4538663"/>
          </a:xfrm>
        </p:spPr>
        <p:txBody>
          <a:bodyPr anchor="t"/>
          <a:lstStyle/>
          <a:p>
            <a:r>
              <a:rPr lang="en-US" sz="2000" dirty="0">
                <a:effectLst/>
                <a:ea typeface="Calibri" panose="020F0502020204030204" pitchFamily="34" charset="0"/>
                <a:cs typeface="Times New Roman" panose="02020603050405020304" pitchFamily="18" charset="0"/>
              </a:rPr>
              <a:t>In 2023, a Florida jury awarded $5.5 million to a woman who sued her condominium association after years of water infiltration and mold that the woman blamed for the death of her partner. The jury found that the apartment had failed to properly remediate the mold and water damage.</a:t>
            </a:r>
          </a:p>
          <a:p>
            <a:endParaRPr lang="en-US" sz="2000" dirty="0">
              <a:effectLst/>
              <a:ea typeface="Calibri" panose="020F0502020204030204" pitchFamily="34" charset="0"/>
              <a:cs typeface="Times New Roman" panose="02020603050405020304" pitchFamily="18" charset="0"/>
            </a:endParaRPr>
          </a:p>
          <a:p>
            <a:r>
              <a:rPr lang="en-US" sz="2000" dirty="0">
                <a:effectLst/>
                <a:ea typeface="Calibri" panose="020F0502020204030204" pitchFamily="34" charset="0"/>
                <a:cs typeface="Times New Roman" panose="02020603050405020304" pitchFamily="18" charset="0"/>
              </a:rPr>
              <a:t>In 2021, a Florida jury awarded $48,257,922 to a tenant who lived in an apartment with “toxic” mold for approximately one and a half years. This verdict included $35 million for past and future pain and suffering, and $10 million for future medical costs.</a:t>
            </a:r>
          </a:p>
        </p:txBody>
      </p:sp>
      <p:sp>
        <p:nvSpPr>
          <p:cNvPr id="3" name="Text Placeholder 2">
            <a:extLst>
              <a:ext uri="{FF2B5EF4-FFF2-40B4-BE49-F238E27FC236}">
                <a16:creationId xmlns:a16="http://schemas.microsoft.com/office/drawing/2014/main" id="{D2DF1416-FD93-9D69-000F-8EC83B9EC7F8}"/>
              </a:ext>
            </a:extLst>
          </p:cNvPr>
          <p:cNvSpPr>
            <a:spLocks noGrp="1"/>
          </p:cNvSpPr>
          <p:nvPr>
            <p:ph type="body" sz="quarter" idx="18"/>
          </p:nvPr>
        </p:nvSpPr>
        <p:spPr>
          <a:xfrm>
            <a:off x="6333931" y="1369088"/>
            <a:ext cx="5486400" cy="4538663"/>
          </a:xfrm>
        </p:spPr>
        <p:txBody>
          <a:bodyPr anchor="t"/>
          <a:lstStyle/>
          <a:p>
            <a:r>
              <a:rPr lang="en-US" sz="2000" dirty="0">
                <a:effectLst/>
                <a:ea typeface="Calibri" panose="020F0502020204030204" pitchFamily="34" charset="0"/>
                <a:cs typeface="Times New Roman" panose="02020603050405020304" pitchFamily="18" charset="0"/>
              </a:rPr>
              <a:t>In 2005, the parents of Kellen Gorman received a $13 million settlement from Crenshaw Lumber Co. for failing to properly store lumber used in the plaintiff's home. The wooden studs were blamed for spreading toxic mold to the Gorman's home and causing serious brain damage to their child (who will need 24-hour care indefinitely).</a:t>
            </a:r>
          </a:p>
          <a:p>
            <a:r>
              <a:rPr lang="en-US" sz="2000" dirty="0">
                <a:effectLst/>
                <a:ea typeface="Calibri" panose="020F0502020204030204" pitchFamily="34" charset="0"/>
                <a:cs typeface="Times New Roman" panose="02020603050405020304" pitchFamily="18" charset="0"/>
              </a:rPr>
              <a:t>In 2016, a judge found in favor of a music teacher employed by </a:t>
            </a:r>
            <a:r>
              <a:rPr lang="en-US" dirty="0">
                <a:ea typeface="Calibri" panose="020F0502020204030204" pitchFamily="34" charset="0"/>
                <a:cs typeface="Times New Roman" panose="02020603050405020304" pitchFamily="18" charset="0"/>
              </a:rPr>
              <a:t>a local</a:t>
            </a:r>
            <a:r>
              <a:rPr lang="en-US" sz="2000" dirty="0">
                <a:effectLst/>
                <a:ea typeface="Calibri" panose="020F0502020204030204" pitchFamily="34" charset="0"/>
                <a:cs typeface="Times New Roman" panose="02020603050405020304" pitchFamily="18" charset="0"/>
              </a:rPr>
              <a:t> Board of Education. The teacher claimed that dripping water in her classroom lead to mold growth, stains, and seepage through the walls. The judge awarded her $1.8 million for medical expenses, lost wages, and general damages.</a:t>
            </a:r>
          </a:p>
          <a:p>
            <a:endParaRPr lang="en-US" dirty="0"/>
          </a:p>
        </p:txBody>
      </p:sp>
    </p:spTree>
    <p:extLst>
      <p:ext uri="{BB962C8B-B14F-4D97-AF65-F5344CB8AC3E}">
        <p14:creationId xmlns:p14="http://schemas.microsoft.com/office/powerpoint/2010/main" val="383688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p:txBody>
          <a:bodyPr/>
          <a:lstStyle/>
          <a:p>
            <a:r>
              <a:rPr lang="en-US" sz="3600" b="1" dirty="0"/>
              <a:t>Large Verdicts and Settlements in the Headlines</a:t>
            </a:r>
          </a:p>
        </p:txBody>
      </p:sp>
      <p:sp>
        <p:nvSpPr>
          <p:cNvPr id="12" name="Text Placeholder 11">
            <a:extLst>
              <a:ext uri="{FF2B5EF4-FFF2-40B4-BE49-F238E27FC236}">
                <a16:creationId xmlns:a16="http://schemas.microsoft.com/office/drawing/2014/main" id="{E5379512-5E86-4AE3-3F8C-335A30E36D00}"/>
              </a:ext>
            </a:extLst>
          </p:cNvPr>
          <p:cNvSpPr>
            <a:spLocks noGrp="1"/>
          </p:cNvSpPr>
          <p:nvPr>
            <p:ph type="body" sz="quarter" idx="16"/>
          </p:nvPr>
        </p:nvSpPr>
        <p:spPr/>
        <p:txBody>
          <a:bodyPr/>
          <a:lstStyle/>
          <a:p>
            <a:r>
              <a:rPr lang="en-US" dirty="0"/>
              <a:t>CONTINUED</a:t>
            </a:r>
          </a:p>
        </p:txBody>
      </p:sp>
      <p:sp>
        <p:nvSpPr>
          <p:cNvPr id="2" name="Text Placeholder 1">
            <a:extLst>
              <a:ext uri="{FF2B5EF4-FFF2-40B4-BE49-F238E27FC236}">
                <a16:creationId xmlns:a16="http://schemas.microsoft.com/office/drawing/2014/main" id="{A2B79583-DA71-94D9-DDD6-B504045279AD}"/>
              </a:ext>
            </a:extLst>
          </p:cNvPr>
          <p:cNvSpPr>
            <a:spLocks noGrp="1"/>
          </p:cNvSpPr>
          <p:nvPr>
            <p:ph type="body" sz="quarter" idx="17"/>
          </p:nvPr>
        </p:nvSpPr>
        <p:spPr/>
        <p:txBody>
          <a:bodyPr/>
          <a:lstStyle/>
          <a:p>
            <a:r>
              <a:rPr lang="en-US" dirty="0"/>
              <a:t>In 2005, the Hilton Hotels Corp. agreed to pay $1.832 million to guests who stayed in the Kalia Tower at the Hilton Hawaiian Village Beach Resort &amp; Spa at the time the tower was infested with mold. Under the terms of the settlement, guests could take either $150 in travel coupons or $50 cash for each night’s stay. Approximately 2,900 guests were covered by the settlement. Additionally, the 315-room tower of the hotel had to be closed for 14 months after mold was found.</a:t>
            </a:r>
          </a:p>
          <a:p>
            <a:endParaRPr lang="en-US" dirty="0"/>
          </a:p>
        </p:txBody>
      </p:sp>
      <p:sp>
        <p:nvSpPr>
          <p:cNvPr id="3" name="Text Placeholder 2">
            <a:extLst>
              <a:ext uri="{FF2B5EF4-FFF2-40B4-BE49-F238E27FC236}">
                <a16:creationId xmlns:a16="http://schemas.microsoft.com/office/drawing/2014/main" id="{9996CFAA-4448-D9DD-99E3-5038FC0C7296}"/>
              </a:ext>
            </a:extLst>
          </p:cNvPr>
          <p:cNvSpPr>
            <a:spLocks noGrp="1"/>
          </p:cNvSpPr>
          <p:nvPr>
            <p:ph type="body" sz="quarter" idx="18"/>
          </p:nvPr>
        </p:nvSpPr>
        <p:spPr/>
        <p:txBody>
          <a:bodyPr/>
          <a:lstStyle/>
          <a:p>
            <a:r>
              <a:rPr lang="en-US" dirty="0"/>
              <a:t>In Beverly Hills, California, parties, including insurers and others involved in the construction and maintenance of the home, agreed to a $7.2 million settlement for a single-family home infested with toxic mold. </a:t>
            </a:r>
          </a:p>
          <a:p>
            <a:endParaRPr lang="en-US" dirty="0"/>
          </a:p>
          <a:p>
            <a:r>
              <a:rPr lang="en-US" dirty="0"/>
              <a:t>The Delaware Supreme Court upheld a $1.04 million award to two women against their landlord who failed to address leaks and mold problems in their apartments, resulting in asthma attacks and other health problems.</a:t>
            </a:r>
          </a:p>
          <a:p>
            <a:endParaRPr lang="en-US" dirty="0"/>
          </a:p>
        </p:txBody>
      </p:sp>
    </p:spTree>
    <p:extLst>
      <p:ext uri="{BB962C8B-B14F-4D97-AF65-F5344CB8AC3E}">
        <p14:creationId xmlns:p14="http://schemas.microsoft.com/office/powerpoint/2010/main" val="421136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nchor="ctr"/>
          <a:lstStyle/>
          <a:p>
            <a:pPr marL="0" lvl="0" indent="0" algn="ctr">
              <a:buNone/>
            </a:pPr>
            <a:r>
              <a:rPr lang="en-US" sz="3200" b="1" dirty="0">
                <a:solidFill>
                  <a:schemeClr val="accent1"/>
                </a:solidFill>
              </a:rPr>
              <a:t>BOTTOM LINE:</a:t>
            </a:r>
          </a:p>
          <a:p>
            <a:pPr marL="0" lvl="0" indent="0" algn="ctr">
              <a:buNone/>
            </a:pPr>
            <a:r>
              <a:rPr lang="en-US" sz="3200" dirty="0"/>
              <a:t>Many of these cases could have been resolved for substantially reduced sums if proper protocols had been in place and followed. </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p:txBody>
          <a:bodyPr/>
          <a:lstStyle/>
          <a:p>
            <a:r>
              <a:rPr lang="en-US" sz="3600" b="1" dirty="0"/>
              <a:t>Large Verdicts and Settlements in the Headlines</a:t>
            </a:r>
          </a:p>
        </p:txBody>
      </p:sp>
      <p:sp>
        <p:nvSpPr>
          <p:cNvPr id="9" name="Text Placeholder 8">
            <a:extLst>
              <a:ext uri="{FF2B5EF4-FFF2-40B4-BE49-F238E27FC236}">
                <a16:creationId xmlns:a16="http://schemas.microsoft.com/office/drawing/2014/main" id="{C0A852CE-4921-CCF7-2DC7-47E3BE6100CC}"/>
              </a:ext>
            </a:extLst>
          </p:cNvPr>
          <p:cNvSpPr>
            <a:spLocks noGrp="1"/>
          </p:cNvSpPr>
          <p:nvPr>
            <p:ph type="body" sz="quarter" idx="16"/>
          </p:nvPr>
        </p:nvSpPr>
        <p:spPr/>
        <p:txBody>
          <a:bodyPr/>
          <a:lstStyle/>
          <a:p>
            <a:r>
              <a:rPr lang="en-US" dirty="0"/>
              <a:t>CONTINUED</a:t>
            </a:r>
          </a:p>
        </p:txBody>
      </p:sp>
    </p:spTree>
    <p:extLst>
      <p:ext uri="{BB962C8B-B14F-4D97-AF65-F5344CB8AC3E}">
        <p14:creationId xmlns:p14="http://schemas.microsoft.com/office/powerpoint/2010/main" val="7949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79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46BE84-A936-03E0-F903-58EF9674D98E}"/>
              </a:ext>
            </a:extLst>
          </p:cNvPr>
          <p:cNvSpPr>
            <a:spLocks noGrp="1"/>
          </p:cNvSpPr>
          <p:nvPr>
            <p:ph type="body" sz="quarter" idx="15"/>
          </p:nvPr>
        </p:nvSpPr>
        <p:spPr>
          <a:xfrm>
            <a:off x="381000" y="2925414"/>
            <a:ext cx="11430000" cy="502920"/>
          </a:xfrm>
        </p:spPr>
        <p:txBody>
          <a:bodyPr/>
          <a:lstStyle/>
          <a:p>
            <a:r>
              <a:rPr lang="en-US" sz="4800" b="1" dirty="0">
                <a:solidFill>
                  <a:schemeClr val="accent1"/>
                </a:solidFill>
              </a:rPr>
              <a:t>MOLD: THE BASICS</a:t>
            </a:r>
          </a:p>
        </p:txBody>
      </p:sp>
    </p:spTree>
    <p:extLst>
      <p:ext uri="{BB962C8B-B14F-4D97-AF65-F5344CB8AC3E}">
        <p14:creationId xmlns:p14="http://schemas.microsoft.com/office/powerpoint/2010/main" val="159209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538663"/>
          </a:xfrm>
        </p:spPr>
        <p:txBody>
          <a:bodyPr/>
          <a:lstStyle/>
          <a:p>
            <a:pPr marL="0" marR="0" lvl="0" indent="0" algn="ctr">
              <a:lnSpc>
                <a:spcPct val="115000"/>
              </a:lnSpc>
              <a:spcBef>
                <a:spcPts val="0"/>
              </a:spcBef>
              <a:spcAft>
                <a:spcPts val="200"/>
              </a:spcAft>
              <a:buNone/>
            </a:pPr>
            <a:r>
              <a:rPr lang="en-US" sz="2500" dirty="0">
                <a:ea typeface="Calibri" panose="020F0502020204030204" pitchFamily="34" charset="0"/>
                <a:cs typeface="Calibri" panose="020F0502020204030204" pitchFamily="34" charset="0"/>
              </a:rPr>
              <a:t>Mold is a fungal growth that forms on damp or decaying organic substances. Molds can</a:t>
            </a:r>
            <a:r>
              <a:rPr lang="en-US" sz="2500" dirty="0">
                <a:effectLst/>
                <a:ea typeface="Calibri" panose="020F0502020204030204" pitchFamily="34" charset="0"/>
                <a:cs typeface="Calibri" panose="020F0502020204030204" pitchFamily="34" charset="0"/>
              </a:rPr>
              <a:t> be found almost anywhere, as long as moisture and oxygen are present. </a:t>
            </a:r>
            <a:r>
              <a:rPr lang="en-US" sz="2500" dirty="0">
                <a:ea typeface="Calibri" panose="020F0502020204030204" pitchFamily="34" charset="0"/>
                <a:cs typeface="Calibri" panose="020F0502020204030204" pitchFamily="34" charset="0"/>
              </a:rPr>
              <a:t>M</a:t>
            </a:r>
            <a:r>
              <a:rPr lang="en-US" sz="2500" dirty="0">
                <a:effectLst/>
                <a:ea typeface="Calibri" panose="020F0502020204030204" pitchFamily="34" charset="0"/>
                <a:cs typeface="Calibri" panose="020F0502020204030204" pitchFamily="34" charset="0"/>
              </a:rPr>
              <a:t>olds can grow on plants, walls, wood, paper, carpet, foods, drywall, and insulation.</a:t>
            </a:r>
          </a:p>
          <a:p>
            <a:pPr marL="0" marR="0" lvl="0" indent="0" algn="ctr">
              <a:lnSpc>
                <a:spcPct val="115000"/>
              </a:lnSpc>
              <a:spcBef>
                <a:spcPts val="0"/>
              </a:spcBef>
              <a:spcAft>
                <a:spcPts val="200"/>
              </a:spcAft>
              <a:buNone/>
            </a:pPr>
            <a:r>
              <a:rPr lang="en-US" sz="2500" dirty="0">
                <a:effectLst/>
                <a:ea typeface="Calibri" panose="020F0502020204030204" pitchFamily="34" charset="0"/>
                <a:cs typeface="Calibri" panose="020F0502020204030204" pitchFamily="34" charset="0"/>
              </a:rPr>
              <a:t> </a:t>
            </a:r>
          </a:p>
          <a:p>
            <a:pPr marL="0" marR="0" lvl="0" indent="0" algn="ctr">
              <a:lnSpc>
                <a:spcPct val="115000"/>
              </a:lnSpc>
              <a:spcBef>
                <a:spcPts val="0"/>
              </a:spcBef>
              <a:spcAft>
                <a:spcPts val="200"/>
              </a:spcAft>
              <a:buNone/>
            </a:pPr>
            <a:r>
              <a:rPr lang="en-US" sz="2500" dirty="0">
                <a:effectLst/>
                <a:ea typeface="Calibri" panose="020F0502020204030204" pitchFamily="34" charset="0"/>
                <a:cs typeface="Calibri" panose="020F0502020204030204" pitchFamily="34" charset="0"/>
              </a:rPr>
              <a:t>Molds reproduce by making spores that usually cannot be seen with th</a:t>
            </a:r>
            <a:r>
              <a:rPr lang="en-US" sz="2500" dirty="0">
                <a:ea typeface="Calibri" panose="020F0502020204030204" pitchFamily="34" charset="0"/>
                <a:cs typeface="Calibri" panose="020F0502020204030204" pitchFamily="34" charset="0"/>
              </a:rPr>
              <a:t>e human eye and </a:t>
            </a:r>
            <a:r>
              <a:rPr lang="en-US" sz="2500" dirty="0">
                <a:effectLst/>
                <a:ea typeface="Calibri" panose="020F0502020204030204" pitchFamily="34" charset="0"/>
                <a:cs typeface="Calibri" panose="020F0502020204030204" pitchFamily="34" charset="0"/>
              </a:rPr>
              <a:t>are able to travel through the air. When spores land on a damp spot, they may begin growing and digesting the object they land on. Molds gradually destroy the things they grow on.</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What is Mold? </a:t>
            </a:r>
          </a:p>
        </p:txBody>
      </p:sp>
    </p:spTree>
    <p:extLst>
      <p:ext uri="{BB962C8B-B14F-4D97-AF65-F5344CB8AC3E}">
        <p14:creationId xmlns:p14="http://schemas.microsoft.com/office/powerpoint/2010/main" val="346066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538663"/>
          </a:xfrm>
        </p:spPr>
        <p:txBody>
          <a:bodyPr/>
          <a:lstStyle/>
          <a:p>
            <a:pPr marL="0" indent="0" algn="ctr">
              <a:lnSpc>
                <a:spcPct val="115000"/>
              </a:lnSpc>
              <a:spcBef>
                <a:spcPts val="0"/>
              </a:spcBef>
              <a:spcAft>
                <a:spcPts val="200"/>
              </a:spcAft>
              <a:buNone/>
            </a:pPr>
            <a:r>
              <a:rPr lang="en-US" sz="2500" dirty="0">
                <a:ea typeface="Calibri" panose="020F0502020204030204" pitchFamily="34" charset="0"/>
                <a:cs typeface="Calibri" panose="020F0502020204030204" pitchFamily="34" charset="0"/>
              </a:rPr>
              <a:t>Mold growths can cause discoloration in a range of colors from white to orange and from green to brown and black. When mold is present in large quantities, it can cause allergic symptoms similar to exposure to pollen.</a:t>
            </a:r>
          </a:p>
          <a:p>
            <a:pPr marL="0" indent="0" algn="ctr">
              <a:lnSpc>
                <a:spcPct val="115000"/>
              </a:lnSpc>
              <a:spcBef>
                <a:spcPts val="0"/>
              </a:spcBef>
              <a:spcAft>
                <a:spcPts val="200"/>
              </a:spcAft>
              <a:buNone/>
            </a:pPr>
            <a:endParaRPr lang="en-US" sz="2500" dirty="0">
              <a:ea typeface="Calibri" panose="020F0502020204030204" pitchFamily="34" charset="0"/>
              <a:cs typeface="Calibri" panose="020F0502020204030204" pitchFamily="34" charset="0"/>
            </a:endParaRPr>
          </a:p>
          <a:p>
            <a:pPr marL="0" indent="0" algn="ctr">
              <a:lnSpc>
                <a:spcPct val="115000"/>
              </a:lnSpc>
              <a:spcBef>
                <a:spcPts val="0"/>
              </a:spcBef>
              <a:spcAft>
                <a:spcPts val="200"/>
              </a:spcAft>
              <a:buNone/>
            </a:pPr>
            <a:r>
              <a:rPr lang="en-US" sz="2500" dirty="0">
                <a:ea typeface="Calibri" panose="020F0502020204030204" pitchFamily="34" charset="0"/>
                <a:cs typeface="Calibri" panose="020F0502020204030204" pitchFamily="34" charset="0"/>
              </a:rPr>
              <a:t>Certain molds can produce mycotoxins that the mold uses to inhibit or prevent the growth of other organisms. Mycotoxins are found in both living and dead mold spores, so even after a moldy material has been disinfected, it usually must be removed. </a:t>
            </a:r>
          </a:p>
          <a:p>
            <a:pPr marL="342900" indent="-342900">
              <a:lnSpc>
                <a:spcPct val="115000"/>
              </a:lnSpc>
              <a:spcBef>
                <a:spcPts val="0"/>
              </a:spcBef>
              <a:spcAft>
                <a:spcPts val="200"/>
              </a:spcAft>
              <a:buFont typeface="Symbol" panose="05050102010706020507" pitchFamily="18" charset="2"/>
              <a:buChar char=""/>
            </a:pPr>
            <a:endParaRPr lang="en-US" sz="2100" dirty="0">
              <a:ea typeface="Calibri" panose="020F0502020204030204" pitchFamily="34" charset="0"/>
              <a:cs typeface="Calibri" panose="020F0502020204030204" pitchFamily="34" charset="0"/>
            </a:endParaRPr>
          </a:p>
          <a:p>
            <a:pPr marL="342900" indent="-342900">
              <a:lnSpc>
                <a:spcPct val="115000"/>
              </a:lnSpc>
              <a:spcBef>
                <a:spcPts val="0"/>
              </a:spcBef>
              <a:spcAft>
                <a:spcPts val="200"/>
              </a:spcAft>
              <a:buFont typeface="Symbol" panose="05050102010706020507" pitchFamily="18" charset="2"/>
              <a:buChar char=""/>
            </a:pPr>
            <a:endParaRPr lang="en-US" sz="2100" dirty="0">
              <a:effectLst/>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Effects of Mold</a:t>
            </a:r>
          </a:p>
        </p:txBody>
      </p:sp>
    </p:spTree>
    <p:extLst>
      <p:ext uri="{BB962C8B-B14F-4D97-AF65-F5344CB8AC3E}">
        <p14:creationId xmlns:p14="http://schemas.microsoft.com/office/powerpoint/2010/main" val="112557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538663"/>
          </a:xfrm>
        </p:spPr>
        <p:txBody>
          <a:bodyPr/>
          <a:lstStyle/>
          <a:p>
            <a:pPr marL="0" marR="0" lvl="0" indent="0" algn="ctr">
              <a:lnSpc>
                <a:spcPct val="115000"/>
              </a:lnSpc>
              <a:spcBef>
                <a:spcPts val="0"/>
              </a:spcBef>
              <a:spcAft>
                <a:spcPts val="200"/>
              </a:spcAft>
              <a:buNone/>
            </a:pPr>
            <a:r>
              <a:rPr lang="en-US" sz="2600" dirty="0">
                <a:ea typeface="Calibri" panose="020F0502020204030204" pitchFamily="34" charset="0"/>
                <a:cs typeface="Calibri" panose="020F0502020204030204" pitchFamily="34" charset="0"/>
              </a:rPr>
              <a:t>T</a:t>
            </a:r>
            <a:r>
              <a:rPr lang="en-US" sz="2600" dirty="0">
                <a:effectLst/>
                <a:ea typeface="Calibri" panose="020F0502020204030204" pitchFamily="34" charset="0"/>
                <a:cs typeface="Calibri" panose="020F0502020204030204" pitchFamily="34" charset="0"/>
              </a:rPr>
              <a:t>here are over 100,000 types of mold. Just over 100 mold species are known to cause infection in humans. Of these species, very few are cause for concern. </a:t>
            </a:r>
          </a:p>
          <a:p>
            <a:pPr marL="0" marR="0" lvl="0" indent="0" algn="ctr">
              <a:lnSpc>
                <a:spcPct val="115000"/>
              </a:lnSpc>
              <a:spcBef>
                <a:spcPts val="0"/>
              </a:spcBef>
              <a:spcAft>
                <a:spcPts val="200"/>
              </a:spcAft>
              <a:buNone/>
            </a:pPr>
            <a:endParaRPr lang="en-US" sz="2600" dirty="0">
              <a:effectLst/>
              <a:ea typeface="Calibri" panose="020F0502020204030204" pitchFamily="34" charset="0"/>
              <a:cs typeface="Calibri" panose="020F0502020204030204" pitchFamily="34" charset="0"/>
            </a:endParaRPr>
          </a:p>
          <a:p>
            <a:pPr marL="0" marR="0" lvl="0" indent="0" algn="ctr">
              <a:lnSpc>
                <a:spcPct val="115000"/>
              </a:lnSpc>
              <a:spcBef>
                <a:spcPts val="0"/>
              </a:spcBef>
              <a:spcAft>
                <a:spcPts val="200"/>
              </a:spcAft>
              <a:buNone/>
            </a:pPr>
            <a:r>
              <a:rPr lang="en-US" sz="2600" dirty="0">
                <a:effectLst/>
                <a:ea typeface="Calibri" panose="020F0502020204030204" pitchFamily="34" charset="0"/>
                <a:cs typeface="Calibri" panose="020F0502020204030204" pitchFamily="34" charset="0"/>
              </a:rPr>
              <a:t>“Toxic mold” </a:t>
            </a:r>
            <a:r>
              <a:rPr lang="en-US" sz="2600" dirty="0">
                <a:ea typeface="Calibri" panose="020F0502020204030204" pitchFamily="34" charset="0"/>
                <a:cs typeface="Calibri" panose="020F0502020204030204" pitchFamily="34" charset="0"/>
              </a:rPr>
              <a:t>describes </a:t>
            </a:r>
            <a:r>
              <a:rPr lang="en-US" sz="2600" dirty="0">
                <a:effectLst/>
                <a:ea typeface="Calibri" panose="020F0502020204030204" pitchFamily="34" charset="0"/>
                <a:cs typeface="Calibri" panose="020F0502020204030204" pitchFamily="34" charset="0"/>
              </a:rPr>
              <a:t>a limited group of molds that has potential to cause various health problems. Toxic mold is not a scientific term, but one widely used by the media to describe mold that is potentially harmful. The three most common toxic molds are </a:t>
            </a:r>
            <a:r>
              <a:rPr lang="en-US" sz="2600" dirty="0">
                <a:solidFill>
                  <a:schemeClr val="accent1"/>
                </a:solidFill>
                <a:effectLst/>
                <a:ea typeface="Calibri" panose="020F0502020204030204" pitchFamily="34" charset="0"/>
                <a:cs typeface="Calibri" panose="020F0502020204030204" pitchFamily="34" charset="0"/>
              </a:rPr>
              <a:t>stachybotrys</a:t>
            </a:r>
            <a:r>
              <a:rPr lang="en-US" sz="2600" dirty="0">
                <a:effectLst/>
                <a:ea typeface="Calibri" panose="020F0502020204030204" pitchFamily="34" charset="0"/>
                <a:cs typeface="Calibri" panose="020F0502020204030204" pitchFamily="34" charset="0"/>
              </a:rPr>
              <a:t>, </a:t>
            </a:r>
            <a:r>
              <a:rPr lang="en-US" sz="2600" dirty="0">
                <a:solidFill>
                  <a:schemeClr val="accent1"/>
                </a:solidFill>
                <a:cs typeface="Calibri" panose="020F0502020204030204" pitchFamily="34" charset="0"/>
              </a:rPr>
              <a:t>penicillium</a:t>
            </a:r>
            <a:r>
              <a:rPr lang="en-US" sz="2600" dirty="0">
                <a:effectLst/>
                <a:ea typeface="Calibri" panose="020F0502020204030204" pitchFamily="34" charset="0"/>
                <a:cs typeface="Calibri" panose="020F0502020204030204" pitchFamily="34" charset="0"/>
              </a:rPr>
              <a:t>, and </a:t>
            </a:r>
            <a:r>
              <a:rPr lang="en-US" sz="2600" dirty="0">
                <a:solidFill>
                  <a:schemeClr val="accent1"/>
                </a:solidFill>
                <a:cs typeface="Calibri" panose="020F0502020204030204" pitchFamily="34" charset="0"/>
              </a:rPr>
              <a:t>aspergillus</a:t>
            </a:r>
            <a:r>
              <a:rPr lang="en-US" sz="2600" dirty="0">
                <a:effectLst/>
                <a:ea typeface="Calibri" panose="020F0502020204030204" pitchFamily="34" charset="0"/>
                <a:cs typeface="Calibri" panose="020F0502020204030204" pitchFamily="34" charset="0"/>
              </a:rPr>
              <a:t>.</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Toxic Mold</a:t>
            </a:r>
          </a:p>
        </p:txBody>
      </p:sp>
    </p:spTree>
    <p:extLst>
      <p:ext uri="{BB962C8B-B14F-4D97-AF65-F5344CB8AC3E}">
        <p14:creationId xmlns:p14="http://schemas.microsoft.com/office/powerpoint/2010/main" val="691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nchor="ctr"/>
          <a:lstStyle/>
          <a:p>
            <a:pPr marL="0" lvl="0" indent="0" algn="ctr">
              <a:lnSpc>
                <a:spcPct val="114000"/>
              </a:lnSpc>
              <a:spcBef>
                <a:spcPts val="0"/>
              </a:spcBef>
              <a:spcAft>
                <a:spcPts val="200"/>
              </a:spcAft>
              <a:buNone/>
            </a:pPr>
            <a:r>
              <a:rPr lang="en-US" sz="2400" dirty="0"/>
              <a:t>Mold can be found on walls, ceilings, floors, basements, crawl spaces, and virtually any room and space in a building. Mold can be found anywhere there has been a spill or water damage — in humid kitchens, on window frames and outside walls, carpets, ceiling tiles, paper, or wood products, behind bubbling paint, stained/peeling wallpaper, or sheetrock. </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p:txBody>
          <a:bodyPr/>
          <a:lstStyle/>
          <a:p>
            <a:r>
              <a:rPr lang="en-US" b="1" dirty="0"/>
              <a:t>Where to Look for Mold</a:t>
            </a:r>
          </a:p>
        </p:txBody>
      </p:sp>
      <p:sp>
        <p:nvSpPr>
          <p:cNvPr id="3" name="Text Placeholder 2">
            <a:extLst>
              <a:ext uri="{FF2B5EF4-FFF2-40B4-BE49-F238E27FC236}">
                <a16:creationId xmlns:a16="http://schemas.microsoft.com/office/drawing/2014/main" id="{2EC0D1EC-2E00-BCA3-6531-2CB3F17E1FF9}"/>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09419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nchor="ctr"/>
          <a:lstStyle/>
          <a:p>
            <a:pPr marL="0" indent="0" algn="ctr">
              <a:lnSpc>
                <a:spcPct val="114000"/>
              </a:lnSpc>
              <a:spcBef>
                <a:spcPts val="0"/>
              </a:spcBef>
              <a:spcAft>
                <a:spcPts val="200"/>
              </a:spcAft>
              <a:buNone/>
            </a:pPr>
            <a:r>
              <a:rPr lang="en-US" sz="2400" dirty="0"/>
              <a:t>Excessive moisture accumulation is a breeding ground for mold, particularly if the moisture problem has gone undiscovered or previously unaddressed. </a:t>
            </a:r>
          </a:p>
          <a:p>
            <a:pPr marL="0" indent="0" algn="ctr">
              <a:lnSpc>
                <a:spcPct val="114000"/>
              </a:lnSpc>
              <a:spcBef>
                <a:spcPts val="0"/>
              </a:spcBef>
              <a:spcAft>
                <a:spcPts val="200"/>
              </a:spcAft>
              <a:buNone/>
            </a:pPr>
            <a:endParaRPr lang="en-US" sz="2400" dirty="0"/>
          </a:p>
          <a:p>
            <a:pPr marL="0" indent="0" algn="ctr">
              <a:lnSpc>
                <a:spcPct val="114000"/>
              </a:lnSpc>
              <a:spcBef>
                <a:spcPts val="0"/>
              </a:spcBef>
              <a:spcAft>
                <a:spcPts val="200"/>
              </a:spcAft>
              <a:buNone/>
            </a:pPr>
            <a:r>
              <a:rPr lang="en-US" sz="2400" dirty="0"/>
              <a:t>Pay attention to settings that attract moisture. This can include roof leaks, landscaping or gutters that direct water into or under the building, poorly sealed windows, HVAC units, in kitchen areas, and unvented combustion appliances. </a:t>
            </a:r>
          </a:p>
          <a:p>
            <a:pPr marL="0" indent="0" algn="ctr">
              <a:lnSpc>
                <a:spcPct val="114000"/>
              </a:lnSpc>
              <a:spcBef>
                <a:spcPts val="0"/>
              </a:spcBef>
              <a:spcAft>
                <a:spcPts val="200"/>
              </a:spcAft>
              <a:buNone/>
            </a:pPr>
            <a:endParaRPr lang="en-US" sz="2400" dirty="0"/>
          </a:p>
          <a:p>
            <a:pPr marL="0" indent="0" algn="ctr">
              <a:lnSpc>
                <a:spcPct val="114000"/>
              </a:lnSpc>
              <a:spcBef>
                <a:spcPts val="0"/>
              </a:spcBef>
              <a:spcAft>
                <a:spcPts val="200"/>
              </a:spcAft>
              <a:buNone/>
            </a:pPr>
            <a:r>
              <a:rPr lang="en-US" sz="2400" dirty="0"/>
              <a:t>Delayed or insufficient maintenance can also lead to moisture issues.</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p:txBody>
          <a:bodyPr/>
          <a:lstStyle/>
          <a:p>
            <a:r>
              <a:rPr lang="en-US" b="1" dirty="0"/>
              <a:t>Where to Look for Mold</a:t>
            </a:r>
          </a:p>
        </p:txBody>
      </p:sp>
      <p:sp>
        <p:nvSpPr>
          <p:cNvPr id="5" name="Text Placeholder 4">
            <a:extLst>
              <a:ext uri="{FF2B5EF4-FFF2-40B4-BE49-F238E27FC236}">
                <a16:creationId xmlns:a16="http://schemas.microsoft.com/office/drawing/2014/main" id="{77AB498A-C8BC-9891-EB90-D92C89400AB9}"/>
              </a:ext>
            </a:extLst>
          </p:cNvPr>
          <p:cNvSpPr>
            <a:spLocks noGrp="1"/>
          </p:cNvSpPr>
          <p:nvPr>
            <p:ph type="body" sz="quarter" idx="16"/>
          </p:nvPr>
        </p:nvSpPr>
        <p:spPr/>
        <p:txBody>
          <a:bodyPr/>
          <a:lstStyle/>
          <a:p>
            <a:r>
              <a:rPr lang="en-US" dirty="0"/>
              <a:t>CONTINUED</a:t>
            </a:r>
          </a:p>
        </p:txBody>
      </p:sp>
    </p:spTree>
    <p:extLst>
      <p:ext uri="{BB962C8B-B14F-4D97-AF65-F5344CB8AC3E}">
        <p14:creationId xmlns:p14="http://schemas.microsoft.com/office/powerpoint/2010/main" val="3265541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538663"/>
          </a:xfrm>
        </p:spPr>
        <p:txBody>
          <a:bodyPr numCol="2"/>
          <a:lstStyle/>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E</a:t>
            </a:r>
            <a:r>
              <a:rPr lang="en-US" sz="2800" dirty="0">
                <a:effectLst/>
                <a:ea typeface="Calibri" panose="020F0502020204030204" pitchFamily="34" charset="0"/>
                <a:cs typeface="Calibri" panose="020F0502020204030204" pitchFamily="34" charset="0"/>
              </a:rPr>
              <a:t>arthy or musty odors</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Discolored walls</a:t>
            </a:r>
            <a:r>
              <a:rPr lang="en-US" sz="2800" dirty="0">
                <a:effectLst/>
                <a:ea typeface="Calibri" panose="020F0502020204030204" pitchFamily="34" charset="0"/>
                <a:cs typeface="Calibri" panose="020F0502020204030204" pitchFamily="34" charset="0"/>
              </a:rPr>
              <a:t> </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S</a:t>
            </a:r>
            <a:r>
              <a:rPr lang="en-US" sz="2800" dirty="0">
                <a:effectLst/>
                <a:ea typeface="Calibri" panose="020F0502020204030204" pitchFamily="34" charset="0"/>
                <a:cs typeface="Calibri" panose="020F0502020204030204" pitchFamily="34" charset="0"/>
              </a:rPr>
              <a:t>igns of chronic roof or plumbing leaks </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W</a:t>
            </a:r>
            <a:r>
              <a:rPr lang="en-US" sz="2800" dirty="0">
                <a:effectLst/>
                <a:ea typeface="Calibri" panose="020F0502020204030204" pitchFamily="34" charset="0"/>
                <a:cs typeface="Calibri" panose="020F0502020204030204" pitchFamily="34" charset="0"/>
              </a:rPr>
              <a:t>et or dirty carpet </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R</a:t>
            </a:r>
            <a:r>
              <a:rPr lang="en-US" sz="2800" dirty="0">
                <a:effectLst/>
                <a:ea typeface="Calibri" panose="020F0502020204030204" pitchFamily="34" charset="0"/>
                <a:cs typeface="Calibri" panose="020F0502020204030204" pitchFamily="34" charset="0"/>
              </a:rPr>
              <a:t>ecent spills or flooding </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S</a:t>
            </a:r>
            <a:r>
              <a:rPr lang="en-US" sz="2800" dirty="0">
                <a:effectLst/>
                <a:ea typeface="Calibri" panose="020F0502020204030204" pitchFamily="34" charset="0"/>
                <a:cs typeface="Calibri" panose="020F0502020204030204" pitchFamily="34" charset="0"/>
              </a:rPr>
              <a:t>tanding water near outside   air intakes </a:t>
            </a:r>
          </a:p>
          <a:p>
            <a:pPr>
              <a:lnSpc>
                <a:spcPct val="115000"/>
              </a:lnSpc>
              <a:spcBef>
                <a:spcPts val="0"/>
              </a:spcBef>
              <a:spcAft>
                <a:spcPts val="200"/>
              </a:spcAft>
            </a:pPr>
            <a:endParaRPr lang="en-US" sz="2800" dirty="0">
              <a:effectLst/>
              <a:ea typeface="Calibri" panose="020F0502020204030204" pitchFamily="34" charset="0"/>
              <a:cs typeface="Calibri" panose="020F0502020204030204" pitchFamily="34" charset="0"/>
            </a:endParaRPr>
          </a:p>
          <a:p>
            <a:pPr>
              <a:lnSpc>
                <a:spcPct val="115000"/>
              </a:lnSpc>
              <a:spcBef>
                <a:spcPts val="0"/>
              </a:spcBef>
              <a:spcAft>
                <a:spcPts val="200"/>
              </a:spcAft>
            </a:pPr>
            <a:endParaRPr lang="en-US" sz="2800" dirty="0">
              <a:effectLst/>
              <a:ea typeface="Calibri" panose="020F0502020204030204" pitchFamily="34" charset="0"/>
              <a:cs typeface="Calibri" panose="020F0502020204030204" pitchFamily="34" charset="0"/>
            </a:endParaRP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S</a:t>
            </a:r>
            <a:r>
              <a:rPr lang="en-US" sz="2800" dirty="0">
                <a:effectLst/>
                <a:ea typeface="Calibri" panose="020F0502020204030204" pitchFamily="34" charset="0"/>
                <a:cs typeface="Calibri" panose="020F0502020204030204" pitchFamily="34" charset="0"/>
              </a:rPr>
              <a:t>limy or foamy water in drip pans of air-handling or air-conditioning units, </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E</a:t>
            </a:r>
            <a:r>
              <a:rPr lang="en-US" sz="2800" dirty="0">
                <a:effectLst/>
                <a:ea typeface="Calibri" panose="020F0502020204030204" pitchFamily="34" charset="0"/>
                <a:cs typeface="Calibri" panose="020F0502020204030204" pitchFamily="34" charset="0"/>
              </a:rPr>
              <a:t>xtensive exposed soil indoors</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O</a:t>
            </a:r>
            <a:r>
              <a:rPr lang="en-US" sz="2800" dirty="0">
                <a:effectLst/>
                <a:ea typeface="Calibri" panose="020F0502020204030204" pitchFamily="34" charset="0"/>
                <a:cs typeface="Calibri" panose="020F0502020204030204" pitchFamily="34" charset="0"/>
              </a:rPr>
              <a:t>ver-watered indoor plants</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S</a:t>
            </a:r>
            <a:r>
              <a:rPr lang="en-US" sz="2800" dirty="0">
                <a:effectLst/>
                <a:ea typeface="Calibri" panose="020F0502020204030204" pitchFamily="34" charset="0"/>
                <a:cs typeface="Calibri" panose="020F0502020204030204" pitchFamily="34" charset="0"/>
              </a:rPr>
              <a:t>ewage backflow</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M</a:t>
            </a:r>
            <a:r>
              <a:rPr lang="en-US" sz="2800" dirty="0">
                <a:effectLst/>
                <a:ea typeface="Calibri" panose="020F0502020204030204" pitchFamily="34" charset="0"/>
                <a:cs typeface="Calibri" panose="020F0502020204030204" pitchFamily="34" charset="0"/>
              </a:rPr>
              <a:t>oisture buildup</a:t>
            </a:r>
          </a:p>
          <a:p>
            <a:pPr>
              <a:lnSpc>
                <a:spcPct val="115000"/>
              </a:lnSpc>
              <a:spcBef>
                <a:spcPts val="0"/>
              </a:spcBef>
              <a:spcAft>
                <a:spcPts val="200"/>
              </a:spcAft>
            </a:pPr>
            <a:r>
              <a:rPr lang="en-US" sz="2800" dirty="0">
                <a:ea typeface="Calibri" panose="020F0502020204030204" pitchFamily="34" charset="0"/>
                <a:cs typeface="Calibri" panose="020F0502020204030204" pitchFamily="34" charset="0"/>
              </a:rPr>
              <a:t>W</a:t>
            </a:r>
            <a:r>
              <a:rPr lang="en-US" sz="2800" dirty="0">
                <a:effectLst/>
                <a:ea typeface="Calibri" panose="020F0502020204030204" pitchFamily="34" charset="0"/>
                <a:cs typeface="Calibri" panose="020F0502020204030204" pitchFamily="34" charset="0"/>
              </a:rPr>
              <a:t>ater intrusions</a:t>
            </a:r>
          </a:p>
          <a:p>
            <a:pPr marL="342900" marR="0" lvl="0" indent="-342900">
              <a:lnSpc>
                <a:spcPct val="115000"/>
              </a:lnSpc>
              <a:spcBef>
                <a:spcPts val="0"/>
              </a:spcBef>
              <a:spcAft>
                <a:spcPts val="2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Indications of Mold</a:t>
            </a:r>
          </a:p>
        </p:txBody>
      </p:sp>
    </p:spTree>
    <p:extLst>
      <p:ext uri="{BB962C8B-B14F-4D97-AF65-F5344CB8AC3E}">
        <p14:creationId xmlns:p14="http://schemas.microsoft.com/office/powerpoint/2010/main" val="378052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979C2-528F-4C4D-ADAD-59A110271C04}"/>
              </a:ext>
            </a:extLst>
          </p:cNvPr>
          <p:cNvSpPr>
            <a:spLocks noGrp="1"/>
          </p:cNvSpPr>
          <p:nvPr>
            <p:ph type="body" sz="quarter" idx="10"/>
          </p:nvPr>
        </p:nvSpPr>
        <p:spPr/>
        <p:txBody>
          <a:bodyPr/>
          <a:lstStyle/>
          <a:p>
            <a:r>
              <a:rPr lang="en-US" b="1" dirty="0"/>
              <a:t>Agenda</a:t>
            </a:r>
          </a:p>
        </p:txBody>
      </p:sp>
      <p:sp>
        <p:nvSpPr>
          <p:cNvPr id="3" name="Text Placeholder 2">
            <a:extLst>
              <a:ext uri="{FF2B5EF4-FFF2-40B4-BE49-F238E27FC236}">
                <a16:creationId xmlns:a16="http://schemas.microsoft.com/office/drawing/2014/main" id="{BAFD302A-E528-4E22-AAE3-C0293717361F}"/>
              </a:ext>
            </a:extLst>
          </p:cNvPr>
          <p:cNvSpPr>
            <a:spLocks noGrp="1"/>
          </p:cNvSpPr>
          <p:nvPr>
            <p:ph type="body" sz="quarter" idx="11"/>
          </p:nvPr>
        </p:nvSpPr>
        <p:spPr/>
        <p:txBody>
          <a:bodyPr/>
          <a:lstStyle/>
          <a:p>
            <a:r>
              <a:rPr lang="en-US" dirty="0"/>
              <a:t>Sick Buildings </a:t>
            </a:r>
          </a:p>
        </p:txBody>
      </p:sp>
      <p:sp>
        <p:nvSpPr>
          <p:cNvPr id="4" name="Text Placeholder 3">
            <a:extLst>
              <a:ext uri="{FF2B5EF4-FFF2-40B4-BE49-F238E27FC236}">
                <a16:creationId xmlns:a16="http://schemas.microsoft.com/office/drawing/2014/main" id="{97A8EF59-2698-4D5D-AB90-9977F31E662E}"/>
              </a:ext>
            </a:extLst>
          </p:cNvPr>
          <p:cNvSpPr>
            <a:spLocks noGrp="1"/>
          </p:cNvSpPr>
          <p:nvPr>
            <p:ph type="body" sz="quarter" idx="61"/>
          </p:nvPr>
        </p:nvSpPr>
        <p:spPr/>
        <p:txBody>
          <a:bodyPr anchor="ctr">
            <a:normAutofit/>
          </a:bodyPr>
          <a:lstStyle/>
          <a:p>
            <a:pPr marL="569913" indent="-569913">
              <a:buFont typeface="+mj-lt"/>
              <a:buAutoNum type="arabicPeriod"/>
            </a:pPr>
            <a:r>
              <a:rPr lang="en-US" sz="3200" dirty="0"/>
              <a:t>Identifying a Sick Building</a:t>
            </a:r>
          </a:p>
          <a:p>
            <a:pPr marL="569913" indent="-569913">
              <a:buFont typeface="+mj-lt"/>
              <a:buAutoNum type="arabicPeriod"/>
            </a:pPr>
            <a:endParaRPr lang="en-US" sz="3200" dirty="0"/>
          </a:p>
          <a:p>
            <a:pPr marL="569913" indent="-569913">
              <a:buFont typeface="+mj-lt"/>
              <a:buAutoNum type="arabicPeriod"/>
            </a:pPr>
            <a:r>
              <a:rPr lang="en-US" sz="3200" dirty="0"/>
              <a:t>Impacts of a Sick Building </a:t>
            </a:r>
          </a:p>
          <a:p>
            <a:pPr marL="569913" indent="-569913">
              <a:buFont typeface="+mj-lt"/>
              <a:buAutoNum type="arabicPeriod"/>
            </a:pPr>
            <a:endParaRPr lang="en-US" sz="3200" dirty="0"/>
          </a:p>
          <a:p>
            <a:pPr marL="569913" indent="-569913">
              <a:buFont typeface="+mj-lt"/>
              <a:buAutoNum type="arabicPeriod"/>
            </a:pPr>
            <a:r>
              <a:rPr lang="en-US" sz="3200" dirty="0"/>
              <a:t>Mold: The Basics</a:t>
            </a:r>
          </a:p>
          <a:p>
            <a:pPr marL="569913" indent="-569913">
              <a:buFont typeface="+mj-lt"/>
              <a:buAutoNum type="arabicPeriod"/>
            </a:pPr>
            <a:endParaRPr lang="en-US" sz="3200" dirty="0"/>
          </a:p>
          <a:p>
            <a:pPr marL="569913" indent="-569913">
              <a:buFont typeface="+mj-lt"/>
              <a:buAutoNum type="arabicPeriod"/>
            </a:pPr>
            <a:r>
              <a:rPr lang="en-US" sz="3200" dirty="0"/>
              <a:t>Dealing with Mold</a:t>
            </a:r>
          </a:p>
          <a:p>
            <a:pPr marL="569913" indent="-569913">
              <a:buFont typeface="+mj-lt"/>
              <a:buAutoNum type="arabicPeriod"/>
            </a:pPr>
            <a:endParaRPr lang="en-US" sz="3200" dirty="0"/>
          </a:p>
          <a:p>
            <a:pPr marL="569913" indent="-569913">
              <a:buFont typeface="+mj-lt"/>
              <a:buAutoNum type="arabicPeriod"/>
            </a:pPr>
            <a:r>
              <a:rPr lang="en-US" sz="3200" dirty="0"/>
              <a:t>Legal Trends</a:t>
            </a:r>
          </a:p>
        </p:txBody>
      </p:sp>
    </p:spTree>
    <p:extLst>
      <p:ext uri="{BB962C8B-B14F-4D97-AF65-F5344CB8AC3E}">
        <p14:creationId xmlns:p14="http://schemas.microsoft.com/office/powerpoint/2010/main" val="138918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90331" y="1600200"/>
            <a:ext cx="11430000" cy="4538663"/>
          </a:xfrm>
        </p:spPr>
        <p:txBody>
          <a:bodyPr/>
          <a:lstStyle/>
          <a:p>
            <a:pPr marL="0" marR="0" lvl="0" indent="0" algn="ctr">
              <a:lnSpc>
                <a:spcPct val="115000"/>
              </a:lnSpc>
              <a:spcBef>
                <a:spcPts val="0"/>
              </a:spcBef>
              <a:spcAft>
                <a:spcPts val="1200"/>
              </a:spcAft>
              <a:buNone/>
            </a:pPr>
            <a:r>
              <a:rPr lang="en-US" sz="2300" dirty="0">
                <a:ea typeface="Calibri" panose="020F0502020204030204" pitchFamily="34" charset="0"/>
                <a:cs typeface="Calibri" panose="020F0502020204030204" pitchFamily="34" charset="0"/>
              </a:rPr>
              <a:t>Molds become visible when spores accumulate. They are measured as “colony forming units” (CFU). Experts typically compare the indoor versus outdoor CFU levels for the specific mold species identified. </a:t>
            </a:r>
          </a:p>
          <a:p>
            <a:pPr marL="0" indent="0" algn="ctr">
              <a:lnSpc>
                <a:spcPct val="115000"/>
              </a:lnSpc>
              <a:spcBef>
                <a:spcPts val="0"/>
              </a:spcBef>
              <a:spcAft>
                <a:spcPts val="200"/>
              </a:spcAft>
              <a:buNone/>
            </a:pPr>
            <a:r>
              <a:rPr lang="en-US" sz="2300" dirty="0">
                <a:ea typeface="Calibri" panose="020F0502020204030204" pitchFamily="34" charset="0"/>
                <a:cs typeface="Calibri" panose="020F0502020204030204" pitchFamily="34" charset="0"/>
              </a:rPr>
              <a:t>There is variation among molds’ abilities to affect health, and the impact is specific to the individual. Some people can withstand huge doses of mold, while others cannot. Additionally, while one species might not be particularly toxic alone, it might mix with other mold species to produce more toxic reactions. Because of this, agencies have difficulty establishing “safe” levels of mold. </a:t>
            </a:r>
          </a:p>
          <a:p>
            <a:pPr marL="0" indent="0">
              <a:lnSpc>
                <a:spcPct val="115000"/>
              </a:lnSpc>
              <a:spcBef>
                <a:spcPts val="0"/>
              </a:spcBef>
              <a:spcAft>
                <a:spcPts val="200"/>
              </a:spcAft>
              <a:buNone/>
            </a:pPr>
            <a:endParaRPr lang="en-US" sz="1000" dirty="0">
              <a:ea typeface="Calibri" panose="020F0502020204030204" pitchFamily="34" charset="0"/>
              <a:cs typeface="Calibri" panose="020F0502020204030204" pitchFamily="34" charset="0"/>
            </a:endParaRPr>
          </a:p>
          <a:p>
            <a:pPr marL="0" marR="0" lvl="0" indent="0" algn="ctr">
              <a:lnSpc>
                <a:spcPct val="115000"/>
              </a:lnSpc>
              <a:spcBef>
                <a:spcPts val="0"/>
              </a:spcBef>
              <a:spcAft>
                <a:spcPts val="200"/>
              </a:spcAft>
              <a:buNone/>
            </a:pPr>
            <a:r>
              <a:rPr lang="en-US" b="1" dirty="0">
                <a:solidFill>
                  <a:schemeClr val="accent1"/>
                </a:solidFill>
                <a:ea typeface="Calibri" panose="020F0502020204030204" pitchFamily="34" charset="0"/>
                <a:cs typeface="Calibri" panose="020F0502020204030204" pitchFamily="34" charset="0"/>
              </a:rPr>
              <a:t>There are no consistent, established standards for acceptable mold levels, no federal limits, and few states (CA, IN, MD, NJ, TX) have attempted to regulate it. </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Measuring Mold</a:t>
            </a:r>
          </a:p>
        </p:txBody>
      </p:sp>
    </p:spTree>
    <p:extLst>
      <p:ext uri="{BB962C8B-B14F-4D97-AF65-F5344CB8AC3E}">
        <p14:creationId xmlns:p14="http://schemas.microsoft.com/office/powerpoint/2010/main" val="477289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614169"/>
          </a:xfrm>
        </p:spPr>
        <p:txBody>
          <a:bodyPr/>
          <a:lstStyle/>
          <a:p>
            <a:pPr marL="0" indent="0" algn="ctr">
              <a:lnSpc>
                <a:spcPct val="115000"/>
              </a:lnSpc>
              <a:spcBef>
                <a:spcPts val="0"/>
              </a:spcBef>
              <a:spcAft>
                <a:spcPts val="200"/>
              </a:spcAft>
              <a:buNone/>
            </a:pPr>
            <a:r>
              <a:rPr lang="en-US" sz="2200" dirty="0">
                <a:effectLst/>
                <a:ea typeface="Calibri" panose="020F0502020204030204" pitchFamily="34" charset="0"/>
                <a:cs typeface="Calibri" panose="020F0502020204030204" pitchFamily="34" charset="0"/>
              </a:rPr>
              <a:t>A variety of mold cleanup methods are available for remediating damage to building materials and furnishings </a:t>
            </a:r>
            <a:r>
              <a:rPr lang="en-US" sz="2200" dirty="0">
                <a:effectLst/>
                <a:ea typeface="Calibri" panose="020F0502020204030204" pitchFamily="34" charset="0"/>
                <a:cs typeface="Times New Roman" panose="02020603050405020304" pitchFamily="18" charset="0"/>
              </a:rPr>
              <a:t>caused by moisture control problems and mold growth. The specific method(s) used will depend on the type of material affected. </a:t>
            </a:r>
          </a:p>
          <a:p>
            <a:pPr marL="0" indent="0" algn="ctr">
              <a:lnSpc>
                <a:spcPct val="115000"/>
              </a:lnSpc>
              <a:spcBef>
                <a:spcPts val="0"/>
              </a:spcBef>
              <a:spcAft>
                <a:spcPts val="200"/>
              </a:spcAft>
              <a:buNone/>
            </a:pPr>
            <a:endParaRPr lang="en-US" sz="800" dirty="0">
              <a:effectLst/>
              <a:ea typeface="Calibri" panose="020F0502020204030204" pitchFamily="34" charset="0"/>
              <a:cs typeface="Times New Roman" panose="02020603050405020304" pitchFamily="18" charset="0"/>
            </a:endParaRPr>
          </a:p>
          <a:p>
            <a:pPr marL="0" indent="0" algn="ctr">
              <a:lnSpc>
                <a:spcPct val="115000"/>
              </a:lnSpc>
              <a:spcBef>
                <a:spcPts val="0"/>
              </a:spcBef>
              <a:spcAft>
                <a:spcPts val="200"/>
              </a:spcAft>
              <a:buNone/>
            </a:pPr>
            <a:r>
              <a:rPr lang="en-US" sz="2200" dirty="0">
                <a:effectLst/>
                <a:ea typeface="Calibri" panose="020F0502020204030204" pitchFamily="34" charset="0"/>
                <a:cs typeface="Times New Roman" panose="02020603050405020304" pitchFamily="18" charset="0"/>
              </a:rPr>
              <a:t>Improper handling of toxic mold can result in a staggering expense. Testing alone can be a significant cost. Exposures to some populations may give rise to legitimate personal injury claims. For these reasons, it is imperative that builders, risk managers, property owners, and claim professionals implement protocols for dealing with any claim involving mold-related damages.</a:t>
            </a:r>
          </a:p>
          <a:p>
            <a:pPr marL="0" indent="0" algn="ctr">
              <a:lnSpc>
                <a:spcPct val="115000"/>
              </a:lnSpc>
              <a:spcBef>
                <a:spcPts val="0"/>
              </a:spcBef>
              <a:spcAft>
                <a:spcPts val="200"/>
              </a:spcAft>
              <a:buNone/>
            </a:pPr>
            <a:endParaRPr lang="en-US" sz="800" b="1" dirty="0">
              <a:effectLst/>
              <a:ea typeface="Calibri" panose="020F0502020204030204" pitchFamily="34" charset="0"/>
              <a:cs typeface="Times New Roman" panose="02020603050405020304" pitchFamily="18" charset="0"/>
            </a:endParaRPr>
          </a:p>
          <a:p>
            <a:pPr marL="0" indent="0" algn="ctr">
              <a:lnSpc>
                <a:spcPct val="115000"/>
              </a:lnSpc>
              <a:spcBef>
                <a:spcPts val="0"/>
              </a:spcBef>
              <a:spcAft>
                <a:spcPts val="200"/>
              </a:spcAft>
              <a:buNone/>
            </a:pPr>
            <a:r>
              <a:rPr lang="en-US" sz="2200" b="1" dirty="0">
                <a:solidFill>
                  <a:schemeClr val="accent1"/>
                </a:solidFill>
                <a:effectLst/>
                <a:ea typeface="Calibri" panose="020F0502020204030204" pitchFamily="34" charset="0"/>
                <a:cs typeface="Times New Roman" panose="02020603050405020304" pitchFamily="18" charset="0"/>
              </a:rPr>
              <a:t>Not every case involving mold is cause for alarm or panic. </a:t>
            </a:r>
            <a:endParaRPr lang="en-US"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What Should You Do About Mold?</a:t>
            </a:r>
          </a:p>
        </p:txBody>
      </p:sp>
    </p:spTree>
    <p:extLst>
      <p:ext uri="{BB962C8B-B14F-4D97-AF65-F5344CB8AC3E}">
        <p14:creationId xmlns:p14="http://schemas.microsoft.com/office/powerpoint/2010/main" val="402040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79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46BE84-A936-03E0-F903-58EF9674D98E}"/>
              </a:ext>
            </a:extLst>
          </p:cNvPr>
          <p:cNvSpPr>
            <a:spLocks noGrp="1"/>
          </p:cNvSpPr>
          <p:nvPr>
            <p:ph type="body" sz="quarter" idx="15"/>
          </p:nvPr>
        </p:nvSpPr>
        <p:spPr>
          <a:xfrm>
            <a:off x="381000" y="2925414"/>
            <a:ext cx="11430000" cy="502920"/>
          </a:xfrm>
        </p:spPr>
        <p:txBody>
          <a:bodyPr/>
          <a:lstStyle/>
          <a:p>
            <a:r>
              <a:rPr lang="en-US" sz="4800" b="1" dirty="0">
                <a:solidFill>
                  <a:schemeClr val="accent1"/>
                </a:solidFill>
              </a:rPr>
              <a:t>DEALING WITH MOLD</a:t>
            </a:r>
          </a:p>
        </p:txBody>
      </p:sp>
    </p:spTree>
    <p:extLst>
      <p:ext uri="{BB962C8B-B14F-4D97-AF65-F5344CB8AC3E}">
        <p14:creationId xmlns:p14="http://schemas.microsoft.com/office/powerpoint/2010/main" val="401172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500326"/>
            <a:ext cx="11430000" cy="4705165"/>
          </a:xfrm>
        </p:spPr>
        <p:txBody>
          <a:bodyPr numCol="3"/>
          <a:lstStyle/>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When you think you have a sick building, what do you do first?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How long can you wait before you act? How bad does it have to get?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Whom do you call? Whom are you obligated to call?</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Do you owe a duty to call the brand? If so, how soon?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Do you have to disclose the issue to your customers? To your investors?</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How do you remediate the issues without causing panic or damaging your reputation?</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How do you handle customer complaints or questions?</a:t>
            </a:r>
          </a:p>
          <a:p>
            <a:pPr marL="342900" marR="0" lvl="0" indent="-342900">
              <a:lnSpc>
                <a:spcPct val="115000"/>
              </a:lnSpc>
              <a:spcBef>
                <a:spcPts val="0"/>
              </a:spcBef>
              <a:spcAft>
                <a:spcPts val="200"/>
              </a:spcAft>
              <a:buFont typeface="Symbol" panose="05050102010706020507" pitchFamily="18" charset="2"/>
              <a:buChar char=""/>
            </a:pPr>
            <a:endParaRPr lang="en-US" sz="16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How do you handle media inquiries?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How do you pay for the remediation?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Do you have to shut down your business to remediate the issue? For how long?</a:t>
            </a:r>
            <a:r>
              <a:rPr lang="en-US" sz="1600" dirty="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How long can your business survive if you have to close?</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Who pays for the lost profits?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Does your insurance cover claims for mold or SBS?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Does your insurance cover third-party claims if a customer gets injured or sick?</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Does your insurance provide you with legal defense if you get sued?</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Does your construction contract cover mold due to construction defects?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Are there explicit disclaimers of certain types of </a:t>
            </a:r>
            <a:r>
              <a:rPr lang="en-US" sz="1600" dirty="0">
                <a:ea typeface="Calibri" panose="020F0502020204030204" pitchFamily="34" charset="0"/>
                <a:cs typeface="Times New Roman" panose="02020603050405020304" pitchFamily="18" charset="0"/>
              </a:rPr>
              <a:t>damages</a:t>
            </a:r>
            <a:r>
              <a:rPr lang="en-US" sz="1600" dirty="0">
                <a:effectLst/>
                <a:ea typeface="Calibri" panose="020F0502020204030204" pitchFamily="34" charset="0"/>
                <a:cs typeface="Times New Roman" panose="02020603050405020304" pitchFamily="18" charset="0"/>
              </a:rPr>
              <a:t> under your lease or construction contract?</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What is the </a:t>
            </a:r>
            <a:r>
              <a:rPr lang="en-US" sz="1600" dirty="0">
                <a:ea typeface="Calibri" panose="020F0502020204030204" pitchFamily="34" charset="0"/>
                <a:cs typeface="Times New Roman" panose="02020603050405020304" pitchFamily="18" charset="0"/>
              </a:rPr>
              <a:t>applicable </a:t>
            </a:r>
            <a:r>
              <a:rPr lang="en-US" sz="1600" dirty="0">
                <a:effectLst/>
                <a:ea typeface="Calibri" panose="020F0502020204030204" pitchFamily="34" charset="0"/>
                <a:cs typeface="Times New Roman" panose="02020603050405020304" pitchFamily="18" charset="0"/>
              </a:rPr>
              <a:t>statute of limitations?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How do you decide which course of action to take to remediate the issues? </a:t>
            </a:r>
          </a:p>
          <a:p>
            <a:pPr marL="342900" marR="0" lvl="0" indent="-342900">
              <a:lnSpc>
                <a:spcPct val="115000"/>
              </a:lnSpc>
              <a:spcBef>
                <a:spcPts val="0"/>
              </a:spcBef>
              <a:spcAft>
                <a:spcPts val="2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How do you prioritize which issues should be fixed first?</a:t>
            </a:r>
          </a:p>
          <a:p>
            <a:pPr marL="342900" marR="0" lvl="0" indent="-342900">
              <a:lnSpc>
                <a:spcPct val="115000"/>
              </a:lnSpc>
              <a:spcBef>
                <a:spcPts val="0"/>
              </a:spcBef>
              <a:spcAft>
                <a:spcPts val="2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Do you have business interruption insurance?</a:t>
            </a:r>
            <a:endParaRPr lang="en-US" sz="1600" dirty="0">
              <a:effectLst/>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Some Questions to Ask Yourself</a:t>
            </a:r>
          </a:p>
        </p:txBody>
      </p:sp>
    </p:spTree>
    <p:extLst>
      <p:ext uri="{BB962C8B-B14F-4D97-AF65-F5344CB8AC3E}">
        <p14:creationId xmlns:p14="http://schemas.microsoft.com/office/powerpoint/2010/main" val="3697714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BA58A3-12D4-EA80-B06A-11EF0D49516A}"/>
              </a:ext>
            </a:extLst>
          </p:cNvPr>
          <p:cNvSpPr>
            <a:spLocks noGrp="1"/>
          </p:cNvSpPr>
          <p:nvPr>
            <p:ph sz="quarter" idx="18"/>
          </p:nvPr>
        </p:nvSpPr>
        <p:spPr/>
        <p:txBody>
          <a:bodyPr/>
          <a:lstStyle/>
          <a:p>
            <a:pPr marL="0" indent="0">
              <a:buNone/>
            </a:pPr>
            <a:r>
              <a:rPr lang="en-US" dirty="0"/>
              <a:t>If you lease your space, here are a few guidelines and questions:</a:t>
            </a:r>
          </a:p>
          <a:p>
            <a:pPr marL="0" indent="0">
              <a:buNone/>
            </a:pPr>
            <a:endParaRPr lang="en-US" dirty="0"/>
          </a:p>
          <a:p>
            <a:pPr lvl="2">
              <a:buFont typeface="Arial" panose="020B0604020202020204" pitchFamily="34" charset="0"/>
              <a:buChar char="•"/>
            </a:pPr>
            <a:r>
              <a:rPr lang="en-US" dirty="0"/>
              <a:t>Consider getting a mold inspection prior to entering a lease.</a:t>
            </a:r>
          </a:p>
          <a:p>
            <a:pPr lvl="2">
              <a:buFont typeface="Arial" panose="020B0604020202020204" pitchFamily="34" charset="0"/>
              <a:buChar char="•"/>
            </a:pPr>
            <a:r>
              <a:rPr lang="en-US" dirty="0"/>
              <a:t>Read your lease.  Does it address what happens if mold is found?</a:t>
            </a:r>
          </a:p>
          <a:p>
            <a:pPr lvl="2">
              <a:buFont typeface="Arial" panose="020B0604020202020204" pitchFamily="34" charset="0"/>
              <a:buChar char="•"/>
            </a:pPr>
            <a:r>
              <a:rPr lang="en-US" dirty="0"/>
              <a:t>Buy appropriate renters’ insurance.</a:t>
            </a:r>
          </a:p>
          <a:p>
            <a:pPr lvl="2">
              <a:buFont typeface="Arial" panose="020B0604020202020204" pitchFamily="34" charset="0"/>
              <a:buChar char="•"/>
            </a:pPr>
            <a:r>
              <a:rPr lang="en-US" dirty="0"/>
              <a:t>Report any mold growth to your landlord.</a:t>
            </a:r>
          </a:p>
          <a:p>
            <a:pPr lvl="2">
              <a:buFont typeface="Arial" panose="020B0604020202020204" pitchFamily="34" charset="0"/>
              <a:buChar char="•"/>
            </a:pPr>
            <a:r>
              <a:rPr lang="en-US" dirty="0"/>
              <a:t>Is your landlord responsible for the cause of the mold, like a leaking roof or broken water pipe?  Is the landlord providing a safe and habitable building?</a:t>
            </a:r>
          </a:p>
          <a:p>
            <a:pPr lvl="2">
              <a:buFont typeface="Arial" panose="020B0604020202020204" pitchFamily="34" charset="0"/>
              <a:buChar char="•"/>
            </a:pPr>
            <a:r>
              <a:rPr lang="en-US" dirty="0"/>
              <a:t>Are you responsible for the cause of the mold, like failing to maintain a clean environment or leaving windows open during a storm and then failing to dry out the carpet?</a:t>
            </a:r>
          </a:p>
          <a:p>
            <a:pPr lvl="2">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28BC858D-4F9E-1D5C-649C-E53ECDE9DFDA}"/>
              </a:ext>
            </a:extLst>
          </p:cNvPr>
          <p:cNvSpPr>
            <a:spLocks noGrp="1"/>
          </p:cNvSpPr>
          <p:nvPr>
            <p:ph type="body" sz="quarter" idx="15"/>
          </p:nvPr>
        </p:nvSpPr>
        <p:spPr/>
        <p:txBody>
          <a:bodyPr/>
          <a:lstStyle/>
          <a:p>
            <a:r>
              <a:rPr lang="en-US" b="1" dirty="0"/>
              <a:t>Tenant – Landlord </a:t>
            </a:r>
          </a:p>
        </p:txBody>
      </p:sp>
      <p:sp>
        <p:nvSpPr>
          <p:cNvPr id="4" name="Text Placeholder 3">
            <a:extLst>
              <a:ext uri="{FF2B5EF4-FFF2-40B4-BE49-F238E27FC236}">
                <a16:creationId xmlns:a16="http://schemas.microsoft.com/office/drawing/2014/main" id="{FDF41169-EA40-CBD9-0B1C-4C8F9BF8A8FE}"/>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19478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614169"/>
          </a:xfrm>
        </p:spPr>
        <p:txBody>
          <a:bodyPr/>
          <a:lstStyle/>
          <a:p>
            <a:pPr marL="342900" marR="0" lvl="0" indent="-342900">
              <a:lnSpc>
                <a:spcPct val="115000"/>
              </a:lnSpc>
              <a:spcBef>
                <a:spcPts val="0"/>
              </a:spcBef>
              <a:spcAft>
                <a:spcPts val="1200"/>
              </a:spcAft>
              <a:buFont typeface="+mj-lt"/>
              <a:buAutoNum type="arabicPeriod"/>
            </a:pPr>
            <a:r>
              <a:rPr lang="en-US" sz="1800" b="1" dirty="0">
                <a:solidFill>
                  <a:schemeClr val="accent1"/>
                </a:solidFill>
                <a:effectLst/>
                <a:ea typeface="Calibri" panose="020F0502020204030204" pitchFamily="34" charset="0"/>
                <a:cs typeface="Times New Roman" panose="02020603050405020304" pitchFamily="18" charset="0"/>
              </a:rPr>
              <a:t>TESTING.</a:t>
            </a:r>
            <a:r>
              <a:rPr lang="en-US" sz="1800" dirty="0">
                <a:effectLst/>
                <a:ea typeface="Calibri" panose="020F0502020204030204" pitchFamily="34" charset="0"/>
                <a:cs typeface="Times New Roman" panose="02020603050405020304" pitchFamily="18" charset="0"/>
              </a:rPr>
              <a:t> Hire an independent testing company to conduct indoor air quality testing to determine if mold, volatile organic compounds (VOCs), radon, or other harmful toxins are present in your environment. </a:t>
            </a:r>
          </a:p>
          <a:p>
            <a:pPr marL="342900" marR="0" lvl="0" indent="-342900">
              <a:lnSpc>
                <a:spcPct val="115000"/>
              </a:lnSpc>
              <a:spcBef>
                <a:spcPts val="0"/>
              </a:spcBef>
              <a:spcAft>
                <a:spcPts val="1200"/>
              </a:spcAft>
              <a:buFont typeface="+mj-lt"/>
              <a:buAutoNum type="arabicPeriod"/>
            </a:pPr>
            <a:r>
              <a:rPr lang="en-US" sz="1800" b="1" dirty="0">
                <a:solidFill>
                  <a:schemeClr val="accent1"/>
                </a:solidFill>
                <a:ea typeface="Calibri" panose="020F0502020204030204" pitchFamily="34" charset="0"/>
                <a:cs typeface="Times New Roman" panose="02020603050405020304" pitchFamily="18" charset="0"/>
              </a:rPr>
              <a:t>FINDING MOLD. </a:t>
            </a:r>
            <a:r>
              <a:rPr lang="en-US" sz="1800" dirty="0">
                <a:effectLst/>
                <a:ea typeface="Calibri" panose="020F0502020204030204" pitchFamily="34" charset="0"/>
                <a:cs typeface="Times New Roman" panose="02020603050405020304" pitchFamily="18" charset="0"/>
              </a:rPr>
              <a:t>If mold is found, correct </a:t>
            </a:r>
            <a:r>
              <a:rPr lang="en-US" sz="1800" dirty="0">
                <a:ea typeface="Calibri" panose="020F0502020204030204" pitchFamily="34" charset="0"/>
                <a:cs typeface="Times New Roman" panose="02020603050405020304" pitchFamily="18" charset="0"/>
              </a:rPr>
              <a:t>the </a:t>
            </a:r>
            <a:r>
              <a:rPr lang="en-US" sz="1800" dirty="0">
                <a:effectLst/>
                <a:ea typeface="Calibri" panose="020F0502020204030204" pitchFamily="34" charset="0"/>
                <a:cs typeface="Times New Roman" panose="02020603050405020304" pitchFamily="18" charset="0"/>
              </a:rPr>
              <a:t>conditions that are causing mold, which include water leaks, condensation, infiltration, flooding, or high humidity levels. Then you must have a remediation company remove the moldy items. Once mold starts to grow in carpet, insulation, ceiling tiles, drywall, or wallboard, the only way to deal with the problem is by removal and replacement.</a:t>
            </a:r>
          </a:p>
          <a:p>
            <a:pPr marL="342900" marR="0" lvl="0" indent="-342900">
              <a:lnSpc>
                <a:spcPct val="115000"/>
              </a:lnSpc>
              <a:spcBef>
                <a:spcPts val="0"/>
              </a:spcBef>
              <a:spcAft>
                <a:spcPts val="1200"/>
              </a:spcAft>
              <a:buFont typeface="+mj-lt"/>
              <a:buAutoNum type="arabicPeriod"/>
            </a:pPr>
            <a:r>
              <a:rPr lang="en-US" sz="1800" b="1" dirty="0">
                <a:solidFill>
                  <a:schemeClr val="accent1"/>
                </a:solidFill>
                <a:effectLst/>
                <a:ea typeface="Calibri" panose="020F0502020204030204" pitchFamily="34" charset="0"/>
                <a:cs typeface="Times New Roman" panose="02020603050405020304" pitchFamily="18" charset="0"/>
              </a:rPr>
              <a:t>ASSESSING HEALTH RISKS.</a:t>
            </a:r>
            <a:r>
              <a:rPr lang="en-US" sz="1800" dirty="0">
                <a:effectLst/>
                <a:ea typeface="Calibri" panose="020F0502020204030204" pitchFamily="34" charset="0"/>
                <a:cs typeface="Times New Roman" panose="02020603050405020304" pitchFamily="18" charset="0"/>
              </a:rPr>
              <a:t> If you can see or smell mold, a health risk may be present. You do not need to know the type of mold growing in your building, and the CDC does not recommend or perform routine sampling for molds. No matter what type of mold is present, the CDC recommends removing it. Because the effect of mold on people can vary greatly, either because of the amount or type of mold, you cannot rely on sampling and culturing to know the health risk.</a:t>
            </a:r>
          </a:p>
          <a:p>
            <a:pPr>
              <a:lnSpc>
                <a:spcPct val="115000"/>
              </a:lnSpc>
              <a:spcBef>
                <a:spcPts val="0"/>
              </a:spcBef>
              <a:spcAft>
                <a:spcPts val="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Steps in Addressing a Sick Building </a:t>
            </a:r>
          </a:p>
        </p:txBody>
      </p:sp>
    </p:spTree>
    <p:extLst>
      <p:ext uri="{BB962C8B-B14F-4D97-AF65-F5344CB8AC3E}">
        <p14:creationId xmlns:p14="http://schemas.microsoft.com/office/powerpoint/2010/main" val="1577346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614169"/>
          </a:xfrm>
        </p:spPr>
        <p:txBody>
          <a:bodyPr/>
          <a:lstStyle/>
          <a:p>
            <a:pPr marL="342900" marR="0" lvl="0" indent="-342900">
              <a:lnSpc>
                <a:spcPct val="115000"/>
              </a:lnSpc>
              <a:spcBef>
                <a:spcPts val="0"/>
              </a:spcBef>
              <a:spcAft>
                <a:spcPts val="1200"/>
              </a:spcAft>
              <a:buFont typeface="+mj-lt"/>
              <a:buAutoNum type="arabicPeriod" startAt="4"/>
            </a:pPr>
            <a:r>
              <a:rPr lang="en-US" sz="1800" b="1" dirty="0">
                <a:solidFill>
                  <a:schemeClr val="accent1"/>
                </a:solidFill>
                <a:ea typeface="Calibri" panose="020F0502020204030204" pitchFamily="34" charset="0"/>
                <a:cs typeface="Times New Roman" panose="02020603050405020304" pitchFamily="18" charset="0"/>
              </a:rPr>
              <a:t>SAMPLING MOLD.</a:t>
            </a:r>
            <a:r>
              <a:rPr lang="en-US" sz="1800" dirty="0">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Standards for judging what is an acceptable, tolerable, or normal quantity of mold have not been established. Sampling for mold can be expensive, and standards for judging what is and what is not an acceptable quantity of mold have not been set. The best practice is to remove the mold and work to prevent future growth.  If you do decide to pay for environmental sampling for molds, before the work starts, you should ask the consultants who will do the work to establish criteria for interpreting the test results. They should tell you in advance what they will do or what recommendations they will make based on the sampling results. The results of samples taken in your unique situation cannot be interpreted without physical inspection of the contaminated area or without considering the building’s characteristics and the factors that led to the present condition.</a:t>
            </a:r>
          </a:p>
          <a:p>
            <a:pPr marL="342900" marR="0" lvl="0" indent="-342900">
              <a:lnSpc>
                <a:spcPct val="115000"/>
              </a:lnSpc>
              <a:spcBef>
                <a:spcPts val="0"/>
              </a:spcBef>
              <a:spcAft>
                <a:spcPts val="1200"/>
              </a:spcAft>
              <a:buFont typeface="+mj-lt"/>
              <a:buAutoNum type="arabicPeriod" startAt="4"/>
            </a:pPr>
            <a:r>
              <a:rPr lang="en-US" sz="1800" b="1" dirty="0">
                <a:solidFill>
                  <a:schemeClr val="accent1"/>
                </a:solidFill>
                <a:effectLst/>
                <a:ea typeface="Calibri" panose="020F0502020204030204" pitchFamily="34" charset="0"/>
                <a:cs typeface="Times New Roman" panose="02020603050405020304" pitchFamily="18" charset="0"/>
              </a:rPr>
              <a:t>INSURANCE. </a:t>
            </a:r>
            <a:r>
              <a:rPr lang="en-US" sz="1800" dirty="0">
                <a:effectLst/>
                <a:ea typeface="Calibri" panose="020F0502020204030204" pitchFamily="34" charset="0"/>
                <a:cs typeface="Times New Roman" panose="02020603050405020304" pitchFamily="18" charset="0"/>
              </a:rPr>
              <a:t>File a claim with your insurance company.</a:t>
            </a:r>
          </a:p>
          <a:p>
            <a:pPr marL="342900" marR="0" lvl="0" indent="-342900">
              <a:lnSpc>
                <a:spcPct val="115000"/>
              </a:lnSpc>
              <a:spcBef>
                <a:spcPts val="0"/>
              </a:spcBef>
              <a:spcAft>
                <a:spcPts val="1200"/>
              </a:spcAft>
              <a:buFont typeface="+mj-lt"/>
              <a:buAutoNum type="arabicPeriod" startAt="4"/>
            </a:pPr>
            <a:r>
              <a:rPr lang="en-US" sz="1800" b="1" dirty="0">
                <a:solidFill>
                  <a:schemeClr val="accent1"/>
                </a:solidFill>
                <a:effectLst/>
                <a:ea typeface="Calibri" panose="020F0502020204030204" pitchFamily="34" charset="0"/>
                <a:cs typeface="Times New Roman" panose="02020603050405020304" pitchFamily="18" charset="0"/>
              </a:rPr>
              <a:t>CLAIMS. </a:t>
            </a:r>
            <a:r>
              <a:rPr lang="en-US" sz="1800" dirty="0">
                <a:effectLst/>
                <a:ea typeface="Calibri" panose="020F0502020204030204" pitchFamily="34" charset="0"/>
                <a:cs typeface="Times New Roman" panose="02020603050405020304" pitchFamily="18" charset="0"/>
              </a:rPr>
              <a:t>Review your lease or construction contract. </a:t>
            </a:r>
          </a:p>
          <a:p>
            <a:pPr marL="342900" marR="0" lvl="0" indent="-342900">
              <a:lnSpc>
                <a:spcPct val="115000"/>
              </a:lnSpc>
              <a:spcBef>
                <a:spcPts val="0"/>
              </a:spcBef>
              <a:spcAft>
                <a:spcPts val="1200"/>
              </a:spcAft>
              <a:buFont typeface="+mj-lt"/>
              <a:buAutoNum type="arabicPeriod" startAt="4"/>
            </a:pPr>
            <a:r>
              <a:rPr lang="en-US" sz="1800" b="1" dirty="0">
                <a:solidFill>
                  <a:schemeClr val="accent1"/>
                </a:solidFill>
                <a:ea typeface="Calibri" panose="020F0502020204030204" pitchFamily="34" charset="0"/>
                <a:cs typeface="Times New Roman" panose="02020603050405020304" pitchFamily="18" charset="0"/>
              </a:rPr>
              <a:t>REMEDIATION.</a:t>
            </a:r>
            <a:r>
              <a:rPr lang="en-US" sz="1800" dirty="0">
                <a:solidFill>
                  <a:schemeClr val="accent1"/>
                </a:solidFill>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What does it look like, how much does it cost, and how long will it last?</a:t>
            </a:r>
            <a:endParaRPr lang="en-US" sz="1800" dirty="0">
              <a:effectLst/>
              <a:ea typeface="Calibri" panose="020F0502020204030204" pitchFamily="34" charset="0"/>
              <a:cs typeface="Times New Roman" panose="02020603050405020304" pitchFamily="18" charset="0"/>
            </a:endParaRPr>
          </a:p>
          <a:p>
            <a:pPr>
              <a:lnSpc>
                <a:spcPct val="115000"/>
              </a:lnSpc>
              <a:spcBef>
                <a:spcPts val="0"/>
              </a:spcBef>
              <a:spcAft>
                <a:spcPts val="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111148"/>
            <a:ext cx="11430000" cy="822124"/>
          </a:xfrm>
        </p:spPr>
        <p:txBody>
          <a:bodyPr/>
          <a:lstStyle/>
          <a:p>
            <a:r>
              <a:rPr lang="en-US" sz="3600" b="1" dirty="0"/>
              <a:t>Steps in Addressing a Sick Building</a:t>
            </a:r>
          </a:p>
        </p:txBody>
      </p:sp>
      <p:sp>
        <p:nvSpPr>
          <p:cNvPr id="2" name="Text Placeholder 4">
            <a:extLst>
              <a:ext uri="{FF2B5EF4-FFF2-40B4-BE49-F238E27FC236}">
                <a16:creationId xmlns:a16="http://schemas.microsoft.com/office/drawing/2014/main" id="{BED5C6C4-E9A9-4E66-854C-A53461D13C1C}"/>
              </a:ext>
            </a:extLst>
          </p:cNvPr>
          <p:cNvSpPr>
            <a:spLocks noGrp="1"/>
          </p:cNvSpPr>
          <p:nvPr>
            <p:ph type="body" sz="quarter" idx="16"/>
          </p:nvPr>
        </p:nvSpPr>
        <p:spPr>
          <a:xfrm>
            <a:off x="390331" y="933098"/>
            <a:ext cx="11430000" cy="274320"/>
          </a:xfrm>
        </p:spPr>
        <p:txBody>
          <a:bodyPr/>
          <a:lstStyle/>
          <a:p>
            <a:r>
              <a:rPr lang="en-US" dirty="0"/>
              <a:t>CONTINUED</a:t>
            </a:r>
          </a:p>
        </p:txBody>
      </p:sp>
    </p:spTree>
    <p:extLst>
      <p:ext uri="{BB962C8B-B14F-4D97-AF65-F5344CB8AC3E}">
        <p14:creationId xmlns:p14="http://schemas.microsoft.com/office/powerpoint/2010/main" val="164719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614169"/>
          </a:xfrm>
        </p:spPr>
        <p:txBody>
          <a:bodyPr/>
          <a:lstStyle/>
          <a:p>
            <a:pPr marL="0" indent="0" algn="ctr">
              <a:lnSpc>
                <a:spcPct val="115000"/>
              </a:lnSpc>
              <a:spcBef>
                <a:spcPts val="0"/>
              </a:spcBef>
              <a:spcAft>
                <a:spcPts val="200"/>
              </a:spcAft>
              <a:buNone/>
            </a:pPr>
            <a:r>
              <a:rPr lang="en-US" sz="2400" dirty="0">
                <a:effectLst/>
                <a:ea typeface="Calibri" panose="020F0502020204030204" pitchFamily="34" charset="0"/>
                <a:cs typeface="Times New Roman" panose="02020603050405020304" pitchFamily="18" charset="0"/>
              </a:rPr>
              <a:t>Your duty will depend on the facts.</a:t>
            </a:r>
          </a:p>
          <a:p>
            <a:pPr marL="0" indent="0" algn="ctr">
              <a:lnSpc>
                <a:spcPct val="115000"/>
              </a:lnSpc>
              <a:spcBef>
                <a:spcPts val="0"/>
              </a:spcBef>
              <a:spcAft>
                <a:spcPts val="200"/>
              </a:spcAft>
              <a:buNone/>
            </a:pPr>
            <a:endParaRPr lang="en-US" sz="2400" dirty="0">
              <a:effectLst/>
              <a:ea typeface="Calibri" panose="020F0502020204030204" pitchFamily="34" charset="0"/>
              <a:cs typeface="Times New Roman" panose="02020603050405020304" pitchFamily="18" charset="0"/>
            </a:endParaRPr>
          </a:p>
          <a:p>
            <a:pPr marL="0" indent="0" algn="ctr">
              <a:lnSpc>
                <a:spcPct val="115000"/>
              </a:lnSpc>
              <a:spcBef>
                <a:spcPts val="0"/>
              </a:spcBef>
              <a:spcAft>
                <a:spcPts val="200"/>
              </a:spcAft>
              <a:buNone/>
            </a:pPr>
            <a:r>
              <a:rPr lang="en-US" sz="2400" dirty="0">
                <a:ea typeface="Calibri" panose="020F0502020204030204" pitchFamily="34" charset="0"/>
                <a:cs typeface="Times New Roman" panose="02020603050405020304" pitchFamily="18" charset="0"/>
              </a:rPr>
              <a:t>In some </a:t>
            </a:r>
            <a:r>
              <a:rPr lang="en-US" sz="2400" dirty="0">
                <a:effectLst/>
                <a:ea typeface="Calibri" panose="020F0502020204030204" pitchFamily="34" charset="0"/>
                <a:cs typeface="Times New Roman" panose="02020603050405020304" pitchFamily="18" charset="0"/>
              </a:rPr>
              <a:t>indoor pollution cases, the owner’s/employer’s duty may require </a:t>
            </a:r>
            <a:r>
              <a:rPr lang="en-US" sz="2400" i="1" dirty="0">
                <a:effectLst/>
                <a:ea typeface="Calibri" panose="020F0502020204030204" pitchFamily="34" charset="0"/>
                <a:cs typeface="Times New Roman" panose="02020603050405020304" pitchFamily="18" charset="0"/>
              </a:rPr>
              <a:t>nothing less </a:t>
            </a:r>
            <a:r>
              <a:rPr lang="en-US" sz="2400" dirty="0">
                <a:effectLst/>
                <a:ea typeface="Calibri" panose="020F0502020204030204" pitchFamily="34" charset="0"/>
                <a:cs typeface="Times New Roman" panose="02020603050405020304" pitchFamily="18" charset="0"/>
              </a:rPr>
              <a:t>than taking prompt action to remediate the issue.</a:t>
            </a:r>
          </a:p>
          <a:p>
            <a:pPr marL="0" indent="0" algn="ctr">
              <a:lnSpc>
                <a:spcPct val="115000"/>
              </a:lnSpc>
              <a:spcBef>
                <a:spcPts val="0"/>
              </a:spcBef>
              <a:spcAft>
                <a:spcPts val="200"/>
              </a:spcAft>
              <a:buNone/>
            </a:pPr>
            <a:endParaRPr lang="en-US" sz="2400" dirty="0">
              <a:ea typeface="Calibri" panose="020F0502020204030204" pitchFamily="34" charset="0"/>
              <a:cs typeface="Times New Roman" panose="02020603050405020304" pitchFamily="18" charset="0"/>
            </a:endParaRPr>
          </a:p>
          <a:p>
            <a:pPr marL="0" indent="0" algn="ctr">
              <a:lnSpc>
                <a:spcPct val="115000"/>
              </a:lnSpc>
              <a:spcBef>
                <a:spcPts val="0"/>
              </a:spcBef>
              <a:spcAft>
                <a:spcPts val="200"/>
              </a:spcAft>
              <a:buNone/>
            </a:pPr>
            <a:r>
              <a:rPr lang="en-US" sz="2400" dirty="0">
                <a:effectLst/>
                <a:ea typeface="Calibri" panose="020F0502020204030204" pitchFamily="34" charset="0"/>
                <a:cs typeface="Times New Roman" panose="02020603050405020304" pitchFamily="18" charset="0"/>
              </a:rPr>
              <a:t>Merely warning customers or guests about a potential hazard of this type may not be sufficient because it cannot be reasonably avoided. </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Duty to Customers, Guests, and Employees</a:t>
            </a:r>
          </a:p>
        </p:txBody>
      </p:sp>
    </p:spTree>
    <p:extLst>
      <p:ext uri="{BB962C8B-B14F-4D97-AF65-F5344CB8AC3E}">
        <p14:creationId xmlns:p14="http://schemas.microsoft.com/office/powerpoint/2010/main" val="148727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79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46BE84-A936-03E0-F903-58EF9674D98E}"/>
              </a:ext>
            </a:extLst>
          </p:cNvPr>
          <p:cNvSpPr>
            <a:spLocks noGrp="1"/>
          </p:cNvSpPr>
          <p:nvPr>
            <p:ph type="body" sz="quarter" idx="15"/>
          </p:nvPr>
        </p:nvSpPr>
        <p:spPr>
          <a:xfrm>
            <a:off x="381000" y="2925414"/>
            <a:ext cx="11430000" cy="502920"/>
          </a:xfrm>
        </p:spPr>
        <p:txBody>
          <a:bodyPr/>
          <a:lstStyle/>
          <a:p>
            <a:r>
              <a:rPr lang="en-US" sz="4800" b="1" dirty="0">
                <a:solidFill>
                  <a:schemeClr val="accent1"/>
                </a:solidFill>
              </a:rPr>
              <a:t>LEGAL TRENDS</a:t>
            </a:r>
          </a:p>
        </p:txBody>
      </p:sp>
    </p:spTree>
    <p:extLst>
      <p:ext uri="{BB962C8B-B14F-4D97-AF65-F5344CB8AC3E}">
        <p14:creationId xmlns:p14="http://schemas.microsoft.com/office/powerpoint/2010/main" val="141351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p:txBody>
          <a:bodyPr/>
          <a:lstStyle/>
          <a:p>
            <a:r>
              <a:rPr lang="en-US" sz="3600" b="1" dirty="0"/>
              <a:t>Legal Trends in Mold Claims Involving Commercial Buildings</a:t>
            </a:r>
          </a:p>
        </p:txBody>
      </p:sp>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nchor="ctr"/>
          <a:lstStyle/>
          <a:p>
            <a:pPr marL="0" marR="0" lvl="0" indent="0" algn="ctr">
              <a:lnSpc>
                <a:spcPct val="115000"/>
              </a:lnSpc>
              <a:spcBef>
                <a:spcPts val="0"/>
              </a:spcBef>
              <a:spcAft>
                <a:spcPts val="200"/>
              </a:spcAft>
              <a:buNone/>
            </a:pPr>
            <a:r>
              <a:rPr lang="en-US" sz="2400" dirty="0">
                <a:effectLst/>
                <a:ea typeface="Calibri" panose="020F0502020204030204" pitchFamily="34" charset="0"/>
                <a:cs typeface="Times New Roman" panose="02020603050405020304" pitchFamily="18" charset="0"/>
              </a:rPr>
              <a:t>Damages in commercial cases involve not only personal injury but also potential loss of use and business interruption.</a:t>
            </a:r>
          </a:p>
          <a:p>
            <a:pPr marL="0" marR="0" lvl="0" indent="0" algn="ctr">
              <a:lnSpc>
                <a:spcPct val="115000"/>
              </a:lnSpc>
              <a:spcBef>
                <a:spcPts val="0"/>
              </a:spcBef>
              <a:spcAft>
                <a:spcPts val="200"/>
              </a:spcAft>
              <a:buNone/>
            </a:pPr>
            <a:r>
              <a:rPr lang="en-US" sz="2400" dirty="0">
                <a:effectLst/>
                <a:ea typeface="Calibri" panose="020F0502020204030204" pitchFamily="34" charset="0"/>
                <a:cs typeface="Times New Roman" panose="02020603050405020304" pitchFamily="18" charset="0"/>
              </a:rPr>
              <a:t> </a:t>
            </a:r>
          </a:p>
          <a:p>
            <a:pPr marL="0" marR="0" lvl="0" indent="0" algn="ctr">
              <a:lnSpc>
                <a:spcPct val="115000"/>
              </a:lnSpc>
              <a:spcBef>
                <a:spcPts val="0"/>
              </a:spcBef>
              <a:spcAft>
                <a:spcPts val="0"/>
              </a:spcAft>
              <a:buNone/>
            </a:pPr>
            <a:r>
              <a:rPr lang="en-US" sz="2400" dirty="0">
                <a:effectLst/>
                <a:ea typeface="Calibri" panose="020F0502020204030204" pitchFamily="34" charset="0"/>
                <a:cs typeface="Times New Roman" panose="02020603050405020304" pitchFamily="18" charset="0"/>
              </a:rPr>
              <a:t>Over the past several years, the </a:t>
            </a:r>
            <a:r>
              <a:rPr lang="en-US" sz="2400" dirty="0">
                <a:ea typeface="Calibri" panose="020F0502020204030204" pitchFamily="34" charset="0"/>
                <a:cs typeface="Times New Roman" panose="02020603050405020304" pitchFamily="18" charset="0"/>
              </a:rPr>
              <a:t>courts have</a:t>
            </a:r>
            <a:r>
              <a:rPr lang="en-US" sz="2400" dirty="0">
                <a:effectLst/>
                <a:ea typeface="Calibri" panose="020F0502020204030204" pitchFamily="34" charset="0"/>
                <a:cs typeface="Times New Roman" panose="02020603050405020304" pitchFamily="18" charset="0"/>
              </a:rPr>
              <a:t> consistently chipped away at the damages individuals and businesses can recover for defective construction.</a:t>
            </a:r>
          </a:p>
          <a:p>
            <a:pPr marL="0" marR="0" lvl="0" indent="0" algn="ctr">
              <a:lnSpc>
                <a:spcPct val="115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lvl="0" indent="0" algn="ctr">
              <a:lnSpc>
                <a:spcPct val="115000"/>
              </a:lnSpc>
              <a:spcBef>
                <a:spcPts val="0"/>
              </a:spcBef>
              <a:spcAft>
                <a:spcPts val="200"/>
              </a:spcAft>
              <a:buNone/>
            </a:pPr>
            <a:r>
              <a:rPr lang="en-US" sz="2400" dirty="0">
                <a:effectLst/>
                <a:ea typeface="Calibri" panose="020F0502020204030204" pitchFamily="34" charset="0"/>
                <a:cs typeface="Times New Roman" panose="02020603050405020304" pitchFamily="18" charset="0"/>
              </a:rPr>
              <a:t>Suits are increasingly being filed against board members, experts, and others for failing to recognize the scope and gravity of mold conditions, repair protocols, and costs associated with eradicating alleged toxic mold.</a:t>
            </a:r>
          </a:p>
          <a:p>
            <a:pPr marL="0" marR="0" lvl="0" indent="0" algn="ctr">
              <a:lnSpc>
                <a:spcPct val="115000"/>
              </a:lnSpc>
              <a:spcBef>
                <a:spcPts val="0"/>
              </a:spcBef>
              <a:spcAft>
                <a:spcPts val="200"/>
              </a:spcAft>
              <a:buNone/>
            </a:pPr>
            <a:endParaRPr lang="en-US" sz="2400" dirty="0">
              <a:ea typeface="Calibri" panose="020F0502020204030204" pitchFamily="34" charset="0"/>
              <a:cs typeface="Times New Roman" panose="02020603050405020304" pitchFamily="18" charset="0"/>
            </a:endParaRPr>
          </a:p>
          <a:p>
            <a:pPr marL="0" marR="0" lvl="0" indent="0" algn="ctr">
              <a:lnSpc>
                <a:spcPct val="115000"/>
              </a:lnSpc>
              <a:spcBef>
                <a:spcPts val="0"/>
              </a:spcBef>
              <a:spcAft>
                <a:spcPts val="200"/>
              </a:spcAft>
              <a:buNone/>
            </a:pPr>
            <a:r>
              <a:rPr lang="en-US" sz="2400" dirty="0">
                <a:effectLst/>
                <a:ea typeface="Calibri" panose="020F0502020204030204" pitchFamily="34" charset="0"/>
                <a:cs typeface="Times New Roman" panose="02020603050405020304" pitchFamily="18" charset="0"/>
              </a:rPr>
              <a:t>Litigation is driven by the high costs of remediation.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83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79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46BE84-A936-03E0-F903-58EF9674D98E}"/>
              </a:ext>
            </a:extLst>
          </p:cNvPr>
          <p:cNvSpPr>
            <a:spLocks noGrp="1"/>
          </p:cNvSpPr>
          <p:nvPr>
            <p:ph type="body" sz="quarter" idx="15"/>
          </p:nvPr>
        </p:nvSpPr>
        <p:spPr>
          <a:xfrm>
            <a:off x="381000" y="2925414"/>
            <a:ext cx="11430000" cy="502920"/>
          </a:xfrm>
        </p:spPr>
        <p:txBody>
          <a:bodyPr/>
          <a:lstStyle/>
          <a:p>
            <a:r>
              <a:rPr lang="en-US" sz="4800" b="1" dirty="0">
                <a:solidFill>
                  <a:schemeClr val="accent1"/>
                </a:solidFill>
              </a:rPr>
              <a:t>IDENTIFYING A SICK BUILDING</a:t>
            </a:r>
          </a:p>
        </p:txBody>
      </p:sp>
    </p:spTree>
    <p:extLst>
      <p:ext uri="{BB962C8B-B14F-4D97-AF65-F5344CB8AC3E}">
        <p14:creationId xmlns:p14="http://schemas.microsoft.com/office/powerpoint/2010/main" val="20343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p:txBody>
          <a:bodyPr/>
          <a:lstStyle/>
          <a:p>
            <a:r>
              <a:rPr lang="en-US" sz="3600" b="1" dirty="0"/>
              <a:t>Legal Trends in Mold Claims Involving Commercial Buildings</a:t>
            </a:r>
          </a:p>
        </p:txBody>
      </p:sp>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nchor="ctr"/>
          <a:lstStyle/>
          <a:p>
            <a:pPr marL="0" marR="0" lvl="0" indent="0" algn="ctr">
              <a:lnSpc>
                <a:spcPct val="115000"/>
              </a:lnSpc>
              <a:spcBef>
                <a:spcPts val="0"/>
              </a:spcBef>
              <a:spcAft>
                <a:spcPts val="200"/>
              </a:spcAft>
              <a:buNone/>
            </a:pPr>
            <a:r>
              <a:rPr lang="en-US" sz="2400" dirty="0">
                <a:effectLst/>
                <a:ea typeface="Calibri" panose="020F0502020204030204" pitchFamily="34" charset="0"/>
                <a:cs typeface="Times New Roman" panose="02020603050405020304" pitchFamily="18" charset="0"/>
              </a:rPr>
              <a:t>An increasing number of claims growing from prior suits involving construction defects or mold abatement gone astray can be categorized as “second-generation suits.”  There is a growing trend of claims for improper investigation, identification, or remediation of the mold condition in the first instance. </a:t>
            </a:r>
          </a:p>
          <a:p>
            <a:pPr marL="0" marR="0" lvl="0" indent="0" algn="ctr">
              <a:lnSpc>
                <a:spcPct val="115000"/>
              </a:lnSpc>
              <a:spcBef>
                <a:spcPts val="0"/>
              </a:spcBef>
              <a:spcAft>
                <a:spcPts val="200"/>
              </a:spcAft>
              <a:buNone/>
            </a:pPr>
            <a:endParaRPr lang="en-US" sz="2400" dirty="0">
              <a:effectLst/>
              <a:ea typeface="Calibri" panose="020F0502020204030204" pitchFamily="34" charset="0"/>
              <a:cs typeface="Times New Roman" panose="02020603050405020304" pitchFamily="18" charset="0"/>
            </a:endParaRPr>
          </a:p>
          <a:p>
            <a:pPr marL="0" marR="0" lvl="0" indent="0" algn="ctr">
              <a:lnSpc>
                <a:spcPct val="115000"/>
              </a:lnSpc>
              <a:spcBef>
                <a:spcPts val="0"/>
              </a:spcBef>
              <a:spcAft>
                <a:spcPts val="200"/>
              </a:spcAft>
              <a:buNone/>
            </a:pPr>
            <a:r>
              <a:rPr lang="en-US" sz="2400" dirty="0">
                <a:effectLst/>
                <a:ea typeface="Calibri" panose="020F0502020204030204" pitchFamily="34" charset="0"/>
                <a:cs typeface="Times New Roman" panose="02020603050405020304" pitchFamily="18" charset="0"/>
              </a:rPr>
              <a:t>Also falling under the umbrella of second-generation suits are claims against remediation contractors and experts for improper remediation in the first place. Plaintiffs are alleging that contractors did not repair conditions that caused mold, did not contain the mold during remediation, or caused </a:t>
            </a:r>
            <a:r>
              <a:rPr lang="en-US" sz="2400" dirty="0">
                <a:ea typeface="Calibri" panose="020F0502020204030204" pitchFamily="34" charset="0"/>
                <a:cs typeface="Times New Roman" panose="02020603050405020304" pitchFamily="18" charset="0"/>
              </a:rPr>
              <a:t>mold</a:t>
            </a:r>
            <a:r>
              <a:rPr lang="en-US" sz="2400" dirty="0">
                <a:effectLst/>
                <a:ea typeface="Calibri" panose="020F0502020204030204" pitchFamily="34" charset="0"/>
                <a:cs typeface="Times New Roman" panose="02020603050405020304" pitchFamily="18" charset="0"/>
              </a:rPr>
              <a:t> to spread to other areas of the building.</a:t>
            </a:r>
          </a:p>
        </p:txBody>
      </p:sp>
    </p:spTree>
    <p:extLst>
      <p:ext uri="{BB962C8B-B14F-4D97-AF65-F5344CB8AC3E}">
        <p14:creationId xmlns:p14="http://schemas.microsoft.com/office/powerpoint/2010/main" val="309359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614169"/>
          </a:xfrm>
        </p:spPr>
        <p:txBody>
          <a:bodyPr anchor="ctr"/>
          <a:lstStyle/>
          <a:p>
            <a:pPr marL="0" indent="0" algn="ctr">
              <a:lnSpc>
                <a:spcPct val="115000"/>
              </a:lnSpc>
              <a:spcBef>
                <a:spcPts val="0"/>
              </a:spcBef>
              <a:spcAft>
                <a:spcPts val="200"/>
              </a:spcAft>
              <a:buNone/>
            </a:pPr>
            <a:r>
              <a:rPr lang="en-US" sz="2800" b="1" dirty="0">
                <a:effectLst/>
                <a:ea typeface="Calibri" panose="020F0502020204030204" pitchFamily="34" charset="0"/>
                <a:cs typeface="Times New Roman" panose="02020603050405020304" pitchFamily="18" charset="0"/>
              </a:rPr>
              <a:t>Toxic mold claims are </a:t>
            </a:r>
            <a:r>
              <a:rPr lang="en-US" sz="2800" b="1" dirty="0">
                <a:ea typeface="Calibri" panose="020F0502020204030204" pitchFamily="34" charset="0"/>
                <a:cs typeface="Times New Roman" panose="02020603050405020304" pitchFamily="18" charset="0"/>
              </a:rPr>
              <a:t>an</a:t>
            </a:r>
            <a:r>
              <a:rPr lang="en-US" sz="2800" b="1" dirty="0">
                <a:effectLst/>
                <a:ea typeface="Calibri" panose="020F0502020204030204" pitchFamily="34" charset="0"/>
                <a:cs typeface="Times New Roman" panose="02020603050405020304" pitchFamily="18" charset="0"/>
              </a:rPr>
              <a:t> emerging tort. Settlement and verdict values to date underscore this is a tort to be taken seriously.</a:t>
            </a:r>
          </a:p>
          <a:p>
            <a:pPr marL="0" indent="0" algn="ctr">
              <a:lnSpc>
                <a:spcPct val="115000"/>
              </a:lnSpc>
              <a:spcBef>
                <a:spcPts val="0"/>
              </a:spcBef>
              <a:spcAft>
                <a:spcPts val="200"/>
              </a:spcAft>
              <a:buNone/>
            </a:pPr>
            <a:endParaRPr lang="en-US" sz="2800" b="1" dirty="0">
              <a:ea typeface="Calibri" panose="020F0502020204030204" pitchFamily="34" charset="0"/>
              <a:cs typeface="Times New Roman" panose="02020603050405020304" pitchFamily="18" charset="0"/>
            </a:endParaRPr>
          </a:p>
          <a:p>
            <a:pPr marL="0" indent="0" algn="ctr">
              <a:lnSpc>
                <a:spcPct val="115000"/>
              </a:lnSpc>
              <a:spcBef>
                <a:spcPts val="0"/>
              </a:spcBef>
              <a:spcAft>
                <a:spcPts val="200"/>
              </a:spcAft>
              <a:buNone/>
            </a:pPr>
            <a:r>
              <a:rPr lang="en-US" sz="2800" b="1" dirty="0">
                <a:effectLst/>
                <a:ea typeface="Calibri" panose="020F0502020204030204" pitchFamily="34" charset="0"/>
                <a:cs typeface="Times New Roman" panose="02020603050405020304" pitchFamily="18" charset="0"/>
              </a:rPr>
              <a:t>Proactive handling of toxic mold claims is imperative. Adoption of protocols for use in every case involving toxic mold is prudent.</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Conclusion</a:t>
            </a:r>
          </a:p>
        </p:txBody>
      </p:sp>
    </p:spTree>
    <p:extLst>
      <p:ext uri="{BB962C8B-B14F-4D97-AF65-F5344CB8AC3E}">
        <p14:creationId xmlns:p14="http://schemas.microsoft.com/office/powerpoint/2010/main" val="1262099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a:xfrm>
            <a:off x="381000" y="1600200"/>
            <a:ext cx="11430000" cy="4614169"/>
          </a:xfrm>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Calibri" panose="020F0502020204030204" pitchFamily="34" charset="0"/>
              </a:rPr>
              <a:t>Mold Contamination: Liability and Coverage Issues: Essential Information You Need to Know for Successfully Handling and Resolving Any Claim Involving Toxic Mold</a:t>
            </a:r>
            <a:r>
              <a:rPr lang="en-US" sz="1800" dirty="0">
                <a:effectLst/>
                <a:latin typeface="Calibri" panose="020F0502020204030204" pitchFamily="34" charset="0"/>
                <a:ea typeface="Calibri" panose="020F0502020204030204" pitchFamily="34" charset="0"/>
                <a:cs typeface="Calibri" panose="020F0502020204030204" pitchFamily="34" charset="0"/>
              </a:rPr>
              <a:t>, 8 </a:t>
            </a:r>
            <a:r>
              <a:rPr lang="en-US" sz="1800" cap="small" dirty="0">
                <a:effectLst/>
                <a:latin typeface="Calibri" panose="020F0502020204030204" pitchFamily="34" charset="0"/>
                <a:ea typeface="Calibri" panose="020F0502020204030204" pitchFamily="34" charset="0"/>
                <a:cs typeface="Calibri" panose="020F0502020204030204" pitchFamily="34" charset="0"/>
              </a:rPr>
              <a:t>Hastings W.-N.W. J. Envtl. L. &amp; Pol'y</a:t>
            </a:r>
            <a:r>
              <a:rPr lang="en-US" sz="1800" dirty="0">
                <a:effectLst/>
                <a:latin typeface="Calibri" panose="020F0502020204030204" pitchFamily="34" charset="0"/>
                <a:ea typeface="Calibri" panose="020F0502020204030204" pitchFamily="34" charset="0"/>
                <a:cs typeface="Calibri" panose="020F0502020204030204" pitchFamily="34" charset="0"/>
              </a:rPr>
              <a:t> 73 (2001).</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Henning &amp; Berman,</a:t>
            </a:r>
            <a:r>
              <a:rPr lang="en-US" sz="1800" i="1" dirty="0">
                <a:effectLst/>
                <a:latin typeface="Calibri" panose="020F0502020204030204" pitchFamily="34" charset="0"/>
                <a:ea typeface="Calibri" panose="020F0502020204030204" pitchFamily="34" charset="0"/>
                <a:cs typeface="Calibri" panose="020F0502020204030204" pitchFamily="34" charset="0"/>
              </a:rPr>
              <a:t> Mold Contamination: Liability and Coverage Issues: Essential Information You Need to Know for Successfully Handling and Resolving Any Claim Involving Toxic Mold</a:t>
            </a:r>
            <a:r>
              <a:rPr lang="en-US" sz="1800" dirty="0">
                <a:effectLst/>
                <a:latin typeface="Calibri" panose="020F0502020204030204" pitchFamily="34" charset="0"/>
                <a:ea typeface="Calibri" panose="020F0502020204030204" pitchFamily="34" charset="0"/>
                <a:cs typeface="Calibri" panose="020F0502020204030204" pitchFamily="34" charset="0"/>
              </a:rPr>
              <a:t>, 8 </a:t>
            </a:r>
            <a:r>
              <a:rPr lang="en-US" sz="1800" cap="small" dirty="0">
                <a:effectLst/>
                <a:latin typeface="Calibri" panose="020F0502020204030204" pitchFamily="34" charset="0"/>
                <a:ea typeface="Calibri" panose="020F0502020204030204" pitchFamily="34" charset="0"/>
                <a:cs typeface="Calibri" panose="020F0502020204030204" pitchFamily="34" charset="0"/>
              </a:rPr>
              <a:t>Hastings W.-N.W. J. Envtl. L. &amp; Pol'y</a:t>
            </a:r>
            <a:r>
              <a:rPr lang="en-US" sz="1800" dirty="0">
                <a:effectLst/>
                <a:latin typeface="Calibri" panose="020F0502020204030204" pitchFamily="34" charset="0"/>
                <a:ea typeface="Calibri" panose="020F0502020204030204" pitchFamily="34" charset="0"/>
                <a:cs typeface="Calibri" panose="020F0502020204030204" pitchFamily="34" charset="0"/>
              </a:rPr>
              <a:t> 73 (2001).</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Icard &amp; Wright, </a:t>
            </a:r>
            <a:r>
              <a:rPr lang="en-US" sz="1800" i="1" dirty="0">
                <a:effectLst/>
                <a:latin typeface="Calibri" panose="020F0502020204030204" pitchFamily="34" charset="0"/>
                <a:ea typeface="Calibri" panose="020F0502020204030204" pitchFamily="34" charset="0"/>
                <a:cs typeface="Calibri" panose="020F0502020204030204" pitchFamily="34" charset="0"/>
              </a:rPr>
              <a:t>Sick Building Syndrome and Building-Related Illness Claims: Defining the Practical and Legal Issues</a:t>
            </a:r>
            <a:r>
              <a:rPr lang="en-US" sz="1800" dirty="0">
                <a:effectLst/>
                <a:latin typeface="Calibri" panose="020F0502020204030204" pitchFamily="34" charset="0"/>
                <a:ea typeface="Calibri" panose="020F0502020204030204" pitchFamily="34" charset="0"/>
                <a:cs typeface="Calibri" panose="020F0502020204030204" pitchFamily="34" charset="0"/>
              </a:rPr>
              <a:t>, 14 Constr. Law. 1 (October 1994).</a:t>
            </a:r>
          </a:p>
          <a:p>
            <a:pPr marL="342900" marR="0" lvl="0" indent="-342900">
              <a:lnSpc>
                <a:spcPct val="107000"/>
              </a:lnSpc>
              <a:spcBef>
                <a:spcPts val="0"/>
              </a:spcBef>
              <a:spcAft>
                <a:spcPts val="0"/>
              </a:spcAft>
              <a:buFont typeface="Symbol" panose="05050102010706020507" pitchFamily="18" charset="2"/>
              <a:buChar char=""/>
            </a:pPr>
            <a:r>
              <a:rPr lang="en-US" sz="18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https://www.healthline.com/health/sick-building-syndrome#causes</a:t>
            </a:r>
            <a:endParaRPr lang="en-US" sz="18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https://link.springer.com/article/10.1057/rlp.2008.20</a:t>
            </a:r>
            <a:endParaRPr lang="en-US" sz="18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https://www.epa.gov/mold/what-are-molds</a:t>
            </a:r>
            <a:endParaRPr lang="en-US" sz="18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https://www.osha.gov/publications/shib101003</a:t>
            </a:r>
            <a:endParaRPr lang="en-US" sz="18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Sources</a:t>
            </a:r>
          </a:p>
        </p:txBody>
      </p:sp>
    </p:spTree>
    <p:extLst>
      <p:ext uri="{BB962C8B-B14F-4D97-AF65-F5344CB8AC3E}">
        <p14:creationId xmlns:p14="http://schemas.microsoft.com/office/powerpoint/2010/main" val="1133420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8CF74-D111-F066-1246-75CDF91A49B3}"/>
              </a:ext>
            </a:extLst>
          </p:cNvPr>
          <p:cNvSpPr>
            <a:spLocks noGrp="1"/>
          </p:cNvSpPr>
          <p:nvPr>
            <p:ph type="body" sz="quarter" idx="11"/>
          </p:nvPr>
        </p:nvSpPr>
        <p:spPr/>
        <p:txBody>
          <a:bodyPr/>
          <a:lstStyle/>
          <a:p>
            <a:r>
              <a:rPr lang="en-US" dirty="0"/>
              <a:t>PRESENTER</a:t>
            </a:r>
          </a:p>
        </p:txBody>
      </p:sp>
      <p:sp>
        <p:nvSpPr>
          <p:cNvPr id="3" name="Text Placeholder 2">
            <a:extLst>
              <a:ext uri="{FF2B5EF4-FFF2-40B4-BE49-F238E27FC236}">
                <a16:creationId xmlns:a16="http://schemas.microsoft.com/office/drawing/2014/main" id="{95941179-F4B6-F0C4-C5EE-6CDF237A9F33}"/>
              </a:ext>
            </a:extLst>
          </p:cNvPr>
          <p:cNvSpPr>
            <a:spLocks noGrp="1"/>
          </p:cNvSpPr>
          <p:nvPr>
            <p:ph type="body" sz="quarter" idx="61"/>
          </p:nvPr>
        </p:nvSpPr>
        <p:spPr/>
        <p:txBody>
          <a:bodyPr anchor="b"/>
          <a:lstStyle/>
          <a:p>
            <a:r>
              <a:rPr lang="en-US" b="1" dirty="0">
                <a:solidFill>
                  <a:schemeClr val="accent5"/>
                </a:solidFill>
              </a:rPr>
              <a:t>Cameron S. Hill Sr.</a:t>
            </a:r>
          </a:p>
          <a:p>
            <a:r>
              <a:rPr lang="en-US" dirty="0"/>
              <a:t>Shareholder</a:t>
            </a:r>
          </a:p>
          <a:p>
            <a:r>
              <a:rPr lang="en-US" dirty="0"/>
              <a:t>Chattanooga</a:t>
            </a:r>
          </a:p>
          <a:p>
            <a:r>
              <a:rPr lang="en-US" dirty="0"/>
              <a:t>423.209.4160</a:t>
            </a:r>
          </a:p>
          <a:p>
            <a:r>
              <a:rPr lang="en-US" dirty="0">
                <a:hlinkClick r:id="rId2"/>
              </a:rPr>
              <a:t>chill@bakerdonelson.com</a:t>
            </a:r>
            <a:endParaRPr lang="en-US" dirty="0"/>
          </a:p>
        </p:txBody>
      </p:sp>
      <p:pic>
        <p:nvPicPr>
          <p:cNvPr id="5" name="Picture 4" descr="A person wearing a bow tie&#10;&#10;Description automatically generated">
            <a:extLst>
              <a:ext uri="{FF2B5EF4-FFF2-40B4-BE49-F238E27FC236}">
                <a16:creationId xmlns:a16="http://schemas.microsoft.com/office/drawing/2014/main" id="{7288927D-679A-B82E-5F01-C2252AF72B65}"/>
              </a:ext>
            </a:extLst>
          </p:cNvPr>
          <p:cNvPicPr>
            <a:picLocks noChangeAspect="1"/>
          </p:cNvPicPr>
          <p:nvPr/>
        </p:nvPicPr>
        <p:blipFill>
          <a:blip r:embed="rId3"/>
          <a:stretch>
            <a:fillRect/>
          </a:stretch>
        </p:blipFill>
        <p:spPr>
          <a:xfrm>
            <a:off x="390331" y="3610167"/>
            <a:ext cx="1188720" cy="1188720"/>
          </a:xfrm>
          <a:prstGeom prst="ellipse">
            <a:avLst/>
          </a:prstGeom>
        </p:spPr>
      </p:pic>
    </p:spTree>
    <p:extLst>
      <p:ext uri="{BB962C8B-B14F-4D97-AF65-F5344CB8AC3E}">
        <p14:creationId xmlns:p14="http://schemas.microsoft.com/office/powerpoint/2010/main" val="3042033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32D1E8-8D94-4A71-837B-2EF2D0DC54ED}"/>
              </a:ext>
            </a:extLst>
          </p:cNvPr>
          <p:cNvSpPr txBox="1"/>
          <p:nvPr/>
        </p:nvSpPr>
        <p:spPr>
          <a:xfrm>
            <a:off x="1156255" y="4437370"/>
            <a:ext cx="1920240" cy="430887"/>
          </a:xfrm>
          <a:prstGeom prst="rect">
            <a:avLst/>
          </a:prstGeom>
          <a:noFill/>
        </p:spPr>
        <p:txBody>
          <a:bodyPr wrap="square" rtlCol="0">
            <a:spAutoFit/>
          </a:bodyPr>
          <a:lstStyle/>
          <a:p>
            <a:pPr algn="ctr">
              <a:lnSpc>
                <a:spcPct val="100000"/>
              </a:lnSpc>
            </a:pPr>
            <a:r>
              <a:rPr lang="en-US" sz="1100" dirty="0">
                <a:solidFill>
                  <a:schemeClr val="bg2"/>
                </a:solidFill>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www.bakerdonelson.com</a:t>
            </a:r>
            <a:endParaRPr lang="en-US" sz="1100" dirty="0">
              <a:solidFill>
                <a:schemeClr val="bg2"/>
              </a:solidFill>
              <a:ea typeface="Open Sans Light" panose="020B0306030504020204" pitchFamily="34" charset="0"/>
              <a:cs typeface="Open Sans Light" panose="020B0306030504020204" pitchFamily="34" charset="0"/>
            </a:endParaRPr>
          </a:p>
        </p:txBody>
      </p:sp>
      <p:sp>
        <p:nvSpPr>
          <p:cNvPr id="7" name="TextBox 6">
            <a:extLst>
              <a:ext uri="{FF2B5EF4-FFF2-40B4-BE49-F238E27FC236}">
                <a16:creationId xmlns:a16="http://schemas.microsoft.com/office/drawing/2014/main" id="{BE052CE7-ED0C-4183-9D38-D11AAF32C4A2}"/>
              </a:ext>
            </a:extLst>
          </p:cNvPr>
          <p:cNvSpPr txBox="1"/>
          <p:nvPr/>
        </p:nvSpPr>
        <p:spPr>
          <a:xfrm>
            <a:off x="9053254" y="4437370"/>
            <a:ext cx="1777754" cy="261610"/>
          </a:xfrm>
          <a:prstGeom prst="rect">
            <a:avLst/>
          </a:prstGeom>
          <a:noFill/>
        </p:spPr>
        <p:txBody>
          <a:bodyPr wrap="square" rtlCol="0">
            <a:spAutoFit/>
          </a:bodyPr>
          <a:lstStyle/>
          <a:p>
            <a:pPr algn="ctr">
              <a:lnSpc>
                <a:spcPct val="100000"/>
              </a:lnSpc>
            </a:pPr>
            <a:r>
              <a:rPr lang="en-US" sz="1100" dirty="0">
                <a:solidFill>
                  <a:schemeClr val="bg2"/>
                </a:solidFill>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@Baker_Donelson</a:t>
            </a:r>
            <a:endParaRPr lang="en-US" sz="1100" dirty="0">
              <a:solidFill>
                <a:schemeClr val="bg2"/>
              </a:solidFill>
              <a:ea typeface="Open Sans Light" panose="020B0306030504020204" pitchFamily="34" charset="0"/>
              <a:cs typeface="Open Sans Light" panose="020B0306030504020204" pitchFamily="34" charset="0"/>
            </a:endParaRPr>
          </a:p>
        </p:txBody>
      </p:sp>
      <p:sp>
        <p:nvSpPr>
          <p:cNvPr id="8" name="TextBox 7">
            <a:extLst>
              <a:ext uri="{FF2B5EF4-FFF2-40B4-BE49-F238E27FC236}">
                <a16:creationId xmlns:a16="http://schemas.microsoft.com/office/drawing/2014/main" id="{AA1B812D-C2B1-4F0B-8351-967925A79510}"/>
              </a:ext>
            </a:extLst>
          </p:cNvPr>
          <p:cNvSpPr txBox="1"/>
          <p:nvPr/>
        </p:nvSpPr>
        <p:spPr>
          <a:xfrm>
            <a:off x="3903458" y="4437370"/>
            <a:ext cx="1777754" cy="261610"/>
          </a:xfrm>
          <a:prstGeom prst="rect">
            <a:avLst/>
          </a:prstGeom>
          <a:noFill/>
        </p:spPr>
        <p:txBody>
          <a:bodyPr wrap="square" rtlCol="0">
            <a:spAutoFit/>
          </a:bodyPr>
          <a:lstStyle/>
          <a:p>
            <a:pPr algn="ctr">
              <a:lnSpc>
                <a:spcPct val="100000"/>
              </a:lnSpc>
            </a:pPr>
            <a:r>
              <a:rPr lang="en-US" sz="1100" dirty="0">
                <a:solidFill>
                  <a:schemeClr val="bg2"/>
                </a:solidFill>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@BakerDonelson</a:t>
            </a:r>
            <a:endParaRPr lang="en-US" sz="1100" dirty="0">
              <a:solidFill>
                <a:schemeClr val="bg2"/>
              </a:solidFill>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63FF245F-9C87-4657-8045-874BB38F6FCF}"/>
              </a:ext>
            </a:extLst>
          </p:cNvPr>
          <p:cNvSpPr txBox="1"/>
          <p:nvPr/>
        </p:nvSpPr>
        <p:spPr>
          <a:xfrm>
            <a:off x="6345884" y="4437370"/>
            <a:ext cx="1777754" cy="261610"/>
          </a:xfrm>
          <a:prstGeom prst="rect">
            <a:avLst/>
          </a:prstGeom>
          <a:noFill/>
        </p:spPr>
        <p:txBody>
          <a:bodyPr wrap="square" rtlCol="0">
            <a:spAutoFit/>
          </a:bodyPr>
          <a:lstStyle/>
          <a:p>
            <a:pPr algn="ctr">
              <a:lnSpc>
                <a:spcPct val="100000"/>
              </a:lnSpc>
            </a:pPr>
            <a:r>
              <a:rPr lang="en-US" sz="1100" dirty="0">
                <a:solidFill>
                  <a:schemeClr val="bg2"/>
                </a:solidFill>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@Baker-Donelson</a:t>
            </a:r>
            <a:endParaRPr lang="en-US" sz="1100" dirty="0">
              <a:solidFill>
                <a:schemeClr val="bg2"/>
              </a:solidFill>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94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nchor="ctr"/>
          <a:lstStyle/>
          <a:p>
            <a:pPr marL="0" indent="0" algn="ctr">
              <a:buNone/>
            </a:pPr>
            <a:r>
              <a:rPr lang="en-US" sz="3200" dirty="0"/>
              <a:t>Sick building syndrome (SBS) is a condition that is thought to be caused by being in a building or other type of enclosed space. SBS can occur due to a variety of causes, including the presence of asbestos, high levels of carbon monoxide, lead, pesticides, or mold.</a:t>
            </a:r>
          </a:p>
          <a:p>
            <a:pPr marL="0" indent="0" algn="ctr">
              <a:buNone/>
            </a:pPr>
            <a:endParaRPr lang="en-US" sz="3200" dirty="0"/>
          </a:p>
          <a:p>
            <a:pPr marL="0" indent="0" algn="ctr">
              <a:buNone/>
            </a:pPr>
            <a:r>
              <a:rPr lang="en-US" sz="3200" dirty="0">
                <a:solidFill>
                  <a:schemeClr val="accent1"/>
                </a:solidFill>
              </a:rPr>
              <a:t>Mold is responsible for about 80 percent of SBS cases. </a:t>
            </a:r>
          </a:p>
          <a:p>
            <a:pPr marL="0" indent="0">
              <a:buNone/>
            </a:pPr>
            <a:endParaRPr lang="en-US" sz="2600" dirty="0"/>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What is a “Sick Building”?</a:t>
            </a:r>
          </a:p>
        </p:txBody>
      </p:sp>
    </p:spTree>
    <p:extLst>
      <p:ext uri="{BB962C8B-B14F-4D97-AF65-F5344CB8AC3E}">
        <p14:creationId xmlns:p14="http://schemas.microsoft.com/office/powerpoint/2010/main" val="13602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nchor="ctr"/>
          <a:lstStyle/>
          <a:p>
            <a:pPr marL="0" indent="0" algn="ctr">
              <a:buNone/>
            </a:pPr>
            <a:r>
              <a:rPr lang="en-US" sz="3200" dirty="0"/>
              <a:t>SBS can result in a wide range of symptoms, which can mimic other conditions, like the common cold. </a:t>
            </a:r>
          </a:p>
          <a:p>
            <a:pPr marL="0" indent="0" algn="ctr">
              <a:buNone/>
            </a:pPr>
            <a:endParaRPr lang="en-US" sz="3200" dirty="0"/>
          </a:p>
          <a:p>
            <a:pPr marL="0" indent="0" algn="ctr">
              <a:buNone/>
            </a:pPr>
            <a:r>
              <a:rPr lang="en-US" sz="3200" dirty="0"/>
              <a:t>With SBS, people's symptoms improve after leaving the building in question and come back when they return to the same location. </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Symptoms of SBS</a:t>
            </a:r>
          </a:p>
        </p:txBody>
      </p:sp>
    </p:spTree>
    <p:extLst>
      <p:ext uri="{BB962C8B-B14F-4D97-AF65-F5344CB8AC3E}">
        <p14:creationId xmlns:p14="http://schemas.microsoft.com/office/powerpoint/2010/main" val="274375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lstStyle/>
          <a:p>
            <a:pPr marL="0" indent="0" algn="ctr">
              <a:buNone/>
            </a:pPr>
            <a:endParaRPr lang="en-US" sz="3200" dirty="0"/>
          </a:p>
          <a:p>
            <a:pPr marL="0" indent="0" algn="ctr">
              <a:buNone/>
            </a:pPr>
            <a:r>
              <a:rPr lang="en-US" sz="3200" dirty="0"/>
              <a:t>If a number of employees or guests are experiencing similar health problems that only occur when they are in the building, there is a good chance that you have a “sick building.” </a:t>
            </a:r>
          </a:p>
          <a:p>
            <a:pPr marL="0" indent="0" algn="ctr">
              <a:buNone/>
            </a:pPr>
            <a:endParaRPr lang="en-US" sz="3200" dirty="0"/>
          </a:p>
          <a:p>
            <a:pPr marL="0" indent="0" algn="ctr">
              <a:buNone/>
            </a:pPr>
            <a:r>
              <a:rPr lang="en-US" sz="3200" dirty="0"/>
              <a:t>You also may be able to see or smell the cause, which is often the case for mold.</a:t>
            </a:r>
          </a:p>
          <a:p>
            <a:pPr marL="0" indent="0">
              <a:buNone/>
            </a:pPr>
            <a:endParaRPr lang="en-US" dirty="0"/>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How to Spot a Sick Building</a:t>
            </a:r>
          </a:p>
        </p:txBody>
      </p:sp>
    </p:spTree>
    <p:extLst>
      <p:ext uri="{BB962C8B-B14F-4D97-AF65-F5344CB8AC3E}">
        <p14:creationId xmlns:p14="http://schemas.microsoft.com/office/powerpoint/2010/main" val="26184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79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246BE84-A936-03E0-F903-58EF9674D98E}"/>
              </a:ext>
            </a:extLst>
          </p:cNvPr>
          <p:cNvSpPr>
            <a:spLocks noGrp="1"/>
          </p:cNvSpPr>
          <p:nvPr>
            <p:ph type="body" sz="quarter" idx="15"/>
          </p:nvPr>
        </p:nvSpPr>
        <p:spPr>
          <a:xfrm>
            <a:off x="381000" y="2925414"/>
            <a:ext cx="11430000" cy="502920"/>
          </a:xfrm>
        </p:spPr>
        <p:txBody>
          <a:bodyPr/>
          <a:lstStyle/>
          <a:p>
            <a:r>
              <a:rPr lang="en-US" sz="4800" b="1" dirty="0">
                <a:solidFill>
                  <a:schemeClr val="accent1"/>
                </a:solidFill>
              </a:rPr>
              <a:t>IMPACTS OF A SICK BUILDING</a:t>
            </a:r>
          </a:p>
        </p:txBody>
      </p:sp>
    </p:spTree>
    <p:extLst>
      <p:ext uri="{BB962C8B-B14F-4D97-AF65-F5344CB8AC3E}">
        <p14:creationId xmlns:p14="http://schemas.microsoft.com/office/powerpoint/2010/main" val="304554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p:cNvSpPr>
          <p:nvPr>
            <p:ph sz="quarter" idx="18"/>
          </p:nvPr>
        </p:nvSpPr>
        <p:spPr/>
        <p:txBody>
          <a:bodyPr anchor="ctr"/>
          <a:lstStyle/>
          <a:p>
            <a:pPr marL="0" indent="0" algn="ctr">
              <a:buNone/>
            </a:pPr>
            <a:r>
              <a:rPr lang="en-US" sz="2800" dirty="0"/>
              <a:t>According to the World Health Organization, signs of SBS can be found in approximately 30 percent of new or remodeled office buildings. Poor air quality can cause a significant percentage of your workforce to be affected. </a:t>
            </a:r>
          </a:p>
          <a:p>
            <a:pPr marL="0" indent="0" algn="ctr">
              <a:buNone/>
            </a:pPr>
            <a:endParaRPr lang="en-US" sz="2800" dirty="0"/>
          </a:p>
          <a:p>
            <a:pPr marL="0" indent="0" algn="ctr">
              <a:buNone/>
            </a:pPr>
            <a:r>
              <a:rPr lang="en-US" sz="2800" dirty="0"/>
              <a:t>A survey of office workers who have experienced SBS found that the condition </a:t>
            </a:r>
            <a:r>
              <a:rPr lang="en-US" sz="2800" b="1" dirty="0">
                <a:solidFill>
                  <a:schemeClr val="accent1"/>
                </a:solidFill>
              </a:rPr>
              <a:t>reduced productivity by around 20 percent</a:t>
            </a:r>
            <a:r>
              <a:rPr lang="en-US" sz="2800" dirty="0"/>
              <a:t>. If coupled with </a:t>
            </a:r>
            <a:r>
              <a:rPr lang="en-US" sz="2800" b="1" dirty="0">
                <a:solidFill>
                  <a:schemeClr val="accent1"/>
                </a:solidFill>
              </a:rPr>
              <a:t>increased absenteeism</a:t>
            </a:r>
            <a:r>
              <a:rPr lang="en-US" sz="2800" dirty="0"/>
              <a:t>, SBS could represent a potentially significant blow to your business. </a:t>
            </a:r>
          </a:p>
        </p:txBody>
      </p:sp>
      <p:sp>
        <p:nvSpPr>
          <p:cNvPr id="4" name="Text Placeholder 3">
            <a:extLst>
              <a:ext uri="{FF2B5EF4-FFF2-40B4-BE49-F238E27FC236}">
                <a16:creationId xmlns:a16="http://schemas.microsoft.com/office/drawing/2014/main" id="{3C3BAB0E-97CA-83CA-881E-1BEA6C7FA20E}"/>
              </a:ext>
            </a:extLst>
          </p:cNvPr>
          <p:cNvSpPr>
            <a:spLocks noGrp="1"/>
          </p:cNvSpPr>
          <p:nvPr>
            <p:ph type="body" sz="quarter" idx="15"/>
          </p:nvPr>
        </p:nvSpPr>
        <p:spPr>
          <a:xfrm>
            <a:off x="390331" y="376361"/>
            <a:ext cx="11430000" cy="822124"/>
          </a:xfrm>
        </p:spPr>
        <p:txBody>
          <a:bodyPr/>
          <a:lstStyle/>
          <a:p>
            <a:r>
              <a:rPr lang="en-US" sz="3600" b="1" dirty="0"/>
              <a:t>What is the Big Deal? </a:t>
            </a:r>
          </a:p>
        </p:txBody>
      </p:sp>
    </p:spTree>
    <p:extLst>
      <p:ext uri="{BB962C8B-B14F-4D97-AF65-F5344CB8AC3E}">
        <p14:creationId xmlns:p14="http://schemas.microsoft.com/office/powerpoint/2010/main" val="1932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BC47BB-77F1-7351-2601-807AFB275908}"/>
              </a:ext>
            </a:extLst>
          </p:cNvPr>
          <p:cNvSpPr>
            <a:spLocks noGrp="1" noRot="1" noMove="1" noResize="1" noEditPoints="1" noAdjustHandles="1" noChangeArrowheads="1" noChangeShapeType="1"/>
          </p:cNvSpPr>
          <p:nvPr>
            <p:ph sz="quarter" idx="18"/>
          </p:nvPr>
        </p:nvSpPr>
        <p:spPr/>
        <p:txBody>
          <a:bodyPr/>
          <a:lstStyle/>
          <a:p>
            <a:pPr marL="0" indent="0" algn="ctr">
              <a:buNone/>
            </a:pPr>
            <a:r>
              <a:rPr lang="en-US" sz="2800" dirty="0"/>
              <a:t>In some cases, SBS-related illnesses can even leave you vulnerable to legal action.</a:t>
            </a:r>
          </a:p>
          <a:p>
            <a:pPr marL="0" indent="0" algn="ctr">
              <a:buNone/>
            </a:pPr>
            <a:endParaRPr lang="en-US" sz="2800" dirty="0"/>
          </a:p>
          <a:p>
            <a:pPr marL="0" indent="0" algn="ctr">
              <a:buNone/>
            </a:pPr>
            <a:r>
              <a:rPr lang="en-US" sz="2800" dirty="0"/>
              <a:t>A review of recent verdicts and settlements from nationwide toxic mold claims presents two sobering realizations: </a:t>
            </a:r>
          </a:p>
        </p:txBody>
      </p:sp>
      <p:sp>
        <p:nvSpPr>
          <p:cNvPr id="4" name="Text Placeholder 3">
            <a:extLst>
              <a:ext uri="{FF2B5EF4-FFF2-40B4-BE49-F238E27FC236}">
                <a16:creationId xmlns:a16="http://schemas.microsoft.com/office/drawing/2014/main" id="{3C3BAB0E-97CA-83CA-881E-1BEA6C7FA20E}"/>
              </a:ext>
            </a:extLst>
          </p:cNvPr>
          <p:cNvSpPr>
            <a:spLocks noGrp="1" noRot="1" noMove="1" noResize="1" noEditPoints="1" noAdjustHandles="1" noChangeArrowheads="1" noChangeShapeType="1"/>
          </p:cNvSpPr>
          <p:nvPr>
            <p:ph type="body" sz="quarter" idx="15"/>
          </p:nvPr>
        </p:nvSpPr>
        <p:spPr>
          <a:xfrm>
            <a:off x="390331" y="376361"/>
            <a:ext cx="11430000" cy="822124"/>
          </a:xfrm>
        </p:spPr>
        <p:txBody>
          <a:bodyPr/>
          <a:lstStyle/>
          <a:p>
            <a:r>
              <a:rPr lang="en-US" sz="3600" b="1" dirty="0"/>
              <a:t>Potential Legal Action</a:t>
            </a:r>
          </a:p>
        </p:txBody>
      </p:sp>
      <p:sp>
        <p:nvSpPr>
          <p:cNvPr id="2" name="TextBox 1">
            <a:extLst>
              <a:ext uri="{FF2B5EF4-FFF2-40B4-BE49-F238E27FC236}">
                <a16:creationId xmlns:a16="http://schemas.microsoft.com/office/drawing/2014/main" id="{44AC3F6D-AF6B-8661-DF5E-81D564640B91}"/>
              </a:ext>
            </a:extLst>
          </p:cNvPr>
          <p:cNvSpPr txBox="1">
            <a:spLocks/>
          </p:cNvSpPr>
          <p:nvPr/>
        </p:nvSpPr>
        <p:spPr>
          <a:xfrm>
            <a:off x="847424" y="4442192"/>
            <a:ext cx="4994059" cy="1014984"/>
          </a:xfrm>
          <a:prstGeom prst="rect">
            <a:avLst/>
          </a:prstGeom>
          <a:solidFill>
            <a:schemeClr val="accent1">
              <a:lumMod val="20000"/>
              <a:lumOff val="80000"/>
            </a:schemeClr>
          </a:solidFill>
          <a:ln>
            <a:solidFill>
              <a:schemeClr val="tx1"/>
            </a:solidFill>
          </a:ln>
        </p:spPr>
        <p:txBody>
          <a:bodyPr wrap="square" rtlCol="0" anchor="ctr">
            <a:spAutoFit/>
          </a:bodyPr>
          <a:lstStyle/>
          <a:p>
            <a:pPr algn="ctr"/>
            <a:r>
              <a:rPr lang="en-US" sz="2000" b="1" dirty="0"/>
              <a:t>This is a very serious tort</a:t>
            </a:r>
          </a:p>
        </p:txBody>
      </p:sp>
      <p:sp>
        <p:nvSpPr>
          <p:cNvPr id="3" name="TextBox 2">
            <a:extLst>
              <a:ext uri="{FF2B5EF4-FFF2-40B4-BE49-F238E27FC236}">
                <a16:creationId xmlns:a16="http://schemas.microsoft.com/office/drawing/2014/main" id="{4697CB5C-FF2B-141C-9B37-2E7E378221E5}"/>
              </a:ext>
            </a:extLst>
          </p:cNvPr>
          <p:cNvSpPr txBox="1">
            <a:spLocks/>
          </p:cNvSpPr>
          <p:nvPr/>
        </p:nvSpPr>
        <p:spPr>
          <a:xfrm>
            <a:off x="6307907" y="4442192"/>
            <a:ext cx="4994060" cy="1015663"/>
          </a:xfrm>
          <a:prstGeom prst="rect">
            <a:avLst/>
          </a:prstGeom>
          <a:solidFill>
            <a:schemeClr val="accent1">
              <a:lumMod val="20000"/>
              <a:lumOff val="80000"/>
            </a:schemeClr>
          </a:solidFill>
          <a:ln>
            <a:solidFill>
              <a:schemeClr val="tx1"/>
            </a:solidFill>
          </a:ln>
        </p:spPr>
        <p:txBody>
          <a:bodyPr wrap="square" rtlCol="0" anchor="ctr">
            <a:spAutoFit/>
          </a:bodyPr>
          <a:lstStyle/>
          <a:p>
            <a:pPr algn="ctr"/>
            <a:r>
              <a:rPr lang="en-US" sz="2000" b="1" dirty="0"/>
              <a:t>Effective handling of the claim upon presentation can minimize the exposure</a:t>
            </a:r>
          </a:p>
        </p:txBody>
      </p:sp>
    </p:spTree>
    <p:extLst>
      <p:ext uri="{BB962C8B-B14F-4D97-AF65-F5344CB8AC3E}">
        <p14:creationId xmlns:p14="http://schemas.microsoft.com/office/powerpoint/2010/main" val="2030346903"/>
      </p:ext>
    </p:extLst>
  </p:cSld>
  <p:clrMapOvr>
    <a:masterClrMapping/>
  </p:clrMapOvr>
</p:sld>
</file>

<file path=ppt/theme/theme1.xml><?xml version="1.0" encoding="utf-8"?>
<a:theme xmlns:a="http://schemas.openxmlformats.org/drawingml/2006/main" name="Office Theme">
  <a:themeElements>
    <a:clrScheme name="Baker Donelson - NEW">
      <a:dk1>
        <a:srgbClr val="666666"/>
      </a:dk1>
      <a:lt1>
        <a:srgbClr val="FFFFFF"/>
      </a:lt1>
      <a:dk2>
        <a:srgbClr val="999999"/>
      </a:dk2>
      <a:lt2>
        <a:srgbClr val="FFFFFF"/>
      </a:lt2>
      <a:accent1>
        <a:srgbClr val="D52B1E"/>
      </a:accent1>
      <a:accent2>
        <a:srgbClr val="FF9900"/>
      </a:accent2>
      <a:accent3>
        <a:srgbClr val="359B4C"/>
      </a:accent3>
      <a:accent4>
        <a:srgbClr val="00BBEE"/>
      </a:accent4>
      <a:accent5>
        <a:srgbClr val="006983"/>
      </a:accent5>
      <a:accent6>
        <a:srgbClr val="993399"/>
      </a:accent6>
      <a:hlink>
        <a:srgbClr val="D52B1E"/>
      </a:hlink>
      <a:folHlink>
        <a:srgbClr val="006983"/>
      </a:folHlink>
    </a:clrScheme>
    <a:fontScheme name="Open Sans">
      <a:majorFont>
        <a:latin typeface="Open Sans semi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46139</TotalTime>
  <Words>2923</Words>
  <Application>Microsoft Office PowerPoint</Application>
  <PresentationFormat>Widescreen</PresentationFormat>
  <Paragraphs>192</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Open Sans</vt:lpstr>
      <vt:lpstr>Open Sans Light</vt:lpstr>
      <vt:lpstr>Open Sans Semibold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Elevator</dc:title>
  <dc:subject/>
  <dc:creator>Isabella Moncada</dc:creator>
  <cp:keywords/>
  <dc:description/>
  <cp:lastModifiedBy>Hill, Cameron</cp:lastModifiedBy>
  <cp:revision>7630</cp:revision>
  <cp:lastPrinted>2018-10-05T21:53:18Z</cp:lastPrinted>
  <dcterms:created xsi:type="dcterms:W3CDTF">2014-11-12T21:47:38Z</dcterms:created>
  <dcterms:modified xsi:type="dcterms:W3CDTF">2023-07-07T17:01:30Z</dcterms:modified>
  <cp:category/>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ndDocumentId">
    <vt:lpwstr>4876-2155-8893</vt:lpwstr>
  </op:property>
</op:Properties>
</file>