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2" r:id="rId2"/>
    <p:sldId id="380" r:id="rId3"/>
    <p:sldId id="381" r:id="rId4"/>
    <p:sldId id="388" r:id="rId5"/>
    <p:sldId id="397" r:id="rId6"/>
    <p:sldId id="38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9" d="100"/>
          <a:sy n="79" d="100"/>
        </p:scale>
        <p:origin x="8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3E3D7-8F59-4D27-88FA-D5916A18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D48DB-76EE-4176-9B2B-8194A5342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25AE6-BC18-4BDA-A5D4-455DD59C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CDBD2-65DB-47E8-9D21-5B441AAE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B8C66-DA51-4A4E-B420-9A4A6893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4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42EA-9B21-4DD6-B51D-8A5C63719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C375E-B40B-44EB-A6F5-28C5E2205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86D9-33D3-4E7A-9DEF-C3230E519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8531D-59D9-4C69-B180-BCEF1FF7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524C-CFE5-4E65-AD38-560B310CE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8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181BF6-A1B0-4BAC-B008-CDE05EDC6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DD4B9-09E8-41F5-9416-FE6E9E83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DF041-BB02-47EE-89E7-CF9E7493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C9872-BA86-43F3-9676-0D9E2DE3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EBCF3-2EBA-4DC1-82E7-4B1439AA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9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837EC-23AE-4C1D-8543-CFC75E4F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E9F15-3F8F-47CF-8E3F-708B90211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C2F82-E1EE-447E-A0A2-B1471545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96F94-7CAE-4D69-976D-55B90D3C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1C9C9-071B-4D83-9EE3-300F3DA9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56EA4-6B73-4F56-96A6-4ACAB5E9D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3D03C-B9DF-45B0-B73A-91813BCD9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ADD6E-50EE-47E0-B9F3-5E471191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03133-9819-4BD7-8E64-B5E4110B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4FDE-9EF7-4125-9420-179B9B7B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B0841-CC02-4306-9FA2-8E280166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869E7-E020-4939-B59E-2409D1562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99B03-0888-4142-BAF2-2DB1DF45A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E9A1B-7539-4035-8119-1DC0386DC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D10BE-78DB-4DE5-84E4-C7FB3719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2EAA8-542A-4E08-A14C-DED83B93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7699-8BD9-4B5A-A097-76BCD500B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AFDED-36AF-46EF-B6B7-C69BFBBE8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13BCD-8770-41D2-AB56-6A1B79B82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2AD537-395D-4634-8C4F-B1F093621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5C5F0-BC45-4DD6-AF19-21680B0A6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BD239-BF70-4304-9DC9-D4E662B3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CD80CC-81EC-4C38-B829-4615FE47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D9229F-5978-4BD1-A982-570FC3C17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5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F6943-9E10-4B50-A4FB-18F58A88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CA69FE-3F21-4DF5-8735-25B51D93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17C2F6-62DB-4BA4-987E-626003EDE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7E4AF-1B9C-4F0A-8E85-BEEEF63C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5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537731-BBE7-4BDA-8837-7EDF05D7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654B7-7084-45C0-B320-94A47E042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01760-8CE3-4279-A4BC-3956154B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2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76AF-0439-4451-8EB1-C534E4428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63672-9E85-44CB-A2D1-3FFD85C8E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FB57E-07E5-4699-AA1F-27C19A055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57D40-6FC6-4A8E-B6BA-309B40FB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AACBE-F752-4E2A-8D11-4BF75A0C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C6B4-BBB3-4BAB-A859-CC9D8196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F119-DD01-4D1C-B4DB-2C099392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3B30A-253E-4815-BBC8-1471B1572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5663C-7420-43CF-9901-B1ED6DAED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28146-3585-4132-9D97-AE993043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632F2-39FD-4A74-8FBE-64F0C19DF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370EB-E4FA-4596-BB83-0D1DFBA6A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848C6-FDFF-426A-A1D8-11E9299C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B96C2-E104-4FA4-98EE-68CA232C9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EAC3E-E254-408E-B8CF-051EE6952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017E4-9B2E-480F-84C4-C12729387461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B89B5-4842-4720-8741-6E2EA7B20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EF2E0-38F4-4B0A-86C1-DB2B72BE0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3E702-29F6-4B4C-9700-8FA1F63BF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1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6BD8-0251-48E5-83B7-616E776B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Ink Free" panose="03080402000500000000" pitchFamily="66" charset="0"/>
              </a:rPr>
              <a:t>PURPOSE OF FASC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80D2-D07A-485A-B8EC-A30BC2366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22187"/>
            <a:ext cx="8296072" cy="3754776"/>
          </a:xfrm>
        </p:spPr>
        <p:txBody>
          <a:bodyPr>
            <a:normAutofit/>
          </a:bodyPr>
          <a:lstStyle/>
          <a:p>
            <a:r>
              <a:rPr lang="en-US" b="1" dirty="0">
                <a:latin typeface="Ink Free" panose="03080402000500000000" pitchFamily="66" charset="0"/>
              </a:rPr>
              <a:t>FASC EQUIPS AND EMPOWERS STUDENT LEADERS WITH SKILLS TO BUILD STRONG PROGRAMS THAT WILL POSITIVELY IMPACT ALL STUDENTS ACROSS FLORIDA.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4F49C-8801-4551-B403-E11818862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272" y="449922"/>
            <a:ext cx="1821952" cy="186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76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646B-7208-434E-AF06-64A8EA7D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368" y="365125"/>
            <a:ext cx="9711431" cy="1325563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Ink Free" panose="03080402000500000000" pitchFamily="66" charset="0"/>
              </a:rPr>
              <a:t>WHAT IS FASC?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20E52-79A7-41B8-8EA0-4182C8015D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Ink Free" panose="03080402000500000000" pitchFamily="66" charset="0"/>
              </a:rPr>
              <a:t>Florida Association of Student Councils</a:t>
            </a:r>
          </a:p>
          <a:p>
            <a:r>
              <a:rPr lang="en-US" b="1" dirty="0">
                <a:latin typeface="Ink Free" panose="03080402000500000000" pitchFamily="66" charset="0"/>
              </a:rPr>
              <a:t>Sponsored by Florida Association of School Administrators (FASA)</a:t>
            </a:r>
          </a:p>
          <a:p>
            <a:r>
              <a:rPr lang="en-US" b="1" dirty="0">
                <a:latin typeface="Ink Free" panose="03080402000500000000" pitchFamily="66" charset="0"/>
              </a:rPr>
              <a:t>Open to all middle and high schools within Florida</a:t>
            </a:r>
          </a:p>
          <a:p>
            <a:r>
              <a:rPr lang="en-US" b="1" dirty="0">
                <a:latin typeface="Ink Free" panose="03080402000500000000" pitchFamily="66" charset="0"/>
              </a:rPr>
              <a:t>$135.00 dues provides membership at the state level and district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F30A7-5DBF-4B51-84FC-27860076F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8193"/>
            <a:ext cx="5181600" cy="454980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k Free" panose="03080402000500000000" pitchFamily="66" charset="0"/>
              </a:rPr>
              <a:t>FASC has 6 districts</a:t>
            </a:r>
          </a:p>
          <a:p>
            <a:pPr lvl="1"/>
            <a:r>
              <a:rPr lang="en-US" sz="2800" b="1" dirty="0">
                <a:latin typeface="Ink Free" panose="03080402000500000000" pitchFamily="66" charset="0"/>
              </a:rPr>
              <a:t>Each district has </a:t>
            </a:r>
          </a:p>
          <a:p>
            <a:pPr lvl="2"/>
            <a:r>
              <a:rPr lang="en-US" sz="2800" b="1" dirty="0">
                <a:latin typeface="Ink Free" panose="03080402000500000000" pitchFamily="66" charset="0"/>
              </a:rPr>
              <a:t>its own constitution, which the FASC constitution supersedes </a:t>
            </a:r>
          </a:p>
          <a:p>
            <a:pPr lvl="2"/>
            <a:r>
              <a:rPr lang="en-US" sz="2800" b="1" dirty="0">
                <a:latin typeface="Ink Free" panose="03080402000500000000" pitchFamily="66" charset="0"/>
              </a:rPr>
              <a:t>its own officer board</a:t>
            </a:r>
          </a:p>
          <a:p>
            <a:pPr lvl="2"/>
            <a:r>
              <a:rPr lang="en-US" sz="2800" b="1" dirty="0">
                <a:latin typeface="Ink Free" panose="03080402000500000000" pitchFamily="66" charset="0"/>
              </a:rPr>
              <a:t>3 yearly meetings </a:t>
            </a:r>
          </a:p>
          <a:p>
            <a:pPr lvl="2"/>
            <a:r>
              <a:rPr lang="en-US" sz="2800" b="1" dirty="0">
                <a:latin typeface="Ink Free" panose="03080402000500000000" pitchFamily="66" charset="0"/>
              </a:rPr>
              <a:t>Some have district projects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D1F568-B0FA-4227-82BB-416F6BCCD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191" y="187275"/>
            <a:ext cx="1821952" cy="186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66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646B-7208-434E-AF06-64A8EA7D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365125"/>
            <a:ext cx="12011487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Ink Free" panose="03080402000500000000" pitchFamily="66" charset="0"/>
              </a:rPr>
              <a:t>WHAT ARE THE BENEFITS OF FASC?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20E52-79A7-41B8-8EA0-4182C8015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71447" cy="4930282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NETWORKING AND CONNECTING WITH LIKE-MINDED EDUCATORS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FASA LEGISLATIVE DAYS, REPRESENTATION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FLORIDA ASSOCIAION OF SCHOOL BOARDS CONFERENCE, REPRESENTATION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FASA DISCOVER CONFERENCE, REPRESENTATION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SCHOLARSHIPS FOR STUDENTS</a:t>
            </a:r>
          </a:p>
          <a:p>
            <a:endParaRPr lang="en-US" b="1" dirty="0">
              <a:latin typeface="Ink Free" panose="03080402000500000000" pitchFamily="66" charset="0"/>
            </a:endParaRPr>
          </a:p>
          <a:p>
            <a:endParaRPr lang="en-US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70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646B-7208-434E-AF06-64A8EA7D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42" y="365125"/>
            <a:ext cx="10217458" cy="1325563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Ink Free" panose="03080402000500000000" pitchFamily="66" charset="0"/>
              </a:rPr>
              <a:t>WHAT ARE THE BENEFITS OF FASC?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F30A7-5DBF-4B51-84FC-27860076F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5309" y="2125785"/>
            <a:ext cx="11996691" cy="473221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Ink Free" panose="03080402000500000000" pitchFamily="66" charset="0"/>
              </a:rPr>
              <a:t>ATTENDANCE AT:</a:t>
            </a:r>
          </a:p>
          <a:p>
            <a:pPr lvl="1"/>
            <a:endParaRPr lang="en-US" sz="4000" b="1" dirty="0">
              <a:solidFill>
                <a:srgbClr val="7030A0"/>
              </a:solidFill>
              <a:latin typeface="Ink Free" panose="03080402000500000000" pitchFamily="66" charset="0"/>
            </a:endParaRPr>
          </a:p>
          <a:p>
            <a:pPr lvl="1"/>
            <a:r>
              <a:rPr lang="en-US" sz="3600" b="1" dirty="0">
                <a:latin typeface="Ink Free" panose="03080402000500000000" pitchFamily="66" charset="0"/>
              </a:rPr>
              <a:t>VIRTUAL PRESIDENT’S MEETINGS	   (monthly)</a:t>
            </a:r>
          </a:p>
          <a:p>
            <a:pPr lvl="1"/>
            <a:r>
              <a:rPr lang="en-US" sz="3600" b="1" dirty="0">
                <a:latin typeface="Ink Free" panose="03080402000500000000" pitchFamily="66" charset="0"/>
              </a:rPr>
              <a:t>FASC FALL KICKOFF CONFERENCE		   (1 ½ days)</a:t>
            </a:r>
          </a:p>
          <a:p>
            <a:pPr lvl="1"/>
            <a:r>
              <a:rPr lang="en-US" sz="3600" b="1" dirty="0">
                <a:latin typeface="Ink Free" panose="03080402000500000000" pitchFamily="66" charset="0"/>
              </a:rPr>
              <a:t>3 or 4 DISTRICT MEETINGS	                 (3+ days)</a:t>
            </a:r>
          </a:p>
          <a:p>
            <a:pPr lvl="1"/>
            <a:r>
              <a:rPr lang="en-US" sz="3600" b="1" dirty="0">
                <a:latin typeface="Ink Free" panose="03080402000500000000" pitchFamily="66" charset="0"/>
              </a:rPr>
              <a:t>FASC LEADERSHIP CONFERENCE               (3 days)</a:t>
            </a:r>
          </a:p>
          <a:p>
            <a:pPr marL="457200" lvl="1" indent="0">
              <a:buNone/>
            </a:pPr>
            <a:endParaRPr lang="en-US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7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ECA8C-581E-4BEA-B8E3-4F1AE12F1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Ink Free" panose="03080402000500000000" pitchFamily="66" charset="0"/>
              </a:rPr>
              <a:t>WHAT ARE THE BENEFITS OF FASC?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7765D-24B0-4992-8BCC-7A7D9AFA8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387" y="1825625"/>
            <a:ext cx="5426413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b="1" dirty="0">
                <a:solidFill>
                  <a:srgbClr val="00B050"/>
                </a:solidFill>
                <a:latin typeface="Ink Free" panose="03080402000500000000" pitchFamily="66" charset="0"/>
              </a:rPr>
              <a:t>FASC STATE PROJECTS…</a:t>
            </a:r>
          </a:p>
          <a:p>
            <a:pPr lvl="1"/>
            <a:endParaRPr lang="en-US" sz="2800" b="1" dirty="0">
              <a:latin typeface="Ink Free" panose="03080402000500000000" pitchFamily="66" charset="0"/>
            </a:endParaRPr>
          </a:p>
          <a:p>
            <a:pPr lvl="1"/>
            <a:r>
              <a:rPr lang="en-US" sz="2800" b="1" dirty="0">
                <a:latin typeface="Ink Free" panose="03080402000500000000" pitchFamily="66" charset="0"/>
              </a:rPr>
              <a:t>ACADEMIC SUCCESS</a:t>
            </a:r>
          </a:p>
          <a:p>
            <a:pPr lvl="1"/>
            <a:r>
              <a:rPr lang="en-US" sz="2800" b="1" dirty="0">
                <a:latin typeface="Ink Free" panose="03080402000500000000" pitchFamily="66" charset="0"/>
              </a:rPr>
              <a:t>CAREER PATHWAYS</a:t>
            </a:r>
          </a:p>
          <a:p>
            <a:pPr lvl="1"/>
            <a:r>
              <a:rPr lang="en-US" sz="2800" b="1" dirty="0">
                <a:latin typeface="Ink Free" panose="03080402000500000000" pitchFamily="66" charset="0"/>
              </a:rPr>
              <a:t>HOMELESSNESS AWARENESS</a:t>
            </a:r>
          </a:p>
          <a:p>
            <a:pPr lvl="1"/>
            <a:r>
              <a:rPr lang="en-US" sz="2800" b="1" dirty="0">
                <a:latin typeface="Ink Free" panose="03080402000500000000" pitchFamily="66" charset="0"/>
              </a:rPr>
              <a:t>MENTAL HEALTH AWARENESS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6D666-DF4A-419E-9000-0BA4803AE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633"/>
            <a:ext cx="5181600" cy="39493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>
                <a:latin typeface="Ink Free" panose="03080402000500000000" pitchFamily="66" charset="0"/>
              </a:rPr>
              <a:t>FLORIDA FOSTER CARE SYSTEM</a:t>
            </a:r>
          </a:p>
          <a:p>
            <a:r>
              <a:rPr lang="en-US" b="1" dirty="0">
                <a:latin typeface="Ink Free" panose="03080402000500000000" pitchFamily="66" charset="0"/>
              </a:rPr>
              <a:t>ENVIROMENTAL CONCERNS</a:t>
            </a:r>
          </a:p>
          <a:p>
            <a:r>
              <a:rPr lang="en-US" b="1" dirty="0">
                <a:latin typeface="Ink Free" panose="03080402000500000000" pitchFamily="66" charset="0"/>
              </a:rPr>
              <a:t>HURRICANE PREPAREDNESS</a:t>
            </a:r>
          </a:p>
          <a:p>
            <a:r>
              <a:rPr lang="en-US" b="1" dirty="0">
                <a:latin typeface="Ink Free" panose="03080402000500000000" pitchFamily="66" charset="0"/>
              </a:rPr>
              <a:t>INCLUSION OF SPECIAL NEEDS</a:t>
            </a:r>
          </a:p>
          <a:p>
            <a:r>
              <a:rPr lang="en-US" b="1" dirty="0">
                <a:latin typeface="Ink Free" panose="03080402000500000000" pitchFamily="66" charset="0"/>
              </a:rPr>
              <a:t>FLORIDA HONOR FLIGHT</a:t>
            </a:r>
          </a:p>
        </p:txBody>
      </p:sp>
    </p:spTree>
    <p:extLst>
      <p:ext uri="{BB962C8B-B14F-4D97-AF65-F5344CB8AC3E}">
        <p14:creationId xmlns:p14="http://schemas.microsoft.com/office/powerpoint/2010/main" val="1250243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646B-7208-434E-AF06-64A8EA7D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42" y="365125"/>
            <a:ext cx="10217458" cy="1325563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Ink Free" panose="03080402000500000000" pitchFamily="66" charset="0"/>
              </a:rPr>
              <a:t>WHAT ARE THE BENEFITS OF FASC?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20E52-79A7-41B8-8EA0-4182C8015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930282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Ink Free" panose="03080402000500000000" pitchFamily="66" charset="0"/>
              </a:rPr>
              <a:t>Awards Prog</a:t>
            </a:r>
            <a:r>
              <a:rPr lang="en-US" sz="3600" b="1" dirty="0">
                <a:solidFill>
                  <a:srgbClr val="0070C0"/>
                </a:solidFill>
                <a:latin typeface="Ink Free" panose="03080402000500000000" pitchFamily="66" charset="0"/>
              </a:rPr>
              <a:t>ram</a:t>
            </a: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  <a:latin typeface="Ink Free" panose="03080402000500000000" pitchFamily="66" charset="0"/>
            </a:endParaRPr>
          </a:p>
          <a:p>
            <a:pPr lvl="1"/>
            <a:r>
              <a:rPr lang="en-US" sz="3200" b="1" dirty="0">
                <a:latin typeface="Ink Free" panose="03080402000500000000" pitchFamily="66" charset="0"/>
              </a:rPr>
              <a:t>Council of Merit</a:t>
            </a:r>
          </a:p>
          <a:p>
            <a:pPr lvl="1"/>
            <a:r>
              <a:rPr lang="en-US" sz="3200" b="1" dirty="0">
                <a:latin typeface="Ink Free" panose="03080402000500000000" pitchFamily="66" charset="0"/>
              </a:rPr>
              <a:t>Gold Medallion Council</a:t>
            </a:r>
          </a:p>
          <a:p>
            <a:pPr lvl="1"/>
            <a:r>
              <a:rPr lang="en-US" sz="3200" b="1" dirty="0">
                <a:latin typeface="Ink Free" panose="03080402000500000000" pitchFamily="66" charset="0"/>
              </a:rPr>
              <a:t>Project of the Year</a:t>
            </a:r>
          </a:p>
          <a:p>
            <a:pPr lvl="1"/>
            <a:r>
              <a:rPr lang="en-US" sz="3200" b="1" dirty="0">
                <a:latin typeface="Ink Free" panose="03080402000500000000" pitchFamily="66" charset="0"/>
              </a:rPr>
              <a:t>Speech Contest</a:t>
            </a:r>
          </a:p>
          <a:p>
            <a:pPr lvl="1"/>
            <a:r>
              <a:rPr lang="en-US" sz="3200" b="1" dirty="0">
                <a:latin typeface="Ink Free" panose="03080402000500000000" pitchFamily="66" charset="0"/>
              </a:rPr>
              <a:t>Parliamentary Procedure</a:t>
            </a:r>
          </a:p>
          <a:p>
            <a:pPr lvl="1"/>
            <a:r>
              <a:rPr lang="en-US" sz="3200" b="1" dirty="0">
                <a:latin typeface="Ink Free" panose="03080402000500000000" pitchFamily="66" charset="0"/>
              </a:rPr>
              <a:t>Technology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34D827-8DEB-452B-A304-235A1F421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0901" y="3040185"/>
            <a:ext cx="5770485" cy="3136778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Ink Free" panose="03080402000500000000" pitchFamily="66" charset="0"/>
              </a:rPr>
              <a:t>Principal of the Year</a:t>
            </a:r>
          </a:p>
          <a:p>
            <a:r>
              <a:rPr lang="en-US" sz="3200" b="1" dirty="0">
                <a:latin typeface="Ink Free" panose="03080402000500000000" pitchFamily="66" charset="0"/>
              </a:rPr>
              <a:t>Advisor of the Year</a:t>
            </a:r>
          </a:p>
          <a:p>
            <a:r>
              <a:rPr lang="en-US" sz="3200" b="1" dirty="0">
                <a:latin typeface="Ink Free" panose="03080402000500000000" pitchFamily="66" charset="0"/>
              </a:rPr>
              <a:t>Middle Level Student of Year</a:t>
            </a:r>
          </a:p>
          <a:p>
            <a:r>
              <a:rPr lang="en-US" sz="3200" b="1" dirty="0">
                <a:latin typeface="Ink Free" panose="03080402000500000000" pitchFamily="66" charset="0"/>
              </a:rPr>
              <a:t>High School Student of Year</a:t>
            </a:r>
          </a:p>
          <a:p>
            <a:endParaRPr lang="en-US" sz="3200" b="1" dirty="0">
              <a:latin typeface="Ink Free" panose="03080402000500000000" pitchFamily="66" charset="0"/>
            </a:endParaRPr>
          </a:p>
          <a:p>
            <a:r>
              <a:rPr lang="en-US" sz="3200" b="1" dirty="0">
                <a:latin typeface="Ink Free" panose="03080402000500000000" pitchFamily="66" charset="0"/>
              </a:rPr>
              <a:t>Resolutions</a:t>
            </a:r>
          </a:p>
          <a:p>
            <a:endParaRPr lang="en-US" sz="3200" b="1" dirty="0">
              <a:latin typeface="Ink Free" panose="03080402000500000000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90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FB3CE557F8CF4CAC7ED2C02C14A4B6" ma:contentTypeVersion="18" ma:contentTypeDescription="Create a new document." ma:contentTypeScope="" ma:versionID="d08f4f746033e617ad416994e0510811">
  <xsd:schema xmlns:xsd="http://www.w3.org/2001/XMLSchema" xmlns:xs="http://www.w3.org/2001/XMLSchema" xmlns:p="http://schemas.microsoft.com/office/2006/metadata/properties" xmlns:ns2="92ef0b3b-f489-46e0-942a-ccfe39dcdc58" xmlns:ns3="79dab5ea-9fdb-4ca3-a2cc-28af5b52fafd" targetNamespace="http://schemas.microsoft.com/office/2006/metadata/properties" ma:root="true" ma:fieldsID="a4c10705bfade134b3612ae380a9755b" ns2:_="" ns3:_="">
    <xsd:import namespace="92ef0b3b-f489-46e0-942a-ccfe39dcdc58"/>
    <xsd:import namespace="79dab5ea-9fdb-4ca3-a2cc-28af5b52fa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f0b3b-f489-46e0-942a-ccfe39dcdc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163c36-5e4c-4c8e-bdb0-e49a1f2681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dab5ea-9fdb-4ca3-a2cc-28af5b52fa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fcd4270-bb9a-4377-8f01-fffc0d981c21}" ma:internalName="TaxCatchAll" ma:showField="CatchAllData" ma:web="79dab5ea-9fdb-4ca3-a2cc-28af5b52fa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97AB60-68D8-497F-9191-6B7C88FB50BB}"/>
</file>

<file path=customXml/itemProps2.xml><?xml version="1.0" encoding="utf-8"?>
<ds:datastoreItem xmlns:ds="http://schemas.openxmlformats.org/officeDocument/2006/customXml" ds:itemID="{2A18F0B8-E2CA-430D-B048-97192B03D189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253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Ink Free</vt:lpstr>
      <vt:lpstr>Office Theme</vt:lpstr>
      <vt:lpstr>PURPOSE OF FASC</vt:lpstr>
      <vt:lpstr>WHAT IS FASC? </vt:lpstr>
      <vt:lpstr>WHAT ARE THE BENEFITS OF FASC? </vt:lpstr>
      <vt:lpstr>WHAT ARE THE BENEFITS OF FASC? </vt:lpstr>
      <vt:lpstr>WHAT ARE THE BENEFITS OF FASC? </vt:lpstr>
      <vt:lpstr>WHAT ARE THE BENEFITS OF FASC?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FASC?</dc:title>
  <dc:creator>Melissa Sohn</dc:creator>
  <cp:lastModifiedBy>Melissa Sohn</cp:lastModifiedBy>
  <cp:revision>10</cp:revision>
  <cp:lastPrinted>2023-05-16T16:52:14Z</cp:lastPrinted>
  <dcterms:created xsi:type="dcterms:W3CDTF">2022-01-07T14:00:46Z</dcterms:created>
  <dcterms:modified xsi:type="dcterms:W3CDTF">2024-08-12T15:27:54Z</dcterms:modified>
</cp:coreProperties>
</file>