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
  </p:notesMasterIdLst>
  <p:sldIdLst>
    <p:sldId id="256" r:id="rId2"/>
    <p:sldId id="362" r:id="rId3"/>
    <p:sldId id="303" r:id="rId4"/>
    <p:sldId id="3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traus" initials="DS" lastIdx="1" clrIdx="0">
    <p:extLst>
      <p:ext uri="{19B8F6BF-5375-455C-9EA6-DF929625EA0E}">
        <p15:presenceInfo xmlns:p15="http://schemas.microsoft.com/office/powerpoint/2012/main" userId="S::dstraus@actweb.org::17923635-e40d-407d-ab76-c520df93f7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57072" autoAdjust="0"/>
  </p:normalViewPr>
  <p:slideViewPr>
    <p:cSldViewPr>
      <p:cViewPr varScale="1">
        <p:scale>
          <a:sx n="35" d="100"/>
          <a:sy n="35" d="100"/>
        </p:scale>
        <p:origin x="1476" y="54"/>
      </p:cViewPr>
      <p:guideLst>
        <p:guide orient="horz" pos="2160"/>
        <p:guide pos="3840"/>
      </p:guideLst>
    </p:cSldViewPr>
  </p:slideViewPr>
  <p:notesTextViewPr>
    <p:cViewPr>
      <p:scale>
        <a:sx n="1" d="1"/>
        <a:sy n="1" d="1"/>
      </p:scale>
      <p:origin x="0" y="0"/>
    </p:cViewPr>
  </p:notesTextViewPr>
  <p:notesViewPr>
    <p:cSldViewPr>
      <p:cViewPr varScale="1">
        <p:scale>
          <a:sx n="80" d="100"/>
          <a:sy n="80" d="100"/>
        </p:scale>
        <p:origin x="31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41FE1-A092-403A-9BA9-06D2DFBAA44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4737A3-A4DE-4C1F-9E40-B91AE9751BEB}">
      <dgm:prSet/>
      <dgm:spPr/>
      <dgm:t>
        <a:bodyPr/>
        <a:lstStyle/>
        <a:p>
          <a:pPr>
            <a:lnSpc>
              <a:spcPct val="100000"/>
            </a:lnSpc>
          </a:pPr>
          <a:r>
            <a:rPr lang="en-US" b="1" dirty="0"/>
            <a:t>Community: </a:t>
          </a:r>
          <a:br>
            <a:rPr lang="en-US" b="1" dirty="0"/>
          </a:br>
          <a:r>
            <a:rPr lang="en-US" dirty="0"/>
            <a:t>1,150+ TDM professionals</a:t>
          </a:r>
          <a:br>
            <a:rPr lang="en-US" dirty="0"/>
          </a:br>
          <a:r>
            <a:rPr lang="en-US" dirty="0"/>
            <a:t>USA, Canada, &amp; Globally</a:t>
          </a:r>
        </a:p>
      </dgm:t>
    </dgm:pt>
    <dgm:pt modelId="{8E9A27F7-05F3-48DE-BE43-3CC18E5C819D}" type="parTrans" cxnId="{76CC58EA-2F7B-46B7-B965-CB95EA75AFB5}">
      <dgm:prSet/>
      <dgm:spPr/>
      <dgm:t>
        <a:bodyPr/>
        <a:lstStyle/>
        <a:p>
          <a:endParaRPr lang="en-US"/>
        </a:p>
      </dgm:t>
    </dgm:pt>
    <dgm:pt modelId="{AD835280-FA6D-4EAB-92FB-FB152C48DB7A}" type="sibTrans" cxnId="{76CC58EA-2F7B-46B7-B965-CB95EA75AFB5}">
      <dgm:prSet/>
      <dgm:spPr/>
      <dgm:t>
        <a:bodyPr/>
        <a:lstStyle/>
        <a:p>
          <a:endParaRPr lang="en-US"/>
        </a:p>
      </dgm:t>
    </dgm:pt>
    <dgm:pt modelId="{39535400-4F9C-4E65-955C-038594390D0A}">
      <dgm:prSet/>
      <dgm:spPr/>
      <dgm:t>
        <a:bodyPr/>
        <a:lstStyle/>
        <a:p>
          <a:pPr>
            <a:lnSpc>
              <a:spcPct val="100000"/>
            </a:lnSpc>
          </a:pPr>
          <a:r>
            <a:rPr lang="en-US" b="1" dirty="0"/>
            <a:t>Professional Development: </a:t>
          </a:r>
          <a:r>
            <a:rPr lang="en-US" dirty="0"/>
            <a:t>Virtual &amp; in- person learning, networking</a:t>
          </a:r>
        </a:p>
      </dgm:t>
    </dgm:pt>
    <dgm:pt modelId="{A39A4AAC-14B9-4ABF-AABA-99F8C7A46575}" type="parTrans" cxnId="{A499CB27-3845-45FE-96C0-72451186AD1D}">
      <dgm:prSet/>
      <dgm:spPr/>
      <dgm:t>
        <a:bodyPr/>
        <a:lstStyle/>
        <a:p>
          <a:endParaRPr lang="en-US"/>
        </a:p>
      </dgm:t>
    </dgm:pt>
    <dgm:pt modelId="{44204678-88F6-424F-97BA-0C94226F5B75}" type="sibTrans" cxnId="{A499CB27-3845-45FE-96C0-72451186AD1D}">
      <dgm:prSet/>
      <dgm:spPr/>
      <dgm:t>
        <a:bodyPr/>
        <a:lstStyle/>
        <a:p>
          <a:endParaRPr lang="en-US"/>
        </a:p>
      </dgm:t>
    </dgm:pt>
    <dgm:pt modelId="{FA4E2D45-A52C-46BC-ADD9-106A150007CB}">
      <dgm:prSet/>
      <dgm:spPr/>
      <dgm:t>
        <a:bodyPr/>
        <a:lstStyle/>
        <a:p>
          <a:pPr>
            <a:lnSpc>
              <a:spcPct val="100000"/>
            </a:lnSpc>
          </a:pPr>
          <a:r>
            <a:rPr lang="en-US" b="1" dirty="0"/>
            <a:t>Career Growth: </a:t>
          </a:r>
          <a:br>
            <a:rPr lang="en-US" b="1" dirty="0"/>
          </a:br>
          <a:r>
            <a:rPr lang="en-US" dirty="0"/>
            <a:t>Certification, mentoring, leadership training</a:t>
          </a:r>
        </a:p>
      </dgm:t>
    </dgm:pt>
    <dgm:pt modelId="{67B67C95-9C45-4AE3-92A9-BB6313D5581D}" type="parTrans" cxnId="{863EDF55-AD87-4AD0-A158-DFB54700E45B}">
      <dgm:prSet/>
      <dgm:spPr/>
      <dgm:t>
        <a:bodyPr/>
        <a:lstStyle/>
        <a:p>
          <a:endParaRPr lang="en-US"/>
        </a:p>
      </dgm:t>
    </dgm:pt>
    <dgm:pt modelId="{C6CD0E15-9097-4EDE-BDF6-7B62CC09DBFF}" type="sibTrans" cxnId="{863EDF55-AD87-4AD0-A158-DFB54700E45B}">
      <dgm:prSet/>
      <dgm:spPr/>
      <dgm:t>
        <a:bodyPr/>
        <a:lstStyle/>
        <a:p>
          <a:endParaRPr lang="en-US"/>
        </a:p>
      </dgm:t>
    </dgm:pt>
    <dgm:pt modelId="{37E8FAFA-15E5-4A5B-BDD3-597CDD49A6F3}">
      <dgm:prSet/>
      <dgm:spPr/>
      <dgm:t>
        <a:bodyPr/>
        <a:lstStyle/>
        <a:p>
          <a:pPr>
            <a:lnSpc>
              <a:spcPct val="100000"/>
            </a:lnSpc>
          </a:pPr>
          <a:r>
            <a:rPr lang="en-US" b="1" dirty="0"/>
            <a:t>Industry Advancement: </a:t>
          </a:r>
          <a:r>
            <a:rPr lang="en-US" dirty="0"/>
            <a:t>Advocacy, public policy, government affairs </a:t>
          </a:r>
        </a:p>
      </dgm:t>
    </dgm:pt>
    <dgm:pt modelId="{C92CC654-6597-48F9-9AC9-3508C5B23DB8}" type="parTrans" cxnId="{391B8E71-BB10-483B-A56A-BA7029ECF2AD}">
      <dgm:prSet/>
      <dgm:spPr/>
      <dgm:t>
        <a:bodyPr/>
        <a:lstStyle/>
        <a:p>
          <a:endParaRPr lang="en-US"/>
        </a:p>
      </dgm:t>
    </dgm:pt>
    <dgm:pt modelId="{938FA99A-961F-4CC4-A4C4-D6444DEBDAD7}" type="sibTrans" cxnId="{391B8E71-BB10-483B-A56A-BA7029ECF2AD}">
      <dgm:prSet/>
      <dgm:spPr/>
      <dgm:t>
        <a:bodyPr/>
        <a:lstStyle/>
        <a:p>
          <a:endParaRPr lang="en-US"/>
        </a:p>
      </dgm:t>
    </dgm:pt>
    <dgm:pt modelId="{E485A1B8-2D2D-4EE5-A69F-667A0819370C}" type="pres">
      <dgm:prSet presAssocID="{45B41FE1-A092-403A-9BA9-06D2DFBAA449}" presName="root" presStyleCnt="0">
        <dgm:presLayoutVars>
          <dgm:dir/>
          <dgm:resizeHandles val="exact"/>
        </dgm:presLayoutVars>
      </dgm:prSet>
      <dgm:spPr/>
    </dgm:pt>
    <dgm:pt modelId="{860A3B49-DEB7-43A5-9843-A9B852F9C277}" type="pres">
      <dgm:prSet presAssocID="{D44737A3-A4DE-4C1F-9E40-B91AE9751BEB}" presName="compNode" presStyleCnt="0"/>
      <dgm:spPr/>
    </dgm:pt>
    <dgm:pt modelId="{365BAF72-E1EE-4C9C-B6F3-7630039B5AF0}" type="pres">
      <dgm:prSet presAssocID="{D44737A3-A4DE-4C1F-9E40-B91AE9751BEB}" presName="iconRect" presStyleLbl="node1" presStyleIdx="0" presStyleCnt="4" custScaleX="226966" custScaleY="174654" custLinFactNeighborY="-4895"/>
      <dgm:spPr>
        <a:blipFill>
          <a:blip xmlns:r="http://schemas.openxmlformats.org/officeDocument/2006/relationships" r:embed="rId1"/>
          <a:srcRect/>
          <a:stretch>
            <a:fillRect l="-8000" r="-8000"/>
          </a:stretch>
        </a:blipFill>
        <a:ln>
          <a:noFill/>
        </a:ln>
      </dgm:spPr>
    </dgm:pt>
    <dgm:pt modelId="{30165AA1-B492-4FEB-8867-277EF196AEEA}" type="pres">
      <dgm:prSet presAssocID="{D44737A3-A4DE-4C1F-9E40-B91AE9751BEB}" presName="spaceRect" presStyleCnt="0"/>
      <dgm:spPr/>
    </dgm:pt>
    <dgm:pt modelId="{7FC6EE8C-3F1D-4C2D-AF69-62559E696F0B}" type="pres">
      <dgm:prSet presAssocID="{D44737A3-A4DE-4C1F-9E40-B91AE9751BEB}" presName="textRect" presStyleLbl="revTx" presStyleIdx="0" presStyleCnt="4" custLinFactNeighborY="25561">
        <dgm:presLayoutVars>
          <dgm:chMax val="1"/>
          <dgm:chPref val="1"/>
        </dgm:presLayoutVars>
      </dgm:prSet>
      <dgm:spPr/>
    </dgm:pt>
    <dgm:pt modelId="{F5859C8F-D59B-421D-8C45-C79C8846B941}" type="pres">
      <dgm:prSet presAssocID="{AD835280-FA6D-4EAB-92FB-FB152C48DB7A}" presName="sibTrans" presStyleCnt="0"/>
      <dgm:spPr/>
    </dgm:pt>
    <dgm:pt modelId="{BA71A795-1314-4D2C-A507-A77509C86B91}" type="pres">
      <dgm:prSet presAssocID="{39535400-4F9C-4E65-955C-038594390D0A}" presName="compNode" presStyleCnt="0"/>
      <dgm:spPr/>
    </dgm:pt>
    <dgm:pt modelId="{FD1D0B36-6008-44D5-AC0F-72951E136A9A}" type="pres">
      <dgm:prSet presAssocID="{39535400-4F9C-4E65-955C-038594390D0A}" presName="iconRect" presStyleLbl="node1" presStyleIdx="1" presStyleCnt="4" custScaleX="194445" custScaleY="171593" custLinFactNeighborY="-410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dgm:spPr>
    </dgm:pt>
    <dgm:pt modelId="{A298D8FF-A02D-4F2E-8C02-4DA077D99BDB}" type="pres">
      <dgm:prSet presAssocID="{39535400-4F9C-4E65-955C-038594390D0A}" presName="spaceRect" presStyleCnt="0"/>
      <dgm:spPr/>
    </dgm:pt>
    <dgm:pt modelId="{629C2F82-D4F5-40D8-BEF7-A11FCD8EE750}" type="pres">
      <dgm:prSet presAssocID="{39535400-4F9C-4E65-955C-038594390D0A}" presName="textRect" presStyleLbl="revTx" presStyleIdx="1" presStyleCnt="4" custLinFactNeighborX="-1553" custLinFactNeighborY="34379">
        <dgm:presLayoutVars>
          <dgm:chMax val="1"/>
          <dgm:chPref val="1"/>
        </dgm:presLayoutVars>
      </dgm:prSet>
      <dgm:spPr/>
    </dgm:pt>
    <dgm:pt modelId="{DD8E960D-D346-4151-A0CC-DE9F8FBB8B70}" type="pres">
      <dgm:prSet presAssocID="{44204678-88F6-424F-97BA-0C94226F5B75}" presName="sibTrans" presStyleCnt="0"/>
      <dgm:spPr/>
    </dgm:pt>
    <dgm:pt modelId="{056ECDB1-2D4F-4790-B19C-360286641939}" type="pres">
      <dgm:prSet presAssocID="{FA4E2D45-A52C-46BC-ADD9-106A150007CB}" presName="compNode" presStyleCnt="0"/>
      <dgm:spPr/>
    </dgm:pt>
    <dgm:pt modelId="{154C794A-C6AC-46AD-BB9F-D6705D00A74B}" type="pres">
      <dgm:prSet presAssocID="{FA4E2D45-A52C-46BC-ADD9-106A150007CB}" presName="iconRect" presStyleLbl="node1" presStyleIdx="2" presStyleCnt="4" custScaleX="221297" custScaleY="169101" custLinFactNeighborY="-4728"/>
      <dgm:spPr>
        <a:blipFill>
          <a:blip xmlns:r="http://schemas.openxmlformats.org/officeDocument/2006/relationships" r:embed="rId3"/>
          <a:srcRect/>
          <a:stretch>
            <a:fillRect l="-23000" r="-23000"/>
          </a:stretch>
        </a:blipFill>
        <a:ln>
          <a:noFill/>
        </a:ln>
      </dgm:spPr>
    </dgm:pt>
    <dgm:pt modelId="{771E7341-BE5C-4D0B-AE95-9001EAEDFBF3}" type="pres">
      <dgm:prSet presAssocID="{FA4E2D45-A52C-46BC-ADD9-106A150007CB}" presName="spaceRect" presStyleCnt="0"/>
      <dgm:spPr/>
    </dgm:pt>
    <dgm:pt modelId="{03DFADA2-375B-44B3-98EE-91A599775591}" type="pres">
      <dgm:prSet presAssocID="{FA4E2D45-A52C-46BC-ADD9-106A150007CB}" presName="textRect" presStyleLbl="revTx" presStyleIdx="2" presStyleCnt="4" custLinFactNeighborY="34484">
        <dgm:presLayoutVars>
          <dgm:chMax val="1"/>
          <dgm:chPref val="1"/>
        </dgm:presLayoutVars>
      </dgm:prSet>
      <dgm:spPr/>
    </dgm:pt>
    <dgm:pt modelId="{BE26564E-D3C9-41C3-889B-1023ED8025F9}" type="pres">
      <dgm:prSet presAssocID="{C6CD0E15-9097-4EDE-BDF6-7B62CC09DBFF}" presName="sibTrans" presStyleCnt="0"/>
      <dgm:spPr/>
    </dgm:pt>
    <dgm:pt modelId="{CF3A18BE-8639-4A62-B75F-332864432E1D}" type="pres">
      <dgm:prSet presAssocID="{37E8FAFA-15E5-4A5B-BDD3-597CDD49A6F3}" presName="compNode" presStyleCnt="0"/>
      <dgm:spPr/>
    </dgm:pt>
    <dgm:pt modelId="{65CFA2F6-F8F9-4A5C-9C3C-59D20C68A193}" type="pres">
      <dgm:prSet presAssocID="{37E8FAFA-15E5-4A5B-BDD3-597CDD49A6F3}" presName="iconRect" presStyleLbl="node1" presStyleIdx="3" presStyleCnt="4" custAng="5400000" custScaleX="169101" custScaleY="176284" custLinFactNeighborY="-6524"/>
      <dgm:spPr>
        <a:blipFill>
          <a:blip xmlns:r="http://schemas.openxmlformats.org/officeDocument/2006/relationships" r:embed="rId4"/>
          <a:srcRect/>
          <a:stretch>
            <a:fillRect l="-17000" r="-17000"/>
          </a:stretch>
        </a:blipFill>
        <a:ln>
          <a:noFill/>
        </a:ln>
      </dgm:spPr>
    </dgm:pt>
    <dgm:pt modelId="{38E28902-1CFC-4794-8545-23F81D789A43}" type="pres">
      <dgm:prSet presAssocID="{37E8FAFA-15E5-4A5B-BDD3-597CDD49A6F3}" presName="spaceRect" presStyleCnt="0"/>
      <dgm:spPr/>
    </dgm:pt>
    <dgm:pt modelId="{3C21C288-BDE7-4247-BA45-87A980C980C4}" type="pres">
      <dgm:prSet presAssocID="{37E8FAFA-15E5-4A5B-BDD3-597CDD49A6F3}" presName="textRect" presStyleLbl="revTx" presStyleIdx="3" presStyleCnt="4" custLinFactNeighborY="27424">
        <dgm:presLayoutVars>
          <dgm:chMax val="1"/>
          <dgm:chPref val="1"/>
        </dgm:presLayoutVars>
      </dgm:prSet>
      <dgm:spPr/>
    </dgm:pt>
  </dgm:ptLst>
  <dgm:cxnLst>
    <dgm:cxn modelId="{A499CB27-3845-45FE-96C0-72451186AD1D}" srcId="{45B41FE1-A092-403A-9BA9-06D2DFBAA449}" destId="{39535400-4F9C-4E65-955C-038594390D0A}" srcOrd="1" destOrd="0" parTransId="{A39A4AAC-14B9-4ABF-AABA-99F8C7A46575}" sibTransId="{44204678-88F6-424F-97BA-0C94226F5B75}"/>
    <dgm:cxn modelId="{A21F663A-8ED6-448A-8E30-166812CC0DC7}" type="presOf" srcId="{45B41FE1-A092-403A-9BA9-06D2DFBAA449}" destId="{E485A1B8-2D2D-4EE5-A69F-667A0819370C}" srcOrd="0" destOrd="0" presId="urn:microsoft.com/office/officeart/2018/2/layout/IconLabelList"/>
    <dgm:cxn modelId="{391B8E71-BB10-483B-A56A-BA7029ECF2AD}" srcId="{45B41FE1-A092-403A-9BA9-06D2DFBAA449}" destId="{37E8FAFA-15E5-4A5B-BDD3-597CDD49A6F3}" srcOrd="3" destOrd="0" parTransId="{C92CC654-6597-48F9-9AC9-3508C5B23DB8}" sibTransId="{938FA99A-961F-4CC4-A4C4-D6444DEBDAD7}"/>
    <dgm:cxn modelId="{863EDF55-AD87-4AD0-A158-DFB54700E45B}" srcId="{45B41FE1-A092-403A-9BA9-06D2DFBAA449}" destId="{FA4E2D45-A52C-46BC-ADD9-106A150007CB}" srcOrd="2" destOrd="0" parTransId="{67B67C95-9C45-4AE3-92A9-BB6313D5581D}" sibTransId="{C6CD0E15-9097-4EDE-BDF6-7B62CC09DBFF}"/>
    <dgm:cxn modelId="{51652384-4406-4581-AB95-3D3E421A0F0E}" type="presOf" srcId="{FA4E2D45-A52C-46BC-ADD9-106A150007CB}" destId="{03DFADA2-375B-44B3-98EE-91A599775591}" srcOrd="0" destOrd="0" presId="urn:microsoft.com/office/officeart/2018/2/layout/IconLabelList"/>
    <dgm:cxn modelId="{96518C84-F903-4155-801F-4769601C8433}" type="presOf" srcId="{D44737A3-A4DE-4C1F-9E40-B91AE9751BEB}" destId="{7FC6EE8C-3F1D-4C2D-AF69-62559E696F0B}" srcOrd="0" destOrd="0" presId="urn:microsoft.com/office/officeart/2018/2/layout/IconLabelList"/>
    <dgm:cxn modelId="{897DFCA1-C21B-4E31-8201-180D6981D5E4}" type="presOf" srcId="{39535400-4F9C-4E65-955C-038594390D0A}" destId="{629C2F82-D4F5-40D8-BEF7-A11FCD8EE750}" srcOrd="0" destOrd="0" presId="urn:microsoft.com/office/officeart/2018/2/layout/IconLabelList"/>
    <dgm:cxn modelId="{0D55FFE2-BE35-4588-9101-935186BB0444}" type="presOf" srcId="{37E8FAFA-15E5-4A5B-BDD3-597CDD49A6F3}" destId="{3C21C288-BDE7-4247-BA45-87A980C980C4}" srcOrd="0" destOrd="0" presId="urn:microsoft.com/office/officeart/2018/2/layout/IconLabelList"/>
    <dgm:cxn modelId="{76CC58EA-2F7B-46B7-B965-CB95EA75AFB5}" srcId="{45B41FE1-A092-403A-9BA9-06D2DFBAA449}" destId="{D44737A3-A4DE-4C1F-9E40-B91AE9751BEB}" srcOrd="0" destOrd="0" parTransId="{8E9A27F7-05F3-48DE-BE43-3CC18E5C819D}" sibTransId="{AD835280-FA6D-4EAB-92FB-FB152C48DB7A}"/>
    <dgm:cxn modelId="{696F83ED-60D4-4AB9-9E4A-28C09A8F9F6A}" type="presParOf" srcId="{E485A1B8-2D2D-4EE5-A69F-667A0819370C}" destId="{860A3B49-DEB7-43A5-9843-A9B852F9C277}" srcOrd="0" destOrd="0" presId="urn:microsoft.com/office/officeart/2018/2/layout/IconLabelList"/>
    <dgm:cxn modelId="{50F6798E-3CC9-4BBF-BFD3-ADCD45F7C1C6}" type="presParOf" srcId="{860A3B49-DEB7-43A5-9843-A9B852F9C277}" destId="{365BAF72-E1EE-4C9C-B6F3-7630039B5AF0}" srcOrd="0" destOrd="0" presId="urn:microsoft.com/office/officeart/2018/2/layout/IconLabelList"/>
    <dgm:cxn modelId="{57419910-ED08-47AD-88E5-9E3BC986D719}" type="presParOf" srcId="{860A3B49-DEB7-43A5-9843-A9B852F9C277}" destId="{30165AA1-B492-4FEB-8867-277EF196AEEA}" srcOrd="1" destOrd="0" presId="urn:microsoft.com/office/officeart/2018/2/layout/IconLabelList"/>
    <dgm:cxn modelId="{027CE029-2661-4A2D-AAB4-E7352E0F43C7}" type="presParOf" srcId="{860A3B49-DEB7-43A5-9843-A9B852F9C277}" destId="{7FC6EE8C-3F1D-4C2D-AF69-62559E696F0B}" srcOrd="2" destOrd="0" presId="urn:microsoft.com/office/officeart/2018/2/layout/IconLabelList"/>
    <dgm:cxn modelId="{FBB606E3-483E-44FC-A752-3C860A7A5E2F}" type="presParOf" srcId="{E485A1B8-2D2D-4EE5-A69F-667A0819370C}" destId="{F5859C8F-D59B-421D-8C45-C79C8846B941}" srcOrd="1" destOrd="0" presId="urn:microsoft.com/office/officeart/2018/2/layout/IconLabelList"/>
    <dgm:cxn modelId="{B1E09FE8-4F40-4468-87FF-F3C6A10F281A}" type="presParOf" srcId="{E485A1B8-2D2D-4EE5-A69F-667A0819370C}" destId="{BA71A795-1314-4D2C-A507-A77509C86B91}" srcOrd="2" destOrd="0" presId="urn:microsoft.com/office/officeart/2018/2/layout/IconLabelList"/>
    <dgm:cxn modelId="{F0B848A0-7538-494C-A221-AAF363426586}" type="presParOf" srcId="{BA71A795-1314-4D2C-A507-A77509C86B91}" destId="{FD1D0B36-6008-44D5-AC0F-72951E136A9A}" srcOrd="0" destOrd="0" presId="urn:microsoft.com/office/officeart/2018/2/layout/IconLabelList"/>
    <dgm:cxn modelId="{8DAA0386-22CD-445A-9122-EB0CD05F5366}" type="presParOf" srcId="{BA71A795-1314-4D2C-A507-A77509C86B91}" destId="{A298D8FF-A02D-4F2E-8C02-4DA077D99BDB}" srcOrd="1" destOrd="0" presId="urn:microsoft.com/office/officeart/2018/2/layout/IconLabelList"/>
    <dgm:cxn modelId="{A876C2B5-8623-4034-9EE8-B263F27B7718}" type="presParOf" srcId="{BA71A795-1314-4D2C-A507-A77509C86B91}" destId="{629C2F82-D4F5-40D8-BEF7-A11FCD8EE750}" srcOrd="2" destOrd="0" presId="urn:microsoft.com/office/officeart/2018/2/layout/IconLabelList"/>
    <dgm:cxn modelId="{747D5641-7EF5-4163-8476-7A2BD0DB4394}" type="presParOf" srcId="{E485A1B8-2D2D-4EE5-A69F-667A0819370C}" destId="{DD8E960D-D346-4151-A0CC-DE9F8FBB8B70}" srcOrd="3" destOrd="0" presId="urn:microsoft.com/office/officeart/2018/2/layout/IconLabelList"/>
    <dgm:cxn modelId="{45563A73-C4C2-4CD3-A061-00250107B392}" type="presParOf" srcId="{E485A1B8-2D2D-4EE5-A69F-667A0819370C}" destId="{056ECDB1-2D4F-4790-B19C-360286641939}" srcOrd="4" destOrd="0" presId="urn:microsoft.com/office/officeart/2018/2/layout/IconLabelList"/>
    <dgm:cxn modelId="{B61CD9C4-417D-4186-BBEA-677C1C5BA5AB}" type="presParOf" srcId="{056ECDB1-2D4F-4790-B19C-360286641939}" destId="{154C794A-C6AC-46AD-BB9F-D6705D00A74B}" srcOrd="0" destOrd="0" presId="urn:microsoft.com/office/officeart/2018/2/layout/IconLabelList"/>
    <dgm:cxn modelId="{C2BAA44F-EEDC-4B00-8B7D-198DEC9EE686}" type="presParOf" srcId="{056ECDB1-2D4F-4790-B19C-360286641939}" destId="{771E7341-BE5C-4D0B-AE95-9001EAEDFBF3}" srcOrd="1" destOrd="0" presId="urn:microsoft.com/office/officeart/2018/2/layout/IconLabelList"/>
    <dgm:cxn modelId="{2C4CAAEB-18AB-4912-BFAE-34688DB8E199}" type="presParOf" srcId="{056ECDB1-2D4F-4790-B19C-360286641939}" destId="{03DFADA2-375B-44B3-98EE-91A599775591}" srcOrd="2" destOrd="0" presId="urn:microsoft.com/office/officeart/2018/2/layout/IconLabelList"/>
    <dgm:cxn modelId="{68134502-BC79-4E8A-9686-0B5BE3EA0C0E}" type="presParOf" srcId="{E485A1B8-2D2D-4EE5-A69F-667A0819370C}" destId="{BE26564E-D3C9-41C3-889B-1023ED8025F9}" srcOrd="5" destOrd="0" presId="urn:microsoft.com/office/officeart/2018/2/layout/IconLabelList"/>
    <dgm:cxn modelId="{DBBB2E87-35A3-4CE0-AAAE-27BF6E45F16A}" type="presParOf" srcId="{E485A1B8-2D2D-4EE5-A69F-667A0819370C}" destId="{CF3A18BE-8639-4A62-B75F-332864432E1D}" srcOrd="6" destOrd="0" presId="urn:microsoft.com/office/officeart/2018/2/layout/IconLabelList"/>
    <dgm:cxn modelId="{1BD5D846-0504-4C18-B21A-B32ED5DDCC7F}" type="presParOf" srcId="{CF3A18BE-8639-4A62-B75F-332864432E1D}" destId="{65CFA2F6-F8F9-4A5C-9C3C-59D20C68A193}" srcOrd="0" destOrd="0" presId="urn:microsoft.com/office/officeart/2018/2/layout/IconLabelList"/>
    <dgm:cxn modelId="{E3F61589-F085-48E0-8147-3CC93EDBA9D7}" type="presParOf" srcId="{CF3A18BE-8639-4A62-B75F-332864432E1D}" destId="{38E28902-1CFC-4794-8545-23F81D789A43}" srcOrd="1" destOrd="0" presId="urn:microsoft.com/office/officeart/2018/2/layout/IconLabelList"/>
    <dgm:cxn modelId="{14851396-2C45-4E5D-B139-A4DD7377E802}" type="presParOf" srcId="{CF3A18BE-8639-4A62-B75F-332864432E1D}" destId="{3C21C288-BDE7-4247-BA45-87A980C980C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BAF72-E1EE-4C9C-B6F3-7630039B5AF0}">
      <dsp:nvSpPr>
        <dsp:cNvPr id="0" name=""/>
        <dsp:cNvSpPr/>
      </dsp:nvSpPr>
      <dsp:spPr>
        <a:xfrm>
          <a:off x="282395" y="757822"/>
          <a:ext cx="2458011" cy="1891479"/>
        </a:xfrm>
        <a:prstGeom prst="rect">
          <a:avLst/>
        </a:prstGeom>
        <a:blipFill>
          <a:blip xmlns:r="http://schemas.openxmlformats.org/officeDocument/2006/relationships" r:embed="rId1"/>
          <a:srcRect/>
          <a:stretch>
            <a:fillRect l="-8000" r="-8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C6EE8C-3F1D-4C2D-AF69-62559E696F0B}">
      <dsp:nvSpPr>
        <dsp:cNvPr id="0" name=""/>
        <dsp:cNvSpPr/>
      </dsp:nvSpPr>
      <dsp:spPr>
        <a:xfrm>
          <a:off x="308082" y="2800439"/>
          <a:ext cx="2406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t>Community: </a:t>
          </a:r>
          <a:br>
            <a:rPr lang="en-US" sz="1500" b="1" kern="1200" dirty="0"/>
          </a:br>
          <a:r>
            <a:rPr lang="en-US" sz="1500" kern="1200" dirty="0"/>
            <a:t>1,150+ TDM professionals</a:t>
          </a:r>
          <a:br>
            <a:rPr lang="en-US" sz="1500" kern="1200" dirty="0"/>
          </a:br>
          <a:r>
            <a:rPr lang="en-US" sz="1500" kern="1200" dirty="0"/>
            <a:t>USA, Canada, &amp; Globally</a:t>
          </a:r>
        </a:p>
      </dsp:txBody>
      <dsp:txXfrm>
        <a:off x="308082" y="2800439"/>
        <a:ext cx="2406637" cy="720000"/>
      </dsp:txXfrm>
    </dsp:sp>
    <dsp:sp modelId="{FD1D0B36-6008-44D5-AC0F-72951E136A9A}">
      <dsp:nvSpPr>
        <dsp:cNvPr id="0" name=""/>
        <dsp:cNvSpPr/>
      </dsp:nvSpPr>
      <dsp:spPr>
        <a:xfrm>
          <a:off x="3311980" y="774665"/>
          <a:ext cx="2105813" cy="185832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9C2F82-D4F5-40D8-BEF7-A11FCD8EE750}">
      <dsp:nvSpPr>
        <dsp:cNvPr id="0" name=""/>
        <dsp:cNvSpPr/>
      </dsp:nvSpPr>
      <dsp:spPr>
        <a:xfrm>
          <a:off x="3124193" y="2855641"/>
          <a:ext cx="2406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t>Professional Development: </a:t>
          </a:r>
          <a:r>
            <a:rPr lang="en-US" sz="1500" kern="1200" dirty="0"/>
            <a:t>Virtual &amp; in- person learning, networking</a:t>
          </a:r>
        </a:p>
      </dsp:txBody>
      <dsp:txXfrm>
        <a:off x="3124193" y="2855641"/>
        <a:ext cx="2406637" cy="720000"/>
      </dsp:txXfrm>
    </dsp:sp>
    <dsp:sp modelId="{154C794A-C6AC-46AD-BB9F-D6705D00A74B}">
      <dsp:nvSpPr>
        <dsp:cNvPr id="0" name=""/>
        <dsp:cNvSpPr/>
      </dsp:nvSpPr>
      <dsp:spPr>
        <a:xfrm>
          <a:off x="5994378" y="774665"/>
          <a:ext cx="2396617" cy="1831341"/>
        </a:xfrm>
        <a:prstGeom prst="rect">
          <a:avLst/>
        </a:prstGeom>
        <a:blipFill>
          <a:blip xmlns:r="http://schemas.openxmlformats.org/officeDocument/2006/relationships" r:embed="rId3"/>
          <a:srcRect/>
          <a:stretch>
            <a:fillRect l="-23000" r="-23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DFADA2-375B-44B3-98EE-91A599775591}">
      <dsp:nvSpPr>
        <dsp:cNvPr id="0" name=""/>
        <dsp:cNvSpPr/>
      </dsp:nvSpPr>
      <dsp:spPr>
        <a:xfrm>
          <a:off x="5989368" y="2849650"/>
          <a:ext cx="2406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t>Career Growth: </a:t>
          </a:r>
          <a:br>
            <a:rPr lang="en-US" sz="1500" b="1" kern="1200" dirty="0"/>
          </a:br>
          <a:r>
            <a:rPr lang="en-US" sz="1500" kern="1200" dirty="0"/>
            <a:t>Certification, mentoring, leadership training</a:t>
          </a:r>
        </a:p>
      </dsp:txBody>
      <dsp:txXfrm>
        <a:off x="5989368" y="2849650"/>
        <a:ext cx="2406637" cy="720000"/>
      </dsp:txXfrm>
    </dsp:sp>
    <dsp:sp modelId="{65CFA2F6-F8F9-4A5C-9C3C-59D20C68A193}">
      <dsp:nvSpPr>
        <dsp:cNvPr id="0" name=""/>
        <dsp:cNvSpPr/>
      </dsp:nvSpPr>
      <dsp:spPr>
        <a:xfrm rot="5400000">
          <a:off x="9104815" y="735767"/>
          <a:ext cx="1831341" cy="1909132"/>
        </a:xfrm>
        <a:prstGeom prst="rect">
          <a:avLst/>
        </a:prstGeom>
        <a:blipFill>
          <a:blip xmlns:r="http://schemas.openxmlformats.org/officeDocument/2006/relationships" r:embed="rId4"/>
          <a:srcRect/>
          <a:stretch>
            <a:fillRect l="-17000" r="-17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21C288-BDE7-4247-BA45-87A980C980C4}">
      <dsp:nvSpPr>
        <dsp:cNvPr id="0" name=""/>
        <dsp:cNvSpPr/>
      </dsp:nvSpPr>
      <dsp:spPr>
        <a:xfrm>
          <a:off x="8817167" y="2818266"/>
          <a:ext cx="24066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dirty="0"/>
            <a:t>Industry Advancement: </a:t>
          </a:r>
          <a:r>
            <a:rPr lang="en-US" sz="1500" kern="1200" dirty="0"/>
            <a:t>Advocacy, public policy, government affairs </a:t>
          </a:r>
        </a:p>
      </dsp:txBody>
      <dsp:txXfrm>
        <a:off x="8817167" y="2818266"/>
        <a:ext cx="240663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4D079-F3E5-42AE-ADEE-F2CDF0C67618}" type="datetimeFigureOut">
              <a:rPr lang="en-US" smtClean="0"/>
              <a:t>9/7/2023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F8496-8755-407E-AA30-2433324B30A1}" type="slidenum">
              <a:rPr lang="en-US" smtClean="0"/>
              <a:t>‹#›</a:t>
            </a:fld>
            <a:endParaRPr lang="en-US"/>
          </a:p>
        </p:txBody>
      </p:sp>
    </p:spTree>
    <p:extLst>
      <p:ext uri="{BB962C8B-B14F-4D97-AF65-F5344CB8AC3E}">
        <p14:creationId xmlns:p14="http://schemas.microsoft.com/office/powerpoint/2010/main" val="256399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fld id="{C53F8496-8755-407E-AA30-2433324B30A1}" type="slidenum">
              <a:rPr lang="en-US" smtClean="0"/>
              <a:t>1</a:t>
            </a:fld>
            <a:endParaRPr lang="en-US"/>
          </a:p>
        </p:txBody>
      </p:sp>
    </p:spTree>
    <p:extLst>
      <p:ext uri="{BB962C8B-B14F-4D97-AF65-F5344CB8AC3E}">
        <p14:creationId xmlns:p14="http://schemas.microsoft.com/office/powerpoint/2010/main" val="190679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ACT is the </a:t>
            </a:r>
            <a:r>
              <a:rPr lang="en-US" sz="1200" kern="1200" dirty="0">
                <a:solidFill>
                  <a:schemeClr val="tx1"/>
                </a:solidFill>
                <a:effectLst/>
                <a:latin typeface="+mn-lt"/>
                <a:ea typeface="+mn-ea"/>
                <a:cs typeface="+mn-cs"/>
              </a:rPr>
              <a:t>premier association for TDM professionals, our goal is to build a strong community of individuals and organizations working to advance and implement TDM at their work sites and within their communities, with the goal of creating an efficient transportation system that moves people, reduces congestion, improves air quality, and supports economic activity.  ACT is your organization for the latest information and best practices in TDM. </a:t>
            </a:r>
          </a:p>
          <a:p>
            <a:pPr marL="0" indent="0">
              <a:buNone/>
            </a:pPr>
            <a:endParaRPr lang="en-US" dirty="0"/>
          </a:p>
        </p:txBody>
      </p:sp>
      <p:sp>
        <p:nvSpPr>
          <p:cNvPr id="4" name="Slide Number Placeholder 3"/>
          <p:cNvSpPr>
            <a:spLocks noGrp="1"/>
          </p:cNvSpPr>
          <p:nvPr>
            <p:ph type="sldNum" sz="quarter" idx="10"/>
          </p:nvPr>
        </p:nvSpPr>
        <p:spPr/>
        <p:txBody>
          <a:bodyPr/>
          <a:lstStyle/>
          <a:p>
            <a:fld id="{D51CCF6B-0219-479B-850E-65919F5A2867}" type="slidenum">
              <a:rPr lang="en-US" smtClean="0"/>
              <a:t>2</a:t>
            </a:fld>
            <a:endParaRPr lang="en-US"/>
          </a:p>
        </p:txBody>
      </p:sp>
    </p:spTree>
    <p:extLst>
      <p:ext uri="{BB962C8B-B14F-4D97-AF65-F5344CB8AC3E}">
        <p14:creationId xmlns:p14="http://schemas.microsoft.com/office/powerpoint/2010/main" val="348385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51CCF6B-0219-479B-850E-65919F5A2867}" type="slidenum">
              <a:rPr lang="en-US" smtClean="0"/>
              <a:t>3</a:t>
            </a:fld>
            <a:endParaRPr lang="en-US"/>
          </a:p>
        </p:txBody>
      </p:sp>
    </p:spTree>
    <p:extLst>
      <p:ext uri="{BB962C8B-B14F-4D97-AF65-F5344CB8AC3E}">
        <p14:creationId xmlns:p14="http://schemas.microsoft.com/office/powerpoint/2010/main" val="397757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BEA0101-0DCE-4DEA-928B-D51888231DB4}"/>
              </a:ext>
            </a:extLst>
          </p:cNvPr>
          <p:cNvSpPr>
            <a:spLocks noGrp="1"/>
          </p:cNvSpPr>
          <p:nvPr>
            <p:ph type="body" idx="1"/>
          </p:nvPr>
        </p:nvSpPr>
        <p:spPr/>
        <p:txBody>
          <a:bodyPr/>
          <a:lstStyle/>
          <a:p>
            <a:r>
              <a:rPr lang="en-US" sz="1100" kern="1200" dirty="0">
                <a:solidFill>
                  <a:schemeClr val="tx1"/>
                </a:solidFill>
                <a:effectLst/>
                <a:latin typeface="+mn-lt"/>
                <a:ea typeface="+mn-ea"/>
                <a:cs typeface="+mn-cs"/>
              </a:rPr>
              <a:t>For TDM professionals – Transportation Planners, Parking &amp; Transportation staff, Employee Transportation Coordinators, Human Resources, and others working to improve transportation options for commuters…. ACT is your association.</a:t>
            </a:r>
          </a:p>
          <a:p>
            <a:endParaRPr lang="en-US" sz="1100" kern="1200" dirty="0">
              <a:solidFill>
                <a:schemeClr val="tx1"/>
              </a:solidFill>
              <a:effectLst/>
              <a:latin typeface="+mn-lt"/>
              <a:ea typeface="+mn-ea"/>
              <a:cs typeface="+mn-cs"/>
            </a:endParaRPr>
          </a:p>
          <a:p>
            <a:pPr marL="171450" indent="-171450">
              <a:buFontTx/>
              <a:buChar char="-"/>
            </a:pPr>
            <a:r>
              <a:rPr lang="en-US" sz="1100" kern="1200" dirty="0">
                <a:solidFill>
                  <a:schemeClr val="tx1"/>
                </a:solidFill>
                <a:effectLst/>
                <a:latin typeface="+mn-lt"/>
                <a:ea typeface="+mn-ea"/>
                <a:cs typeface="+mn-cs"/>
              </a:rPr>
              <a:t>ACT provides you valuable professional development opportunities with dozens of virtual and in-person events a year.</a:t>
            </a:r>
          </a:p>
          <a:p>
            <a:pPr marL="0" indent="0">
              <a:buFontTx/>
              <a:buNone/>
            </a:pPr>
            <a:r>
              <a:rPr lang="en-US" sz="1100" kern="1200" dirty="0">
                <a:solidFill>
                  <a:schemeClr val="tx1"/>
                </a:solidFill>
                <a:effectLst/>
                <a:latin typeface="+mn-lt"/>
                <a:ea typeface="+mn-ea"/>
                <a:cs typeface="+mn-cs"/>
              </a:rPr>
              <a:t> </a:t>
            </a:r>
          </a:p>
          <a:p>
            <a:pPr marL="171450" indent="-171450">
              <a:buFontTx/>
              <a:buChar char="-"/>
            </a:pPr>
            <a:r>
              <a:rPr lang="en-US" sz="1100" kern="1200" dirty="0">
                <a:solidFill>
                  <a:schemeClr val="tx1"/>
                </a:solidFill>
                <a:effectLst/>
                <a:latin typeface="+mn-lt"/>
                <a:ea typeface="+mn-ea"/>
                <a:cs typeface="+mn-cs"/>
              </a:rPr>
              <a:t>ACT supports your growth as a professional from the moment you enter the field until you retire through mentoring, leadership development, and our soon to launch professional certification via the TDM-CP exam.</a:t>
            </a:r>
          </a:p>
          <a:p>
            <a:pPr marL="0" indent="0">
              <a:buFontTx/>
              <a:buNone/>
            </a:pPr>
            <a:endParaRPr lang="en-US" sz="1100" kern="1200" dirty="0">
              <a:solidFill>
                <a:schemeClr val="tx1"/>
              </a:solidFill>
              <a:effectLst/>
              <a:latin typeface="+mn-lt"/>
              <a:ea typeface="+mn-ea"/>
              <a:cs typeface="+mn-cs"/>
            </a:endParaRPr>
          </a:p>
          <a:p>
            <a:pPr marL="171450" indent="-171450">
              <a:buFontTx/>
              <a:buChar char="-"/>
            </a:pPr>
            <a:r>
              <a:rPr lang="en-US" sz="1100" kern="1200" dirty="0">
                <a:solidFill>
                  <a:schemeClr val="tx1"/>
                </a:solidFill>
                <a:effectLst/>
                <a:latin typeface="+mn-lt"/>
                <a:ea typeface="+mn-ea"/>
                <a:cs typeface="+mn-cs"/>
              </a:rPr>
              <a:t>ACT works to advance the entire TDM industry through advocacy and influence of federal, state, and local policies supportive of TDM.  We are at a very important point in time in regards to building support for TDM at the federal level as ACT has succeeded in incorporating TDM throughout the INVEST in America Act.</a:t>
            </a:r>
          </a:p>
          <a:p>
            <a:pPr marL="171450" indent="-171450">
              <a:buFontTx/>
              <a:buChar char="-"/>
            </a:pPr>
            <a:endParaRPr lang="en-US"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kern="1200" dirty="0">
                <a:solidFill>
                  <a:schemeClr val="tx1"/>
                </a:solidFill>
                <a:effectLst/>
                <a:latin typeface="+mn-lt"/>
                <a:ea typeface="+mn-ea"/>
                <a:cs typeface="+mn-cs"/>
              </a:rPr>
              <a:t>As the largest network of TDM professionals, bringing together nearly 1200 of your colleagues and peers across the United States, Canada, and in countries around the world creating a community to learn from and collaborate with.  This has been invaluable as we have had to deal with the challenges brought on by the global pandemic.  It’s been wonderful to watch hundreds of members gather on our weekly calls and working together to develop our recently release resource document on how to “Supporting Commuters Returning to Work Post COVID”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1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08D703-1139-4738-876A-721566CDDC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E02E1-808E-47E8-B7D3-C133C26CD6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0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08D703-1139-4738-876A-721566CDDC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E02E1-808E-47E8-B7D3-C133C26CD639}" type="slidenum">
              <a:rPr lang="en-US" smtClean="0"/>
              <a:t>‹#›</a:t>
            </a:fld>
            <a:endParaRPr lang="en-US"/>
          </a:p>
        </p:txBody>
      </p:sp>
    </p:spTree>
    <p:extLst>
      <p:ext uri="{BB962C8B-B14F-4D97-AF65-F5344CB8AC3E}">
        <p14:creationId xmlns:p14="http://schemas.microsoft.com/office/powerpoint/2010/main" val="24829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08D703-1139-4738-876A-721566CDDC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E02E1-808E-47E8-B7D3-C133C26CD639}" type="slidenum">
              <a:rPr lang="en-US" smtClean="0"/>
              <a:t>‹#›</a:t>
            </a:fld>
            <a:endParaRPr lang="en-US"/>
          </a:p>
        </p:txBody>
      </p:sp>
    </p:spTree>
    <p:extLst>
      <p:ext uri="{BB962C8B-B14F-4D97-AF65-F5344CB8AC3E}">
        <p14:creationId xmlns:p14="http://schemas.microsoft.com/office/powerpoint/2010/main" val="159014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08D703-1139-4738-876A-721566CDDC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E02E1-808E-47E8-B7D3-C133C26CD639}" type="slidenum">
              <a:rPr lang="en-US" smtClean="0"/>
              <a:t>‹#›</a:t>
            </a:fld>
            <a:endParaRPr lang="en-US"/>
          </a:p>
        </p:txBody>
      </p:sp>
    </p:spTree>
    <p:extLst>
      <p:ext uri="{BB962C8B-B14F-4D97-AF65-F5344CB8AC3E}">
        <p14:creationId xmlns:p14="http://schemas.microsoft.com/office/powerpoint/2010/main" val="306119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8D703-1139-4738-876A-721566CDDC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E02E1-808E-47E8-B7D3-C133C26CD6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28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08D703-1139-4738-876A-721566CDDC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E02E1-808E-47E8-B7D3-C133C26CD639}" type="slidenum">
              <a:rPr lang="en-US" smtClean="0"/>
              <a:t>‹#›</a:t>
            </a:fld>
            <a:endParaRPr lang="en-US"/>
          </a:p>
        </p:txBody>
      </p:sp>
    </p:spTree>
    <p:extLst>
      <p:ext uri="{BB962C8B-B14F-4D97-AF65-F5344CB8AC3E}">
        <p14:creationId xmlns:p14="http://schemas.microsoft.com/office/powerpoint/2010/main" val="419939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08D703-1139-4738-876A-721566CDDC46}"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E02E1-808E-47E8-B7D3-C133C26CD639}" type="slidenum">
              <a:rPr lang="en-US" smtClean="0"/>
              <a:t>‹#›</a:t>
            </a:fld>
            <a:endParaRPr lang="en-US"/>
          </a:p>
        </p:txBody>
      </p:sp>
    </p:spTree>
    <p:extLst>
      <p:ext uri="{BB962C8B-B14F-4D97-AF65-F5344CB8AC3E}">
        <p14:creationId xmlns:p14="http://schemas.microsoft.com/office/powerpoint/2010/main" val="268501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08D703-1139-4738-876A-721566CDDC46}"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E02E1-808E-47E8-B7D3-C133C26CD639}" type="slidenum">
              <a:rPr lang="en-US" smtClean="0"/>
              <a:t>‹#›</a:t>
            </a:fld>
            <a:endParaRPr lang="en-US"/>
          </a:p>
        </p:txBody>
      </p:sp>
    </p:spTree>
    <p:extLst>
      <p:ext uri="{BB962C8B-B14F-4D97-AF65-F5344CB8AC3E}">
        <p14:creationId xmlns:p14="http://schemas.microsoft.com/office/powerpoint/2010/main" val="402539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08D703-1139-4738-876A-721566CDDC46}" type="datetimeFigureOut">
              <a:rPr lang="en-US" smtClean="0"/>
              <a:t>9/7/2023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F1E02E1-808E-47E8-B7D3-C133C26CD639}" type="slidenum">
              <a:rPr lang="en-US" smtClean="0"/>
              <a:t>‹#›</a:t>
            </a:fld>
            <a:endParaRPr lang="en-US"/>
          </a:p>
        </p:txBody>
      </p:sp>
    </p:spTree>
    <p:extLst>
      <p:ext uri="{BB962C8B-B14F-4D97-AF65-F5344CB8AC3E}">
        <p14:creationId xmlns:p14="http://schemas.microsoft.com/office/powerpoint/2010/main" val="298948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08D703-1139-4738-876A-721566CDDC46}" type="datetimeFigureOut">
              <a:rPr lang="en-US" smtClean="0"/>
              <a:t>9/7/2023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1E02E1-808E-47E8-B7D3-C133C26CD639}" type="slidenum">
              <a:rPr lang="en-US" smtClean="0"/>
              <a:t>‹#›</a:t>
            </a:fld>
            <a:endParaRPr lang="en-US"/>
          </a:p>
        </p:txBody>
      </p:sp>
    </p:spTree>
    <p:extLst>
      <p:ext uri="{BB962C8B-B14F-4D97-AF65-F5344CB8AC3E}">
        <p14:creationId xmlns:p14="http://schemas.microsoft.com/office/powerpoint/2010/main" val="86904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8D703-1139-4738-876A-721566CDDC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E02E1-808E-47E8-B7D3-C133C26CD639}" type="slidenum">
              <a:rPr lang="en-US" smtClean="0"/>
              <a:t>‹#›</a:t>
            </a:fld>
            <a:endParaRPr lang="en-US"/>
          </a:p>
        </p:txBody>
      </p:sp>
    </p:spTree>
    <p:extLst>
      <p:ext uri="{BB962C8B-B14F-4D97-AF65-F5344CB8AC3E}">
        <p14:creationId xmlns:p14="http://schemas.microsoft.com/office/powerpoint/2010/main" val="52420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208D703-1139-4738-876A-721566CDDC46}" type="datetimeFigureOut">
              <a:rPr lang="en-US" smtClean="0"/>
              <a:t>9/7/2023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F1E02E1-808E-47E8-B7D3-C133C26CD63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279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F9437301-C9F7-4D47-A30D-C974DFAAA164}"/>
              </a:ext>
            </a:extLst>
          </p:cNvPr>
          <p:cNvSpPr txBox="1"/>
          <p:nvPr/>
        </p:nvSpPr>
        <p:spPr>
          <a:xfrm>
            <a:off x="1405215" y="4953000"/>
            <a:ext cx="10058400" cy="1480379"/>
          </a:xfrm>
          <a:prstGeom prst="rect">
            <a:avLst/>
          </a:prstGeom>
        </p:spPr>
        <p:txBody>
          <a:bodyPr vert="horz" lIns="91440" tIns="45720" rIns="91440" bIns="45720" rtlCol="0" anchor="b">
            <a:normAutofit/>
          </a:bodyPr>
          <a:lstStyle/>
          <a:p>
            <a:pPr algn="r" defTabSz="914400">
              <a:lnSpc>
                <a:spcPct val="85000"/>
              </a:lnSpc>
              <a:spcBef>
                <a:spcPct val="0"/>
              </a:spcBef>
              <a:spcAft>
                <a:spcPts val="600"/>
              </a:spcAft>
            </a:pPr>
            <a:r>
              <a:rPr lang="en-US" sz="2500" spc="-50" dirty="0">
                <a:solidFill>
                  <a:srgbClr val="FFFFFF"/>
                </a:solidFill>
                <a:latin typeface="+mj-lt"/>
                <a:ea typeface="+mj-ea"/>
                <a:cs typeface="+mj-cs"/>
              </a:rPr>
              <a:t>						www.actweb.org</a:t>
            </a:r>
          </a:p>
        </p:txBody>
      </p:sp>
      <p:pic>
        <p:nvPicPr>
          <p:cNvPr id="8" name="Picture 7" descr="A picture containing drawing&#10;&#10;Description automatically generated">
            <a:extLst>
              <a:ext uri="{FF2B5EF4-FFF2-40B4-BE49-F238E27FC236}">
                <a16:creationId xmlns:a16="http://schemas.microsoft.com/office/drawing/2014/main" id="{CB623937-820E-475A-94C2-D90CBDCF0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57" y="1607555"/>
            <a:ext cx="5131653" cy="1667786"/>
          </a:xfrm>
          <a:prstGeom prst="rect">
            <a:avLst/>
          </a:prstGeom>
        </p:spPr>
      </p:pic>
      <p:sp>
        <p:nvSpPr>
          <p:cNvPr id="62" name="Rectangle 61">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lowchart: Manual Input 3">
            <a:extLst>
              <a:ext uri="{FF2B5EF4-FFF2-40B4-BE49-F238E27FC236}">
                <a16:creationId xmlns:a16="http://schemas.microsoft.com/office/drawing/2014/main" id="{87F713A4-9617-4FD9-96FD-28DA539D58F2}"/>
              </a:ext>
            </a:extLst>
          </p:cNvPr>
          <p:cNvSpPr/>
          <p:nvPr/>
        </p:nvSpPr>
        <p:spPr>
          <a:xfrm>
            <a:off x="3048" y="4122961"/>
            <a:ext cx="12188952" cy="1480522"/>
          </a:xfrm>
          <a:prstGeom prst="flowChartManualInp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89F7B11-326F-4C7E-AD2A-AEADC231473B}"/>
              </a:ext>
            </a:extLst>
          </p:cNvPr>
          <p:cNvSpPr txBox="1"/>
          <p:nvPr/>
        </p:nvSpPr>
        <p:spPr>
          <a:xfrm>
            <a:off x="6434415" y="2299613"/>
            <a:ext cx="5550700" cy="400110"/>
          </a:xfrm>
          <a:prstGeom prst="rect">
            <a:avLst/>
          </a:prstGeom>
          <a:noFill/>
        </p:spPr>
        <p:txBody>
          <a:bodyPr wrap="square" rtlCol="0">
            <a:spAutoFit/>
          </a:bodyPr>
          <a:lstStyle/>
          <a:p>
            <a:r>
              <a:rPr lang="en-US" sz="2000" i="1" dirty="0">
                <a:solidFill>
                  <a:schemeClr val="bg2">
                    <a:lumMod val="25000"/>
                  </a:schemeClr>
                </a:solidFill>
              </a:rPr>
              <a:t>The premier organization for TDM professionals</a:t>
            </a:r>
          </a:p>
        </p:txBody>
      </p:sp>
    </p:spTree>
    <p:extLst>
      <p:ext uri="{BB962C8B-B14F-4D97-AF65-F5344CB8AC3E}">
        <p14:creationId xmlns:p14="http://schemas.microsoft.com/office/powerpoint/2010/main" val="173038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181601" y="533400"/>
            <a:ext cx="6368142" cy="145075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5000"/>
              </a:lnSpc>
              <a:spcAft>
                <a:spcPts val="600"/>
              </a:spcAft>
            </a:pPr>
            <a:r>
              <a:rPr lang="en-US" sz="4100" b="1" kern="1200" spc="-50" baseline="0" dirty="0">
                <a:solidFill>
                  <a:schemeClr val="tx1">
                    <a:lumMod val="75000"/>
                    <a:lumOff val="25000"/>
                  </a:schemeClr>
                </a:solidFill>
                <a:latin typeface="+mj-lt"/>
                <a:ea typeface="+mj-ea"/>
                <a:cs typeface="+mj-cs"/>
              </a:rPr>
              <a:t>Our Vision</a:t>
            </a:r>
          </a:p>
          <a:p>
            <a:pPr algn="l">
              <a:lnSpc>
                <a:spcPct val="85000"/>
              </a:lnSpc>
              <a:spcAft>
                <a:spcPts val="600"/>
              </a:spcAft>
            </a:pPr>
            <a:r>
              <a:rPr lang="en-US" sz="4100" kern="1200" spc="-50" baseline="0" dirty="0">
                <a:solidFill>
                  <a:schemeClr val="tx1">
                    <a:lumMod val="75000"/>
                    <a:lumOff val="25000"/>
                  </a:schemeClr>
                </a:solidFill>
                <a:latin typeface="+mj-lt"/>
                <a:ea typeface="+mj-ea"/>
                <a:cs typeface="+mj-cs"/>
              </a:rPr>
              <a:t>A better journey for everyone</a:t>
            </a:r>
          </a:p>
        </p:txBody>
      </p:sp>
      <p:pic>
        <p:nvPicPr>
          <p:cNvPr id="10" name="Picture 2" descr="http://www.visittheusa.com/~/media/c9f5d3b65148495b9e83a62d0f4ebb54/01%2016th%20street%20mall.jpg?w=1046&amp;h=380&amp;bg=ffffff"/>
          <p:cNvPicPr>
            <a:picLocks noChangeAspect="1" noChangeArrowheads="1"/>
          </p:cNvPicPr>
          <p:nvPr/>
        </p:nvPicPr>
        <p:blipFill rotWithShape="1">
          <a:blip r:embed="rId3">
            <a:extLst>
              <a:ext uri="{28A0092B-C50C-407E-A947-70E740481C1C}">
                <a14:useLocalDpi xmlns:a14="http://schemas.microsoft.com/office/drawing/2010/main" val="0"/>
              </a:ext>
            </a:extLst>
          </a:blip>
          <a:srcRect l="33179" r="4226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1"/>
          </p:nvPr>
        </p:nvSpPr>
        <p:spPr>
          <a:xfrm>
            <a:off x="5290458" y="2425820"/>
            <a:ext cx="6368142" cy="3670180"/>
          </a:xfrm>
        </p:spPr>
        <p:txBody>
          <a:bodyPr vert="horz" lIns="0" tIns="45720" rIns="0" bIns="45720" rtlCol="0">
            <a:normAutofit/>
          </a:bodyPr>
          <a:lstStyle/>
          <a:p>
            <a:pPr marL="0" indent="0">
              <a:buFont typeface="Calibri" panose="020F0502020204030204" pitchFamily="34" charset="0"/>
              <a:buNone/>
            </a:pPr>
            <a:r>
              <a:rPr lang="en-US" sz="2800" b="1" dirty="0"/>
              <a:t>Our Mission</a:t>
            </a:r>
          </a:p>
          <a:p>
            <a:pPr marL="0" indent="0">
              <a:buFont typeface="Calibri" panose="020F0502020204030204" pitchFamily="34" charset="0"/>
              <a:buNone/>
            </a:pPr>
            <a:r>
              <a:rPr lang="en-US" dirty="0"/>
              <a:t>ACT strives to create an efficient multimodal transportation system by empowering the people, places, and organizations working to advance TDM in order to:</a:t>
            </a:r>
          </a:p>
          <a:p>
            <a:pPr marL="857250" lvl="1" indent="-457200">
              <a:buFont typeface="Wingdings" panose="05000000000000000000" pitchFamily="2" charset="2"/>
              <a:buChar char="v"/>
            </a:pPr>
            <a:r>
              <a:rPr lang="en-US" dirty="0"/>
              <a:t>Improve the Quality of Life of Commuters</a:t>
            </a:r>
          </a:p>
          <a:p>
            <a:pPr marL="857250" lvl="1" indent="-457200">
              <a:buFont typeface="Wingdings" panose="05000000000000000000" pitchFamily="2" charset="2"/>
              <a:buChar char="v"/>
            </a:pPr>
            <a:r>
              <a:rPr lang="en-US" dirty="0"/>
              <a:t>Enhance the Livability of Communities</a:t>
            </a:r>
          </a:p>
          <a:p>
            <a:pPr marL="857250" lvl="1" indent="-457200">
              <a:buFont typeface="Wingdings" panose="05000000000000000000" pitchFamily="2" charset="2"/>
              <a:buChar char="v"/>
            </a:pPr>
            <a:r>
              <a:rPr lang="en-US" dirty="0"/>
              <a:t>Stimulate Economic Activity</a:t>
            </a:r>
          </a:p>
        </p:txBody>
      </p:sp>
      <p:pic>
        <p:nvPicPr>
          <p:cNvPr id="27" name="Picture 26" descr="A picture containing drawing&#10;&#10;Description automatically generated">
            <a:extLst>
              <a:ext uri="{FF2B5EF4-FFF2-40B4-BE49-F238E27FC236}">
                <a16:creationId xmlns:a16="http://schemas.microsoft.com/office/drawing/2014/main" id="{0D907158-DEA9-45D3-BD25-64622DBFE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958" y="120283"/>
            <a:ext cx="1971996" cy="641718"/>
          </a:xfrm>
          <a:prstGeom prst="rect">
            <a:avLst/>
          </a:prstGeom>
        </p:spPr>
      </p:pic>
    </p:spTree>
    <p:extLst>
      <p:ext uri="{BB962C8B-B14F-4D97-AF65-F5344CB8AC3E}">
        <p14:creationId xmlns:p14="http://schemas.microsoft.com/office/powerpoint/2010/main" val="1655631221"/>
      </p:ext>
    </p:extLst>
  </p:cSld>
  <p:clrMapOvr>
    <a:masterClrMapping/>
  </p:clrMapOvr>
  <p:transition spd="slow" advClick="0" advTm="10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2">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4974771" y="634946"/>
            <a:ext cx="6574972" cy="145075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5000"/>
              </a:lnSpc>
              <a:spcAft>
                <a:spcPts val="600"/>
              </a:spcAft>
            </a:pPr>
            <a:r>
              <a:rPr lang="en-US" sz="4800" b="1" kern="1200" spc="-50" baseline="0">
                <a:solidFill>
                  <a:schemeClr val="tx1">
                    <a:lumMod val="75000"/>
                    <a:lumOff val="25000"/>
                  </a:schemeClr>
                </a:solidFill>
                <a:latin typeface="+mj-lt"/>
                <a:ea typeface="+mj-ea"/>
                <a:cs typeface="+mj-cs"/>
              </a:rPr>
              <a:t>Our Goals</a:t>
            </a:r>
            <a:endParaRPr lang="en-US" sz="4800" b="1" kern="1200" spc="-50" baseline="0" dirty="0">
              <a:solidFill>
                <a:schemeClr val="tx1">
                  <a:lumMod val="75000"/>
                  <a:lumOff val="25000"/>
                </a:schemeClr>
              </a:solidFill>
              <a:latin typeface="+mj-lt"/>
              <a:ea typeface="+mj-ea"/>
              <a:cs typeface="+mj-cs"/>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586" r="11345"/>
          <a:stretch/>
        </p:blipFill>
        <p:spPr>
          <a:xfrm>
            <a:off x="633999" y="640081"/>
            <a:ext cx="4001315" cy="5314406"/>
          </a:xfrm>
          <a:prstGeom prst="rect">
            <a:avLst/>
          </a:prstGeom>
        </p:spPr>
      </p:pic>
      <p:cxnSp>
        <p:nvCxnSpPr>
          <p:cNvPr id="51" name="Straight Connector 44">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3"/>
          <p:cNvSpPr txBox="1">
            <a:spLocks/>
          </p:cNvSpPr>
          <p:nvPr/>
        </p:nvSpPr>
        <p:spPr>
          <a:xfrm>
            <a:off x="4974769" y="2198914"/>
            <a:ext cx="6836231" cy="3670180"/>
          </a:xfrm>
          <a:prstGeom prst="rect">
            <a:avLst/>
          </a:prstGeom>
        </p:spPr>
        <p:txBody>
          <a:bodyPr vert="horz" lIns="0" tIns="45720" rIns="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lvl="2" indent="0">
              <a:lnSpc>
                <a:spcPct val="90000"/>
              </a:lnSpc>
              <a:buClr>
                <a:schemeClr val="accent1"/>
              </a:buClr>
              <a:buFont typeface="Calibri" panose="020F0502020204030204" pitchFamily="34" charset="0"/>
              <a:buNone/>
            </a:pPr>
            <a:endParaRPr lang="en-US" sz="1100" dirty="0">
              <a:solidFill>
                <a:schemeClr val="tx1">
                  <a:lumMod val="75000"/>
                  <a:lumOff val="25000"/>
                </a:schemeClr>
              </a:solidFill>
            </a:endParaRPr>
          </a:p>
          <a:p>
            <a:pPr lvl="1" indent="-342900">
              <a:lnSpc>
                <a:spcPct val="90000"/>
              </a:lnSpc>
              <a:buClr>
                <a:schemeClr val="accent1"/>
              </a:buClr>
              <a:buFont typeface="Wingdings" panose="05000000000000000000" pitchFamily="2" charset="2"/>
              <a:buChar char="§"/>
            </a:pPr>
            <a:r>
              <a:rPr lang="en-US" sz="2000" dirty="0">
                <a:solidFill>
                  <a:schemeClr val="tx1">
                    <a:lumMod val="75000"/>
                    <a:lumOff val="25000"/>
                  </a:schemeClr>
                </a:solidFill>
              </a:rPr>
              <a:t>Create a strong community of TDM professionals</a:t>
            </a:r>
          </a:p>
          <a:p>
            <a:pPr lvl="1" indent="-342900">
              <a:lnSpc>
                <a:spcPct val="90000"/>
              </a:lnSpc>
              <a:buClr>
                <a:schemeClr val="accent1"/>
              </a:buClr>
              <a:buFont typeface="Wingdings" panose="05000000000000000000" pitchFamily="2" charset="2"/>
              <a:buChar char="§"/>
            </a:pPr>
            <a:endParaRPr lang="en-US" sz="2000" dirty="0">
              <a:solidFill>
                <a:schemeClr val="tx1">
                  <a:lumMod val="75000"/>
                  <a:lumOff val="25000"/>
                </a:schemeClr>
              </a:solidFill>
            </a:endParaRPr>
          </a:p>
          <a:p>
            <a:pPr lvl="1" indent="-342900">
              <a:lnSpc>
                <a:spcPct val="90000"/>
              </a:lnSpc>
              <a:buClr>
                <a:schemeClr val="accent1"/>
              </a:buClr>
              <a:buFont typeface="Wingdings" panose="05000000000000000000" pitchFamily="2" charset="2"/>
              <a:buChar char="§"/>
            </a:pPr>
            <a:r>
              <a:rPr lang="en-US" sz="2000" dirty="0">
                <a:solidFill>
                  <a:schemeClr val="tx1">
                    <a:lumMod val="75000"/>
                    <a:lumOff val="25000"/>
                  </a:schemeClr>
                </a:solidFill>
              </a:rPr>
              <a:t>Become a center for learning &amp; professional development</a:t>
            </a:r>
          </a:p>
          <a:p>
            <a:pPr lvl="1" indent="-342900">
              <a:lnSpc>
                <a:spcPct val="90000"/>
              </a:lnSpc>
              <a:buClr>
                <a:schemeClr val="accent1"/>
              </a:buClr>
              <a:buFont typeface="Wingdings" panose="05000000000000000000" pitchFamily="2" charset="2"/>
              <a:buChar char="§"/>
            </a:pPr>
            <a:endParaRPr lang="en-US" sz="2000" dirty="0">
              <a:solidFill>
                <a:schemeClr val="tx1">
                  <a:lumMod val="75000"/>
                  <a:lumOff val="25000"/>
                </a:schemeClr>
              </a:solidFill>
            </a:endParaRPr>
          </a:p>
          <a:p>
            <a:pPr lvl="1" indent="-342900">
              <a:lnSpc>
                <a:spcPct val="90000"/>
              </a:lnSpc>
              <a:buClr>
                <a:schemeClr val="accent1"/>
              </a:buClr>
              <a:buFont typeface="Wingdings" panose="05000000000000000000" pitchFamily="2" charset="2"/>
              <a:buChar char="§"/>
            </a:pPr>
            <a:r>
              <a:rPr lang="en-US" sz="2000" dirty="0">
                <a:solidFill>
                  <a:schemeClr val="tx1">
                    <a:lumMod val="75000"/>
                    <a:lumOff val="25000"/>
                  </a:schemeClr>
                </a:solidFill>
              </a:rPr>
              <a:t>Establish ACT as an originator of research and distributer of information </a:t>
            </a:r>
          </a:p>
          <a:p>
            <a:pPr lvl="1" indent="-342900">
              <a:lnSpc>
                <a:spcPct val="90000"/>
              </a:lnSpc>
              <a:buClr>
                <a:schemeClr val="accent1"/>
              </a:buClr>
              <a:buFont typeface="Wingdings" panose="05000000000000000000" pitchFamily="2" charset="2"/>
              <a:buChar char="§"/>
            </a:pPr>
            <a:endParaRPr lang="en-US" sz="2000" dirty="0">
              <a:solidFill>
                <a:schemeClr val="tx1">
                  <a:lumMod val="75000"/>
                  <a:lumOff val="25000"/>
                </a:schemeClr>
              </a:solidFill>
            </a:endParaRPr>
          </a:p>
          <a:p>
            <a:pPr lvl="1" indent="-342900">
              <a:lnSpc>
                <a:spcPct val="90000"/>
              </a:lnSpc>
              <a:buClr>
                <a:schemeClr val="accent1"/>
              </a:buClr>
              <a:buFont typeface="Wingdings" panose="05000000000000000000" pitchFamily="2" charset="2"/>
              <a:buChar char="§"/>
            </a:pPr>
            <a:r>
              <a:rPr lang="en-US" sz="2000" dirty="0">
                <a:solidFill>
                  <a:schemeClr val="tx1">
                    <a:lumMod val="75000"/>
                    <a:lumOff val="25000"/>
                  </a:schemeClr>
                </a:solidFill>
              </a:rPr>
              <a:t>Advance TDM policy &amp; support member advocacy</a:t>
            </a:r>
            <a:br>
              <a:rPr lang="en-US" sz="2000" dirty="0">
                <a:solidFill>
                  <a:schemeClr val="tx1">
                    <a:lumMod val="75000"/>
                    <a:lumOff val="25000"/>
                  </a:schemeClr>
                </a:solidFill>
              </a:rPr>
            </a:br>
            <a:endParaRPr lang="en-US" sz="2000" dirty="0">
              <a:solidFill>
                <a:schemeClr val="tx1">
                  <a:lumMod val="75000"/>
                  <a:lumOff val="25000"/>
                </a:schemeClr>
              </a:solidFill>
            </a:endParaRPr>
          </a:p>
          <a:p>
            <a:pPr lvl="1" indent="-342900">
              <a:lnSpc>
                <a:spcPct val="90000"/>
              </a:lnSpc>
              <a:buClr>
                <a:schemeClr val="accent1"/>
              </a:buClr>
              <a:buFont typeface="Wingdings" panose="05000000000000000000" pitchFamily="2" charset="2"/>
              <a:buChar char="§"/>
            </a:pPr>
            <a:r>
              <a:rPr lang="en-US" sz="2000" dirty="0">
                <a:solidFill>
                  <a:schemeClr val="tx1">
                    <a:lumMod val="75000"/>
                    <a:lumOff val="25000"/>
                  </a:schemeClr>
                </a:solidFill>
              </a:rPr>
              <a:t>Develop a vibrant and growing organization</a:t>
            </a:r>
            <a:endParaRPr lang="en-US" sz="1100" dirty="0">
              <a:solidFill>
                <a:schemeClr val="tx1">
                  <a:lumMod val="75000"/>
                  <a:lumOff val="25000"/>
                </a:schemeClr>
              </a:solidFill>
            </a:endParaRPr>
          </a:p>
        </p:txBody>
      </p:sp>
      <p:sp>
        <p:nvSpPr>
          <p:cNvPr id="52" name="Rectangle 46">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349773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6" name="Straight Connector 65">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6A57CCF4-C421-464D-8A06-45C1F3A16DC6}"/>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b="1" dirty="0"/>
              <a:t>This </a:t>
            </a:r>
            <a:r>
              <a:rPr lang="en-US" b="1"/>
              <a:t>is Your </a:t>
            </a:r>
            <a:r>
              <a:rPr lang="en-US" b="1" dirty="0"/>
              <a:t>Association</a:t>
            </a:r>
          </a:p>
        </p:txBody>
      </p:sp>
      <p:pic>
        <p:nvPicPr>
          <p:cNvPr id="15" name="Picture 14" descr="A picture containing drawing&#10;&#10;Description automatically generated">
            <a:extLst>
              <a:ext uri="{FF2B5EF4-FFF2-40B4-BE49-F238E27FC236}">
                <a16:creationId xmlns:a16="http://schemas.microsoft.com/office/drawing/2014/main" id="{CEEC8159-9899-4DDE-83FE-F3EDEB681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958" y="120283"/>
            <a:ext cx="1971996" cy="641718"/>
          </a:xfrm>
          <a:prstGeom prst="rect">
            <a:avLst/>
          </a:prstGeom>
        </p:spPr>
      </p:pic>
      <p:sp>
        <p:nvSpPr>
          <p:cNvPr id="27" name="Title 12">
            <a:extLst>
              <a:ext uri="{FF2B5EF4-FFF2-40B4-BE49-F238E27FC236}">
                <a16:creationId xmlns:a16="http://schemas.microsoft.com/office/drawing/2014/main" id="{BF3EE9C4-AF48-42E6-964A-62D5F59387CF}"/>
              </a:ext>
            </a:extLst>
          </p:cNvPr>
          <p:cNvSpPr txBox="1">
            <a:spLocks/>
          </p:cNvSpPr>
          <p:nvPr/>
        </p:nvSpPr>
        <p:spPr>
          <a:xfrm>
            <a:off x="2488756" y="2667000"/>
            <a:ext cx="97032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tx2"/>
              </a:solidFill>
            </a:endParaRPr>
          </a:p>
        </p:txBody>
      </p:sp>
      <p:sp>
        <p:nvSpPr>
          <p:cNvPr id="29" name="Title 12">
            <a:extLst>
              <a:ext uri="{FF2B5EF4-FFF2-40B4-BE49-F238E27FC236}">
                <a16:creationId xmlns:a16="http://schemas.microsoft.com/office/drawing/2014/main" id="{FB2EFA86-68C4-4223-946D-B21B94EEA230}"/>
              </a:ext>
            </a:extLst>
          </p:cNvPr>
          <p:cNvSpPr txBox="1">
            <a:spLocks/>
          </p:cNvSpPr>
          <p:nvPr/>
        </p:nvSpPr>
        <p:spPr>
          <a:xfrm>
            <a:off x="2511537" y="4953000"/>
            <a:ext cx="97032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tx2"/>
              </a:solidFill>
            </a:endParaRPr>
          </a:p>
        </p:txBody>
      </p:sp>
      <p:sp>
        <p:nvSpPr>
          <p:cNvPr id="31" name="Title 12">
            <a:extLst>
              <a:ext uri="{FF2B5EF4-FFF2-40B4-BE49-F238E27FC236}">
                <a16:creationId xmlns:a16="http://schemas.microsoft.com/office/drawing/2014/main" id="{A595D3B0-4B4C-479E-8FFE-C51B12C2252F}"/>
              </a:ext>
            </a:extLst>
          </p:cNvPr>
          <p:cNvSpPr txBox="1">
            <a:spLocks/>
          </p:cNvSpPr>
          <p:nvPr/>
        </p:nvSpPr>
        <p:spPr>
          <a:xfrm>
            <a:off x="2488756" y="3810000"/>
            <a:ext cx="97032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tx2"/>
              </a:solidFill>
            </a:endParaRPr>
          </a:p>
        </p:txBody>
      </p:sp>
      <p:graphicFrame>
        <p:nvGraphicFramePr>
          <p:cNvPr id="57" name="Title 12">
            <a:extLst>
              <a:ext uri="{FF2B5EF4-FFF2-40B4-BE49-F238E27FC236}">
                <a16:creationId xmlns:a16="http://schemas.microsoft.com/office/drawing/2014/main" id="{AB9CA3E9-BF42-4D6A-A736-F1CD12DCA684}"/>
              </a:ext>
            </a:extLst>
          </p:cNvPr>
          <p:cNvGraphicFramePr/>
          <p:nvPr>
            <p:extLst>
              <p:ext uri="{D42A27DB-BD31-4B8C-83A1-F6EECF244321}">
                <p14:modId xmlns:p14="http://schemas.microsoft.com/office/powerpoint/2010/main" val="3651473276"/>
              </p:ext>
            </p:extLst>
          </p:nvPr>
        </p:nvGraphicFramePr>
        <p:xfrm>
          <a:off x="381000" y="1737360"/>
          <a:ext cx="11506200" cy="4147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6339405F-718E-4B0B-9511-365B9C5BBB5A}"/>
              </a:ext>
            </a:extLst>
          </p:cNvPr>
          <p:cNvSpPr txBox="1"/>
          <p:nvPr/>
        </p:nvSpPr>
        <p:spPr>
          <a:xfrm>
            <a:off x="9144000" y="6407934"/>
            <a:ext cx="2861954" cy="400110"/>
          </a:xfrm>
          <a:prstGeom prst="rect">
            <a:avLst/>
          </a:prstGeom>
          <a:noFill/>
        </p:spPr>
        <p:txBody>
          <a:bodyPr wrap="square" rtlCol="0">
            <a:spAutoFit/>
          </a:bodyPr>
          <a:lstStyle/>
          <a:p>
            <a:pPr algn="r"/>
            <a:r>
              <a:rPr lang="en-US" sz="2000" b="1" dirty="0">
                <a:solidFill>
                  <a:schemeClr val="bg1"/>
                </a:solidFill>
              </a:rPr>
              <a:t>www.actweb.org</a:t>
            </a:r>
          </a:p>
        </p:txBody>
      </p:sp>
    </p:spTree>
    <p:extLst>
      <p:ext uri="{BB962C8B-B14F-4D97-AF65-F5344CB8AC3E}">
        <p14:creationId xmlns:p14="http://schemas.microsoft.com/office/powerpoint/2010/main" val="1036963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otalTime>26</TotalTime>
  <Words>480</Words>
  <Application>Microsoft Office PowerPoint</Application>
  <PresentationFormat>Widescreen</PresentationFormat>
  <Paragraphs>40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Calibri Light</vt:lpstr>
      <vt:lpstr>Wingdings</vt:lpstr>
      <vt:lpstr>Retrospect</vt:lpstr>
      <vt:lpstr>PowerPoint Presentation</vt:lpstr>
      <vt:lpstr>PowerPoint Presentation</vt:lpstr>
      <vt:lpstr>PowerPoint Presentation</vt:lpstr>
      <vt:lpstr>This is Your Association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Straus</dc:creator>
  <cp:lastModifiedBy>Allison Caravella</cp:lastModifiedBy>
  <cp:revision>6</cp:revision>
  <dcterms:created xsi:type="dcterms:W3CDTF">2020-09-24T02:12:09Z</dcterms:created>
  <dcterms:modified xsi:type="dcterms:W3CDTF">2023-09-07T13:38:50Z</dcterms:modified>
</cp:coreProperties>
</file>