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  <p:sldMasterId id="2147483679" r:id="rId5"/>
    <p:sldMasterId id="2147483719" r:id="rId6"/>
    <p:sldMasterId id="2147483792" r:id="rId7"/>
  </p:sldMasterIdLst>
  <p:notesMasterIdLst>
    <p:notesMasterId r:id="rId17"/>
  </p:notesMasterIdLst>
  <p:sldIdLst>
    <p:sldId id="288" r:id="rId8"/>
    <p:sldId id="3339" r:id="rId9"/>
    <p:sldId id="3097" r:id="rId10"/>
    <p:sldId id="15943" r:id="rId11"/>
    <p:sldId id="15931" r:id="rId12"/>
    <p:sldId id="15934" r:id="rId13"/>
    <p:sldId id="15935" r:id="rId14"/>
    <p:sldId id="2070" r:id="rId15"/>
    <p:sldId id="15942" r:id="rId1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meida, David" initials="AD" lastIdx="6" clrIdx="0">
    <p:extLst>
      <p:ext uri="{19B8F6BF-5375-455C-9EA6-DF929625EA0E}">
        <p15:presenceInfo xmlns:p15="http://schemas.microsoft.com/office/powerpoint/2012/main" userId="S::DBA9@pge.com::ca25b961-64d4-4c63-be70-de3c06b64e9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C0A"/>
    <a:srgbClr val="0089C4"/>
    <a:srgbClr val="57CBFF"/>
    <a:srgbClr val="BEF0C6"/>
    <a:srgbClr val="FFD1D1"/>
    <a:srgbClr val="FFEBEB"/>
    <a:srgbClr val="FFBDBD"/>
    <a:srgbClr val="00A4EE"/>
    <a:srgbClr val="FFA1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C80575-D508-40C7-86F6-7290991FC271}" v="10" dt="2023-03-20T19:03:10.5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026" autoAdjust="0"/>
    <p:restoredTop sz="95728" autoAdjust="0"/>
  </p:normalViewPr>
  <p:slideViewPr>
    <p:cSldViewPr snapToGrid="0">
      <p:cViewPr varScale="1">
        <p:scale>
          <a:sx n="102" d="100"/>
          <a:sy n="102" d="100"/>
        </p:scale>
        <p:origin x="24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microsoft.com/office/2015/10/relationships/revisionInfo" Target="revisionInfo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CAE905F-DE0B-4CF9-AF45-E19F15660E08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275EC3F-0999-4458-93B2-3CD06B9F21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479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13435E-8506-4CC0-BB7C-CCA5F517F95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9789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13435E-8506-4CC0-BB7C-CCA5F517F95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5185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TOU periods different for commercial and industrial but same for Ag</a:t>
            </a:r>
          </a:p>
          <a:p>
            <a:r>
              <a:rPr lang="en-US" dirty="0"/>
              <a:t>Hours are 365 days/year but the values of the rates will change based on season and holidays/weekends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13435E-8506-4CC0-BB7C-CCA5F517F95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17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9723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_PPT_template-0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0178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Line Title, Subhead, and Content w/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lueBar_DoubleLine-02.jpg">
            <a:extLst>
              <a:ext uri="{FF2B5EF4-FFF2-40B4-BE49-F238E27FC236}">
                <a16:creationId xmlns:a16="http://schemas.microsoft.com/office/drawing/2014/main" id="{0C7A3A6F-2A67-4B1E-B53F-78AB0A0590B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764" y="0"/>
            <a:ext cx="7903924" cy="116665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9764" y="2135542"/>
            <a:ext cx="4158641" cy="3902001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lang="en-US" sz="2800" kern="120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7063" indent="-228600">
              <a:buFont typeface="Arial" panose="020B0604020202020204" pitchFamily="34" charset="0"/>
              <a:buChar char="•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686062-30CF-4E3B-9C9A-884EA8FAA2C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89763" y="1292066"/>
            <a:ext cx="7903926" cy="730763"/>
          </a:xfrm>
        </p:spPr>
        <p:txBody>
          <a:bodyPr anchor="ctr">
            <a:normAutofit/>
          </a:bodyPr>
          <a:lstStyle>
            <a:lvl1pPr marL="0" indent="0" algn="l" defTabSz="457200" rtl="0" eaLnBrk="1" fontAlgn="base" hangingPunct="1">
              <a:spcBef>
                <a:spcPct val="0"/>
              </a:spcBef>
              <a:spcAft>
                <a:spcPct val="0"/>
              </a:spcAft>
              <a:buNone/>
              <a:defRPr lang="en-US" sz="3000" b="1" kern="1200" dirty="0" smtClean="0">
                <a:solidFill>
                  <a:srgbClr val="EEA42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9795D0D-0B00-4B18-9195-A2F99AC3EBE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86388" y="2135542"/>
            <a:ext cx="3607300" cy="288730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9F6F1BD-1707-49FF-B486-8A06D1976CA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386388" y="5148263"/>
            <a:ext cx="3607300" cy="889000"/>
          </a:xfrm>
        </p:spPr>
        <p:txBody>
          <a:bodyPr>
            <a:noAutofit/>
          </a:bodyPr>
          <a:lstStyle>
            <a:lvl1pPr marL="0" indent="0" algn="l" defTabSz="457200" rtl="0" eaLnBrk="1" fontAlgn="base" hangingPunct="1">
              <a:spcBef>
                <a:spcPct val="0"/>
              </a:spcBef>
              <a:spcAft>
                <a:spcPct val="0"/>
              </a:spcAft>
              <a:buNone/>
              <a:defRPr lang="en-US" sz="1600" b="1" kern="1200" dirty="0" smtClean="0">
                <a:solidFill>
                  <a:srgbClr val="60BDE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26349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Line Title, Picture, Subhead,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lueBar_DoubleLine-02.jpg">
            <a:extLst>
              <a:ext uri="{FF2B5EF4-FFF2-40B4-BE49-F238E27FC236}">
                <a16:creationId xmlns:a16="http://schemas.microsoft.com/office/drawing/2014/main" id="{0C7A3A6F-2A67-4B1E-B53F-78AB0A0590B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54321"/>
            <a:ext cx="91440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764" y="0"/>
            <a:ext cx="7903924" cy="1166653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686062-30CF-4E3B-9C9A-884EA8FAA2C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461000" y="1292066"/>
            <a:ext cx="3532689" cy="730763"/>
          </a:xfrm>
        </p:spPr>
        <p:txBody>
          <a:bodyPr anchor="ctr">
            <a:noAutofit/>
          </a:bodyPr>
          <a:lstStyle>
            <a:lvl1pPr marL="0" indent="0" algn="l" defTabSz="457200" rtl="0" eaLnBrk="1" fontAlgn="base" hangingPunct="1">
              <a:spcBef>
                <a:spcPct val="0"/>
              </a:spcBef>
              <a:spcAft>
                <a:spcPct val="0"/>
              </a:spcAft>
              <a:buNone/>
              <a:defRPr lang="en-US" sz="2400" b="1" kern="1200" dirty="0" smtClean="0">
                <a:solidFill>
                  <a:srgbClr val="EEA42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F262AAA-0498-4F5E-A9CC-BA200A577A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61000" y="2133600"/>
            <a:ext cx="3532188" cy="4127500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F8B8FCA5-3A3D-4B61-8DAF-66D5780EB24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1292066"/>
            <a:ext cx="5359400" cy="496903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102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Line Title, Chart, Subhead,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lueBar_DoubleLine-02.jpg">
            <a:extLst>
              <a:ext uri="{FF2B5EF4-FFF2-40B4-BE49-F238E27FC236}">
                <a16:creationId xmlns:a16="http://schemas.microsoft.com/office/drawing/2014/main" id="{0C7A3A6F-2A67-4B1E-B53F-78AB0A0590B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764" y="0"/>
            <a:ext cx="7903924" cy="1166653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686062-30CF-4E3B-9C9A-884EA8FAA2C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461000" y="1292066"/>
            <a:ext cx="3532689" cy="730763"/>
          </a:xfrm>
        </p:spPr>
        <p:txBody>
          <a:bodyPr anchor="ctr">
            <a:noAutofit/>
          </a:bodyPr>
          <a:lstStyle>
            <a:lvl1pPr marL="0" indent="0" algn="l" defTabSz="457200" rtl="0" eaLnBrk="1" fontAlgn="base" hangingPunct="1">
              <a:spcBef>
                <a:spcPct val="0"/>
              </a:spcBef>
              <a:spcAft>
                <a:spcPct val="0"/>
              </a:spcAft>
              <a:buNone/>
              <a:defRPr lang="en-US" sz="2200" b="1" kern="1200" dirty="0" smtClean="0">
                <a:solidFill>
                  <a:srgbClr val="EEA42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F262AAA-0498-4F5E-A9CC-BA200A577A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61000" y="2133600"/>
            <a:ext cx="3532188" cy="4127500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hart Placeholder 7">
            <a:extLst>
              <a:ext uri="{FF2B5EF4-FFF2-40B4-BE49-F238E27FC236}">
                <a16:creationId xmlns:a16="http://schemas.microsoft.com/office/drawing/2014/main" id="{CB338A3B-18CF-48D0-B3DC-2AAD9E17D24F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1089025" y="1292225"/>
            <a:ext cx="4222750" cy="484505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22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Statement w/ Centered Object -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8DE2B4A-A478-4305-BF81-7D8CEC05DECD}"/>
              </a:ext>
            </a:extLst>
          </p:cNvPr>
          <p:cNvSpPr/>
          <p:nvPr userDrawn="1"/>
        </p:nvSpPr>
        <p:spPr>
          <a:xfrm>
            <a:off x="0" y="965200"/>
            <a:ext cx="9144000" cy="5892800"/>
          </a:xfrm>
          <a:prstGeom prst="rect">
            <a:avLst/>
          </a:prstGeom>
          <a:solidFill>
            <a:srgbClr val="EEA420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CBBBA7-12F6-4B21-B6E4-01C075114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B5DB02-96EE-43C3-898F-79E4EBC8C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F8088D-166B-41B4-AFCE-B345022AC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068D11-8652-4B1A-AABE-77E8B1040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r>
              <a:rPr lang="en-US"/>
              <a:t> - INTERNAL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8BFAC42-5820-4FCF-AB23-6D9803492C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295400"/>
            <a:ext cx="9144000" cy="647700"/>
          </a:xfrm>
        </p:spPr>
        <p:txBody>
          <a:bodyPr anchor="ctr"/>
          <a:lstStyle>
            <a:lvl1pPr marL="0" indent="0" algn="ctr">
              <a:buNone/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b="1"/>
            </a:lvl2pPr>
            <a:lvl3pPr marL="914400" indent="0" algn="ctr">
              <a:buNone/>
              <a:defRPr b="1"/>
            </a:lvl3pPr>
            <a:lvl4pPr marL="1371600" indent="0" algn="ctr">
              <a:buNone/>
              <a:defRPr b="1"/>
            </a:lvl4pPr>
            <a:lvl5pPr marL="1828800" indent="0" algn="ctr">
              <a:buNone/>
              <a:defRPr b="1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9115085-39A3-47D9-9C79-AF9FC110BB6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2009775"/>
            <a:ext cx="9144000" cy="517525"/>
          </a:xfrm>
        </p:spPr>
        <p:txBody>
          <a:bodyPr anchor="ctr"/>
          <a:lstStyle>
            <a:lvl1pPr marL="0" indent="0" algn="ctr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marL="914400" indent="0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 marL="1371600" indent="0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 marL="1828800" indent="0">
              <a:buNone/>
              <a:defRPr lang="en-US" sz="2100" b="1" kern="12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97499ADF-E377-4779-A6A2-FE3BCFCAD1E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9900" y="2870199"/>
            <a:ext cx="8229600" cy="3349627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9816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Statement w/ Side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8DE2B4A-A478-4305-BF81-7D8CEC05DECD}"/>
              </a:ext>
            </a:extLst>
          </p:cNvPr>
          <p:cNvSpPr/>
          <p:nvPr userDrawn="1"/>
        </p:nvSpPr>
        <p:spPr>
          <a:xfrm>
            <a:off x="0" y="965200"/>
            <a:ext cx="9144000" cy="5892800"/>
          </a:xfrm>
          <a:prstGeom prst="rect">
            <a:avLst/>
          </a:prstGeom>
          <a:solidFill>
            <a:srgbClr val="EEA420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CBBBA7-12F6-4B21-B6E4-01C075114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B5DB02-96EE-43C3-898F-79E4EBC8C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F8088D-166B-41B4-AFCE-B345022AC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068D11-8652-4B1A-AABE-77E8B1040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r>
              <a:rPr lang="en-US"/>
              <a:t> - INTERNAL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8BFAC42-5820-4FCF-AB23-6D9803492C7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82252" y="2163261"/>
            <a:ext cx="3632548" cy="1569450"/>
          </a:xfrm>
        </p:spPr>
        <p:txBody>
          <a:bodyPr anchor="ctr">
            <a:normAutofit/>
          </a:bodyPr>
          <a:lstStyle>
            <a:lvl1pPr marL="0" indent="0" algn="l">
              <a:buNone/>
              <a:defRPr sz="2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b="1"/>
            </a:lvl2pPr>
            <a:lvl3pPr marL="914400" indent="0" algn="ctr">
              <a:buNone/>
              <a:defRPr b="1"/>
            </a:lvl3pPr>
            <a:lvl4pPr marL="1371600" indent="0" algn="ctr">
              <a:buNone/>
              <a:defRPr b="1"/>
            </a:lvl4pPr>
            <a:lvl5pPr marL="1828800" indent="0" algn="ctr">
              <a:buNone/>
              <a:defRPr b="1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9115085-39A3-47D9-9C79-AF9FC110BB6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1041" y="3911599"/>
            <a:ext cx="3632548" cy="1474593"/>
          </a:xfrm>
        </p:spPr>
        <p:txBody>
          <a:bodyPr anchor="ctr"/>
          <a:lstStyle>
            <a:lvl1pPr marL="0" indent="0" algn="l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marL="914400" indent="0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 marL="1371600" indent="0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 marL="1828800" indent="0">
              <a:buNone/>
              <a:defRPr lang="en-US" sz="2100" b="1" kern="12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97499ADF-E377-4779-A6A2-FE3BCFCAD1E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597051" y="965200"/>
            <a:ext cx="4546949" cy="5892799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73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Statement w/ Centered Object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A55D812-0334-479B-996D-F1F403C42B8A}"/>
              </a:ext>
            </a:extLst>
          </p:cNvPr>
          <p:cNvSpPr/>
          <p:nvPr userDrawn="1"/>
        </p:nvSpPr>
        <p:spPr>
          <a:xfrm>
            <a:off x="0" y="965200"/>
            <a:ext cx="9144000" cy="5892800"/>
          </a:xfrm>
          <a:prstGeom prst="rect">
            <a:avLst/>
          </a:prstGeom>
          <a:solidFill>
            <a:srgbClr val="93B2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CBBBA7-12F6-4B21-B6E4-01C075114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B5DB02-96EE-43C3-898F-79E4EBC8C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F8088D-166B-41B4-AFCE-B345022AC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068D11-8652-4B1A-AABE-77E8B1040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r>
              <a:rPr lang="en-US"/>
              <a:t> - INTERNAL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9115085-39A3-47D9-9C79-AF9FC110BB6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5326855"/>
            <a:ext cx="9144000" cy="517525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24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marL="914400" indent="0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 marL="1371600" indent="0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 marL="1828800" indent="0">
              <a:buNone/>
              <a:defRPr lang="en-US" sz="2100" b="1" kern="12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97499ADF-E377-4779-A6A2-FE3BCFCAD1E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7408" y="1481135"/>
            <a:ext cx="8229600" cy="3349627"/>
          </a:xfr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295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Statement w/ Pictures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A55D812-0334-479B-996D-F1F403C42B8A}"/>
              </a:ext>
            </a:extLst>
          </p:cNvPr>
          <p:cNvSpPr/>
          <p:nvPr userDrawn="1"/>
        </p:nvSpPr>
        <p:spPr>
          <a:xfrm>
            <a:off x="0" y="965200"/>
            <a:ext cx="9144000" cy="5892800"/>
          </a:xfrm>
          <a:prstGeom prst="rect">
            <a:avLst/>
          </a:prstGeom>
          <a:solidFill>
            <a:srgbClr val="93B2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CBBBA7-12F6-4B21-B6E4-01C075114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B5DB02-96EE-43C3-898F-79E4EBC8C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F8088D-166B-41B4-AFCE-B345022AC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068D11-8652-4B1A-AABE-77E8B1040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r>
              <a:rPr lang="en-US"/>
              <a:t> - INTERNAL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9115085-39A3-47D9-9C79-AF9FC110BB6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5468764"/>
            <a:ext cx="9144000" cy="517525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24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marL="914400" indent="0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 marL="1371600" indent="0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 marL="1828800" indent="0">
              <a:buNone/>
              <a:defRPr lang="en-US" sz="2100" b="1" kern="12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AA07807-1937-42D6-B95B-67D65A2A46F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3675" y="1247188"/>
            <a:ext cx="1828800" cy="1828800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0457E514-8BF3-4C16-A19F-02217CD24D1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649970" y="1247188"/>
            <a:ext cx="1828800" cy="1828800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DF9748F2-F228-4F96-B8D3-E707174B3FC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665230" y="1247188"/>
            <a:ext cx="1828800" cy="1828800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D698F640-0DF3-4334-803C-BE0B1EA5F62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680490" y="1247188"/>
            <a:ext cx="1828800" cy="1828800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2E481E13-3504-4E8E-8CBB-9BC0204E1FA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43675" y="3357976"/>
            <a:ext cx="1828800" cy="1828800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F3EF6C84-35AD-4CBE-9804-BB949C4990E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649970" y="3357976"/>
            <a:ext cx="1828800" cy="1828800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AC05D50A-FDB2-46C5-A84C-9D20B8A6324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665230" y="3357976"/>
            <a:ext cx="1828800" cy="1828800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5B5C804E-8C40-41CD-A85A-C88D4489507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680490" y="3357976"/>
            <a:ext cx="1828800" cy="1828800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3444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Statement w/ Pictures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BBBA7-12F6-4B21-B6E4-01C075114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B5DB02-96EE-43C3-898F-79E4EBC8C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F8088D-166B-41B4-AFCE-B345022AC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068D11-8652-4B1A-AABE-77E8B1040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r>
              <a:rPr lang="en-US"/>
              <a:t> - INTERNAL</a:t>
            </a:r>
          </a:p>
        </p:txBody>
      </p:sp>
      <p:sp>
        <p:nvSpPr>
          <p:cNvPr id="30" name="Text Placeholder 11">
            <a:extLst>
              <a:ext uri="{FF2B5EF4-FFF2-40B4-BE49-F238E27FC236}">
                <a16:creationId xmlns:a16="http://schemas.microsoft.com/office/drawing/2014/main" id="{CCD36451-B96C-4E6E-9CF5-CEB802C9760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5468764"/>
            <a:ext cx="9144000" cy="517525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3200" b="1" kern="1200" dirty="0" smtClean="0">
                <a:solidFill>
                  <a:schemeClr val="accent2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2pPr>
            <a:lvl3pPr marL="914400" indent="0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3pPr>
            <a:lvl4pPr marL="1371600" indent="0">
              <a:buNone/>
              <a:defRPr lang="en-US" sz="2100" b="1" kern="1200" dirty="0" smtClean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4pPr>
            <a:lvl5pPr marL="1828800" indent="0">
              <a:buNone/>
              <a:defRPr lang="en-US" sz="2100" b="1" kern="1200" dirty="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6">
            <a:extLst>
              <a:ext uri="{FF2B5EF4-FFF2-40B4-BE49-F238E27FC236}">
                <a16:creationId xmlns:a16="http://schemas.microsoft.com/office/drawing/2014/main" id="{DBDA2799-ABBE-466C-9581-30AFA1EF16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3675" y="1247188"/>
            <a:ext cx="1828800" cy="1828800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2" name="Picture Placeholder 6">
            <a:extLst>
              <a:ext uri="{FF2B5EF4-FFF2-40B4-BE49-F238E27FC236}">
                <a16:creationId xmlns:a16="http://schemas.microsoft.com/office/drawing/2014/main" id="{8C4BC545-135A-4C5E-885E-E6A226A4527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649970" y="1247188"/>
            <a:ext cx="1828800" cy="1828800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3" name="Picture Placeholder 6">
            <a:extLst>
              <a:ext uri="{FF2B5EF4-FFF2-40B4-BE49-F238E27FC236}">
                <a16:creationId xmlns:a16="http://schemas.microsoft.com/office/drawing/2014/main" id="{A7F4C95C-A35F-4F7D-83DE-573DD5BDF63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665230" y="1247188"/>
            <a:ext cx="1828800" cy="1828800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4" name="Picture Placeholder 6">
            <a:extLst>
              <a:ext uri="{FF2B5EF4-FFF2-40B4-BE49-F238E27FC236}">
                <a16:creationId xmlns:a16="http://schemas.microsoft.com/office/drawing/2014/main" id="{E5240F71-A0CB-4B14-9F57-0EBC25B00CD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680490" y="1247188"/>
            <a:ext cx="1828800" cy="1828800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5" name="Picture Placeholder 6">
            <a:extLst>
              <a:ext uri="{FF2B5EF4-FFF2-40B4-BE49-F238E27FC236}">
                <a16:creationId xmlns:a16="http://schemas.microsoft.com/office/drawing/2014/main" id="{E9818985-C62D-494A-AA98-70D3A99FB1F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43675" y="3357976"/>
            <a:ext cx="1828800" cy="1828800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6" name="Picture Placeholder 6">
            <a:extLst>
              <a:ext uri="{FF2B5EF4-FFF2-40B4-BE49-F238E27FC236}">
                <a16:creationId xmlns:a16="http://schemas.microsoft.com/office/drawing/2014/main" id="{04FDB677-71D8-4539-AEA4-6C194066EF9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649970" y="3357976"/>
            <a:ext cx="1828800" cy="1828800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7" name="Picture Placeholder 6">
            <a:extLst>
              <a:ext uri="{FF2B5EF4-FFF2-40B4-BE49-F238E27FC236}">
                <a16:creationId xmlns:a16="http://schemas.microsoft.com/office/drawing/2014/main" id="{D2A31FCA-3441-433B-BE46-EA5EB1C7700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665230" y="3357976"/>
            <a:ext cx="1828800" cy="1828800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8" name="Picture Placeholder 6">
            <a:extLst>
              <a:ext uri="{FF2B5EF4-FFF2-40B4-BE49-F238E27FC236}">
                <a16:creationId xmlns:a16="http://schemas.microsoft.com/office/drawing/2014/main" id="{D58C5BCB-E975-427C-B180-D7F26F99916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680490" y="3357976"/>
            <a:ext cx="1828800" cy="1828800"/>
          </a:xfrm>
        </p:spPr>
        <p:txBody>
          <a:bodyPr>
            <a:normAutofit/>
          </a:bodyPr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1468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, Text, and Center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686062-30CF-4E3B-9C9A-884EA8FAA2C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89762" y="1022880"/>
            <a:ext cx="7903926" cy="730763"/>
          </a:xfrm>
        </p:spPr>
        <p:txBody>
          <a:bodyPr anchor="ctr">
            <a:normAutofit/>
          </a:bodyPr>
          <a:lstStyle>
            <a:lvl1pPr marL="0" indent="0" algn="l" defTabSz="457200" rtl="0" eaLnBrk="1" fontAlgn="base" hangingPunct="1">
              <a:spcBef>
                <a:spcPct val="0"/>
              </a:spcBef>
              <a:spcAft>
                <a:spcPct val="0"/>
              </a:spcAft>
              <a:buNone/>
              <a:defRPr lang="en-US" sz="2200" b="1" kern="1200" dirty="0" smtClean="0">
                <a:solidFill>
                  <a:srgbClr val="EEA42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ADD1A90-239D-49F7-A980-0F38BE5298C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89025" y="1892300"/>
            <a:ext cx="7904163" cy="1193800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E4119E39-3D14-47D5-A52B-3E7DECE3126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38037" y="3206750"/>
            <a:ext cx="8867927" cy="30194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8589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, and Center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686062-30CF-4E3B-9C9A-884EA8FAA2C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89762" y="1022880"/>
            <a:ext cx="7903926" cy="730763"/>
          </a:xfrm>
        </p:spPr>
        <p:txBody>
          <a:bodyPr anchor="ctr">
            <a:normAutofit/>
          </a:bodyPr>
          <a:lstStyle>
            <a:lvl1pPr marL="0" indent="0" algn="l" defTabSz="457200" rtl="0" eaLnBrk="1" fontAlgn="base" hangingPunct="1">
              <a:spcBef>
                <a:spcPct val="0"/>
              </a:spcBef>
              <a:spcAft>
                <a:spcPct val="0"/>
              </a:spcAft>
              <a:buNone/>
              <a:defRPr lang="en-US" sz="2400" b="1" kern="1200" dirty="0" smtClean="0">
                <a:solidFill>
                  <a:srgbClr val="EEA42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6512F17-0097-4F71-950E-B075D533BD1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5261" y="5969000"/>
            <a:ext cx="8867928" cy="240731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9D342297-364B-4C76-ABC7-ABEDA6043F9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25261" y="1854200"/>
            <a:ext cx="8867928" cy="3970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02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_PPT_cover-03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65725"/>
            <a:ext cx="914400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3526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, Text Left/Content Right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686062-30CF-4E3B-9C9A-884EA8FAA2C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89762" y="1022880"/>
            <a:ext cx="7903926" cy="730763"/>
          </a:xfrm>
        </p:spPr>
        <p:txBody>
          <a:bodyPr anchor="ctr">
            <a:normAutofit/>
          </a:bodyPr>
          <a:lstStyle>
            <a:lvl1pPr marL="0" indent="0" algn="l" defTabSz="457200" rtl="0" eaLnBrk="1" fontAlgn="base" hangingPunct="1">
              <a:spcBef>
                <a:spcPct val="0"/>
              </a:spcBef>
              <a:spcAft>
                <a:spcPct val="0"/>
              </a:spcAft>
              <a:buNone/>
              <a:defRPr lang="en-US" sz="2400" b="1" kern="1200" dirty="0" smtClean="0">
                <a:solidFill>
                  <a:srgbClr val="EEA42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6512F17-0097-4F71-950E-B075D533BD1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9025" y="5969000"/>
            <a:ext cx="7904163" cy="266700"/>
          </a:xfrm>
        </p:spPr>
        <p:txBody>
          <a:bodyPr>
            <a:noAutofit/>
          </a:bodyPr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1439268-8818-411A-8FBC-12583703D99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089025" y="1879600"/>
            <a:ext cx="2868613" cy="3932238"/>
          </a:xfrm>
        </p:spPr>
        <p:txBody>
          <a:bodyPr anchor="ctr">
            <a:normAutofit/>
          </a:bodyPr>
          <a:lstStyle>
            <a:lvl1pPr marL="0" indent="0"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F8C5B39-2CEC-4D5E-B115-5B25FC0AB86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108450" y="1874294"/>
            <a:ext cx="4884738" cy="393754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385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Line Title, Subhead, Text Right/Objec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BlueBar_DoubleLine-02.jpg">
            <a:extLst>
              <a:ext uri="{FF2B5EF4-FFF2-40B4-BE49-F238E27FC236}">
                <a16:creationId xmlns:a16="http://schemas.microsoft.com/office/drawing/2014/main" id="{0C7A3A6F-2A67-4B1E-B53F-78AB0A0590B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764" y="0"/>
            <a:ext cx="7903924" cy="1166653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686062-30CF-4E3B-9C9A-884EA8FAA2C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89763" y="1292066"/>
            <a:ext cx="7903926" cy="730763"/>
          </a:xfrm>
        </p:spPr>
        <p:txBody>
          <a:bodyPr anchor="ctr">
            <a:normAutofit/>
          </a:bodyPr>
          <a:lstStyle>
            <a:lvl1pPr marL="0" indent="0" algn="l" defTabSz="457200" rtl="0" eaLnBrk="1" fontAlgn="base" hangingPunct="1">
              <a:spcBef>
                <a:spcPct val="0"/>
              </a:spcBef>
              <a:spcAft>
                <a:spcPct val="0"/>
              </a:spcAft>
              <a:buNone/>
              <a:defRPr lang="en-US" sz="2400" b="1" kern="1200" dirty="0" smtClean="0">
                <a:solidFill>
                  <a:srgbClr val="EEA42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9F262AAA-0498-4F5E-A9CC-BA200A577A4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61000" y="2133600"/>
            <a:ext cx="3532188" cy="4127500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BD7D799-947F-47C9-93CF-0135C2AFC30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089025" y="2133600"/>
            <a:ext cx="4222750" cy="41275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190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hoto Black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107855F-E478-4CB7-B3AE-BFFDAFDF34C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9682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Photo Whit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107855F-E478-4CB7-B3AE-BFFDAFDF34C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427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9763" y="1152394"/>
            <a:ext cx="3886200" cy="494941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263" y="1152394"/>
            <a:ext cx="3886200" cy="494941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63740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762" y="0"/>
            <a:ext cx="7903925" cy="851771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9762" y="1029809"/>
            <a:ext cx="3868340" cy="823912"/>
          </a:xfrm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rgbClr val="EEA42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9762" y="1853720"/>
            <a:ext cx="3868340" cy="4334137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9070" y="1029809"/>
            <a:ext cx="3887391" cy="823912"/>
          </a:xfrm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rgbClr val="EEA42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9070" y="1853720"/>
            <a:ext cx="3887391" cy="4334137"/>
          </a:xfrm>
        </p:spPr>
        <p:txBody>
          <a:bodyPr/>
          <a:lstStyle>
            <a:lvl1pPr marL="228600" indent="-228600">
              <a:defRPr lang="en-US" sz="2400" kern="12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defRPr lang="en-US" sz="2000" kern="1200" dirty="0" smtClean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4975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140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wo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lueBar_DoubleLine-02.jpg">
            <a:extLst>
              <a:ext uri="{FF2B5EF4-FFF2-40B4-BE49-F238E27FC236}">
                <a16:creationId xmlns:a16="http://schemas.microsoft.com/office/drawing/2014/main" id="{33F3C3BB-239C-4DE4-AA8B-ED9EAE7134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764" y="0"/>
            <a:ext cx="7903924" cy="1189038"/>
          </a:xfrm>
        </p:spPr>
        <p:txBody>
          <a:bodyPr>
            <a:normAutofit/>
          </a:bodyPr>
          <a:lstStyle>
            <a:lvl1pPr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52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500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9556" y="136524"/>
            <a:ext cx="8004131" cy="618090"/>
          </a:xfrm>
        </p:spPr>
        <p:txBody>
          <a:bodyPr anchor="b"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5106296" cy="5212958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89555" y="987426"/>
            <a:ext cx="2718149" cy="521295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08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 userDrawn="1"/>
        </p:nvGrpSpPr>
        <p:grpSpPr bwMode="auto">
          <a:xfrm>
            <a:off x="6313488" y="5492750"/>
            <a:ext cx="2603500" cy="720725"/>
            <a:chOff x="3289" y="3626"/>
            <a:chExt cx="1640" cy="454"/>
          </a:xfrm>
        </p:grpSpPr>
        <p:sp>
          <p:nvSpPr>
            <p:cNvPr id="3" name="Rectangle 6"/>
            <p:cNvSpPr>
              <a:spLocks noChangeArrowheads="1"/>
            </p:cNvSpPr>
            <p:nvPr/>
          </p:nvSpPr>
          <p:spPr bwMode="gray">
            <a:xfrm>
              <a:off x="3289" y="3626"/>
              <a:ext cx="1640" cy="454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</a:extLst>
          </p:spPr>
          <p:txBody>
            <a:bodyPr lIns="137160" bIns="91440" anchor="b">
              <a:spAutoFit/>
            </a:bodyPr>
            <a:lstStyle>
              <a:lvl1pPr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1pPr>
              <a:lvl2pPr marL="742950" indent="-28575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2pPr>
              <a:lvl3pPr marL="11430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3pPr>
              <a:lvl4pPr marL="16002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4pPr>
              <a:lvl5pPr marL="2057400" indent="-228600" eaLnBrk="0" hangingPunct="0"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49225" algn="l"/>
                </a:tabLst>
                <a:defRPr sz="2400">
                  <a:solidFill>
                    <a:schemeClr val="tx1"/>
                  </a:solidFill>
                  <a:latin typeface="Calibri" pitchFamily="34" charset="0"/>
                  <a:ea typeface="MS PGothic" pitchFamily="34" charset="-128"/>
                </a:defRPr>
              </a:lvl9pPr>
            </a:lstStyle>
            <a:p>
              <a:pPr defTabSz="457200" fontAlgn="base">
                <a:spcBef>
                  <a:spcPct val="25000"/>
                </a:spcBef>
                <a:spcAft>
                  <a:spcPct val="0"/>
                </a:spcAft>
              </a:pPr>
              <a:r>
                <a:rPr lang="en-US" altLang="en-US" sz="1000" b="1">
                  <a:solidFill>
                    <a:srgbClr val="1F497D"/>
                  </a:solidFill>
                </a:rPr>
                <a:t>     </a:t>
              </a:r>
              <a:r>
                <a:rPr lang="en-US" altLang="en-US" sz="1000" b="1">
                  <a:solidFill>
                    <a:prstClr val="white"/>
                  </a:solidFill>
                </a:rPr>
                <a:t>READ AND DELETE</a:t>
              </a:r>
            </a:p>
            <a:p>
              <a:pPr defTabSz="457200" fontAlgn="base">
                <a:spcBef>
                  <a:spcPct val="25000"/>
                </a:spcBef>
                <a:spcAft>
                  <a:spcPct val="0"/>
                </a:spcAft>
              </a:pPr>
              <a:r>
                <a:rPr lang="en-US" altLang="en-US" sz="1200">
                  <a:solidFill>
                    <a:prstClr val="white"/>
                  </a:solidFill>
                </a:rPr>
                <a:t>For best results with this template, use PowerPoint 2003 </a:t>
              </a:r>
            </a:p>
          </p:txBody>
        </p:sp>
        <p:grpSp>
          <p:nvGrpSpPr>
            <p:cNvPr id="4" name="Group 9"/>
            <p:cNvGrpSpPr>
              <a:grpSpLocks/>
            </p:cNvGrpSpPr>
            <p:nvPr/>
          </p:nvGrpSpPr>
          <p:grpSpPr bwMode="auto">
            <a:xfrm rot="2700000">
              <a:off x="3346" y="3647"/>
              <a:ext cx="73" cy="136"/>
              <a:chOff x="2812" y="3362"/>
              <a:chExt cx="110" cy="204"/>
            </a:xfrm>
          </p:grpSpPr>
          <p:sp>
            <p:nvSpPr>
              <p:cNvPr id="5" name="Oval 4"/>
              <p:cNvSpPr>
                <a:spLocks noChangeArrowheads="1"/>
              </p:cNvSpPr>
              <p:nvPr/>
            </p:nvSpPr>
            <p:spPr bwMode="gray">
              <a:xfrm>
                <a:off x="2764" y="3321"/>
                <a:ext cx="110" cy="108"/>
              </a:xfrm>
              <a:prstGeom prst="ellipse">
                <a:avLst/>
              </a:prstGeom>
              <a:noFill/>
              <a:ln w="1905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tx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lIns="0" tIns="0" rIns="0" bIns="0" anchor="ctr">
                <a:spAutoFit/>
              </a:bodyPr>
              <a:lstStyle/>
              <a:p>
                <a:pPr defTabSz="457200">
                  <a:defRPr/>
                </a:pPr>
                <a:endParaRPr lang="en-US">
                  <a:solidFill>
                    <a:prstClr val="black"/>
                  </a:solidFill>
                  <a:ea typeface="Geneva" charset="0"/>
                  <a:cs typeface="Arial Unicode MS" charset="0"/>
                </a:endParaRPr>
              </a:p>
            </p:txBody>
          </p:sp>
          <p:sp>
            <p:nvSpPr>
              <p:cNvPr id="6" name="Line 11"/>
              <p:cNvSpPr>
                <a:spLocks noChangeShapeType="1"/>
              </p:cNvSpPr>
              <p:nvPr/>
            </p:nvSpPr>
            <p:spPr bwMode="gray">
              <a:xfrm>
                <a:off x="2864" y="3477"/>
                <a:ext cx="0" cy="90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anchor="ctr"/>
              <a:lstStyle/>
              <a:p>
                <a:pPr defTabSz="457200">
                  <a:defRPr/>
                </a:pPr>
                <a:endParaRPr lang="en-US">
                  <a:solidFill>
                    <a:prstClr val="black"/>
                  </a:solidFill>
                  <a:ea typeface="Geneva" charset="0"/>
                  <a:cs typeface="Arial Unicode MS" charset="0"/>
                </a:endParaRPr>
              </a:p>
            </p:txBody>
          </p:sp>
        </p:grpSp>
      </p:grpSp>
      <p:pic>
        <p:nvPicPr>
          <p:cNvPr id="7" name="Picture 6" descr="footer_blue_colo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76938"/>
            <a:ext cx="9144000" cy="881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67537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4CF587-E295-4B96-ABFA-B7C0F6727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341DF9-81DD-4F92-A9C0-F5A5EC12B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1E65E4-C084-49A1-843B-DC8A6FADA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56432-4C90-4F05-B8D0-B4F6788E1284}" type="slidenum">
              <a:rPr lang="en-US" smtClean="0"/>
              <a:pPr/>
              <a:t>‹#›</a:t>
            </a:fld>
            <a:r>
              <a:rPr lang="en-US"/>
              <a:t> - INTERNAL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CF2AFC46-765A-4FF7-9BA3-1BD579A0AC0E}"/>
              </a:ext>
            </a:extLst>
          </p:cNvPr>
          <p:cNvSpPr txBox="1">
            <a:spLocks/>
          </p:cNvSpPr>
          <p:nvPr userDrawn="1"/>
        </p:nvSpPr>
        <p:spPr>
          <a:xfrm>
            <a:off x="6263197" y="6342884"/>
            <a:ext cx="2730491" cy="378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lang="en-US" sz="900" kern="12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5B56432-4C90-4F05-B8D0-B4F6788E1284}" type="slidenum">
              <a:rPr lang="en-US" smtClean="0"/>
              <a:pPr/>
              <a:t>‹#›</a:t>
            </a:fld>
            <a:r>
              <a:rPr lang="en-US"/>
              <a:t> - INTERNAL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30EB95E-496A-4DE5-B920-E4B83BC39F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89763" y="2212999"/>
            <a:ext cx="6031414" cy="984630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96C6C3A7-4DC8-4B6A-BF81-EE9632D3C46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89763" y="3269465"/>
            <a:ext cx="6031414" cy="994216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 sz="20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DF3E94-FB2C-124F-AA9F-53DCF9DE1E96}"/>
              </a:ext>
            </a:extLst>
          </p:cNvPr>
          <p:cNvSpPr/>
          <p:nvPr userDrawn="1"/>
        </p:nvSpPr>
        <p:spPr>
          <a:xfrm>
            <a:off x="0" y="5659120"/>
            <a:ext cx="9144000" cy="1192244"/>
          </a:xfrm>
          <a:prstGeom prst="rect">
            <a:avLst/>
          </a:prstGeom>
          <a:solidFill>
            <a:srgbClr val="00BF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A5777A8-F707-F440-BDFF-B10F8271AE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687" y="5918656"/>
            <a:ext cx="656154" cy="680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3631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010400" y="649287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BC430-5E17-47FD-83DD-8261D1552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247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Blue_bar_top-12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77400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olor_PPT_template-0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86538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62DF4-9196-44E1-AD13-7AC4B7654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8683A7-9846-426A-A781-15FBDEE32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311C9-647B-48F4-B6BF-B2645939B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41DB47-A736-47F5-A964-AB1A46889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238FEA-7BFE-4C0C-A8FB-FCBF71E21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4E3A-5565-41AB-B6A0-B48A1785F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17846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EC4D0-03C7-4E44-9427-5C003D2DA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3B79A-A956-42AE-850B-6929E9738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3C904-50EB-4B5F-AB6B-8CDC31EEE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DC9FC-E9DC-4386-A1B4-E39D9D21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C7547-B277-4228-AA80-B7B74BC3C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4E3A-5565-41AB-B6A0-B48A1785F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0386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170F2-B2DE-4CDC-B018-FD81635CA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07BEF-2212-4DDE-A64F-538E76A90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FB57EE-FDFE-4023-A184-63B14BD30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3BEC27-5CBE-4B24-A585-1662B0439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BC019-4458-452F-AF93-92630FED6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4E3A-5565-41AB-B6A0-B48A1785F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4248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A9170-15AE-4655-A13B-123B236FB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4B447-A877-49AB-B1C9-805C106E56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DFB6E8-02CD-4109-ACE3-5985804B6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679B4B-33A6-4892-B594-968E247C1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1EEBAB-571E-4549-810D-4CEED7C8D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E7C2E6-C040-4993-905F-A751E60D6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4E3A-5565-41AB-B6A0-B48A1785F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041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5AB00-5970-44D9-946F-DA8D2E1CE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1E938-8FB1-479C-914A-AF390CE57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862483-EC2E-422E-8D1F-DEA700E5B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9256D7-F215-4A65-8DBE-853B24FC87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CFA4BB-AE0B-489A-8818-91954954F2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47DAFB-1A94-463A-97FA-B37E9629C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7DFC7B-304E-4EE5-829D-EA03648D9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214863-2A37-4498-9D06-2F79D2C82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4E3A-5565-41AB-B6A0-B48A1785F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25410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5450DC-4D83-4D3B-948B-714FA3076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95B390-048E-4D10-A579-CB88497BA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78DAB8-CD72-4E08-A186-4739B22EF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21C95D-C8D2-4A2C-803A-3858AD943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4E3A-5565-41AB-B6A0-B48A1785F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14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Blue_bar_top-12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80205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7DA199-9C4D-4FAD-91EF-B57888881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F1084E-39F2-474E-A253-956937A57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DC0D1B-F1E0-4E9C-AF08-B702A29D0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4E3A-5565-41AB-B6A0-B48A1785F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9003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86B32-E477-426E-A707-DDAFBADB6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BB72C-B1F5-49C1-8644-29EE42252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91596-7594-4000-93A4-927BB72913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87A57C-36E5-4044-8507-AE8568BD1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DCFE9B-82E2-483E-A3C0-787FA4DEE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F6B664-F604-44B3-97E1-310762FE4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4E3A-5565-41AB-B6A0-B48A1785F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68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46987-D8F8-4CF8-9EE1-047247422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A2CEB1-16C6-40D3-9890-64E4607BEC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B48D86-CDE9-433D-AB9A-DABD2533A5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CD0A33-E25B-4185-B698-A4141AA05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3FF996-8954-43F6-B3B6-9C5F4B649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7AECC-E28D-42C7-B96E-CC1E06B10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4E3A-5565-41AB-B6A0-B48A1785F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458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B773D-24D1-47E1-A29D-D358BBDE0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F3E7D-D4B6-49AF-8BE7-F7DAD65B23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B5FA8-B210-4E57-A5FB-F3C37541F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BB541-9F8D-48FE-B545-10488AF2E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79E03-34B9-43BA-B798-FB945ECDC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4E3A-5565-41AB-B6A0-B48A1785F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68268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9C54DF-BB65-491A-8BB9-8B32EF0014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6E94E1-FF9E-455B-BB2E-408076575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C92D2-EA38-4290-ADA1-13BA3881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EA1EC-101D-43CB-8E17-D2B7320C4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F5021-0AD9-48F0-BD12-2BEDE96BD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14E3A-5565-41AB-B6A0-B48A1785F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613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olorBlue_bar_top-12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685800">
              <a:defRPr/>
            </a:pPr>
            <a:fld id="{94AEDC1A-69D9-42A8-BE04-72334BAB5CF8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 defTabSz="685800">
                <a:defRPr/>
              </a:pPr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836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_PPT_template-0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585181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olorBlue_bar_top-12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7068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lu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5DE4F7-C27B-9148-A0A9-2B95EDF44F61}"/>
              </a:ext>
            </a:extLst>
          </p:cNvPr>
          <p:cNvSpPr/>
          <p:nvPr userDrawn="1"/>
        </p:nvSpPr>
        <p:spPr>
          <a:xfrm>
            <a:off x="0" y="0"/>
            <a:ext cx="9144000" cy="5344160"/>
          </a:xfrm>
          <a:prstGeom prst="rect">
            <a:avLst/>
          </a:prstGeom>
          <a:solidFill>
            <a:srgbClr val="00BF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15857" y="1590805"/>
            <a:ext cx="7089731" cy="1919158"/>
          </a:xfrm>
        </p:spPr>
        <p:txBody>
          <a:bodyPr anchor="ctr">
            <a:normAutofit/>
          </a:bodyPr>
          <a:lstStyle>
            <a:lvl1pPr marL="9525" indent="-9525" algn="l">
              <a:lnSpc>
                <a:spcPct val="100000"/>
              </a:lnSpc>
              <a:tabLst/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5856" y="3602038"/>
            <a:ext cx="7089732" cy="681863"/>
          </a:xfrm>
        </p:spPr>
        <p:txBody>
          <a:bodyPr>
            <a:normAutofit/>
          </a:bodyPr>
          <a:lstStyle>
            <a:lvl1pPr marL="0" indent="0" algn="l">
              <a:buNone/>
              <a:defRPr lang="en-US" sz="2200" kern="12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59C6FA8-A926-DA4D-839C-CD79CC2207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634" y="5760720"/>
            <a:ext cx="663464" cy="690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747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Whi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9DFAF46-568C-2046-BB6F-C2CB1BCF43B4}"/>
              </a:ext>
            </a:extLst>
          </p:cNvPr>
          <p:cNvSpPr/>
          <p:nvPr userDrawn="1"/>
        </p:nvSpPr>
        <p:spPr>
          <a:xfrm>
            <a:off x="0" y="5175885"/>
            <a:ext cx="9144000" cy="1675479"/>
          </a:xfrm>
          <a:prstGeom prst="rect">
            <a:avLst/>
          </a:prstGeom>
          <a:solidFill>
            <a:srgbClr val="00BF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0069FCC-53E0-D946-AF60-C5BDB87B02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176" y="5716460"/>
            <a:ext cx="718681" cy="7452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82177" y="1590805"/>
            <a:ext cx="7089731" cy="1919158"/>
          </a:xfrm>
        </p:spPr>
        <p:txBody>
          <a:bodyPr anchor="ctr">
            <a:normAutofit/>
          </a:bodyPr>
          <a:lstStyle>
            <a:lvl1pPr marL="9525" indent="-9525" algn="l">
              <a:lnSpc>
                <a:spcPct val="100000"/>
              </a:lnSpc>
              <a:tabLst/>
              <a:defRPr sz="4400">
                <a:solidFill>
                  <a:srgbClr val="EEA420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2176" y="3602038"/>
            <a:ext cx="7089732" cy="681863"/>
          </a:xfrm>
        </p:spPr>
        <p:txBody>
          <a:bodyPr>
            <a:normAutofit/>
          </a:bodyPr>
          <a:lstStyle>
            <a:lvl1pPr marL="0" indent="0" algn="l">
              <a:buNone/>
              <a:defRPr lang="en-US" sz="2200" kern="12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2984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9762" y="2267211"/>
            <a:ext cx="7425588" cy="377033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alibri" panose="020F050202020403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686062-30CF-4E3B-9C9A-884EA8FAA2C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89762" y="1022880"/>
            <a:ext cx="7425587" cy="1068967"/>
          </a:xfrm>
        </p:spPr>
        <p:txBody>
          <a:bodyPr anchor="ctr">
            <a:normAutofit/>
          </a:bodyPr>
          <a:lstStyle>
            <a:lvl1pPr marL="0" indent="0" algn="l" defTabSz="457200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en-US" sz="2400" b="1" kern="1200" dirty="0" smtClean="0">
                <a:solidFill>
                  <a:srgbClr val="EEA42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9671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line Title, Subhead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lueBar_DoubleLine-02.jpg">
            <a:extLst>
              <a:ext uri="{FF2B5EF4-FFF2-40B4-BE49-F238E27FC236}">
                <a16:creationId xmlns:a16="http://schemas.microsoft.com/office/drawing/2014/main" id="{BEAEEFD1-8F6A-4A76-BB0E-B00091D610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9764" y="0"/>
            <a:ext cx="7903924" cy="1189038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9764" y="2057400"/>
            <a:ext cx="7425586" cy="3980144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100000"/>
              </a:lnSpc>
              <a:spcBef>
                <a:spcPts val="600"/>
              </a:spcBef>
              <a:buFont typeface="Calibri" panose="020F0502020204030204" pitchFamily="34" charset="0"/>
              <a:buChar char="̶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686062-30CF-4E3B-9C9A-884EA8FAA2C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89763" y="1246724"/>
            <a:ext cx="7425587" cy="730763"/>
          </a:xfrm>
        </p:spPr>
        <p:txBody>
          <a:bodyPr anchor="ctr">
            <a:normAutofit/>
          </a:bodyPr>
          <a:lstStyle>
            <a:lvl1pPr marL="0" indent="0" algn="l" defTabSz="457200" rtl="0" eaLnBrk="1" fontAlgn="base" hangingPunct="1">
              <a:spcBef>
                <a:spcPct val="0"/>
              </a:spcBef>
              <a:spcAft>
                <a:spcPct val="0"/>
              </a:spcAft>
              <a:buNone/>
              <a:defRPr lang="en-US" sz="2400" b="1" kern="1200" dirty="0" smtClean="0">
                <a:solidFill>
                  <a:srgbClr val="EEA42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5247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, and Content w/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9764" y="1877998"/>
            <a:ext cx="4158641" cy="4159546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lang="en-US" sz="2800" b="1" kern="1200" dirty="0" smtClean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7063" indent="-228600">
              <a:buFont typeface="Arial" panose="020B0604020202020204" pitchFamily="34" charset="0"/>
              <a:buChar char="•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B686062-30CF-4E3B-9C9A-884EA8FAA2CD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1089762" y="1022880"/>
            <a:ext cx="7903926" cy="730763"/>
          </a:xfrm>
        </p:spPr>
        <p:txBody>
          <a:bodyPr anchor="ctr">
            <a:normAutofit/>
          </a:bodyPr>
          <a:lstStyle>
            <a:lvl1pPr marL="0" indent="0" algn="l" defTabSz="457200" rtl="0" eaLnBrk="1" fontAlgn="base" hangingPunct="1">
              <a:spcBef>
                <a:spcPct val="0"/>
              </a:spcBef>
              <a:spcAft>
                <a:spcPct val="0"/>
              </a:spcAft>
              <a:buNone/>
              <a:defRPr lang="en-US" sz="3000" b="1" kern="1200" dirty="0" smtClean="0">
                <a:solidFill>
                  <a:srgbClr val="EEA42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D9795D0D-0B00-4B18-9195-A2F99AC3EBE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86388" y="1878013"/>
            <a:ext cx="3607300" cy="3144837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9F6F1BD-1707-49FF-B486-8A06D1976CA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386388" y="5148263"/>
            <a:ext cx="3607300" cy="889000"/>
          </a:xfrm>
        </p:spPr>
        <p:txBody>
          <a:bodyPr>
            <a:noAutofit/>
          </a:bodyPr>
          <a:lstStyle>
            <a:lvl1pPr marL="0" indent="0" algn="l" defTabSz="457200" rtl="0" eaLnBrk="1" fontAlgn="base" hangingPunct="1">
              <a:spcBef>
                <a:spcPct val="0"/>
              </a:spcBef>
              <a:spcAft>
                <a:spcPct val="0"/>
              </a:spcAft>
              <a:buNone/>
              <a:defRPr lang="en-US" sz="1600" b="1" kern="1200" dirty="0" smtClean="0">
                <a:solidFill>
                  <a:srgbClr val="60BDE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8976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22.xml"/><Relationship Id="rId26" Type="http://schemas.openxmlformats.org/officeDocument/2006/relationships/slideLayout" Target="../slideLayouts/slideLayout30.xml"/><Relationship Id="rId3" Type="http://schemas.openxmlformats.org/officeDocument/2006/relationships/slideLayout" Target="../slideLayouts/slideLayout7.xml"/><Relationship Id="rId21" Type="http://schemas.openxmlformats.org/officeDocument/2006/relationships/slideLayout" Target="../slideLayouts/slideLayout25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21.xml"/><Relationship Id="rId25" Type="http://schemas.openxmlformats.org/officeDocument/2006/relationships/slideLayout" Target="../slideLayouts/slideLayout29.xml"/><Relationship Id="rId2" Type="http://schemas.openxmlformats.org/officeDocument/2006/relationships/slideLayout" Target="../slideLayouts/slideLayout6.xml"/><Relationship Id="rId16" Type="http://schemas.openxmlformats.org/officeDocument/2006/relationships/slideLayout" Target="../slideLayouts/slideLayout20.xml"/><Relationship Id="rId20" Type="http://schemas.openxmlformats.org/officeDocument/2006/relationships/slideLayout" Target="../slideLayouts/slideLayout24.xml"/><Relationship Id="rId29" Type="http://schemas.openxmlformats.org/officeDocument/2006/relationships/slideLayout" Target="../slideLayouts/slideLayout33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2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23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14.xml"/><Relationship Id="rId19" Type="http://schemas.openxmlformats.org/officeDocument/2006/relationships/slideLayout" Target="../slideLayouts/slideLayout23.xml"/><Relationship Id="rId31" Type="http://schemas.openxmlformats.org/officeDocument/2006/relationships/image" Target="../media/image5.jpeg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Relationship Id="rId22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31.xml"/><Relationship Id="rId30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SIPCMContentMarking" descr="{&quot;HashCode&quot;:-451985486,&quot;Placement&quot;:&quot;Footer&quot;,&quot;Top&quot;:519.343,&quot;Left&quot;:333.295349,&quot;SlideWidth&quot;:720,&quot;SlideHeight&quot;:540}">
            <a:extLst>
              <a:ext uri="{FF2B5EF4-FFF2-40B4-BE49-F238E27FC236}">
                <a16:creationId xmlns:a16="http://schemas.microsoft.com/office/drawing/2014/main" id="{8B235074-3A74-41C2-F745-F1F495AAA6D6}"/>
              </a:ext>
            </a:extLst>
          </p:cNvPr>
          <p:cNvSpPr txBox="1"/>
          <p:nvPr userDrawn="1"/>
        </p:nvSpPr>
        <p:spPr>
          <a:xfrm>
            <a:off x="4232851" y="6595656"/>
            <a:ext cx="678298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Internal </a:t>
            </a:r>
          </a:p>
        </p:txBody>
      </p:sp>
    </p:spTree>
    <p:extLst>
      <p:ext uri="{BB962C8B-B14F-4D97-AF65-F5344CB8AC3E}">
        <p14:creationId xmlns:p14="http://schemas.microsoft.com/office/powerpoint/2010/main" val="372771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lorBlue_bar_top-12.jpg">
            <a:extLst>
              <a:ext uri="{FF2B5EF4-FFF2-40B4-BE49-F238E27FC236}">
                <a16:creationId xmlns:a16="http://schemas.microsoft.com/office/drawing/2014/main" id="{6CE9794F-1607-4E25-B7F6-D70B7D0C650B}"/>
              </a:ext>
            </a:extLst>
          </p:cNvPr>
          <p:cNvPicPr>
            <a:picLocks noChangeAspect="1"/>
          </p:cNvPicPr>
          <p:nvPr userDrawn="1"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9764" y="0"/>
            <a:ext cx="7903924" cy="898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9764" y="1189973"/>
            <a:ext cx="7425586" cy="48475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260" y="6356351"/>
            <a:ext cx="8642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smtClean="0">
                <a:solidFill>
                  <a:srgbClr val="7F7F7F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9763" y="6356351"/>
            <a:ext cx="57243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dirty="0" smtClean="0">
                <a:solidFill>
                  <a:srgbClr val="7F7F7F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6288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smtClean="0">
                <a:solidFill>
                  <a:srgbClr val="7F7F7F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A5B56432-4C90-4F05-B8D0-B4F6788E1284}" type="slidenum">
              <a:rPr lang="en-US" smtClean="0"/>
              <a:pPr/>
              <a:t>‹#›</a:t>
            </a:fld>
            <a:r>
              <a:rPr lang="en-US"/>
              <a:t> - INTERNAL</a:t>
            </a:r>
          </a:p>
        </p:txBody>
      </p:sp>
    </p:spTree>
    <p:extLst>
      <p:ext uri="{BB962C8B-B14F-4D97-AF65-F5344CB8AC3E}">
        <p14:creationId xmlns:p14="http://schemas.microsoft.com/office/powerpoint/2010/main" val="132487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  <p:sldLayoutId id="2147483698" r:id="rId19"/>
    <p:sldLayoutId id="2147483699" r:id="rId20"/>
    <p:sldLayoutId id="2147483700" r:id="rId21"/>
    <p:sldLayoutId id="2147483701" r:id="rId22"/>
    <p:sldLayoutId id="2147483702" r:id="rId23"/>
    <p:sldLayoutId id="2147483703" r:id="rId24"/>
    <p:sldLayoutId id="2147483704" r:id="rId25"/>
    <p:sldLayoutId id="2147483705" r:id="rId26"/>
    <p:sldLayoutId id="2147483706" r:id="rId27"/>
    <p:sldLayoutId id="2147483708" r:id="rId28"/>
    <p:sldLayoutId id="2147483709" r:id="rId2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800" b="1" kern="1200" dirty="0">
          <a:solidFill>
            <a:schemeClr val="bg1"/>
          </a:solidFill>
          <a:latin typeface="Arial" panose="020B0604020202020204" pitchFamily="34" charset="0"/>
          <a:ea typeface="MS PGothic" panose="020B0600070205080204" pitchFamily="34" charset="-128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3200" kern="1200">
          <a:solidFill>
            <a:schemeClr val="tx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8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6AD776-5907-41DD-9558-0F911CE3B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EB909-C9C3-430D-8784-0A31A8504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3DB71-4F03-4F46-92A6-583A44D7EF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DCBA1-F494-467E-B0AD-6691A10D44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E427F-121E-4EE3-A976-2DEC70C2A2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14E3A-5565-41AB-B6A0-B48A1785F2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718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2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0DB2B-A3E3-422E-8E31-46AFC287112F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E89B5-C71C-4E69-A556-E1094B457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15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puc.ca.gov/nemrevisi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ge.com/tariffs/rateinfo.shtml" TargetMode="External"/><Relationship Id="rId3" Type="http://schemas.openxmlformats.org/officeDocument/2006/relationships/hyperlink" Target="https://players.brightcove.net/1691765962001/SkPAPXDi_default/index.html?videoId=6319141858112" TargetMode="External"/><Relationship Id="rId7" Type="http://schemas.openxmlformats.org/officeDocument/2006/relationships/hyperlink" Target="https://www.pge.com/tariffs/EG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7.xml"/><Relationship Id="rId6" Type="http://schemas.openxmlformats.org/officeDocument/2006/relationships/hyperlink" Target="https://www.pge.com/tariffs/Lg_Commercial.pdf" TargetMode="External"/><Relationship Id="rId5" Type="http://schemas.openxmlformats.org/officeDocument/2006/relationships/hyperlink" Target="https://www.pge.com/tariffs/Sm_Commercial.pdf" TargetMode="External"/><Relationship Id="rId4" Type="http://schemas.openxmlformats.org/officeDocument/2006/relationships/hyperlink" Target="https://pge.sharepoint.com/:b:/r/sites/RatesCommunication/Shared%20Documents/General/Awareness/2023%20Q1/1.18.23%20External%20Rates%20Resources/1.18.2023%20SemiAnnual%20Rates%20Deck.pdf?csf=1&amp;web=1&amp;e=tVOExe" TargetMode="External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ge.com/en_US/residential/customer-service/other-services/electric-undergrounding-program/electric-undergrounding-program.pag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7677DF1-EB95-4A9C-B3C2-BC5E550CAA7B}"/>
              </a:ext>
            </a:extLst>
          </p:cNvPr>
          <p:cNvSpPr txBox="1">
            <a:spLocks/>
          </p:cNvSpPr>
          <p:nvPr/>
        </p:nvSpPr>
        <p:spPr bwMode="black">
          <a:xfrm>
            <a:off x="349675" y="1504983"/>
            <a:ext cx="769803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SzPct val="25000"/>
              <a:buFont typeface="Arial" charset="0"/>
              <a:defRPr sz="2200" b="1">
                <a:solidFill>
                  <a:srgbClr val="000000"/>
                </a:solidFill>
                <a:latin typeface="+mj-lt"/>
                <a:ea typeface="+mn-ea"/>
                <a:cs typeface="Calibri" pitchFamily="34" charset="0"/>
              </a:defRPr>
            </a:lvl1pPr>
            <a:lvl2pPr marL="0" indent="0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15000"/>
              </a:spcAft>
              <a:buNone/>
              <a:defRPr sz="2400">
                <a:solidFill>
                  <a:srgbClr val="000000"/>
                </a:solidFill>
                <a:latin typeface="+mj-lt"/>
                <a:ea typeface="+mn-ea"/>
                <a:cs typeface="Calibri" pitchFamily="34" charset="0"/>
              </a:defRPr>
            </a:lvl2pPr>
            <a:lvl3pPr marL="0" indent="0" algn="l" rtl="0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Font typeface="Arial" charset="0"/>
              <a:buNone/>
              <a:defRPr sz="1800">
                <a:solidFill>
                  <a:srgbClr val="000000"/>
                </a:solidFill>
                <a:latin typeface="+mj-lt"/>
                <a:ea typeface="+mn-ea"/>
                <a:cs typeface="Calibri" pitchFamily="34" charset="0"/>
              </a:defRPr>
            </a:lvl3pPr>
            <a:lvl4pPr marL="0" indent="0" algn="l" rtl="0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None/>
              <a:defRPr baseline="0">
                <a:solidFill>
                  <a:srgbClr val="000000"/>
                </a:solidFill>
                <a:latin typeface="+mj-lt"/>
                <a:ea typeface="+mn-ea"/>
                <a:cs typeface="Calibri" pitchFamily="34" charset="0"/>
              </a:defRPr>
            </a:lvl4pPr>
            <a:lvl5pPr marL="0" indent="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b="1" baseline="0">
                <a:solidFill>
                  <a:srgbClr val="000000"/>
                </a:solidFill>
                <a:latin typeface="+mj-lt"/>
                <a:ea typeface="+mn-ea"/>
                <a:cs typeface="Calibri" pitchFamily="34" charset="0"/>
              </a:defRPr>
            </a:lvl5pPr>
            <a:lvl6pPr marL="1890713" indent="-176213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har char="•"/>
              <a:defRPr sz="2200" b="1">
                <a:solidFill>
                  <a:srgbClr val="0082AA"/>
                </a:solidFill>
                <a:latin typeface="+mn-lt"/>
                <a:ea typeface="+mn-ea"/>
                <a:cs typeface="+mn-cs"/>
              </a:defRPr>
            </a:lvl6pPr>
            <a:lvl7pPr marL="2347913" indent="-176213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har char="•"/>
              <a:defRPr sz="2200" b="1">
                <a:solidFill>
                  <a:srgbClr val="0082AA"/>
                </a:solidFill>
                <a:latin typeface="+mn-lt"/>
                <a:ea typeface="+mn-ea"/>
                <a:cs typeface="+mn-cs"/>
              </a:defRPr>
            </a:lvl7pPr>
            <a:lvl8pPr marL="2805113" indent="-176213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har char="•"/>
              <a:defRPr sz="2200" b="1">
                <a:solidFill>
                  <a:srgbClr val="0082AA"/>
                </a:solidFill>
                <a:latin typeface="+mn-lt"/>
                <a:ea typeface="+mn-ea"/>
                <a:cs typeface="+mn-cs"/>
              </a:defRPr>
            </a:lvl8pPr>
            <a:lvl9pPr marL="3262313" indent="-176213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har char="•"/>
              <a:defRPr sz="2200" b="1">
                <a:solidFill>
                  <a:srgbClr val="0082AA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1775" marR="0" lvl="3" indent="0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4400" b="1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PG&amp;E Updates</a:t>
            </a:r>
          </a:p>
          <a:p>
            <a:pPr marL="231775" marR="0" lvl="3" indent="0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Pct val="100000"/>
              <a:buFontTx/>
              <a:buNone/>
              <a:tabLst/>
              <a:defRPr/>
            </a:pPr>
            <a:r>
              <a:rPr lang="en-US" sz="2400" b="1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Monday, March 20</a:t>
            </a:r>
            <a:r>
              <a:rPr lang="en-US" sz="2400" b="1" baseline="300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400" b="1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2023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C5793A-F6E2-4B49-AD0D-1BDD479FF063}"/>
              </a:ext>
            </a:extLst>
          </p:cNvPr>
          <p:cNvSpPr/>
          <p:nvPr/>
        </p:nvSpPr>
        <p:spPr>
          <a:xfrm>
            <a:off x="3647768" y="3926213"/>
            <a:ext cx="54263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Youran Kim</a:t>
            </a:r>
          </a:p>
          <a:p>
            <a:pPr algn="r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Senior Customer Relationship Manager</a:t>
            </a:r>
          </a:p>
          <a:p>
            <a:pPr algn="r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PG&amp;E</a:t>
            </a:r>
          </a:p>
          <a:p>
            <a:pPr algn="r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/>
                <a:cs typeface="Arial"/>
              </a:rPr>
              <a:t>youran.kim@pge.com</a:t>
            </a:r>
          </a:p>
        </p:txBody>
      </p:sp>
    </p:spTree>
    <p:extLst>
      <p:ext uri="{BB962C8B-B14F-4D97-AF65-F5344CB8AC3E}">
        <p14:creationId xmlns:p14="http://schemas.microsoft.com/office/powerpoint/2010/main" val="1158187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1F73A-014C-46CF-AE5A-210915B91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45D3D-EBA1-4975-9EE1-E48A8D110265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081A692-01A9-41CD-BB27-DAED1DB93180}"/>
              </a:ext>
            </a:extLst>
          </p:cNvPr>
          <p:cNvGraphicFramePr>
            <a:graphicFrameLocks noGrp="1"/>
          </p:cNvGraphicFramePr>
          <p:nvPr>
            <p:ph sz="quarter" idx="16"/>
            <p:extLst>
              <p:ext uri="{D42A27DB-BD31-4B8C-83A1-F6EECF244321}">
                <p14:modId xmlns:p14="http://schemas.microsoft.com/office/powerpoint/2010/main" val="11803783"/>
              </p:ext>
            </p:extLst>
          </p:nvPr>
        </p:nvGraphicFramePr>
        <p:xfrm>
          <a:off x="1148756" y="2005780"/>
          <a:ext cx="6219371" cy="173293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6219371">
                  <a:extLst>
                    <a:ext uri="{9D8B030D-6E8A-4147-A177-3AD203B41FA5}">
                      <a16:colId xmlns:a16="http://schemas.microsoft.com/office/drawing/2014/main" val="2315568461"/>
                    </a:ext>
                  </a:extLst>
                </a:gridCol>
              </a:tblGrid>
              <a:tr h="423818">
                <a:tc>
                  <a:txBody>
                    <a:bodyPr/>
                    <a:lstStyle/>
                    <a:p>
                      <a:r>
                        <a:rPr lang="en-US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Welcome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223991"/>
                  </a:ext>
                </a:extLst>
              </a:tr>
              <a:tr h="4363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NEM2 Sunsetting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262989"/>
                  </a:ext>
                </a:extLst>
              </a:tr>
              <a:tr h="436372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Rates Updates and Forecasts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277839"/>
                  </a:ext>
                </a:extLst>
              </a:tr>
              <a:tr h="436372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10,000 Mile Undergrounding Program Update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9757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7965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F1581C-38DB-4846-A66F-B4F86ED3CEC7}"/>
              </a:ext>
            </a:extLst>
          </p:cNvPr>
          <p:cNvSpPr txBox="1"/>
          <p:nvPr/>
        </p:nvSpPr>
        <p:spPr>
          <a:xfrm>
            <a:off x="532262" y="1025585"/>
            <a:ext cx="82426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NEM2 Sunsetting</a:t>
            </a:r>
          </a:p>
        </p:txBody>
      </p:sp>
    </p:spTree>
    <p:extLst>
      <p:ext uri="{BB962C8B-B14F-4D97-AF65-F5344CB8AC3E}">
        <p14:creationId xmlns:p14="http://schemas.microsoft.com/office/powerpoint/2010/main" val="611466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3422C0C-BF04-4C2D-ADC8-A27C1FF3062D}"/>
              </a:ext>
            </a:extLst>
          </p:cNvPr>
          <p:cNvCxnSpPr>
            <a:cxnSpLocks/>
          </p:cNvCxnSpPr>
          <p:nvPr/>
        </p:nvCxnSpPr>
        <p:spPr>
          <a:xfrm>
            <a:off x="4413149" y="2548631"/>
            <a:ext cx="0" cy="20770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4">
            <a:extLst>
              <a:ext uri="{FF2B5EF4-FFF2-40B4-BE49-F238E27FC236}">
                <a16:creationId xmlns:a16="http://schemas.microsoft.com/office/drawing/2014/main" id="{5714C35A-639B-448D-9434-4B9C67160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0" y="162580"/>
            <a:ext cx="76980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NEM2 Sunsetting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AD00798-8083-4A56-DA3A-FFAAC54DF5A8}"/>
              </a:ext>
            </a:extLst>
          </p:cNvPr>
          <p:cNvSpPr/>
          <p:nvPr/>
        </p:nvSpPr>
        <p:spPr>
          <a:xfrm>
            <a:off x="484325" y="1038138"/>
            <a:ext cx="8175350" cy="6109365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marL="0" marR="0">
              <a:lnSpc>
                <a:spcPts val="14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1028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If you have any planned projects and want to qualify for NEM2, please submit the</a:t>
            </a:r>
          </a:p>
          <a:p>
            <a:pPr marL="0" marR="0">
              <a:lnSpc>
                <a:spcPts val="14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solidFill>
                  <a:srgbClr val="1028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en-US" sz="1800" dirty="0">
                <a:solidFill>
                  <a:srgbClr val="1028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ollowing by 11:59 PM PST on 04/14/2023:</a:t>
            </a:r>
          </a:p>
          <a:p>
            <a:pPr marL="0" marR="0">
              <a:lnSpc>
                <a:spcPts val="14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ts val="135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1028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Completed application, free of major deficiencies (e.g. no blanks, incomplete/inaccurate document, and/or changes requiring resubmission per Rule 21)</a:t>
            </a:r>
          </a:p>
          <a:p>
            <a:pPr marR="0" lvl="0">
              <a:lnSpc>
                <a:spcPts val="135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ts val="135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1028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 single-line diagram</a:t>
            </a:r>
          </a:p>
          <a:p>
            <a:pPr marR="0" lvl="0">
              <a:lnSpc>
                <a:spcPts val="135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ts val="135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1028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 signed CSLB Disclosure and Solar Consumer Protection Guide (For residential, non-self install only)</a:t>
            </a:r>
          </a:p>
          <a:p>
            <a:pPr marR="0" lvl="0">
              <a:lnSpc>
                <a:spcPts val="135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ts val="135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1028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 signed Agreement and Authorization Form (For systems 30kW or less)</a:t>
            </a:r>
          </a:p>
          <a:p>
            <a:pPr marR="0" lvl="0">
              <a:lnSpc>
                <a:spcPts val="135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ts val="135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1028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Final inspection clearance must be submitted before April 15, 2026, to retain NEM2</a:t>
            </a:r>
          </a:p>
          <a:p>
            <a:pPr marL="0" marR="0">
              <a:lnSpc>
                <a:spcPts val="135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1028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eligibility.</a:t>
            </a:r>
          </a:p>
          <a:p>
            <a:pPr marL="0" marR="0">
              <a:lnSpc>
                <a:spcPts val="135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ts val="135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1028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After this time, In-progress but unsubmitted Rule 21 generation applications will be</a:t>
            </a:r>
          </a:p>
          <a:p>
            <a:pPr marL="0" marR="0">
              <a:lnSpc>
                <a:spcPts val="135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1028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cancelled (excluding NEM Aggregation, Virtual NEM and ZNE generation</a:t>
            </a:r>
          </a:p>
          <a:p>
            <a:pPr marL="0" marR="0">
              <a:lnSpc>
                <a:spcPts val="135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1028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applications).</a:t>
            </a:r>
          </a:p>
          <a:p>
            <a:pPr marL="0" marR="0">
              <a:lnSpc>
                <a:spcPts val="135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ts val="135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For additional information, please go to </a:t>
            </a:r>
            <a:r>
              <a:rPr lang="en-US" sz="18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https://www.cpuc.ca.gov/nemrevisit/</a:t>
            </a:r>
            <a:r>
              <a:rPr lang="en-US" sz="1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 I also encourage you to reach out to me if you have specific questions.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31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F1581C-38DB-4846-A66F-B4F86ED3CEC7}"/>
              </a:ext>
            </a:extLst>
          </p:cNvPr>
          <p:cNvSpPr txBox="1"/>
          <p:nvPr/>
        </p:nvSpPr>
        <p:spPr>
          <a:xfrm>
            <a:off x="532262" y="941695"/>
            <a:ext cx="7574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Rates Updates and Forecast</a:t>
            </a:r>
          </a:p>
        </p:txBody>
      </p:sp>
    </p:spTree>
    <p:extLst>
      <p:ext uri="{BB962C8B-B14F-4D97-AF65-F5344CB8AC3E}">
        <p14:creationId xmlns:p14="http://schemas.microsoft.com/office/powerpoint/2010/main" val="4235773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3422C0C-BF04-4C2D-ADC8-A27C1FF3062D}"/>
              </a:ext>
            </a:extLst>
          </p:cNvPr>
          <p:cNvCxnSpPr>
            <a:cxnSpLocks/>
          </p:cNvCxnSpPr>
          <p:nvPr/>
        </p:nvCxnSpPr>
        <p:spPr>
          <a:xfrm>
            <a:off x="4413149" y="2548631"/>
            <a:ext cx="0" cy="20770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4">
            <a:extLst>
              <a:ext uri="{FF2B5EF4-FFF2-40B4-BE49-F238E27FC236}">
                <a16:creationId xmlns:a16="http://schemas.microsoft.com/office/drawing/2014/main" id="{5714C35A-639B-448D-9434-4B9C67160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0" y="162580"/>
            <a:ext cx="76980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Rates Updates and Forecast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D84AC2-9EE9-4082-9454-4E9FD7598AF8}"/>
              </a:ext>
            </a:extLst>
          </p:cNvPr>
          <p:cNvSpPr/>
          <p:nvPr/>
        </p:nvSpPr>
        <p:spPr>
          <a:xfrm>
            <a:off x="132068" y="1493102"/>
            <a:ext cx="3937243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ts val="135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The webinar at the link below, as well as review the presentation slides. 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ts val="135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2023 Rates Outlook Webinar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ts val="135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2023 Rates Webinar Presentation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ts val="135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For additional gas rates support, please see these forecasts (updated on the 10</a:t>
            </a:r>
            <a:r>
              <a:rPr lang="en-US" sz="1800" baseline="300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of every month).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ts val="135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PG&amp;E GNR-1 Forecast : </a:t>
            </a:r>
            <a:r>
              <a:rPr lang="en-US" sz="18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5"/>
              </a:rPr>
              <a:t>Sm_Commercial.pdf (pge.com)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ts val="135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PG&amp;E GNR-2 Forecast : </a:t>
            </a:r>
            <a:r>
              <a:rPr lang="en-US" sz="18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6"/>
              </a:rPr>
              <a:t>Lg_Commercial.pdf (pge.com)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ts val="135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PG&amp;E G-EG Forecast: </a:t>
            </a:r>
            <a:r>
              <a:rPr lang="en-US" sz="18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7"/>
              </a:rPr>
              <a:t>EG.pdf (pge.com)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ts val="135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All rates and tariffs can be found on our website: </a:t>
            </a:r>
            <a:r>
              <a:rPr lang="en-US" sz="1800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  <a:hlinkClick r:id="rId8"/>
              </a:rPr>
              <a:t>Pacific Gas &amp; Electric - Tariffs (pge.com)</a:t>
            </a:r>
            <a:endParaRPr lang="en-US" sz="1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94DD3F-B388-FA5D-D14B-0B839FFF657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07849" y="1493102"/>
            <a:ext cx="4664931" cy="453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275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F1581C-38DB-4846-A66F-B4F86ED3CEC7}"/>
              </a:ext>
            </a:extLst>
          </p:cNvPr>
          <p:cNvSpPr txBox="1"/>
          <p:nvPr/>
        </p:nvSpPr>
        <p:spPr>
          <a:xfrm>
            <a:off x="532262" y="941695"/>
            <a:ext cx="757450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685800"/>
            <a:r>
              <a:rPr lang="en-US" sz="3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10,000 Mile Undergrounding Program Update</a:t>
            </a:r>
          </a:p>
        </p:txBody>
      </p:sp>
    </p:spTree>
    <p:extLst>
      <p:ext uri="{BB962C8B-B14F-4D97-AF65-F5344CB8AC3E}">
        <p14:creationId xmlns:p14="http://schemas.microsoft.com/office/powerpoint/2010/main" val="3157592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40102" y="993259"/>
            <a:ext cx="8171409" cy="709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2571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 panose="020B0604020202020204" pitchFamily="34" charset="0"/>
              </a:rPr>
              <a:t>Time-of-Use Period Change Overview</a:t>
            </a:r>
          </a:p>
          <a:p>
            <a:pPr marL="0" marR="0" lvl="0" indent="0" algn="l" defTabSz="2571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1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DDCA384-73C9-4A01-8689-E17C7A7652DE}"/>
              </a:ext>
            </a:extLst>
          </p:cNvPr>
          <p:cNvSpPr txBox="1">
            <a:spLocks/>
          </p:cNvSpPr>
          <p:nvPr/>
        </p:nvSpPr>
        <p:spPr>
          <a:xfrm>
            <a:off x="1089764" y="0"/>
            <a:ext cx="7903924" cy="8423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>
                <a:solidFill>
                  <a:schemeClr val="bg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defRPr>
            </a:lvl1pPr>
          </a:lstStyle>
          <a:p>
            <a:pPr lvl="0" defTabSz="685800"/>
            <a:r>
              <a:rPr lang="en-US" sz="2800" b="1" dirty="0">
                <a:solidFill>
                  <a:schemeClr val="bg1"/>
                </a:solidFill>
              </a:rPr>
              <a:t>10,000 Mile Undergrounding Program Update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8A8E54-5058-44BE-9C83-3D6EB906BFEE}"/>
              </a:ext>
            </a:extLst>
          </p:cNvPr>
          <p:cNvSpPr/>
          <p:nvPr/>
        </p:nvSpPr>
        <p:spPr>
          <a:xfrm>
            <a:off x="466681" y="1266769"/>
            <a:ext cx="5466287" cy="2162231"/>
          </a:xfrm>
          <a:prstGeom prst="rect">
            <a:avLst/>
          </a:prstGeom>
        </p:spPr>
        <p:txBody>
          <a:bodyPr wrap="square" lIns="91440" tIns="45720" rIns="91440" bIns="45720" anchor="t">
            <a:normAutofit fontScale="92500" lnSpcReduction="10000"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We met our 2022 goal of undergrounding 175 miles (180 miles completed) — more than double what we did in 2021.</a:t>
            </a:r>
          </a:p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>
              <a:solidFill>
                <a:prstClr val="black"/>
              </a:solidFill>
              <a:cs typeface="Arial" panose="020B0604020202020204" pitchFamily="34" charset="0"/>
            </a:endParaRPr>
          </a:p>
          <a:p>
            <a:pPr marR="0" lvl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Next: 2023 goal of undergrounding </a:t>
            </a:r>
            <a:r>
              <a:rPr lang="en-US" b="1" u="sng" dirty="0">
                <a:solidFill>
                  <a:prstClr val="black"/>
                </a:solidFill>
                <a:cs typeface="Arial" panose="020B0604020202020204" pitchFamily="34" charset="0"/>
              </a:rPr>
              <a:t>350 miles </a:t>
            </a:r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in the highest fire-risk areas to make our system safer and more resilient, while positioning us to better serve our customers and respond to our state’s evolving climate challenges. (</a:t>
            </a:r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  <a:hlinkClick r:id="rId3"/>
              </a:rPr>
              <a:t>Link</a:t>
            </a:r>
            <a:r>
              <a:rPr lang="en-US" dirty="0">
                <a:solidFill>
                  <a:prstClr val="black"/>
                </a:solidFill>
                <a:cs typeface="Arial" panose="020B0604020202020204" pitchFamily="34" charset="0"/>
              </a:rPr>
              <a:t> for more information)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186F3C-757E-82C2-AB1D-99C148DA37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2471" y="1463289"/>
            <a:ext cx="2384848" cy="44652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B40FC2E-9AA4-A644-2A47-5BE29F774E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812" y="3508744"/>
            <a:ext cx="5695069" cy="3174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381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BF1581C-38DB-4846-A66F-B4F86ED3CEC7}"/>
              </a:ext>
            </a:extLst>
          </p:cNvPr>
          <p:cNvSpPr txBox="1"/>
          <p:nvPr/>
        </p:nvSpPr>
        <p:spPr>
          <a:xfrm>
            <a:off x="532262" y="941695"/>
            <a:ext cx="757450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685800"/>
            <a:r>
              <a:rPr lang="en-US" sz="3800" b="1" dirty="0">
                <a:solidFill>
                  <a:schemeClr val="bg1"/>
                </a:solidFill>
              </a:rPr>
              <a:t>Public Safety Power Shutoff (PSPS) Program &amp; CAISO </a:t>
            </a:r>
            <a:r>
              <a:rPr lang="en-US" sz="3800" b="1">
                <a:solidFill>
                  <a:schemeClr val="bg1"/>
                </a:solidFill>
              </a:rPr>
              <a:t>Flex Alerts</a:t>
            </a:r>
            <a:endParaRPr lang="en-US" sz="3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F7402A-3EEC-C047-B828-2ADD8D943C17}"/>
              </a:ext>
            </a:extLst>
          </p:cNvPr>
          <p:cNvSpPr txBox="1"/>
          <p:nvPr/>
        </p:nvSpPr>
        <p:spPr>
          <a:xfrm>
            <a:off x="2468315" y="1707820"/>
            <a:ext cx="420737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youran.kim@pge.com</a:t>
            </a:r>
          </a:p>
          <a:p>
            <a:pPr algn="ctr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35497652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GE Tab Theme">
  <a:themeElements>
    <a:clrScheme name="PGE - Custom">
      <a:dk1>
        <a:srgbClr val="0089C4"/>
      </a:dk1>
      <a:lt1>
        <a:sysClr val="window" lastClr="FFFFFF"/>
      </a:lt1>
      <a:dk2>
        <a:srgbClr val="777777"/>
      </a:dk2>
      <a:lt2>
        <a:srgbClr val="BBBBBB"/>
      </a:lt2>
      <a:accent1>
        <a:srgbClr val="0089C4"/>
      </a:accent1>
      <a:accent2>
        <a:srgbClr val="FFA100"/>
      </a:accent2>
      <a:accent3>
        <a:srgbClr val="70A489"/>
      </a:accent3>
      <a:accent4>
        <a:srgbClr val="CAB575"/>
      </a:accent4>
      <a:accent5>
        <a:srgbClr val="44C8F5"/>
      </a:accent5>
      <a:accent6>
        <a:srgbClr val="FFC766"/>
      </a:accent6>
      <a:hlink>
        <a:srgbClr val="0089C4"/>
      </a:hlink>
      <a:folHlink>
        <a:srgbClr val="696C4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t_Color_pge_presentation_template_2016-opt.potx" id="{32B90FE3-47DF-4140-AD5B-14FA00725CF3}" vid="{50107144-CFF4-4B4A-8CDB-DA744B3DA393}"/>
    </a:ext>
  </a:extLst>
</a:theme>
</file>

<file path=ppt/theme/theme3.xml><?xml version="1.0" encoding="utf-8"?>
<a:theme xmlns:a="http://schemas.openxmlformats.org/drawingml/2006/main" name="1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316D2FEDECB74BAE0B287AA22814CF" ma:contentTypeVersion="13" ma:contentTypeDescription="Create a new document." ma:contentTypeScope="" ma:versionID="30f24ca5db326fdecc6d68b1320d8390">
  <xsd:schema xmlns:xsd="http://www.w3.org/2001/XMLSchema" xmlns:xs="http://www.w3.org/2001/XMLSchema" xmlns:p="http://schemas.microsoft.com/office/2006/metadata/properties" xmlns:ns3="4fc21537-ee14-4b36-8a53-d05f9d40a084" xmlns:ns4="9cf53c15-5d1a-41a6-9bf1-e06f4f01938a" targetNamespace="http://schemas.microsoft.com/office/2006/metadata/properties" ma:root="true" ma:fieldsID="6925e483b48822eeda6466de3e45b5bb" ns3:_="" ns4:_="">
    <xsd:import namespace="4fc21537-ee14-4b36-8a53-d05f9d40a084"/>
    <xsd:import namespace="9cf53c15-5d1a-41a6-9bf1-e06f4f01938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c21537-ee14-4b36-8a53-d05f9d40a0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53c15-5d1a-41a6-9bf1-e06f4f0193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EED57A-0D56-448E-B887-39F7EFB4C92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1E0F6E6-26C3-4415-A258-2A387AC597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704DC0-BCE8-409D-8137-324E1EFEB6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c21537-ee14-4b36-8a53-d05f9d40a084"/>
    <ds:schemaRef ds:uri="9cf53c15-5d1a-41a6-9bf1-e06f4f0193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17632</TotalTime>
  <Words>466</Words>
  <Application>Microsoft Office PowerPoint</Application>
  <PresentationFormat>On-screen Show (4:3)</PresentationFormat>
  <Paragraphs>60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3_Office Theme</vt:lpstr>
      <vt:lpstr>PGE Tab Theme</vt:lpstr>
      <vt:lpstr>11_Office Theme</vt:lpstr>
      <vt:lpstr>1_Office Theme</vt:lpstr>
      <vt:lpstr>PowerPoint Presentation</vt:lpstr>
      <vt:lpstr>Agenda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 Business EV Rate Webinar_04.09.20</dc:title>
  <dc:creator>Cheda, Michelle</dc:creator>
  <cp:lastModifiedBy>Julie Taylor</cp:lastModifiedBy>
  <cp:revision>19</cp:revision>
  <cp:lastPrinted>2020-11-14T00:19:37Z</cp:lastPrinted>
  <dcterms:created xsi:type="dcterms:W3CDTF">2020-04-09T15:03:35Z</dcterms:created>
  <dcterms:modified xsi:type="dcterms:W3CDTF">2023-03-20T19:21:26Z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0x010100B5316D2FEDECB74BAE0B287AA22814CF</vt:lpwstr>
  </property>
  <property fmtid="{D5CDD505-2E9C-101B-9397-08002B2CF9AE}" pid="3" name="MSIP_Label_64fb56ae-b253-43b2-ae76-5b0fef4d3037_Enabled">
    <vt:lpwstr>true</vt:lpwstr>
  </property>
  <property fmtid="{D5CDD505-2E9C-101B-9397-08002B2CF9AE}" pid="4" name="MSIP_Label_64fb56ae-b253-43b2-ae76-5b0fef4d3037_SetDate">
    <vt:lpwstr>2023-03-20T15:18:20Z</vt:lpwstr>
  </property>
  <property fmtid="{D5CDD505-2E9C-101B-9397-08002B2CF9AE}" pid="5" name="MSIP_Label_64fb56ae-b253-43b2-ae76-5b0fef4d3037_Method">
    <vt:lpwstr>Privileged</vt:lpwstr>
  </property>
  <property fmtid="{D5CDD505-2E9C-101B-9397-08002B2CF9AE}" pid="6" name="MSIP_Label_64fb56ae-b253-43b2-ae76-5b0fef4d3037_Name">
    <vt:lpwstr>Internal (With Markings)</vt:lpwstr>
  </property>
  <property fmtid="{D5CDD505-2E9C-101B-9397-08002B2CF9AE}" pid="7" name="MSIP_Label_64fb56ae-b253-43b2-ae76-5b0fef4d3037_SiteId">
    <vt:lpwstr>44ae661a-ece6-41aa-bc96-7c2c85a08941</vt:lpwstr>
  </property>
  <property fmtid="{D5CDD505-2E9C-101B-9397-08002B2CF9AE}" pid="8" name="MSIP_Label_64fb56ae-b253-43b2-ae76-5b0fef4d3037_ActionId">
    <vt:lpwstr>0f11f11d-83d3-4bf2-87ee-60a176da77b5</vt:lpwstr>
  </property>
  <property fmtid="{D5CDD505-2E9C-101B-9397-08002B2CF9AE}" pid="9" name="MSIP_Label_64fb56ae-b253-43b2-ae76-5b0fef4d3037_ContentBits">
    <vt:lpwstr>3</vt:lpwstr>
  </property>
</Properties>
</file>