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4" r:id="rId1"/>
  </p:sldMasterIdLst>
  <p:notesMasterIdLst>
    <p:notesMasterId r:id="rId16"/>
  </p:notesMasterIdLst>
  <p:handoutMasterIdLst>
    <p:handoutMasterId r:id="rId17"/>
  </p:handoutMasterIdLst>
  <p:sldIdLst>
    <p:sldId id="268" r:id="rId2"/>
    <p:sldId id="269" r:id="rId3"/>
    <p:sldId id="256" r:id="rId4"/>
    <p:sldId id="257" r:id="rId5"/>
    <p:sldId id="260" r:id="rId6"/>
    <p:sldId id="258" r:id="rId7"/>
    <p:sldId id="259" r:id="rId8"/>
    <p:sldId id="261" r:id="rId9"/>
    <p:sldId id="263" r:id="rId10"/>
    <p:sldId id="264" r:id="rId11"/>
    <p:sldId id="265" r:id="rId12"/>
    <p:sldId id="266" r:id="rId13"/>
    <p:sldId id="267" r:id="rId14"/>
    <p:sldId id="262" r:id="rId15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4605C-2597-435C-B55F-3ED6FD10B937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3560B-4D94-4694-A871-8832BDF5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60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4EC99BC-0FC2-6E40-8B2C-1E1A1A631CC5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788E5C3-EE9C-2F4A-8712-8C1B3ACD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53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Content specific evident (errors in accessing or using information flexibly)</a:t>
            </a:r>
          </a:p>
          <a:p>
            <a:r>
              <a:rPr lang="en-US" dirty="0"/>
              <a:t>Orientation:</a:t>
            </a:r>
            <a:r>
              <a:rPr lang="en-US" baseline="0" dirty="0"/>
              <a:t> parallels of characterizations and actions during encounter -&gt; suggests perspective drives practice</a:t>
            </a:r>
          </a:p>
          <a:p>
            <a:r>
              <a:rPr lang="en-US" baseline="0" dirty="0"/>
              <a:t>Reflection: necessary for flexible reasoning during encounter, also in long term learning (drawing on prior clinical experiences)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DC3BA-5DF1-E148-B4D1-CA35D7E1A4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63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Moment to moment goals are influenced by beliefs and values -&gt; these drive actions (</a:t>
            </a:r>
            <a:r>
              <a:rPr lang="en-US" dirty="0" err="1"/>
              <a:t>Schoenfeld</a:t>
            </a:r>
            <a:r>
              <a:rPr lang="en-US" dirty="0"/>
              <a:t>,</a:t>
            </a:r>
            <a:r>
              <a:rPr lang="en-US" baseline="0" dirty="0"/>
              <a:t> 2010)</a:t>
            </a:r>
          </a:p>
          <a:p>
            <a:r>
              <a:rPr lang="en-US" baseline="0" dirty="0"/>
              <a:t>For PT reasoning -&gt; immediate goals drive knowledge and skills drawn on in the moment</a:t>
            </a:r>
          </a:p>
          <a:p>
            <a:r>
              <a:rPr lang="en-US" baseline="0" dirty="0"/>
              <a:t>Reasoning strategies and hypotheses indicate immediate goals -&gt; focus of reasoning process</a:t>
            </a:r>
          </a:p>
          <a:p>
            <a:r>
              <a:rPr lang="en-US" baseline="0" dirty="0"/>
              <a:t>Explicit goals and priorities for patient intervention were consistent with goals of examination</a:t>
            </a:r>
          </a:p>
          <a:p>
            <a:r>
              <a:rPr lang="en-US" baseline="0" dirty="0"/>
              <a:t>These goals evident in reasoning strategies were consistent with the students’ orientation (evident in characterization)</a:t>
            </a:r>
          </a:p>
          <a:p>
            <a:r>
              <a:rPr lang="en-US" baseline="0" dirty="0"/>
              <a:t>Knowledge and skills necessary to act on goals (errors evidence limitations in this link)</a:t>
            </a:r>
          </a:p>
          <a:p>
            <a:r>
              <a:rPr lang="en-US" baseline="0" dirty="0"/>
              <a:t>Reflection necessary for revising immediate goals and long term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DC3BA-5DF1-E148-B4D1-CA35D7E1A4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5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F22A-2917-0147-BB52-7BFAB1D6DDB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F22A-2917-0147-BB52-7BFAB1D6DDB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C175-F13C-A441-B5EF-EE9B2550BF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40F22A-2917-0147-BB52-7BFAB1D6DDB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C175-F13C-A441-B5EF-EE9B2550B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40F22A-2917-0147-BB52-7BFAB1D6DDB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C175-F13C-A441-B5EF-EE9B2550BF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40F22A-2917-0147-BB52-7BFAB1D6DDB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C175-F13C-A441-B5EF-EE9B2550BF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F22A-2917-0147-BB52-7BFAB1D6DDB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C175-F13C-A441-B5EF-EE9B2550B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F22A-2917-0147-BB52-7BFAB1D6DDB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C175-F13C-A441-B5EF-EE9B2550B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F22A-2917-0147-BB52-7BFAB1D6DDB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C175-F13C-A441-B5EF-EE9B2550BF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F22A-2917-0147-BB52-7BFAB1D6DDB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C175-F13C-A441-B5EF-EE9B2550B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40F22A-2917-0147-BB52-7BFAB1D6DDB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4AC175-F13C-A441-B5EF-EE9B2550BF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F22A-2917-0147-BB52-7BFAB1D6DDB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C175-F13C-A441-B5EF-EE9B2550B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F22A-2917-0147-BB52-7BFAB1D6DDB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C175-F13C-A441-B5EF-EE9B2550B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F22A-2917-0147-BB52-7BFAB1D6DDB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C175-F13C-A441-B5EF-EE9B2550BF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F22A-2917-0147-BB52-7BFAB1D6DDB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C175-F13C-A441-B5EF-EE9B2550BF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F22A-2917-0147-BB52-7BFAB1D6DDB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C175-F13C-A441-B5EF-EE9B2550BF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F22A-2917-0147-BB52-7BFAB1D6DDB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C175-F13C-A441-B5EF-EE9B2550BF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40F22A-2917-0147-BB52-7BFAB1D6DDB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4AC175-F13C-A441-B5EF-EE9B2550BF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ssertationrecipes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2475939"/>
          </a:xfrm>
        </p:spPr>
        <p:txBody>
          <a:bodyPr/>
          <a:lstStyle/>
          <a:p>
            <a:r>
              <a:rPr lang="en-US" dirty="0"/>
              <a:t>Scholarship of Education </a:t>
            </a:r>
            <a:br>
              <a:rPr lang="en-US" dirty="0"/>
            </a:br>
            <a:r>
              <a:rPr lang="en-US" dirty="0"/>
              <a:t>SIG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910892"/>
            <a:ext cx="8228013" cy="1066800"/>
          </a:xfrm>
        </p:spPr>
        <p:txBody>
          <a:bodyPr>
            <a:normAutofit/>
          </a:bodyPr>
          <a:lstStyle/>
          <a:p>
            <a:r>
              <a:rPr lang="en-US" sz="3200" dirty="0"/>
              <a:t>Educational Leadership Conference 2018</a:t>
            </a:r>
          </a:p>
        </p:txBody>
      </p:sp>
    </p:spTree>
    <p:extLst>
      <p:ext uri="{BB962C8B-B14F-4D97-AF65-F5344CB8AC3E}">
        <p14:creationId xmlns:p14="http://schemas.microsoft.com/office/powerpoint/2010/main" val="370851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Revisit your literature search, include specific searches for theories you have identified</a:t>
            </a:r>
          </a:p>
          <a:p>
            <a:r>
              <a:rPr lang="en-US" dirty="0"/>
              <a:t>Examine the assumptions of each theory and its relevance to your research</a:t>
            </a:r>
          </a:p>
          <a:p>
            <a:r>
              <a:rPr lang="en-US" dirty="0"/>
              <a:t>Also consider other theories that might challenge your assumptions. Consider the limitations of the theory you choose.</a:t>
            </a:r>
          </a:p>
        </p:txBody>
      </p:sp>
    </p:spTree>
    <p:extLst>
      <p:ext uri="{BB962C8B-B14F-4D97-AF65-F5344CB8AC3E}">
        <p14:creationId xmlns:p14="http://schemas.microsoft.com/office/powerpoint/2010/main" val="2405498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20" y="2236694"/>
            <a:ext cx="6680480" cy="1362075"/>
          </a:xfrm>
        </p:spPr>
        <p:txBody>
          <a:bodyPr/>
          <a:lstStyle/>
          <a:p>
            <a:r>
              <a:rPr lang="en-US" dirty="0"/>
              <a:t>An Example of Framework and Developing Theory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02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Framework</a:t>
            </a:r>
          </a:p>
        </p:txBody>
      </p:sp>
      <p:pic>
        <p:nvPicPr>
          <p:cNvPr id="5" name="Picture 4" descr="Clinical Reasoning Framework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5" t="29951" r="14273" b="4687"/>
          <a:stretch/>
        </p:blipFill>
        <p:spPr>
          <a:xfrm>
            <a:off x="1584026" y="1444532"/>
            <a:ext cx="5571405" cy="530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69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Model</a:t>
            </a:r>
          </a:p>
        </p:txBody>
      </p:sp>
      <p:pic>
        <p:nvPicPr>
          <p:cNvPr id="3" name="Picture 2" descr="Clinical Reasoning Model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3" t="45584" r="12677" b="8491"/>
          <a:stretch/>
        </p:blipFill>
        <p:spPr>
          <a:xfrm>
            <a:off x="710081" y="1797538"/>
            <a:ext cx="7749111" cy="482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789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recommended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Merriam, S. B. (2009). </a:t>
            </a:r>
            <a:r>
              <a:rPr lang="en-US" i="1" dirty="0"/>
              <a:t>Qualitative research: A guide to design and implementation</a:t>
            </a:r>
            <a:r>
              <a:rPr lang="en-US" dirty="0"/>
              <a:t>. San Francisco: </a:t>
            </a:r>
            <a:r>
              <a:rPr lang="en-US" dirty="0" err="1"/>
              <a:t>Jossey</a:t>
            </a:r>
            <a:r>
              <a:rPr lang="en-US" dirty="0"/>
              <a:t>-Bass.</a:t>
            </a:r>
          </a:p>
          <a:p>
            <a:r>
              <a:rPr lang="en-US" dirty="0"/>
              <a:t>Patton, M. Q. (2002). </a:t>
            </a:r>
            <a:r>
              <a:rPr lang="en-US" i="1"/>
              <a:t>Qualitative research </a:t>
            </a:r>
            <a:r>
              <a:rPr lang="en-US" i="1" dirty="0"/>
              <a:t>&amp; evaluation methods</a:t>
            </a:r>
            <a:r>
              <a:rPr lang="en-US" dirty="0"/>
              <a:t> (3rd ed.). Thousand Oaks, CA: Sage Publications, Inc.</a:t>
            </a:r>
          </a:p>
          <a:p>
            <a:r>
              <a:rPr lang="en-US" dirty="0"/>
              <a:t>Simon, M. K. and Goes, J. (2011). Developing a theoretical framework. Excerpted from </a:t>
            </a:r>
            <a:r>
              <a:rPr lang="en-US" i="1" dirty="0"/>
              <a:t>Dissertation and Scholarly Research: Recipes for Success</a:t>
            </a:r>
            <a:r>
              <a:rPr lang="en-US" dirty="0"/>
              <a:t>. Seattle, WA: Dissertation Success LLC (</a:t>
            </a:r>
            <a:r>
              <a:rPr lang="en-US" dirty="0">
                <a:hlinkClick r:id="rId2"/>
              </a:rPr>
              <a:t>www.dissertationrecipes.com</a:t>
            </a:r>
            <a:r>
              <a:rPr lang="en-US" dirty="0"/>
              <a:t>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6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73121"/>
            <a:ext cx="7662864" cy="402789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2400" dirty="0"/>
              <a:t>ELP - adopted the 9 action items and 30 recommendations from the Excellence and Innovation in PT Ed study (attached) as the education research agenda.</a:t>
            </a:r>
          </a:p>
          <a:p>
            <a:pPr lvl="0"/>
            <a:r>
              <a:rPr lang="en-US" sz="2400" dirty="0"/>
              <a:t>There will be a Research Networking Breakfast event at ELC on Saturday from 6:30 AM to 8:00 AM. It will be similar to the one held at CSM.</a:t>
            </a:r>
          </a:p>
          <a:p>
            <a:pPr lvl="0"/>
            <a:r>
              <a:rPr lang="en-US" sz="2400" dirty="0"/>
              <a:t>Someone from the PAC will be stopping into the meeting</a:t>
            </a:r>
          </a:p>
          <a:p>
            <a:pPr lvl="0"/>
            <a:r>
              <a:rPr lang="en-US" sz="2400" dirty="0"/>
              <a:t>Zoom research call at noon PST </a:t>
            </a:r>
            <a:r>
              <a:rPr lang="en-US" sz="2400"/>
              <a:t>Friday October 19</a:t>
            </a:r>
            <a:endParaRPr lang="en-US" sz="2400" dirty="0"/>
          </a:p>
          <a:p>
            <a:pPr lvl="0"/>
            <a:r>
              <a:rPr lang="en-US" sz="2400" dirty="0"/>
              <a:t>Nominations are open for officers for the SIG</a:t>
            </a:r>
          </a:p>
          <a:p>
            <a:pPr lvl="1"/>
            <a:r>
              <a:rPr lang="en-US" dirty="0"/>
              <a:t>Secretary and Vice Chair are open</a:t>
            </a:r>
          </a:p>
          <a:p>
            <a:pPr lvl="0"/>
            <a:r>
              <a:rPr lang="en-US" sz="2400" dirty="0"/>
              <a:t>Call for assistance and ideas on developing resources for the website</a:t>
            </a:r>
          </a:p>
        </p:txBody>
      </p:sp>
    </p:spTree>
    <p:extLst>
      <p:ext uri="{BB962C8B-B14F-4D97-AF65-F5344CB8AC3E}">
        <p14:creationId xmlns:p14="http://schemas.microsoft.com/office/powerpoint/2010/main" val="303084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Thoughts on Theoretical Frameworks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662282"/>
          </a:xfrm>
        </p:spPr>
        <p:txBody>
          <a:bodyPr>
            <a:normAutofit/>
          </a:bodyPr>
          <a:lstStyle/>
          <a:p>
            <a:r>
              <a:rPr lang="en-US" sz="3200" dirty="0"/>
              <a:t>APTA Scholarship of Education SIG</a:t>
            </a:r>
          </a:p>
          <a:p>
            <a:r>
              <a:rPr lang="en-US" sz="3200" dirty="0"/>
              <a:t>Educational Leadership Conference</a:t>
            </a:r>
          </a:p>
          <a:p>
            <a:r>
              <a:rPr lang="en-US" sz="3200" dirty="0"/>
              <a:t>Jacksonville, FL 2018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8850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361678"/>
          </a:xfrm>
        </p:spPr>
        <p:txBody>
          <a:bodyPr/>
          <a:lstStyle/>
          <a:p>
            <a:r>
              <a:rPr lang="en-US" sz="5400" dirty="0"/>
              <a:t>What is a theoretical framework?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62238"/>
            <a:ext cx="7662864" cy="402809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The underlying structure and scaffolding of your study</a:t>
            </a:r>
          </a:p>
          <a:p>
            <a:pPr lvl="1"/>
            <a:r>
              <a:rPr lang="en-US" sz="2600" dirty="0"/>
              <a:t>Explicitly stating the theory and logic that behind the assumptions that drive your study</a:t>
            </a:r>
          </a:p>
          <a:p>
            <a:r>
              <a:rPr lang="en-US" sz="2800" dirty="0"/>
              <a:t>It is derived from the perspective or orientation you bring to your study</a:t>
            </a:r>
          </a:p>
          <a:p>
            <a:r>
              <a:rPr lang="en-US" sz="2800" dirty="0"/>
              <a:t>This sets how you are framing your observations/data in your study</a:t>
            </a:r>
          </a:p>
        </p:txBody>
      </p:sp>
    </p:spTree>
    <p:extLst>
      <p:ext uri="{BB962C8B-B14F-4D97-AF65-F5344CB8AC3E}">
        <p14:creationId xmlns:p14="http://schemas.microsoft.com/office/powerpoint/2010/main" val="123543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662" y="2044662"/>
            <a:ext cx="7018879" cy="3021178"/>
          </a:xfrm>
        </p:spPr>
        <p:txBody>
          <a:bodyPr>
            <a:normAutofit fontScale="90000"/>
          </a:bodyPr>
          <a:lstStyle/>
          <a:p>
            <a:r>
              <a:rPr lang="en-US" dirty="0"/>
              <a:t>“Theory allows seeing what we would otherwise miss.”  </a:t>
            </a:r>
            <a:br>
              <a:rPr lang="en-US" dirty="0"/>
            </a:br>
            <a:r>
              <a:rPr lang="en-US" dirty="0"/>
              <a:t>~(Thornton, 1993: cited in Merriam, 2009)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2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How do you identify your theoretical framework?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Draws on concepts, terms, definitions, models and theories within the literature base and/or disciplinary tradition</a:t>
            </a:r>
          </a:p>
          <a:p>
            <a:r>
              <a:rPr lang="en-US" sz="3200" dirty="0"/>
              <a:t>Your literature review shapes your framework</a:t>
            </a:r>
          </a:p>
          <a:p>
            <a:r>
              <a:rPr lang="en-US" sz="3200" dirty="0"/>
              <a:t>What is the theory driving your study?</a:t>
            </a:r>
          </a:p>
        </p:txBody>
      </p:sp>
    </p:spTree>
    <p:extLst>
      <p:ext uri="{BB962C8B-B14F-4D97-AF65-F5344CB8AC3E}">
        <p14:creationId xmlns:p14="http://schemas.microsoft.com/office/powerpoint/2010/main" val="228039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How does your framework influence your research?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What data you collect and how you analyze it is influence by the theory driving your work</a:t>
            </a:r>
          </a:p>
          <a:p>
            <a:r>
              <a:rPr lang="en-US" sz="3200" dirty="0"/>
              <a:t>How you make sense of your findings is influenced the theory and the prior literature in that area</a:t>
            </a:r>
          </a:p>
        </p:txBody>
      </p:sp>
    </p:spTree>
    <p:extLst>
      <p:ext uri="{BB962C8B-B14F-4D97-AF65-F5344CB8AC3E}">
        <p14:creationId xmlns:p14="http://schemas.microsoft.com/office/powerpoint/2010/main" val="1217533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109" y="2304103"/>
            <a:ext cx="7005222" cy="2133627"/>
          </a:xfrm>
        </p:spPr>
        <p:txBody>
          <a:bodyPr>
            <a:normAutofit fontScale="90000"/>
          </a:bodyPr>
          <a:lstStyle/>
          <a:p>
            <a:r>
              <a:rPr lang="en-US" dirty="0"/>
              <a:t>Your work is influenced by theory and should influence theory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73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steps to building your framework </a:t>
            </a:r>
            <a:br>
              <a:rPr lang="en-US" dirty="0"/>
            </a:br>
            <a:r>
              <a:rPr lang="en-US" sz="3200" dirty="0"/>
              <a:t>(Simon &amp; Goes, 2011)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your research question or concern?</a:t>
            </a:r>
          </a:p>
          <a:p>
            <a:r>
              <a:rPr lang="en-US" dirty="0"/>
              <a:t>What are the key variables you will examine?</a:t>
            </a:r>
          </a:p>
          <a:p>
            <a:r>
              <a:rPr lang="en-US" dirty="0"/>
              <a:t>Review the relevant literature and Identify key authors</a:t>
            </a:r>
          </a:p>
          <a:p>
            <a:r>
              <a:rPr lang="en-US" dirty="0"/>
              <a:t>Identify your key constructs or variables</a:t>
            </a:r>
          </a:p>
          <a:p>
            <a:r>
              <a:rPr lang="en-US" dirty="0"/>
              <a:t>Examine and explain how your constructs/variables of interest relate to theory (does theory explain how these variables should behave?)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80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211</TotalTime>
  <Words>643</Words>
  <Application>Microsoft Office PowerPoint</Application>
  <PresentationFormat>On-screen Show (4:3)</PresentationFormat>
  <Paragraphs>57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Calisto MT</vt:lpstr>
      <vt:lpstr>Wingdings</vt:lpstr>
      <vt:lpstr>Genesis</vt:lpstr>
      <vt:lpstr>Scholarship of Education  SIG Meeting</vt:lpstr>
      <vt:lpstr>Announcements</vt:lpstr>
      <vt:lpstr>Thoughts on Theoretical Frameworks</vt:lpstr>
      <vt:lpstr>What is a theoretical framework?</vt:lpstr>
      <vt:lpstr>“Theory allows seeing what we would otherwise miss.”   ~(Thornton, 1993: cited in Merriam, 2009) </vt:lpstr>
      <vt:lpstr>How do you identify your theoretical framework?</vt:lpstr>
      <vt:lpstr>How does your framework influence your research?</vt:lpstr>
      <vt:lpstr>Your work is influenced by theory and should influence theory </vt:lpstr>
      <vt:lpstr>Some steps to building your framework  (Simon &amp; Goes, 2011)</vt:lpstr>
      <vt:lpstr>Steps continued</vt:lpstr>
      <vt:lpstr>An Example of Framework and Developing Theory</vt:lpstr>
      <vt:lpstr>Preliminary Framework</vt:lpstr>
      <vt:lpstr>Revised Model</vt:lpstr>
      <vt:lpstr>Some recommended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on Theoretical Frameworks</dc:title>
  <dc:creator>Sarah Gilliland</dc:creator>
  <cp:lastModifiedBy>Windows User</cp:lastModifiedBy>
  <cp:revision>32</cp:revision>
  <cp:lastPrinted>2019-01-03T17:19:13Z</cp:lastPrinted>
  <dcterms:created xsi:type="dcterms:W3CDTF">2018-10-04T01:37:26Z</dcterms:created>
  <dcterms:modified xsi:type="dcterms:W3CDTF">2019-01-03T18:05:45Z</dcterms:modified>
</cp:coreProperties>
</file>