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4" r:id="rId1"/>
  </p:sldMasterIdLst>
  <p:notesMasterIdLst>
    <p:notesMasterId r:id="rId16"/>
  </p:notesMasterIdLst>
  <p:handoutMasterIdLst>
    <p:handoutMasterId r:id="rId17"/>
  </p:handoutMasterIdLst>
  <p:sldIdLst>
    <p:sldId id="268" r:id="rId2"/>
    <p:sldId id="269" r:id="rId3"/>
    <p:sldId id="256" r:id="rId4"/>
    <p:sldId id="257" r:id="rId5"/>
    <p:sldId id="260" r:id="rId6"/>
    <p:sldId id="258" r:id="rId7"/>
    <p:sldId id="259" r:id="rId8"/>
    <p:sldId id="261" r:id="rId9"/>
    <p:sldId id="263" r:id="rId10"/>
    <p:sldId id="264" r:id="rId11"/>
    <p:sldId id="265" r:id="rId12"/>
    <p:sldId id="266" r:id="rId13"/>
    <p:sldId id="267" r:id="rId14"/>
    <p:sldId id="262" r:id="rId15"/>
  </p:sldIdLst>
  <p:sldSz cx="9144000" cy="6858000" type="screen4x3"/>
  <p:notesSz cx="6950075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7000" y="0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94605C-2597-435C-B55F-3ED6FD10B937}" type="datetimeFigureOut">
              <a:rPr lang="en-US" smtClean="0"/>
              <a:t>1/3/2019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525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7000" y="8772525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43560B-4D94-4694-A871-8832BDF5E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9604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14EC99BC-0FC2-6E40-8B2C-1E1A1A631CC5}" type="datetimeFigureOut">
              <a:rPr lang="en-US" smtClean="0"/>
              <a:t>1/3/2019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A788E5C3-EE9C-2F4A-8712-8C1B3ACD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753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Content specific evident (errors in accessing or using information flexibly)</a:t>
            </a:r>
          </a:p>
          <a:p>
            <a:r>
              <a:rPr lang="en-US" dirty="0"/>
              <a:t>Orientation:</a:t>
            </a:r>
            <a:r>
              <a:rPr lang="en-US" baseline="0" dirty="0"/>
              <a:t> parallels of characterizations and actions during encounter -&gt; suggests perspective drives practice</a:t>
            </a:r>
          </a:p>
          <a:p>
            <a:r>
              <a:rPr lang="en-US" baseline="0" dirty="0"/>
              <a:t>Reflection: necessary for flexible reasoning during encounter, also in long term learning (drawing on prior clinical experiences)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DC3BA-5DF1-E148-B4D1-CA35D7E1A4F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3630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Moment to moment goals are influenced by beliefs and values -&gt; these drive actions (</a:t>
            </a:r>
            <a:r>
              <a:rPr lang="en-US" dirty="0" err="1"/>
              <a:t>Schoenfeld</a:t>
            </a:r>
            <a:r>
              <a:rPr lang="en-US" dirty="0"/>
              <a:t>,</a:t>
            </a:r>
            <a:r>
              <a:rPr lang="en-US" baseline="0" dirty="0"/>
              <a:t> 2010)</a:t>
            </a:r>
          </a:p>
          <a:p>
            <a:r>
              <a:rPr lang="en-US" baseline="0" dirty="0"/>
              <a:t>For PT reasoning -&gt; immediate goals drive knowledge and skills drawn on in the moment</a:t>
            </a:r>
          </a:p>
          <a:p>
            <a:r>
              <a:rPr lang="en-US" baseline="0" dirty="0"/>
              <a:t>Reasoning strategies and hypotheses indicate immediate goals -&gt; focus of reasoning process</a:t>
            </a:r>
          </a:p>
          <a:p>
            <a:r>
              <a:rPr lang="en-US" baseline="0" dirty="0"/>
              <a:t>Explicit goals and priorities for patient intervention were consistent with goals of examination</a:t>
            </a:r>
          </a:p>
          <a:p>
            <a:r>
              <a:rPr lang="en-US" baseline="0" dirty="0"/>
              <a:t>These goals evident in reasoning strategies were consistent with the students’ orientation (evident in characterization)</a:t>
            </a:r>
          </a:p>
          <a:p>
            <a:r>
              <a:rPr lang="en-US" baseline="0" dirty="0"/>
              <a:t>Knowledge and skills necessary to act on goals (errors evidence limitations in this link)</a:t>
            </a:r>
          </a:p>
          <a:p>
            <a:r>
              <a:rPr lang="en-US" baseline="0" dirty="0"/>
              <a:t>Reflection necessary for revising immediate goals and long term learning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DC3BA-5DF1-E148-B4D1-CA35D7E1A4F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9529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199" y="1295400"/>
            <a:ext cx="8228013" cy="1927225"/>
          </a:xfrm>
        </p:spPr>
        <p:txBody>
          <a:bodyPr tIns="0" bIns="0" anchor="b" anchorCtr="0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199" y="3307976"/>
            <a:ext cx="8228013" cy="1066800"/>
          </a:xfrm>
        </p:spPr>
        <p:txBody>
          <a:bodyPr tIns="0" bIns="0"/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F22A-2917-0147-BB52-7BFAB1D6DDBC}" type="datetimeFigureOut">
              <a:rPr lang="en-US" smtClean="0"/>
              <a:t>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292818" y="5804647"/>
            <a:ext cx="367088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sz="4400">
                <a:solidFill>
                  <a:schemeClr val="accent1"/>
                </a:solidFill>
                <a:latin typeface="Wingdings" pitchFamily="2" charset="2"/>
              </a:rPr>
              <a:t>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F22A-2917-0147-BB52-7BFAB1D6DDBC}" type="datetimeFigureOut">
              <a:rPr lang="en-US" smtClean="0"/>
              <a:t>1/3/2019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AC175-F13C-A441-B5EF-EE9B2550BFC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81001"/>
            <a:ext cx="3509683" cy="2209800"/>
          </a:xfrm>
        </p:spPr>
        <p:txBody>
          <a:bodyPr anchor="b"/>
          <a:lstStyle>
            <a:lvl1pPr algn="l">
              <a:defRPr sz="4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0" y="273050"/>
            <a:ext cx="3657600" cy="585311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649071"/>
            <a:ext cx="3509683" cy="3388192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640F22A-2917-0147-BB52-7BFAB1D6DDBC}" type="datetimeFigureOut">
              <a:rPr lang="en-US" smtClean="0"/>
              <a:t>1/3/2019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AC175-F13C-A441-B5EF-EE9B2550BF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640F22A-2917-0147-BB52-7BFAB1D6DDBC}" type="datetimeFigureOut">
              <a:rPr lang="en-US" smtClean="0"/>
              <a:t>1/3/2019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AC175-F13C-A441-B5EF-EE9B2550BFC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28600" y="1143000"/>
            <a:ext cx="4267200" cy="4267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640F22A-2917-0147-BB52-7BFAB1D6DDBC}" type="datetimeFigureOut">
              <a:rPr lang="en-US" smtClean="0"/>
              <a:t>1/3/2019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AC175-F13C-A441-B5EF-EE9B2550BFC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90600" y="2590800"/>
            <a:ext cx="3505200" cy="3505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2479675" y="1260475"/>
            <a:ext cx="1254125" cy="12541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269875" y="762000"/>
            <a:ext cx="2092325" cy="20923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568388"/>
            <a:ext cx="8228013" cy="3468875"/>
          </a:xfrm>
        </p:spPr>
        <p:txBody>
          <a:bodyPr vert="eaVert"/>
          <a:lstStyle>
            <a:lvl5pPr>
              <a:defRPr/>
            </a:lvl5pPr>
            <a:lvl6pPr marL="1719072">
              <a:defRPr/>
            </a:lvl6pPr>
            <a:lvl7pPr marL="1719072">
              <a:defRPr/>
            </a:lvl7pPr>
            <a:lvl8pPr marL="1719072">
              <a:defRPr/>
            </a:lvl8pPr>
            <a:lvl9pPr marL="1719072"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F22A-2917-0147-BB52-7BFAB1D6DDBC}" type="datetimeFigureOut">
              <a:rPr lang="en-US" smtClean="0"/>
              <a:t>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AC175-F13C-A441-B5EF-EE9B2550BF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6600" y="274638"/>
            <a:ext cx="1524000" cy="5851525"/>
          </a:xfrm>
        </p:spPr>
        <p:txBody>
          <a:bodyPr vert="eaVert" anchor="t" anchorCtr="0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6859"/>
            <a:ext cx="6019800" cy="561564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F22A-2917-0147-BB52-7BFAB1D6DDBC}" type="datetimeFigureOut">
              <a:rPr lang="en-US" smtClean="0"/>
              <a:t>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AC175-F13C-A441-B5EF-EE9B2550BF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F22A-2917-0147-BB52-7BFAB1D6DDBC}" type="datetimeFigureOut">
              <a:rPr lang="en-US" smtClean="0"/>
              <a:t>1/3/2019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AC175-F13C-A441-B5EF-EE9B2550BFC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F22A-2917-0147-BB52-7BFAB1D6DDBC}" type="datetimeFigureOut">
              <a:rPr lang="en-US" smtClean="0"/>
              <a:t>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AC175-F13C-A441-B5EF-EE9B2550BF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36694"/>
            <a:ext cx="6400800" cy="1362075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399" y="3609695"/>
            <a:ext cx="5181601" cy="1500187"/>
          </a:xfrm>
        </p:spPr>
        <p:txBody>
          <a:bodyPr anchor="t" anchorCtr="0"/>
          <a:lstStyle>
            <a:lvl1pPr marL="0" indent="0" algn="r">
              <a:spcBef>
                <a:spcPts val="300"/>
              </a:spcBef>
              <a:buNone/>
              <a:defRPr sz="1800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640F22A-2917-0147-BB52-7BFAB1D6DDBC}" type="datetimeFigureOut">
              <a:rPr lang="en-US" smtClean="0"/>
              <a:t>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38999" y="6356350"/>
            <a:ext cx="14462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4AC175-F13C-A441-B5EF-EE9B2550BFC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292818" y="5804647"/>
            <a:ext cx="367088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sz="4400">
                <a:solidFill>
                  <a:schemeClr val="accent1"/>
                </a:solidFill>
                <a:latin typeface="Wingdings" pitchFamily="2" charset="2"/>
              </a:rPr>
              <a:t>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4753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tabLst/>
              <a:defRPr sz="1600"/>
            </a:lvl6pPr>
            <a:lvl7pPr marL="2173288" indent="-227013">
              <a:tabLst/>
              <a:defRPr sz="1600"/>
            </a:lvl7pPr>
            <a:lvl8pPr marL="2398713" indent="-227013">
              <a:tabLst/>
              <a:defRPr sz="1600"/>
            </a:lvl8pPr>
            <a:lvl9pPr marL="2625725" indent="-227013">
              <a:tabLst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F22A-2917-0147-BB52-7BFAB1D6DDBC}" type="datetimeFigureOut">
              <a:rPr lang="en-US" smtClean="0"/>
              <a:t>1/3/2019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AC175-F13C-A441-B5EF-EE9B2550BF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0664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1578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1578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F22A-2917-0147-BB52-7BFAB1D6DDBC}" type="datetimeFigureOut">
              <a:rPr lang="en-US" smtClean="0"/>
              <a:t>1/3/2019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AC175-F13C-A441-B5EF-EE9B2550BF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2784475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F22A-2917-0147-BB52-7BFAB1D6DDBC}" type="datetimeFigureOut">
              <a:rPr lang="en-US" smtClean="0"/>
              <a:t>1/3/2019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AC175-F13C-A441-B5EF-EE9B2550BFC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762000" y="4497070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F22A-2917-0147-BB52-7BFAB1D6DDBC}" type="datetimeFigureOut">
              <a:rPr lang="en-US" smtClean="0"/>
              <a:t>1/3/2019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AC175-F13C-A441-B5EF-EE9B2550BFC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F22A-2917-0147-BB52-7BFAB1D6DDBC}" type="datetimeFigureOut">
              <a:rPr lang="en-US" smtClean="0"/>
              <a:t>1/3/2019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AC175-F13C-A441-B5EF-EE9B2550BFC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73288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2572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739775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739775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73288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2572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F22A-2917-0147-BB52-7BFAB1D6DDBC}" type="datetimeFigureOut">
              <a:rPr lang="en-US" smtClean="0"/>
              <a:t>1/3/2019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AC175-F13C-A441-B5EF-EE9B2550BF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4514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9775" y="2770094"/>
            <a:ext cx="7662864" cy="32671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640F22A-2917-0147-BB52-7BFAB1D6DDBC}" type="datetimeFigureOut">
              <a:rPr lang="en-US" smtClean="0"/>
              <a:t>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8961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B4AC175-F13C-A441-B5EF-EE9B2550BFC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  <p:sldLayoutId id="2147483766" r:id="rId12"/>
    <p:sldLayoutId id="2147483767" r:id="rId13"/>
    <p:sldLayoutId id="2147483768" r:id="rId14"/>
    <p:sldLayoutId id="2147483769" r:id="rId15"/>
    <p:sldLayoutId id="2147483770" r:id="rId16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SzPct val="90000"/>
        <a:buFont typeface="Wingdings" pitchFamily="2" charset="2"/>
        <a:buChar char="S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S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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issertationrecipes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199" y="1295400"/>
            <a:ext cx="8228013" cy="2475939"/>
          </a:xfrm>
        </p:spPr>
        <p:txBody>
          <a:bodyPr/>
          <a:lstStyle/>
          <a:p>
            <a:r>
              <a:rPr lang="en-US" dirty="0"/>
              <a:t>Scholarship of Education </a:t>
            </a:r>
            <a:br>
              <a:rPr lang="en-US" dirty="0"/>
            </a:br>
            <a:r>
              <a:rPr lang="en-US" dirty="0"/>
              <a:t>SIG Meeting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199" y="3910892"/>
            <a:ext cx="8228013" cy="1066800"/>
          </a:xfrm>
        </p:spPr>
        <p:txBody>
          <a:bodyPr>
            <a:normAutofit/>
          </a:bodyPr>
          <a:lstStyle/>
          <a:p>
            <a:r>
              <a:rPr lang="en-US" sz="3200" dirty="0"/>
              <a:t>Educational Leadership Conference 2018</a:t>
            </a:r>
          </a:p>
        </p:txBody>
      </p:sp>
    </p:spTree>
    <p:extLst>
      <p:ext uri="{BB962C8B-B14F-4D97-AF65-F5344CB8AC3E}">
        <p14:creationId xmlns:p14="http://schemas.microsoft.com/office/powerpoint/2010/main" val="3708517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Steps 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Revisit your literature search, include specific searches for theories you have identified</a:t>
            </a:r>
          </a:p>
          <a:p>
            <a:r>
              <a:rPr lang="en-US" dirty="0"/>
              <a:t>Examine the assumptions of each theory and its relevance to your research</a:t>
            </a:r>
          </a:p>
          <a:p>
            <a:r>
              <a:rPr lang="en-US" dirty="0"/>
              <a:t>Also consider other theories that might challenge your assumptions. Consider the limitations of the theory you choose.</a:t>
            </a:r>
          </a:p>
        </p:txBody>
      </p:sp>
    </p:spTree>
    <p:extLst>
      <p:ext uri="{BB962C8B-B14F-4D97-AF65-F5344CB8AC3E}">
        <p14:creationId xmlns:p14="http://schemas.microsoft.com/office/powerpoint/2010/main" val="24054980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520" y="2236694"/>
            <a:ext cx="6680480" cy="1362075"/>
          </a:xfrm>
        </p:spPr>
        <p:txBody>
          <a:bodyPr/>
          <a:lstStyle/>
          <a:p>
            <a:r>
              <a:rPr lang="en-US" dirty="0"/>
              <a:t>An Example of Framework and Developing Theory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3027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Preliminary Framework</a:t>
            </a:r>
          </a:p>
        </p:txBody>
      </p:sp>
      <p:pic>
        <p:nvPicPr>
          <p:cNvPr id="5" name="Picture 4" descr="Clinical Reasoning Framework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45" t="29951" r="14273" b="4687"/>
          <a:stretch/>
        </p:blipFill>
        <p:spPr>
          <a:xfrm>
            <a:off x="1584026" y="1444532"/>
            <a:ext cx="5571405" cy="5309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61693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Revised Model</a:t>
            </a:r>
          </a:p>
        </p:txBody>
      </p:sp>
      <p:pic>
        <p:nvPicPr>
          <p:cNvPr id="3" name="Picture 2" descr="Clinical Reasoning Model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33" t="45584" r="12677" b="8491"/>
          <a:stretch/>
        </p:blipFill>
        <p:spPr>
          <a:xfrm>
            <a:off x="710081" y="1797538"/>
            <a:ext cx="7749111" cy="4822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87899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recommended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Merriam, S. B. (2009). </a:t>
            </a:r>
            <a:r>
              <a:rPr lang="en-US" i="1" dirty="0"/>
              <a:t>Qualitative research: A guide to design and implementation</a:t>
            </a:r>
            <a:r>
              <a:rPr lang="en-US" dirty="0"/>
              <a:t>. San Francisco: </a:t>
            </a:r>
            <a:r>
              <a:rPr lang="en-US" dirty="0" err="1"/>
              <a:t>Jossey</a:t>
            </a:r>
            <a:r>
              <a:rPr lang="en-US" dirty="0"/>
              <a:t>-Bass.</a:t>
            </a:r>
          </a:p>
          <a:p>
            <a:r>
              <a:rPr lang="en-US" dirty="0"/>
              <a:t>Patton, M. Q. (2002). </a:t>
            </a:r>
            <a:r>
              <a:rPr lang="en-US" i="1"/>
              <a:t>Qualitative research </a:t>
            </a:r>
            <a:r>
              <a:rPr lang="en-US" i="1" dirty="0"/>
              <a:t>&amp; evaluation methods</a:t>
            </a:r>
            <a:r>
              <a:rPr lang="en-US" dirty="0"/>
              <a:t> (3rd ed.). Thousand Oaks, CA: Sage Publications, Inc.</a:t>
            </a:r>
          </a:p>
          <a:p>
            <a:r>
              <a:rPr lang="en-US" dirty="0"/>
              <a:t>Simon, M. K. and Goes, J. (2011). Developing a theoretical framework. Excerpted from </a:t>
            </a:r>
            <a:r>
              <a:rPr lang="en-US" i="1" dirty="0"/>
              <a:t>Dissertation and Scholarly Research: Recipes for Success</a:t>
            </a:r>
            <a:r>
              <a:rPr lang="en-US" dirty="0"/>
              <a:t>. Seattle, WA: Dissertation Success LLC (</a:t>
            </a:r>
            <a:r>
              <a:rPr lang="en-US" dirty="0">
                <a:hlinkClick r:id="rId2"/>
              </a:rPr>
              <a:t>www.dissertationrecipes.com</a:t>
            </a:r>
            <a:r>
              <a:rPr lang="en-US" dirty="0"/>
              <a:t>)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766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373121"/>
            <a:ext cx="7662864" cy="4027893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en-US" sz="2400" dirty="0"/>
              <a:t>ELP - adopted the 9 action items and 30 recommendations from the Excellence and Innovation in PT Ed study (attached) as the education research agenda.</a:t>
            </a:r>
          </a:p>
          <a:p>
            <a:pPr lvl="0"/>
            <a:r>
              <a:rPr lang="en-US" sz="2400" dirty="0"/>
              <a:t>There will be a Research Networking Breakfast event at ELC on Saturday from 6:30 AM to 8:00 AM. It will be similar to the one held at CSM.</a:t>
            </a:r>
          </a:p>
          <a:p>
            <a:pPr lvl="0"/>
            <a:r>
              <a:rPr lang="en-US" sz="2400" dirty="0"/>
              <a:t>Someone from the PAC will be stopping into the meeting</a:t>
            </a:r>
          </a:p>
          <a:p>
            <a:pPr lvl="0"/>
            <a:r>
              <a:rPr lang="en-US" sz="2400" dirty="0"/>
              <a:t>Zoom research call at noon PST </a:t>
            </a:r>
            <a:r>
              <a:rPr lang="en-US" sz="2400"/>
              <a:t>Friday October 19</a:t>
            </a:r>
            <a:endParaRPr lang="en-US" sz="2400" dirty="0"/>
          </a:p>
          <a:p>
            <a:pPr lvl="0"/>
            <a:r>
              <a:rPr lang="en-US" sz="2400" dirty="0"/>
              <a:t>Nominations are open for officers for the SIG</a:t>
            </a:r>
          </a:p>
          <a:p>
            <a:pPr lvl="1"/>
            <a:r>
              <a:rPr lang="en-US" dirty="0"/>
              <a:t>Secretary and Vice Chair are open</a:t>
            </a:r>
          </a:p>
          <a:p>
            <a:pPr lvl="0"/>
            <a:r>
              <a:rPr lang="en-US" sz="2400" dirty="0"/>
              <a:t>Call for assistance and ideas on developing resources for the website</a:t>
            </a:r>
          </a:p>
        </p:txBody>
      </p:sp>
    </p:spTree>
    <p:extLst>
      <p:ext uri="{BB962C8B-B14F-4D97-AF65-F5344CB8AC3E}">
        <p14:creationId xmlns:p14="http://schemas.microsoft.com/office/powerpoint/2010/main" val="3030846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Thoughts on Theoretical Frameworks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199" y="3307976"/>
            <a:ext cx="8228013" cy="1662282"/>
          </a:xfrm>
        </p:spPr>
        <p:txBody>
          <a:bodyPr>
            <a:normAutofit/>
          </a:bodyPr>
          <a:lstStyle/>
          <a:p>
            <a:r>
              <a:rPr lang="en-US" sz="3200" dirty="0"/>
              <a:t>APTA Scholarship of Education SIG</a:t>
            </a:r>
          </a:p>
          <a:p>
            <a:r>
              <a:rPr lang="en-US" sz="3200" dirty="0"/>
              <a:t>Educational Leadership Conference</a:t>
            </a:r>
          </a:p>
          <a:p>
            <a:r>
              <a:rPr lang="en-US" sz="3200" dirty="0"/>
              <a:t>Jacksonville, FL 2018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48850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5141"/>
            <a:ext cx="8229600" cy="1361678"/>
          </a:xfrm>
        </p:spPr>
        <p:txBody>
          <a:bodyPr/>
          <a:lstStyle/>
          <a:p>
            <a:r>
              <a:rPr lang="en-US" sz="5400" dirty="0"/>
              <a:t>What is a theoretical framework?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362238"/>
            <a:ext cx="7662864" cy="4028094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The underlying structure and scaffolding of your study</a:t>
            </a:r>
          </a:p>
          <a:p>
            <a:pPr lvl="1"/>
            <a:r>
              <a:rPr lang="en-US" sz="2600" dirty="0"/>
              <a:t>Explicitly stating the theory and logic that behind the assumptions that drive your study</a:t>
            </a:r>
          </a:p>
          <a:p>
            <a:r>
              <a:rPr lang="en-US" sz="2800" dirty="0"/>
              <a:t>It is derived from the perspective or orientation you bring to your study</a:t>
            </a:r>
          </a:p>
          <a:p>
            <a:r>
              <a:rPr lang="en-US" sz="2800" dirty="0"/>
              <a:t>This sets how you are framing your observations/data in your study</a:t>
            </a:r>
          </a:p>
        </p:txBody>
      </p:sp>
    </p:spTree>
    <p:extLst>
      <p:ext uri="{BB962C8B-B14F-4D97-AF65-F5344CB8AC3E}">
        <p14:creationId xmlns:p14="http://schemas.microsoft.com/office/powerpoint/2010/main" val="12354373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9662" y="2044662"/>
            <a:ext cx="7018879" cy="3021178"/>
          </a:xfrm>
        </p:spPr>
        <p:txBody>
          <a:bodyPr>
            <a:normAutofit fontScale="90000"/>
          </a:bodyPr>
          <a:lstStyle/>
          <a:p>
            <a:r>
              <a:rPr lang="en-US" dirty="0"/>
              <a:t>“Theory allows seeing what we would otherwise miss.”  </a:t>
            </a:r>
            <a:br>
              <a:rPr lang="en-US" dirty="0"/>
            </a:br>
            <a:r>
              <a:rPr lang="en-US" dirty="0"/>
              <a:t>~(Thornton, 1993: cited in Merriam, 2009)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521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/>
              <a:t>How do you identify your theoretical framework?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Draws on concepts, terms, definitions, models and theories within the literature base and/or disciplinary tradition</a:t>
            </a:r>
          </a:p>
          <a:p>
            <a:r>
              <a:rPr lang="en-US" sz="3200" dirty="0"/>
              <a:t>Your literature review shapes your framework</a:t>
            </a:r>
          </a:p>
          <a:p>
            <a:r>
              <a:rPr lang="en-US" sz="3200" dirty="0"/>
              <a:t>What is the theory driving your study?</a:t>
            </a:r>
          </a:p>
        </p:txBody>
      </p:sp>
    </p:spTree>
    <p:extLst>
      <p:ext uri="{BB962C8B-B14F-4D97-AF65-F5344CB8AC3E}">
        <p14:creationId xmlns:p14="http://schemas.microsoft.com/office/powerpoint/2010/main" val="2280399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/>
              <a:t>How does your framework influence your research?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What data you collect and how you analyze it is influence by the theory driving your work</a:t>
            </a:r>
          </a:p>
          <a:p>
            <a:r>
              <a:rPr lang="en-US" sz="3200" dirty="0"/>
              <a:t>How you make sense of your findings is influenced the theory and the prior literature in that area</a:t>
            </a:r>
          </a:p>
        </p:txBody>
      </p:sp>
    </p:spTree>
    <p:extLst>
      <p:ext uri="{BB962C8B-B14F-4D97-AF65-F5344CB8AC3E}">
        <p14:creationId xmlns:p14="http://schemas.microsoft.com/office/powerpoint/2010/main" val="12175334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3109" y="2304103"/>
            <a:ext cx="7005222" cy="2133627"/>
          </a:xfrm>
        </p:spPr>
        <p:txBody>
          <a:bodyPr>
            <a:normAutofit fontScale="90000"/>
          </a:bodyPr>
          <a:lstStyle/>
          <a:p>
            <a:r>
              <a:rPr lang="en-US" dirty="0"/>
              <a:t>Your work is influenced by theory and should influence theory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5734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steps to building your framework </a:t>
            </a:r>
            <a:br>
              <a:rPr lang="en-US" dirty="0"/>
            </a:br>
            <a:r>
              <a:rPr lang="en-US" sz="3200" dirty="0"/>
              <a:t>(Simon &amp; Goes, 2011)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What is your research question or concern?</a:t>
            </a:r>
          </a:p>
          <a:p>
            <a:r>
              <a:rPr lang="en-US" dirty="0"/>
              <a:t>What are the key variables you will examine?</a:t>
            </a:r>
          </a:p>
          <a:p>
            <a:r>
              <a:rPr lang="en-US" dirty="0"/>
              <a:t>Review the relevant literature and Identify key authors</a:t>
            </a:r>
          </a:p>
          <a:p>
            <a:r>
              <a:rPr lang="en-US" dirty="0"/>
              <a:t>Identify your key constructs or variables</a:t>
            </a:r>
          </a:p>
          <a:p>
            <a:r>
              <a:rPr lang="en-US" dirty="0"/>
              <a:t>Examine and explain how your constructs/variables of interest relate to theory (does theory explain how these variables should behave?)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6806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enesis">
  <a:themeElements>
    <a:clrScheme name="Genesis">
      <a:dk1>
        <a:sysClr val="windowText" lastClr="000000"/>
      </a:dk1>
      <a:lt1>
        <a:sysClr val="window" lastClr="FFFFFF"/>
      </a:lt1>
      <a:dk2>
        <a:srgbClr val="465466"/>
      </a:dk2>
      <a:lt2>
        <a:srgbClr val="BBD7F8"/>
      </a:lt2>
      <a:accent1>
        <a:srgbClr val="80B606"/>
      </a:accent1>
      <a:accent2>
        <a:srgbClr val="E29F1D"/>
      </a:accent2>
      <a:accent3>
        <a:srgbClr val="2397E2"/>
      </a:accent3>
      <a:accent4>
        <a:srgbClr val="35ACA2"/>
      </a:accent4>
      <a:accent5>
        <a:srgbClr val="5430BB"/>
      </a:accent5>
      <a:accent6>
        <a:srgbClr val="8D34E0"/>
      </a:accent6>
      <a:hlink>
        <a:srgbClr val="00B0F0"/>
      </a:hlink>
      <a:folHlink>
        <a:srgbClr val="0070C0"/>
      </a:folHlink>
    </a:clrScheme>
    <a:fontScheme name="Genesis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Genesis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00000"/>
                <a:greenMod val="110000"/>
              </a:schemeClr>
            </a:gs>
            <a:gs pos="75000">
              <a:schemeClr val="phClr">
                <a:tint val="40000"/>
                <a:satMod val="150000"/>
                <a:redMod val="100000"/>
                <a:blueMod val="100000"/>
              </a:schemeClr>
            </a:gs>
            <a:gs pos="100000">
              <a:schemeClr val="phClr">
                <a:tint val="60000"/>
                <a:satMod val="120000"/>
                <a:redMod val="100000"/>
                <a:blueMod val="100000"/>
              </a:schemeClr>
            </a:gs>
          </a:gsLst>
          <a:path path="circle">
            <a:fillToRect l="25000" t="25000" r="5000" b="5000"/>
          </a:path>
        </a:gradFill>
        <a:gradFill rotWithShape="1">
          <a:gsLst>
            <a:gs pos="0">
              <a:schemeClr val="phClr">
                <a:tint val="50000"/>
                <a:shade val="100000"/>
                <a:alpha val="100000"/>
                <a:satMod val="150000"/>
              </a:schemeClr>
            </a:gs>
            <a:gs pos="40000">
              <a:schemeClr val="phClr">
                <a:tint val="70000"/>
                <a:shade val="100000"/>
                <a:alpha val="100000"/>
                <a:satMod val="150000"/>
              </a:schemeClr>
            </a:gs>
            <a:gs pos="100000">
              <a:schemeClr val="phClr">
                <a:shade val="90000"/>
                <a:satMod val="11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st="50800" dir="11400000" sx="102000" sy="101000" algn="tl" rotWithShape="0">
              <a:srgbClr val="000000">
                <a:alpha val="35000"/>
              </a:srgbClr>
            </a:outerShdw>
          </a:effectLst>
          <a:scene3d>
            <a:camera prst="perspectiveFront" fov="4800000"/>
            <a:lightRig rig="morning" dir="tl"/>
          </a:scene3d>
          <a:sp3d prstMaterial="softmetal">
            <a:bevelT w="0" h="0"/>
          </a:sp3d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reflection blurRad="101600" stA="40000" endPos="50000" dist="63500" dir="5400000" fadeDir="7200000" sy="-100000" kx="300000" rotWithShape="0"/>
          </a:effectLst>
          <a:scene3d>
            <a:camera prst="orthographicFront">
              <a:rot lat="0" lon="0" rev="0"/>
            </a:camera>
            <a:lightRig rig="chilly" dir="tr">
              <a:rot lat="0" lon="0" rev="1200000"/>
            </a:lightRig>
          </a:scene3d>
          <a:sp3d prstMaterial="plastic">
            <a:bevelT w="0" h="0"/>
          </a:sp3d>
        </a:effectStyle>
      </a:effectStyleLst>
      <a:bgFillStyleLst>
        <a:blipFill rotWithShape="1">
          <a:blip xmlns:r="http://schemas.openxmlformats.org/officeDocument/2006/relationships" r:embed="rId1"/>
          <a:stretch/>
        </a:blipFill>
        <a:blipFill rotWithShape="1">
          <a:blip xmlns:r="http://schemas.openxmlformats.org/officeDocument/2006/relationships" r:embed="rId2"/>
          <a:stretch/>
        </a:blipFill>
        <a:blipFill rotWithShape="1">
          <a:blip xmlns:r="http://schemas.openxmlformats.org/officeDocument/2006/relationships" r:embed="rId3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Genesis.thmx</Template>
  <TotalTime>211</TotalTime>
  <Words>643</Words>
  <Application>Microsoft Office PowerPoint</Application>
  <PresentationFormat>On-screen Show (4:3)</PresentationFormat>
  <Paragraphs>57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Calibri</vt:lpstr>
      <vt:lpstr>Calisto MT</vt:lpstr>
      <vt:lpstr>Wingdings</vt:lpstr>
      <vt:lpstr>Genesis</vt:lpstr>
      <vt:lpstr>Scholarship of Education  SIG Meeting</vt:lpstr>
      <vt:lpstr>Announcements</vt:lpstr>
      <vt:lpstr>Thoughts on Theoretical Frameworks</vt:lpstr>
      <vt:lpstr>What is a theoretical framework?</vt:lpstr>
      <vt:lpstr>“Theory allows seeing what we would otherwise miss.”   ~(Thornton, 1993: cited in Merriam, 2009) </vt:lpstr>
      <vt:lpstr>How do you identify your theoretical framework?</vt:lpstr>
      <vt:lpstr>How does your framework influence your research?</vt:lpstr>
      <vt:lpstr>Your work is influenced by theory and should influence theory </vt:lpstr>
      <vt:lpstr>Some steps to building your framework  (Simon &amp; Goes, 2011)</vt:lpstr>
      <vt:lpstr>Steps continued</vt:lpstr>
      <vt:lpstr>An Example of Framework and Developing Theory</vt:lpstr>
      <vt:lpstr>Preliminary Framework</vt:lpstr>
      <vt:lpstr>Revised Model</vt:lpstr>
      <vt:lpstr>Some recommended resources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Thoughts on Theoretical Frameworks</dc:title>
  <dc:creator>Sarah Gilliland</dc:creator>
  <cp:lastModifiedBy>Windows User</cp:lastModifiedBy>
  <cp:revision>32</cp:revision>
  <cp:lastPrinted>2019-01-03T17:19:13Z</cp:lastPrinted>
  <dcterms:created xsi:type="dcterms:W3CDTF">2018-10-04T01:37:26Z</dcterms:created>
  <dcterms:modified xsi:type="dcterms:W3CDTF">2019-01-03T18:05:45Z</dcterms:modified>
</cp:coreProperties>
</file>