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7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  <p:sldMasterId id="2147483737" r:id="rId2"/>
    <p:sldMasterId id="2147483725" r:id="rId3"/>
  </p:sldMasterIdLst>
  <p:notesMasterIdLst>
    <p:notesMasterId r:id="rId52"/>
  </p:notesMasterIdLst>
  <p:sldIdLst>
    <p:sldId id="262" r:id="rId4"/>
    <p:sldId id="264" r:id="rId5"/>
    <p:sldId id="285" r:id="rId6"/>
    <p:sldId id="271" r:id="rId7"/>
    <p:sldId id="268" r:id="rId8"/>
    <p:sldId id="269" r:id="rId9"/>
    <p:sldId id="282" r:id="rId10"/>
    <p:sldId id="283" r:id="rId11"/>
    <p:sldId id="256" r:id="rId12"/>
    <p:sldId id="257" r:id="rId13"/>
    <p:sldId id="258" r:id="rId14"/>
    <p:sldId id="267" r:id="rId15"/>
    <p:sldId id="309" r:id="rId16"/>
    <p:sldId id="270" r:id="rId17"/>
    <p:sldId id="310" r:id="rId18"/>
    <p:sldId id="311" r:id="rId19"/>
    <p:sldId id="312" r:id="rId20"/>
    <p:sldId id="272" r:id="rId21"/>
    <p:sldId id="273" r:id="rId22"/>
    <p:sldId id="313" r:id="rId23"/>
    <p:sldId id="314" r:id="rId24"/>
    <p:sldId id="315" r:id="rId25"/>
    <p:sldId id="316" r:id="rId26"/>
    <p:sldId id="275" r:id="rId27"/>
    <p:sldId id="276" r:id="rId28"/>
    <p:sldId id="317" r:id="rId29"/>
    <p:sldId id="277" r:id="rId30"/>
    <p:sldId id="284" r:id="rId31"/>
    <p:sldId id="305" r:id="rId32"/>
    <p:sldId id="306" r:id="rId33"/>
    <p:sldId id="307" r:id="rId34"/>
    <p:sldId id="308" r:id="rId35"/>
    <p:sldId id="287" r:id="rId36"/>
    <p:sldId id="278" r:id="rId37"/>
    <p:sldId id="279" r:id="rId38"/>
    <p:sldId id="280" r:id="rId39"/>
    <p:sldId id="281" r:id="rId40"/>
    <p:sldId id="286" r:id="rId41"/>
    <p:sldId id="295" r:id="rId42"/>
    <p:sldId id="297" r:id="rId43"/>
    <p:sldId id="293" r:id="rId44"/>
    <p:sldId id="298" r:id="rId45"/>
    <p:sldId id="299" r:id="rId46"/>
    <p:sldId id="302" r:id="rId47"/>
    <p:sldId id="300" r:id="rId48"/>
    <p:sldId id="301" r:id="rId49"/>
    <p:sldId id="303" r:id="rId50"/>
    <p:sldId id="30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Bock" initials="KB" lastIdx="1" clrIdx="0">
    <p:extLst>
      <p:ext uri="{19B8F6BF-5375-455C-9EA6-DF929625EA0E}">
        <p15:presenceInfo xmlns:p15="http://schemas.microsoft.com/office/powerpoint/2012/main" userId="00a1fe437b9b4c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719"/>
  </p:normalViewPr>
  <p:slideViewPr>
    <p:cSldViewPr snapToGrid="0" snapToObjects="1">
      <p:cViewPr varScale="1">
        <p:scale>
          <a:sx n="120" d="100"/>
          <a:sy n="120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commentAuthors" Target="commentAuthor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36AF6-CE5C-4A35-8720-8B59E5815B9C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18A846-CACC-4199-BB4A-5912332D27D9}">
      <dgm:prSet/>
      <dgm:spPr/>
      <dgm:t>
        <a:bodyPr/>
        <a:lstStyle/>
        <a:p>
          <a:r>
            <a:rPr lang="en-US"/>
            <a:t>Promote educational scholarship in physical therapy.</a:t>
          </a:r>
        </a:p>
      </dgm:t>
    </dgm:pt>
    <dgm:pt modelId="{5C836557-B208-4F0E-96C1-6D1D882228B4}" type="parTrans" cxnId="{228ABBB1-F236-4799-88BB-BC8F1E085B56}">
      <dgm:prSet/>
      <dgm:spPr/>
      <dgm:t>
        <a:bodyPr/>
        <a:lstStyle/>
        <a:p>
          <a:endParaRPr lang="en-US"/>
        </a:p>
      </dgm:t>
    </dgm:pt>
    <dgm:pt modelId="{276F55D6-D0D7-4443-A2E3-BF2079E228DF}" type="sibTrans" cxnId="{228ABBB1-F236-4799-88BB-BC8F1E085B56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487CD11-0EDC-49D0-9D1B-10936222D890}">
      <dgm:prSet/>
      <dgm:spPr/>
      <dgm:t>
        <a:bodyPr/>
        <a:lstStyle/>
        <a:p>
          <a:r>
            <a:rPr lang="en-US"/>
            <a:t>Provide role modeling, mentorship and support for researchers interested in educational research.</a:t>
          </a:r>
        </a:p>
      </dgm:t>
    </dgm:pt>
    <dgm:pt modelId="{3A0967EA-A676-4FE7-B8F0-2509FC19B6D4}" type="parTrans" cxnId="{6C093D20-2C2A-4434-BD88-0D54586E8769}">
      <dgm:prSet/>
      <dgm:spPr/>
      <dgm:t>
        <a:bodyPr/>
        <a:lstStyle/>
        <a:p>
          <a:endParaRPr lang="en-US"/>
        </a:p>
      </dgm:t>
    </dgm:pt>
    <dgm:pt modelId="{378507BC-0CA4-49AB-A131-17CBEF9A9FD0}" type="sibTrans" cxnId="{6C093D20-2C2A-4434-BD88-0D54586E8769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D1CA0A7A-4C07-4A7C-942B-C00F34B557C8}">
      <dgm:prSet/>
      <dgm:spPr/>
      <dgm:t>
        <a:bodyPr/>
        <a:lstStyle/>
        <a:p>
          <a:r>
            <a:rPr lang="en-US"/>
            <a:t>Foster networking and collaboration among educational researchers.</a:t>
          </a:r>
        </a:p>
      </dgm:t>
    </dgm:pt>
    <dgm:pt modelId="{DF49D476-AD29-4840-89A1-0F5360440B43}" type="parTrans" cxnId="{DE9BA7EE-3F33-4FC7-B8B6-185D53F991EC}">
      <dgm:prSet/>
      <dgm:spPr/>
      <dgm:t>
        <a:bodyPr/>
        <a:lstStyle/>
        <a:p>
          <a:endParaRPr lang="en-US"/>
        </a:p>
      </dgm:t>
    </dgm:pt>
    <dgm:pt modelId="{56A60520-7173-4C5D-944C-C92DC4BB2830}" type="sibTrans" cxnId="{DE9BA7EE-3F33-4FC7-B8B6-185D53F991E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08402D2-E150-42ED-9CF0-A47F0465A959}">
      <dgm:prSet/>
      <dgm:spPr/>
      <dgm:t>
        <a:bodyPr/>
        <a:lstStyle/>
        <a:p>
          <a:r>
            <a:rPr lang="en-US"/>
            <a:t>Assist in the exploration of best practices in physical therapy education and facilitate the translation of these findings into practice.</a:t>
          </a:r>
        </a:p>
      </dgm:t>
    </dgm:pt>
    <dgm:pt modelId="{EAA0AF4A-9CBB-42D4-B781-7A63D3ACD343}" type="parTrans" cxnId="{B3BB9F29-A70F-4D22-B348-D63F3438CFDD}">
      <dgm:prSet/>
      <dgm:spPr/>
      <dgm:t>
        <a:bodyPr/>
        <a:lstStyle/>
        <a:p>
          <a:endParaRPr lang="en-US"/>
        </a:p>
      </dgm:t>
    </dgm:pt>
    <dgm:pt modelId="{DE4F4B79-AB35-49F8-8BF6-60312594B8F0}" type="sibTrans" cxnId="{B3BB9F29-A70F-4D22-B348-D63F3438CFD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068EFD42-A0BA-4435-8637-D3F64789B95B}" type="pres">
      <dgm:prSet presAssocID="{A8036AF6-CE5C-4A35-8720-8B59E5815B9C}" presName="Name0" presStyleCnt="0">
        <dgm:presLayoutVars>
          <dgm:animLvl val="lvl"/>
          <dgm:resizeHandles val="exact"/>
        </dgm:presLayoutVars>
      </dgm:prSet>
      <dgm:spPr/>
    </dgm:pt>
    <dgm:pt modelId="{BFEC4066-7030-4D5A-805F-64067A505295}" type="pres">
      <dgm:prSet presAssocID="{E118A846-CACC-4199-BB4A-5912332D27D9}" presName="compositeNode" presStyleCnt="0">
        <dgm:presLayoutVars>
          <dgm:bulletEnabled val="1"/>
        </dgm:presLayoutVars>
      </dgm:prSet>
      <dgm:spPr/>
    </dgm:pt>
    <dgm:pt modelId="{19230703-A18E-4A0F-8707-9104AF1ADB96}" type="pres">
      <dgm:prSet presAssocID="{E118A846-CACC-4199-BB4A-5912332D27D9}" presName="bgRect" presStyleLbl="bgAccFollowNode1" presStyleIdx="0" presStyleCnt="4"/>
      <dgm:spPr/>
    </dgm:pt>
    <dgm:pt modelId="{773192AE-4169-4B9C-909B-2FB6A31797A5}" type="pres">
      <dgm:prSet presAssocID="{276F55D6-D0D7-4443-A2E3-BF2079E228DF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A4E9AA9C-262E-4273-864B-9104F59626EF}" type="pres">
      <dgm:prSet presAssocID="{E118A846-CACC-4199-BB4A-5912332D27D9}" presName="bottomLine" presStyleLbl="alignNode1" presStyleIdx="1" presStyleCnt="8">
        <dgm:presLayoutVars/>
      </dgm:prSet>
      <dgm:spPr/>
    </dgm:pt>
    <dgm:pt modelId="{D9837748-83BF-4376-92B9-376E1978B07B}" type="pres">
      <dgm:prSet presAssocID="{E118A846-CACC-4199-BB4A-5912332D27D9}" presName="nodeText" presStyleLbl="bgAccFollowNode1" presStyleIdx="0" presStyleCnt="4">
        <dgm:presLayoutVars>
          <dgm:bulletEnabled val="1"/>
        </dgm:presLayoutVars>
      </dgm:prSet>
      <dgm:spPr/>
    </dgm:pt>
    <dgm:pt modelId="{7EDA3302-4850-4154-86A9-BF821A31BEB5}" type="pres">
      <dgm:prSet presAssocID="{276F55D6-D0D7-4443-A2E3-BF2079E228DF}" presName="sibTrans" presStyleCnt="0"/>
      <dgm:spPr/>
    </dgm:pt>
    <dgm:pt modelId="{AABCBB0B-ADE7-4B20-BBA6-A8DBFC33B40B}" type="pres">
      <dgm:prSet presAssocID="{A487CD11-0EDC-49D0-9D1B-10936222D890}" presName="compositeNode" presStyleCnt="0">
        <dgm:presLayoutVars>
          <dgm:bulletEnabled val="1"/>
        </dgm:presLayoutVars>
      </dgm:prSet>
      <dgm:spPr/>
    </dgm:pt>
    <dgm:pt modelId="{0F21A8EC-9D45-4AB5-8A1C-358A286BFFF2}" type="pres">
      <dgm:prSet presAssocID="{A487CD11-0EDC-49D0-9D1B-10936222D890}" presName="bgRect" presStyleLbl="bgAccFollowNode1" presStyleIdx="1" presStyleCnt="4"/>
      <dgm:spPr/>
    </dgm:pt>
    <dgm:pt modelId="{68070ADC-A512-4DEA-A1EC-597366D204B2}" type="pres">
      <dgm:prSet presAssocID="{378507BC-0CA4-49AB-A131-17CBEF9A9FD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A8573291-7CDC-4645-A128-8A4141A5AC83}" type="pres">
      <dgm:prSet presAssocID="{A487CD11-0EDC-49D0-9D1B-10936222D890}" presName="bottomLine" presStyleLbl="alignNode1" presStyleIdx="3" presStyleCnt="8">
        <dgm:presLayoutVars/>
      </dgm:prSet>
      <dgm:spPr/>
    </dgm:pt>
    <dgm:pt modelId="{CDCFBBC2-E063-4DDA-BABE-898826EA317E}" type="pres">
      <dgm:prSet presAssocID="{A487CD11-0EDC-49D0-9D1B-10936222D890}" presName="nodeText" presStyleLbl="bgAccFollowNode1" presStyleIdx="1" presStyleCnt="4">
        <dgm:presLayoutVars>
          <dgm:bulletEnabled val="1"/>
        </dgm:presLayoutVars>
      </dgm:prSet>
      <dgm:spPr/>
    </dgm:pt>
    <dgm:pt modelId="{29A29E28-4B91-48F8-AE0B-DAA9197AC83E}" type="pres">
      <dgm:prSet presAssocID="{378507BC-0CA4-49AB-A131-17CBEF9A9FD0}" presName="sibTrans" presStyleCnt="0"/>
      <dgm:spPr/>
    </dgm:pt>
    <dgm:pt modelId="{282D7677-1200-47EB-99AB-D966F2677D36}" type="pres">
      <dgm:prSet presAssocID="{D1CA0A7A-4C07-4A7C-942B-C00F34B557C8}" presName="compositeNode" presStyleCnt="0">
        <dgm:presLayoutVars>
          <dgm:bulletEnabled val="1"/>
        </dgm:presLayoutVars>
      </dgm:prSet>
      <dgm:spPr/>
    </dgm:pt>
    <dgm:pt modelId="{479CB97B-50A3-4703-B348-607786E9289A}" type="pres">
      <dgm:prSet presAssocID="{D1CA0A7A-4C07-4A7C-942B-C00F34B557C8}" presName="bgRect" presStyleLbl="bgAccFollowNode1" presStyleIdx="2" presStyleCnt="4"/>
      <dgm:spPr/>
    </dgm:pt>
    <dgm:pt modelId="{867F4F59-D4A3-4E3C-B490-0DB8C32AC138}" type="pres">
      <dgm:prSet presAssocID="{56A60520-7173-4C5D-944C-C92DC4BB2830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EF7CC488-09FD-419B-A3A3-64650F559C13}" type="pres">
      <dgm:prSet presAssocID="{D1CA0A7A-4C07-4A7C-942B-C00F34B557C8}" presName="bottomLine" presStyleLbl="alignNode1" presStyleIdx="5" presStyleCnt="8">
        <dgm:presLayoutVars/>
      </dgm:prSet>
      <dgm:spPr/>
    </dgm:pt>
    <dgm:pt modelId="{44218B29-67E9-481C-93C3-36E0EE192E46}" type="pres">
      <dgm:prSet presAssocID="{D1CA0A7A-4C07-4A7C-942B-C00F34B557C8}" presName="nodeText" presStyleLbl="bgAccFollowNode1" presStyleIdx="2" presStyleCnt="4">
        <dgm:presLayoutVars>
          <dgm:bulletEnabled val="1"/>
        </dgm:presLayoutVars>
      </dgm:prSet>
      <dgm:spPr/>
    </dgm:pt>
    <dgm:pt modelId="{FA3E3106-8B3E-41CF-8648-913270EB7225}" type="pres">
      <dgm:prSet presAssocID="{56A60520-7173-4C5D-944C-C92DC4BB2830}" presName="sibTrans" presStyleCnt="0"/>
      <dgm:spPr/>
    </dgm:pt>
    <dgm:pt modelId="{32ACCA77-B9B6-48EC-9D68-3BF0D60DF8F7}" type="pres">
      <dgm:prSet presAssocID="{808402D2-E150-42ED-9CF0-A47F0465A959}" presName="compositeNode" presStyleCnt="0">
        <dgm:presLayoutVars>
          <dgm:bulletEnabled val="1"/>
        </dgm:presLayoutVars>
      </dgm:prSet>
      <dgm:spPr/>
    </dgm:pt>
    <dgm:pt modelId="{8CB7F757-07D6-4FCA-83B9-6D807A2B9155}" type="pres">
      <dgm:prSet presAssocID="{808402D2-E150-42ED-9CF0-A47F0465A959}" presName="bgRect" presStyleLbl="bgAccFollowNode1" presStyleIdx="3" presStyleCnt="4"/>
      <dgm:spPr/>
    </dgm:pt>
    <dgm:pt modelId="{78F3E612-FAD7-4D81-A87F-3035F8597896}" type="pres">
      <dgm:prSet presAssocID="{DE4F4B79-AB35-49F8-8BF6-60312594B8F0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279DACD4-B724-4B97-AFF3-BC670A118E4E}" type="pres">
      <dgm:prSet presAssocID="{808402D2-E150-42ED-9CF0-A47F0465A959}" presName="bottomLine" presStyleLbl="alignNode1" presStyleIdx="7" presStyleCnt="8">
        <dgm:presLayoutVars/>
      </dgm:prSet>
      <dgm:spPr/>
    </dgm:pt>
    <dgm:pt modelId="{5F0A5ABB-7912-4920-B699-C0541B94F4C1}" type="pres">
      <dgm:prSet presAssocID="{808402D2-E150-42ED-9CF0-A47F0465A959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29CCA904-E170-4E2B-A436-02A9E8C6247A}" type="presOf" srcId="{A487CD11-0EDC-49D0-9D1B-10936222D890}" destId="{0F21A8EC-9D45-4AB5-8A1C-358A286BFFF2}" srcOrd="0" destOrd="0" presId="urn:microsoft.com/office/officeart/2016/7/layout/BasicLinearProcessNumbered"/>
    <dgm:cxn modelId="{80DEB016-C335-4AD1-900F-4063D9FA3657}" type="presOf" srcId="{808402D2-E150-42ED-9CF0-A47F0465A959}" destId="{8CB7F757-07D6-4FCA-83B9-6D807A2B9155}" srcOrd="0" destOrd="0" presId="urn:microsoft.com/office/officeart/2016/7/layout/BasicLinearProcessNumbered"/>
    <dgm:cxn modelId="{6C093D20-2C2A-4434-BD88-0D54586E8769}" srcId="{A8036AF6-CE5C-4A35-8720-8B59E5815B9C}" destId="{A487CD11-0EDC-49D0-9D1B-10936222D890}" srcOrd="1" destOrd="0" parTransId="{3A0967EA-A676-4FE7-B8F0-2509FC19B6D4}" sibTransId="{378507BC-0CA4-49AB-A131-17CBEF9A9FD0}"/>
    <dgm:cxn modelId="{B3BB9F29-A70F-4D22-B348-D63F3438CFDD}" srcId="{A8036AF6-CE5C-4A35-8720-8B59E5815B9C}" destId="{808402D2-E150-42ED-9CF0-A47F0465A959}" srcOrd="3" destOrd="0" parTransId="{EAA0AF4A-9CBB-42D4-B781-7A63D3ACD343}" sibTransId="{DE4F4B79-AB35-49F8-8BF6-60312594B8F0}"/>
    <dgm:cxn modelId="{EC0C9F54-7BFC-4DC3-AEC6-4B3CC802E4AA}" type="presOf" srcId="{378507BC-0CA4-49AB-A131-17CBEF9A9FD0}" destId="{68070ADC-A512-4DEA-A1EC-597366D204B2}" srcOrd="0" destOrd="0" presId="urn:microsoft.com/office/officeart/2016/7/layout/BasicLinearProcessNumbered"/>
    <dgm:cxn modelId="{FDE7267E-305D-478D-B5D6-16CF45883A6D}" type="presOf" srcId="{E118A846-CACC-4199-BB4A-5912332D27D9}" destId="{D9837748-83BF-4376-92B9-376E1978B07B}" srcOrd="1" destOrd="0" presId="urn:microsoft.com/office/officeart/2016/7/layout/BasicLinearProcessNumbered"/>
    <dgm:cxn modelId="{CC7EB4A4-3438-4E39-986D-A407057557F9}" type="presOf" srcId="{E118A846-CACC-4199-BB4A-5912332D27D9}" destId="{19230703-A18E-4A0F-8707-9104AF1ADB96}" srcOrd="0" destOrd="0" presId="urn:microsoft.com/office/officeart/2016/7/layout/BasicLinearProcessNumbered"/>
    <dgm:cxn modelId="{228ABBB1-F236-4799-88BB-BC8F1E085B56}" srcId="{A8036AF6-CE5C-4A35-8720-8B59E5815B9C}" destId="{E118A846-CACC-4199-BB4A-5912332D27D9}" srcOrd="0" destOrd="0" parTransId="{5C836557-B208-4F0E-96C1-6D1D882228B4}" sibTransId="{276F55D6-D0D7-4443-A2E3-BF2079E228DF}"/>
    <dgm:cxn modelId="{2BB80EB6-CE6A-4A5B-91EC-1C0940CD7FFD}" type="presOf" srcId="{D1CA0A7A-4C07-4A7C-942B-C00F34B557C8}" destId="{479CB97B-50A3-4703-B348-607786E9289A}" srcOrd="0" destOrd="0" presId="urn:microsoft.com/office/officeart/2016/7/layout/BasicLinearProcessNumbered"/>
    <dgm:cxn modelId="{D947F1C1-665F-4361-A093-25DE70A3E0A1}" type="presOf" srcId="{808402D2-E150-42ED-9CF0-A47F0465A959}" destId="{5F0A5ABB-7912-4920-B699-C0541B94F4C1}" srcOrd="1" destOrd="0" presId="urn:microsoft.com/office/officeart/2016/7/layout/BasicLinearProcessNumbered"/>
    <dgm:cxn modelId="{ED3187C2-3275-47C7-A076-0C387497814B}" type="presOf" srcId="{D1CA0A7A-4C07-4A7C-942B-C00F34B557C8}" destId="{44218B29-67E9-481C-93C3-36E0EE192E46}" srcOrd="1" destOrd="0" presId="urn:microsoft.com/office/officeart/2016/7/layout/BasicLinearProcessNumbered"/>
    <dgm:cxn modelId="{EEA6F1C8-341A-4FD2-A218-03C70933E801}" type="presOf" srcId="{A8036AF6-CE5C-4A35-8720-8B59E5815B9C}" destId="{068EFD42-A0BA-4435-8637-D3F64789B95B}" srcOrd="0" destOrd="0" presId="urn:microsoft.com/office/officeart/2016/7/layout/BasicLinearProcessNumbered"/>
    <dgm:cxn modelId="{0D83BEC9-A600-43B9-9C94-3AB6A53DC7F9}" type="presOf" srcId="{A487CD11-0EDC-49D0-9D1B-10936222D890}" destId="{CDCFBBC2-E063-4DDA-BABE-898826EA317E}" srcOrd="1" destOrd="0" presId="urn:microsoft.com/office/officeart/2016/7/layout/BasicLinearProcessNumbered"/>
    <dgm:cxn modelId="{49AD2CE2-D9FD-4705-9D1D-28A086BE7F72}" type="presOf" srcId="{276F55D6-D0D7-4443-A2E3-BF2079E228DF}" destId="{773192AE-4169-4B9C-909B-2FB6A31797A5}" srcOrd="0" destOrd="0" presId="urn:microsoft.com/office/officeart/2016/7/layout/BasicLinearProcessNumbered"/>
    <dgm:cxn modelId="{080AF6EA-7ABD-49E7-BE7D-C2F7BD8C8C0B}" type="presOf" srcId="{DE4F4B79-AB35-49F8-8BF6-60312594B8F0}" destId="{78F3E612-FAD7-4D81-A87F-3035F8597896}" srcOrd="0" destOrd="0" presId="urn:microsoft.com/office/officeart/2016/7/layout/BasicLinearProcessNumbered"/>
    <dgm:cxn modelId="{DE9BA7EE-3F33-4FC7-B8B6-185D53F991EC}" srcId="{A8036AF6-CE5C-4A35-8720-8B59E5815B9C}" destId="{D1CA0A7A-4C07-4A7C-942B-C00F34B557C8}" srcOrd="2" destOrd="0" parTransId="{DF49D476-AD29-4840-89A1-0F5360440B43}" sibTransId="{56A60520-7173-4C5D-944C-C92DC4BB2830}"/>
    <dgm:cxn modelId="{319218FB-10B8-425E-B034-FBE9012F5F2E}" type="presOf" srcId="{56A60520-7173-4C5D-944C-C92DC4BB2830}" destId="{867F4F59-D4A3-4E3C-B490-0DB8C32AC138}" srcOrd="0" destOrd="0" presId="urn:microsoft.com/office/officeart/2016/7/layout/BasicLinearProcessNumbered"/>
    <dgm:cxn modelId="{62863BD1-0FC0-4466-9A8A-18A580006B2F}" type="presParOf" srcId="{068EFD42-A0BA-4435-8637-D3F64789B95B}" destId="{BFEC4066-7030-4D5A-805F-64067A505295}" srcOrd="0" destOrd="0" presId="urn:microsoft.com/office/officeart/2016/7/layout/BasicLinearProcessNumbered"/>
    <dgm:cxn modelId="{44B6B5EB-618F-49E5-81C9-0D6EF4B74962}" type="presParOf" srcId="{BFEC4066-7030-4D5A-805F-64067A505295}" destId="{19230703-A18E-4A0F-8707-9104AF1ADB96}" srcOrd="0" destOrd="0" presId="urn:microsoft.com/office/officeart/2016/7/layout/BasicLinearProcessNumbered"/>
    <dgm:cxn modelId="{2E80437D-3A68-4439-8844-E33945528798}" type="presParOf" srcId="{BFEC4066-7030-4D5A-805F-64067A505295}" destId="{773192AE-4169-4B9C-909B-2FB6A31797A5}" srcOrd="1" destOrd="0" presId="urn:microsoft.com/office/officeart/2016/7/layout/BasicLinearProcessNumbered"/>
    <dgm:cxn modelId="{48A20FB4-C65F-4B8B-9CB4-21508A41F18B}" type="presParOf" srcId="{BFEC4066-7030-4D5A-805F-64067A505295}" destId="{A4E9AA9C-262E-4273-864B-9104F59626EF}" srcOrd="2" destOrd="0" presId="urn:microsoft.com/office/officeart/2016/7/layout/BasicLinearProcessNumbered"/>
    <dgm:cxn modelId="{478AE617-7E6D-4B4E-BA20-D9D96B267F90}" type="presParOf" srcId="{BFEC4066-7030-4D5A-805F-64067A505295}" destId="{D9837748-83BF-4376-92B9-376E1978B07B}" srcOrd="3" destOrd="0" presId="urn:microsoft.com/office/officeart/2016/7/layout/BasicLinearProcessNumbered"/>
    <dgm:cxn modelId="{279600EE-3286-4B48-8EF3-7EDC11086B72}" type="presParOf" srcId="{068EFD42-A0BA-4435-8637-D3F64789B95B}" destId="{7EDA3302-4850-4154-86A9-BF821A31BEB5}" srcOrd="1" destOrd="0" presId="urn:microsoft.com/office/officeart/2016/7/layout/BasicLinearProcessNumbered"/>
    <dgm:cxn modelId="{589D67C1-9728-46C2-8EF4-8F3EF13A0683}" type="presParOf" srcId="{068EFD42-A0BA-4435-8637-D3F64789B95B}" destId="{AABCBB0B-ADE7-4B20-BBA6-A8DBFC33B40B}" srcOrd="2" destOrd="0" presId="urn:microsoft.com/office/officeart/2016/7/layout/BasicLinearProcessNumbered"/>
    <dgm:cxn modelId="{05E65AE3-88A0-4030-92DD-7A9184A29580}" type="presParOf" srcId="{AABCBB0B-ADE7-4B20-BBA6-A8DBFC33B40B}" destId="{0F21A8EC-9D45-4AB5-8A1C-358A286BFFF2}" srcOrd="0" destOrd="0" presId="urn:microsoft.com/office/officeart/2016/7/layout/BasicLinearProcessNumbered"/>
    <dgm:cxn modelId="{6B221DDE-3147-4D7B-9987-94362BBFAC67}" type="presParOf" srcId="{AABCBB0B-ADE7-4B20-BBA6-A8DBFC33B40B}" destId="{68070ADC-A512-4DEA-A1EC-597366D204B2}" srcOrd="1" destOrd="0" presId="urn:microsoft.com/office/officeart/2016/7/layout/BasicLinearProcessNumbered"/>
    <dgm:cxn modelId="{21B039C2-9D20-41A5-A1E1-3D725B8FFF6E}" type="presParOf" srcId="{AABCBB0B-ADE7-4B20-BBA6-A8DBFC33B40B}" destId="{A8573291-7CDC-4645-A128-8A4141A5AC83}" srcOrd="2" destOrd="0" presId="urn:microsoft.com/office/officeart/2016/7/layout/BasicLinearProcessNumbered"/>
    <dgm:cxn modelId="{F5F11F34-AADE-4291-991A-C3C874979B96}" type="presParOf" srcId="{AABCBB0B-ADE7-4B20-BBA6-A8DBFC33B40B}" destId="{CDCFBBC2-E063-4DDA-BABE-898826EA317E}" srcOrd="3" destOrd="0" presId="urn:microsoft.com/office/officeart/2016/7/layout/BasicLinearProcessNumbered"/>
    <dgm:cxn modelId="{4E1F572E-86DC-4CE9-B15B-2ADBA3EAB536}" type="presParOf" srcId="{068EFD42-A0BA-4435-8637-D3F64789B95B}" destId="{29A29E28-4B91-48F8-AE0B-DAA9197AC83E}" srcOrd="3" destOrd="0" presId="urn:microsoft.com/office/officeart/2016/7/layout/BasicLinearProcessNumbered"/>
    <dgm:cxn modelId="{0636FFFD-798F-465B-9997-1D4B02C78A82}" type="presParOf" srcId="{068EFD42-A0BA-4435-8637-D3F64789B95B}" destId="{282D7677-1200-47EB-99AB-D966F2677D36}" srcOrd="4" destOrd="0" presId="urn:microsoft.com/office/officeart/2016/7/layout/BasicLinearProcessNumbered"/>
    <dgm:cxn modelId="{79405FE7-A994-4377-A88F-68D1B0F64E4B}" type="presParOf" srcId="{282D7677-1200-47EB-99AB-D966F2677D36}" destId="{479CB97B-50A3-4703-B348-607786E9289A}" srcOrd="0" destOrd="0" presId="urn:microsoft.com/office/officeart/2016/7/layout/BasicLinearProcessNumbered"/>
    <dgm:cxn modelId="{EA92938D-42DB-40F8-991F-2B962C2502F5}" type="presParOf" srcId="{282D7677-1200-47EB-99AB-D966F2677D36}" destId="{867F4F59-D4A3-4E3C-B490-0DB8C32AC138}" srcOrd="1" destOrd="0" presId="urn:microsoft.com/office/officeart/2016/7/layout/BasicLinearProcessNumbered"/>
    <dgm:cxn modelId="{B23DB9C1-B944-4EE2-9C46-3BD4A7050FEB}" type="presParOf" srcId="{282D7677-1200-47EB-99AB-D966F2677D36}" destId="{EF7CC488-09FD-419B-A3A3-64650F559C13}" srcOrd="2" destOrd="0" presId="urn:microsoft.com/office/officeart/2016/7/layout/BasicLinearProcessNumbered"/>
    <dgm:cxn modelId="{7BB96AC8-9F9D-4B7F-853B-50A4D176039C}" type="presParOf" srcId="{282D7677-1200-47EB-99AB-D966F2677D36}" destId="{44218B29-67E9-481C-93C3-36E0EE192E46}" srcOrd="3" destOrd="0" presId="urn:microsoft.com/office/officeart/2016/7/layout/BasicLinearProcessNumbered"/>
    <dgm:cxn modelId="{BF966715-0B38-4A8E-B916-4438E8AB1139}" type="presParOf" srcId="{068EFD42-A0BA-4435-8637-D3F64789B95B}" destId="{FA3E3106-8B3E-41CF-8648-913270EB7225}" srcOrd="5" destOrd="0" presId="urn:microsoft.com/office/officeart/2016/7/layout/BasicLinearProcessNumbered"/>
    <dgm:cxn modelId="{14E446AE-D809-41FD-95CC-6FCF494BAF7F}" type="presParOf" srcId="{068EFD42-A0BA-4435-8637-D3F64789B95B}" destId="{32ACCA77-B9B6-48EC-9D68-3BF0D60DF8F7}" srcOrd="6" destOrd="0" presId="urn:microsoft.com/office/officeart/2016/7/layout/BasicLinearProcessNumbered"/>
    <dgm:cxn modelId="{40F6D50B-11A0-42B6-86A1-F9F9121E1641}" type="presParOf" srcId="{32ACCA77-B9B6-48EC-9D68-3BF0D60DF8F7}" destId="{8CB7F757-07D6-4FCA-83B9-6D807A2B9155}" srcOrd="0" destOrd="0" presId="urn:microsoft.com/office/officeart/2016/7/layout/BasicLinearProcessNumbered"/>
    <dgm:cxn modelId="{D6A5F63C-7BE2-420D-B195-08FFF2ABB41E}" type="presParOf" srcId="{32ACCA77-B9B6-48EC-9D68-3BF0D60DF8F7}" destId="{78F3E612-FAD7-4D81-A87F-3035F8597896}" srcOrd="1" destOrd="0" presId="urn:microsoft.com/office/officeart/2016/7/layout/BasicLinearProcessNumbered"/>
    <dgm:cxn modelId="{44A01DED-5C3B-4F4B-8FED-A4AA1698DFA3}" type="presParOf" srcId="{32ACCA77-B9B6-48EC-9D68-3BF0D60DF8F7}" destId="{279DACD4-B724-4B97-AFF3-BC670A118E4E}" srcOrd="2" destOrd="0" presId="urn:microsoft.com/office/officeart/2016/7/layout/BasicLinearProcessNumbered"/>
    <dgm:cxn modelId="{96387747-D6BC-4FAC-B69E-C136B48B1E28}" type="presParOf" srcId="{32ACCA77-B9B6-48EC-9D68-3BF0D60DF8F7}" destId="{5F0A5ABB-7912-4920-B699-C0541B94F4C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30703-A18E-4A0F-8707-9104AF1ADB96}">
      <dsp:nvSpPr>
        <dsp:cNvPr id="0" name=""/>
        <dsp:cNvSpPr/>
      </dsp:nvSpPr>
      <dsp:spPr>
        <a:xfrm>
          <a:off x="3080" y="263599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Promote educational scholarship in physical therapy.</a:t>
          </a:r>
        </a:p>
      </dsp:txBody>
      <dsp:txXfrm>
        <a:off x="3080" y="1563836"/>
        <a:ext cx="2444055" cy="2053006"/>
      </dsp:txXfrm>
    </dsp:sp>
    <dsp:sp modelId="{773192AE-4169-4B9C-909B-2FB6A31797A5}">
      <dsp:nvSpPr>
        <dsp:cNvPr id="0" name=""/>
        <dsp:cNvSpPr/>
      </dsp:nvSpPr>
      <dsp:spPr>
        <a:xfrm>
          <a:off x="711856" y="605766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756094"/>
        <a:ext cx="725847" cy="725847"/>
      </dsp:txXfrm>
    </dsp:sp>
    <dsp:sp modelId="{A4E9AA9C-262E-4273-864B-9104F59626EF}">
      <dsp:nvSpPr>
        <dsp:cNvPr id="0" name=""/>
        <dsp:cNvSpPr/>
      </dsp:nvSpPr>
      <dsp:spPr>
        <a:xfrm>
          <a:off x="3080" y="3685204"/>
          <a:ext cx="2444055" cy="72"/>
        </a:xfrm>
        <a:prstGeom prst="rect">
          <a:avLst/>
        </a:prstGeom>
        <a:solidFill>
          <a:schemeClr val="accent2">
            <a:hueOff val="909495"/>
            <a:satOff val="1543"/>
            <a:lumOff val="-56"/>
            <a:alphaOff val="0"/>
          </a:schemeClr>
        </a:solidFill>
        <a:ln w="12700" cap="flat" cmpd="sng" algn="ctr">
          <a:solidFill>
            <a:schemeClr val="accent2">
              <a:hueOff val="909495"/>
              <a:satOff val="1543"/>
              <a:lumOff val="-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1A8EC-9D45-4AB5-8A1C-358A286BFFF2}">
      <dsp:nvSpPr>
        <dsp:cNvPr id="0" name=""/>
        <dsp:cNvSpPr/>
      </dsp:nvSpPr>
      <dsp:spPr>
        <a:xfrm>
          <a:off x="2691541" y="263599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2092019"/>
            <a:satOff val="3259"/>
            <a:lumOff val="18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092019"/>
              <a:satOff val="3259"/>
              <a:lumOff val="1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Provide role modeling, mentorship and support for researchers interested in educational research.</a:t>
          </a:r>
        </a:p>
      </dsp:txBody>
      <dsp:txXfrm>
        <a:off x="2691541" y="1563836"/>
        <a:ext cx="2444055" cy="2053006"/>
      </dsp:txXfrm>
    </dsp:sp>
    <dsp:sp modelId="{68070ADC-A512-4DEA-A1EC-597366D204B2}">
      <dsp:nvSpPr>
        <dsp:cNvPr id="0" name=""/>
        <dsp:cNvSpPr/>
      </dsp:nvSpPr>
      <dsp:spPr>
        <a:xfrm>
          <a:off x="3400317" y="605766"/>
          <a:ext cx="1026503" cy="1026503"/>
        </a:xfrm>
        <a:prstGeom prst="ellipse">
          <a:avLst/>
        </a:prstGeom>
        <a:solidFill>
          <a:schemeClr val="accent2">
            <a:hueOff val="1818989"/>
            <a:satOff val="3086"/>
            <a:lumOff val="-112"/>
            <a:alphaOff val="0"/>
          </a:schemeClr>
        </a:solidFill>
        <a:ln w="12700" cap="flat" cmpd="sng" algn="ctr">
          <a:solidFill>
            <a:schemeClr val="accent2">
              <a:hueOff val="1818989"/>
              <a:satOff val="3086"/>
              <a:lumOff val="-1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756094"/>
        <a:ext cx="725847" cy="725847"/>
      </dsp:txXfrm>
    </dsp:sp>
    <dsp:sp modelId="{A8573291-7CDC-4645-A128-8A4141A5AC83}">
      <dsp:nvSpPr>
        <dsp:cNvPr id="0" name=""/>
        <dsp:cNvSpPr/>
      </dsp:nvSpPr>
      <dsp:spPr>
        <a:xfrm>
          <a:off x="2691541" y="3685204"/>
          <a:ext cx="2444055" cy="72"/>
        </a:xfrm>
        <a:prstGeom prst="rect">
          <a:avLst/>
        </a:prstGeom>
        <a:solidFill>
          <a:schemeClr val="accent2">
            <a:hueOff val="2728483"/>
            <a:satOff val="4629"/>
            <a:lumOff val="-168"/>
            <a:alphaOff val="0"/>
          </a:schemeClr>
        </a:solidFill>
        <a:ln w="12700" cap="flat" cmpd="sng" algn="ctr">
          <a:solidFill>
            <a:schemeClr val="accent2">
              <a:hueOff val="2728483"/>
              <a:satOff val="4629"/>
              <a:lumOff val="-1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CB97B-50A3-4703-B348-607786E9289A}">
      <dsp:nvSpPr>
        <dsp:cNvPr id="0" name=""/>
        <dsp:cNvSpPr/>
      </dsp:nvSpPr>
      <dsp:spPr>
        <a:xfrm>
          <a:off x="5380002" y="263599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4184038"/>
            <a:satOff val="6517"/>
            <a:lumOff val="37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184038"/>
              <a:satOff val="6517"/>
              <a:lumOff val="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Foster networking and collaboration among educational researchers.</a:t>
          </a:r>
        </a:p>
      </dsp:txBody>
      <dsp:txXfrm>
        <a:off x="5380002" y="1563836"/>
        <a:ext cx="2444055" cy="2053006"/>
      </dsp:txXfrm>
    </dsp:sp>
    <dsp:sp modelId="{867F4F59-D4A3-4E3C-B490-0DB8C32AC138}">
      <dsp:nvSpPr>
        <dsp:cNvPr id="0" name=""/>
        <dsp:cNvSpPr/>
      </dsp:nvSpPr>
      <dsp:spPr>
        <a:xfrm>
          <a:off x="6088778" y="605766"/>
          <a:ext cx="1026503" cy="1026503"/>
        </a:xfrm>
        <a:prstGeom prst="ellipse">
          <a:avLst/>
        </a:prstGeom>
        <a:solidFill>
          <a:schemeClr val="accent2">
            <a:hueOff val="3637978"/>
            <a:satOff val="6171"/>
            <a:lumOff val="-224"/>
            <a:alphaOff val="0"/>
          </a:schemeClr>
        </a:solidFill>
        <a:ln w="12700" cap="flat" cmpd="sng" algn="ctr">
          <a:solidFill>
            <a:schemeClr val="accent2">
              <a:hueOff val="3637978"/>
              <a:satOff val="6171"/>
              <a:lumOff val="-2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756094"/>
        <a:ext cx="725847" cy="725847"/>
      </dsp:txXfrm>
    </dsp:sp>
    <dsp:sp modelId="{EF7CC488-09FD-419B-A3A3-64650F559C13}">
      <dsp:nvSpPr>
        <dsp:cNvPr id="0" name=""/>
        <dsp:cNvSpPr/>
      </dsp:nvSpPr>
      <dsp:spPr>
        <a:xfrm>
          <a:off x="5380002" y="3685204"/>
          <a:ext cx="2444055" cy="72"/>
        </a:xfrm>
        <a:prstGeom prst="rect">
          <a:avLst/>
        </a:prstGeom>
        <a:solidFill>
          <a:schemeClr val="accent2">
            <a:hueOff val="4547472"/>
            <a:satOff val="7714"/>
            <a:lumOff val="-280"/>
            <a:alphaOff val="0"/>
          </a:schemeClr>
        </a:solidFill>
        <a:ln w="12700" cap="flat" cmpd="sng" algn="ctr">
          <a:solidFill>
            <a:schemeClr val="accent2">
              <a:hueOff val="4547472"/>
              <a:satOff val="7714"/>
              <a:lumOff val="-2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B7F757-07D6-4FCA-83B9-6D807A2B9155}">
      <dsp:nvSpPr>
        <dsp:cNvPr id="0" name=""/>
        <dsp:cNvSpPr/>
      </dsp:nvSpPr>
      <dsp:spPr>
        <a:xfrm>
          <a:off x="8068463" y="263599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6276057"/>
            <a:satOff val="9776"/>
            <a:lumOff val="56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276057"/>
              <a:satOff val="9776"/>
              <a:lumOff val="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Assist in the exploration of best practices in physical therapy education and facilitate the translation of these findings into practice.</a:t>
          </a:r>
        </a:p>
      </dsp:txBody>
      <dsp:txXfrm>
        <a:off x="8068463" y="1563836"/>
        <a:ext cx="2444055" cy="2053006"/>
      </dsp:txXfrm>
    </dsp:sp>
    <dsp:sp modelId="{78F3E612-FAD7-4D81-A87F-3035F8597896}">
      <dsp:nvSpPr>
        <dsp:cNvPr id="0" name=""/>
        <dsp:cNvSpPr/>
      </dsp:nvSpPr>
      <dsp:spPr>
        <a:xfrm>
          <a:off x="8777239" y="605766"/>
          <a:ext cx="1026503" cy="1026503"/>
        </a:xfrm>
        <a:prstGeom prst="ellipse">
          <a:avLst/>
        </a:prstGeom>
        <a:solidFill>
          <a:schemeClr val="accent2">
            <a:hueOff val="5456967"/>
            <a:satOff val="9257"/>
            <a:lumOff val="-336"/>
            <a:alphaOff val="0"/>
          </a:schemeClr>
        </a:solidFill>
        <a:ln w="12700" cap="flat" cmpd="sng" algn="ctr">
          <a:solidFill>
            <a:schemeClr val="accent2">
              <a:hueOff val="5456967"/>
              <a:satOff val="9257"/>
              <a:lumOff val="-3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756094"/>
        <a:ext cx="725847" cy="725847"/>
      </dsp:txXfrm>
    </dsp:sp>
    <dsp:sp modelId="{279DACD4-B724-4B97-AFF3-BC670A118E4E}">
      <dsp:nvSpPr>
        <dsp:cNvPr id="0" name=""/>
        <dsp:cNvSpPr/>
      </dsp:nvSpPr>
      <dsp:spPr>
        <a:xfrm>
          <a:off x="8068463" y="3685204"/>
          <a:ext cx="2444055" cy="72"/>
        </a:xfrm>
        <a:prstGeom prst="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accent2">
              <a:hueOff val="6366461"/>
              <a:satOff val="108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806B-8016-B546-B4C5-E8B212336D64}" type="datetimeFigureOut">
              <a:rPr lang="en-US" smtClean="0"/>
              <a:t>3/1/24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1E61D-A204-8247-BE93-6EFE461A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Snyder is $40,000 – evaluate PT services or innovative</a:t>
            </a:r>
            <a:r>
              <a:rPr lang="en-US" baseline="0" dirty="0"/>
              <a:t> treatment; Moffat - $40,000 – evaluate effectiveness of exam/intervention for Geriatric 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A677E-1768-4F6B-AEC4-DC089603B3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4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$40,000 More specifically,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purpose is to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educational interventions to address the gap between evidence and practice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A677E-1768-4F6B-AEC4-DC089603B3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7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4A8FB-1359-4178-B199-12D90CFBB88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018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281E6-0206-4167-ADDD-F639C1BB4D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4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281E6-0206-4167-ADDD-F639C1BB4D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8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444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222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50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90D7E2C-4FEF-9540-BDB7-45B9993FF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8539"/>
            <a:ext cx="12192000" cy="709653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B81CE29-69C2-9243-807D-B6EFEFB15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739" y="1997765"/>
            <a:ext cx="5734879" cy="22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4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E7C302-4B69-D644-8881-2F1E1E6127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1461" y="5025360"/>
            <a:ext cx="1330990" cy="133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5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55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4544-6BDB-4C51-906A-492575B80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278D5-83D2-4296-B5B1-2DF8A6916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0EC43-2854-4AE3-A542-26D0DF2D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EC3ED-8C06-4A3F-BDF1-6392B36B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8135-FEEB-407C-9292-4FBDAA0B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0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6C30B-3D8A-4643-B47D-4B47F8BD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E84F-D43C-4E4E-B090-904822A98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D5916-FC1D-4EA3-BA4F-C7A179A87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ACC4C-B8A3-446D-9207-C8B21B02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3B12C-C16D-4143-8249-EEDF301E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3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AEADD-3B16-4330-A537-4256CB36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86965-BCC6-4DFA-97AC-6E327394A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CC84F-A016-4041-84FE-2934C5A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9BA55-C86C-45F1-A323-70D7335B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F7844-DC37-4462-B764-F9810546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06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6064-D131-4B8B-B18C-4DF789C6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9CD14-9A91-4F05-8E51-7939749C5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B3D-3E03-4F2A-8F6F-BAC318DC4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4EA6C-4AA0-4D0F-8854-616A17DE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2293A-514D-4A9A-9E68-5590E56F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6BBC3-3E59-4B44-B590-D8F4FD0A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10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3832-6F6D-425A-A5AE-74A32C42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0961E-AA3C-45C5-9096-D1A72E34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92C9E-0A66-4C15-AF66-461FAA6A9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8CEE8-751E-4063-B63B-3003894CF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646C33-ED42-45E0-82E3-0C74D5B21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FED0E-B04D-430D-B1F3-A15293F75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D6BDC-1967-4DDB-B269-5BF32B90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60908E-475F-4209-9344-8CB8260B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58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7683-3EEE-43F0-A635-CEF5EA4A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7897A-D6D9-4E09-BB45-120C2A427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CBD7B-19D7-4C15-9E51-80D85B94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03113-F087-4F06-894A-771BF586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3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80E8C8-38CE-46C7-9A58-8A270E1B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1DCD5D-B39F-4341-8E6C-EE425348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84A19-53CC-4731-9B5D-788DF98C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6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00916-97ED-44ED-A095-127AD1F5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44870-567F-447C-B240-B978ADD54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78B2E-8934-43B7-95E4-422331CB8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9CB0C-B562-47D0-87E8-C501EF3A5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DEC28-DDD3-4199-B69E-FEDCAB4A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5E5E6-9CC7-452B-A404-F5029F01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7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6D2FD67-1CD1-7E4D-AD14-F92EE878DA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9270"/>
            <a:ext cx="12170465" cy="7096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6018F-84CF-4F4D-A2D8-E549DCECA6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002" y="5099789"/>
            <a:ext cx="1166867" cy="116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15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06C64-835A-44A5-8E4A-A1A4E053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44984D-6424-4C07-B965-3E7ECEC3C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AB5D4-A490-43A9-8697-C503F4390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50ECB-3FA6-4D71-97B5-0178D054F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83CE3-3608-4B9E-8236-39384529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479AC-77A9-4844-9706-D14B62EC0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96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FEBB-153D-4269-80CD-22C33746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36720-0CC4-430B-A3B2-A23AEEB5D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1155D-70E8-4F95-94FE-E5AD7990C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22BAE-E0EA-46FC-8E5E-7C02E4BD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23E99-2A12-4C47-A8C3-7A3E2E79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0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0DEAE7-124F-406E-9DA5-3755B6D7C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ED272-A912-481D-9C13-2CF1DE96F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285DB-410A-47B1-AB15-1FEE3E65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EE86A-92A9-466B-94A5-14958D04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598BB-5283-4760-9D1D-ED3A1D1A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54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AC0B-B61D-F444-BD74-6008B765A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20095-2B9B-8A42-8D66-CD3BF42B6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84A9E-EE5C-6A42-AF88-BF1C728F4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DFF2A-7218-A04B-8ABB-90C26B128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6BF35-D90D-A940-8E08-E5601733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1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CF15-D7CC-3146-8E5B-5579C495F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C28A7-712D-2A49-88F9-C7E22D1FC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D2849-E010-BD49-8E5D-538AFDA19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3BE47-E6A9-E04C-852F-8811989D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2CA63-4F4E-F046-8BB8-320C96D5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44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9416D-CD67-E84D-9085-224E77BE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A48E6-BF9E-F441-B4EF-811CA0BEC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3E5B8-41E8-C74A-AFC7-5B39C56D9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B3115-D542-2842-8783-244727A67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80B11-61C1-004D-BECB-B6257E27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30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2E7F5-AC44-D349-8ECA-89DC46BC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30B5-148E-2B44-93EA-E4B08339C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DDCA3-21B4-184E-952A-304D55F7C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CF491-C610-2C40-BF55-4E33706D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1064A-C0C0-C249-893E-31A035D9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CE816-CD73-AA41-A3B0-9284FBED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0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0C88-2906-274C-BF40-D3B1A884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B2D01-7731-B248-ACAD-4154832D9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5B6CF-2647-A548-AF78-115994AED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6247D-B674-EE49-A852-0F2BBAA21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91893-25D2-564A-AE67-5A2DC27A5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3C1AA-07FB-E24C-A82C-7BA5A9350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1E79AC-EFF9-5647-9EA1-27311B4A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A5AC4-314E-4D44-968B-A43B3058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26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ECEF-3F9B-F946-AE87-01C62EE3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D7BAD-AE7E-0740-9E90-F4023BF1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9B7EC-C4B4-FB4C-AFCC-BBAC62F1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A7712-25AB-674C-8447-534D8DAC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91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91B43-52CE-5B44-A64A-BE25F6D2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A6BC1-E9C8-BD46-98E7-BB70D93A6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2412B-7DA9-0F4A-8066-DD61647E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9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42D7430-962D-2342-866D-FBEDB7011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75064"/>
            <a:ext cx="12192000" cy="7233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B0FD82-B5CA-E94C-AA8D-1FB47FDFBF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17378" y="289654"/>
            <a:ext cx="5757241" cy="172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8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098A-D6FF-0743-9C8F-66B60A60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D7FEE-BC67-2F4E-A20E-63F2BC741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B60A4-5822-664A-9427-3D1D46AF8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D396B-3CBD-3045-95BB-C5D181ADA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694FB-A957-A642-91FA-9772E5E2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84C51-8D2D-804A-B11B-D6080503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2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2C80-4B6F-B441-854D-6E114CEE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106A2-FC69-FA4E-BEC4-BF308ACC2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7BE4D-B59B-3C48-88A4-272A32419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E1B96-C5B9-DA4F-AD9F-2F7C4E6D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F4570-799B-F547-890D-28F91A46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C7BEF-E59E-7E4F-8C26-0288A612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12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6EF9-7A56-5740-864B-925A89B4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2F589-7E72-724A-B1C1-5139D15A8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733AF-60AE-F04E-A060-1A4F3E04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631AC-9801-4142-9EA1-15515CC5D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8DF81-42A6-8A4A-BE60-8EAD6F84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40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2EF0B8-9FBD-AA42-B973-FCB7877F7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46A6A-6AA3-FE43-903E-4A3145AF5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54C2C-8F78-BE4A-B7FD-C9B68C8D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7688B-33E3-1B43-917B-2EE459B0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AB4B8-A625-944C-B9BE-E6636099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0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28FB449-B938-D24D-81E9-541D071F0B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9270"/>
            <a:ext cx="12170465" cy="7096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693EA-2D12-064E-97C3-5472A725D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5800" y="5142590"/>
            <a:ext cx="1213760" cy="12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9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61044-77CA-1C47-81A9-764F53D95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3575" y="5030787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9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C43CAF-3E44-DD45-8EC4-F39E41800B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0" y="5060529"/>
            <a:ext cx="1295821" cy="12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1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9155BEB-48C3-B449-A918-716057326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9270"/>
            <a:ext cx="12170465" cy="7096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2A121B-E823-CF4C-9070-3DCE812F37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1340" y="5037083"/>
            <a:ext cx="1319267" cy="13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1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B82CA-0273-F448-BA33-D7EC13E1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0046" y="5213139"/>
            <a:ext cx="1295821" cy="12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3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0527F4-36A3-A048-89C6-DFBC467F9E93}" type="datetimeFigureOut">
              <a:rPr lang="en-US" smtClean="0"/>
              <a:t>3/1/24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454418-0605-204A-85C5-9BBE8D66E2D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C64BE-C96A-7241-AFBB-5B5E8D8451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1826" y="4978467"/>
            <a:ext cx="1377883" cy="13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0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49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F01000-5878-41FD-BBB0-AD1AF2FC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D4EA-84F5-465E-9D00-12DD9C6CC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17CA0-2627-4199-A15C-7D198F1C3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C159A-E5A1-4F64-9F45-B1D9E2421890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DD2DB-D3F9-435C-8257-F4C9C0050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DFF5B-E487-4099-B81E-E25B211F8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BC33E-84DF-4191-99B2-1D5ED7D6C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2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2F0E6-A2A1-2643-AC1C-4A0A4868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5714F-7C61-5C4E-8CB1-38B5571D4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35673-3795-D743-B830-0501E5489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0D564-A42A-8B4B-AC7F-24C2B64939C1}" type="datetimeFigureOut">
              <a:rPr lang="en-US" smtClean="0"/>
              <a:t>3/1/24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4641A-FF6E-C945-8194-851BF7DD8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F1B65-7584-8947-8334-4F06F2F9F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3ADE6-9726-E64A-B13B-653CCC020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9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hammer-tribunal-droit-justice-jura-1278402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ecklist-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chair-nominations@aptaeducation.org" TargetMode="External"/><Relationship Id="rId2" Type="http://schemas.openxmlformats.org/officeDocument/2006/relationships/hyperlink" Target="https://nam12.safelinks.protection.outlook.com/?url=https%3A%2F%2Fr20.rs6.net%2Ftn.jsp%3Ff%3D001Pl5VfPWKgtIwaGUi_KWf3RG344oseD9nZENzay08Q8kyRJoIlctn6TPyspPqOjS8w4fuapUSzOLSg2wyYms3zB3HIyRyspiO2r5jb2dHMuzvQ-IbmS-Zrdgf79y6iZggoyEeJ5QUDe-Xt7OAP4J8230Uwg3zEASu3u6HRRy-WeKEPBnuVi7tQ2GYRg80UIMPRCfZ--mdJl4%3D%26c%3DiAYtRptXuQ_rv7rexRZaWMayPMHBQgA4xGwsgAq2mXQPXSQcVYSj_w%3D%3D%26ch%3DUrg9ri4JNU_PGHcFl3ylg6kDk-ri7b1nlpzrVCqpzGkx0xWkqEhiUw%3D%3D&amp;data=05%7C01%7Cpogemille%40hartford.edu%7Cef8bee073feb4ab15dac08dbbab4281f%7Cb78b91e8428e422fa5b4a8f6cab07104%7C0%7C0%7C638309055172984026%7CUnknown%7CTWFpbGZsb3d8eyJWIjoiMC4wLjAwMDAiLCJQIjoiV2luMzIiLCJBTiI6Ik1haWwiLCJXVCI6Mn0%3D%7C3000%7C%7C%7C&amp;sdata=wtn4wUqzqj7kGYeJdZbilJomHdqguQwAjI5I%2BbRoLN0%3D&amp;reserved=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B708E-78B4-A74C-A529-0FB37E0A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0537"/>
            <a:ext cx="10515600" cy="23167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Scholarship of Education </a:t>
            </a:r>
            <a:br>
              <a:rPr lang="en-US" dirty="0"/>
            </a:br>
            <a:r>
              <a:rPr lang="en-US" dirty="0"/>
              <a:t>Special Interest Group </a:t>
            </a:r>
            <a:br>
              <a:rPr lang="en-US" dirty="0"/>
            </a:br>
            <a:r>
              <a:rPr lang="en-US" dirty="0"/>
              <a:t>Business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3E81C-7377-B54A-A932-CA03CF881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786368"/>
            <a:ext cx="10515600" cy="1500187"/>
          </a:xfrm>
        </p:spPr>
        <p:txBody>
          <a:bodyPr/>
          <a:lstStyle/>
          <a:p>
            <a:pPr algn="ctr"/>
            <a:r>
              <a:rPr lang="en-US" sz="2800" dirty="0"/>
              <a:t>October 13, 2023</a:t>
            </a:r>
          </a:p>
          <a:p>
            <a:pPr algn="ctr"/>
            <a:r>
              <a:rPr lang="en-US" sz="2800" dirty="0"/>
              <a:t>5:30pm EST</a:t>
            </a:r>
          </a:p>
        </p:txBody>
      </p:sp>
    </p:spTree>
    <p:extLst>
      <p:ext uri="{BB962C8B-B14F-4D97-AF65-F5344CB8AC3E}">
        <p14:creationId xmlns:p14="http://schemas.microsoft.com/office/powerpoint/2010/main" val="384373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2250282" y="797719"/>
            <a:ext cx="7426594" cy="4762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750" b="1">
                <a:solidFill>
                  <a:srgbClr val="50C5D0">
                    <a:alpha val="100000"/>
                  </a:srgbClr>
                </a:solidFill>
                <a:latin typeface="Hedley New Rg"/>
              </a:rPr>
              <a:t>ABOUT US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748747" y="2422413"/>
            <a:ext cx="4728429" cy="2894236"/>
            <a:chOff x="598997" y="1937930"/>
            <a:chExt cx="3782743" cy="2315389"/>
          </a:xfrm>
        </p:grpSpPr>
        <p:sp>
          <p:nvSpPr>
            <p:cNvPr id="3" name="Freeform 3"/>
            <p:cNvSpPr/>
            <p:nvPr/>
          </p:nvSpPr>
          <p:spPr>
            <a:xfrm>
              <a:off x="598997" y="1937930"/>
              <a:ext cx="3782743" cy="2315389"/>
            </a:xfrm>
            <a:custGeom>
              <a:avLst/>
              <a:gdLst/>
              <a:ahLst/>
              <a:cxnLst/>
              <a:rect l="0" t="0" r="0" b="0"/>
              <a:pathLst>
                <a:path w="304800" h="152400">
                  <a:moveTo>
                    <a:pt x="0" y="0"/>
                  </a:moveTo>
                  <a:lnTo>
                    <a:pt x="0" y="152400"/>
                  </a:lnTo>
                  <a:lnTo>
                    <a:pt x="304800" y="152400"/>
                  </a:lnTo>
                  <a:lnTo>
                    <a:pt x="304800" y="150752"/>
                  </a:lnTo>
                  <a:lnTo>
                    <a:pt x="304800" y="0"/>
                  </a:lnTo>
                  <a:lnTo>
                    <a:pt x="0" y="0"/>
                  </a:lnTo>
                  <a:close/>
                  <a:moveTo>
                    <a:pt x="3286" y="3286"/>
                  </a:moveTo>
                  <a:lnTo>
                    <a:pt x="301504" y="3286"/>
                  </a:lnTo>
                  <a:lnTo>
                    <a:pt x="301504" y="149104"/>
                  </a:lnTo>
                  <a:lnTo>
                    <a:pt x="3286" y="149104"/>
                  </a:lnTo>
                  <a:lnTo>
                    <a:pt x="3286" y="3286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3719879" y="2422413"/>
            <a:ext cx="4728429" cy="2894236"/>
            <a:chOff x="2975903" y="1937930"/>
            <a:chExt cx="3782743" cy="2315389"/>
          </a:xfrm>
        </p:grpSpPr>
        <p:sp>
          <p:nvSpPr>
            <p:cNvPr id="5" name="Freeform 5"/>
            <p:cNvSpPr/>
            <p:nvPr/>
          </p:nvSpPr>
          <p:spPr>
            <a:xfrm>
              <a:off x="2975903" y="1937930"/>
              <a:ext cx="3782743" cy="2315389"/>
            </a:xfrm>
            <a:custGeom>
              <a:avLst/>
              <a:gdLst/>
              <a:ahLst/>
              <a:cxnLst/>
              <a:rect l="0" t="0" r="0" b="0"/>
              <a:pathLst>
                <a:path w="304800" h="152400">
                  <a:moveTo>
                    <a:pt x="0" y="0"/>
                  </a:moveTo>
                  <a:lnTo>
                    <a:pt x="0" y="152400"/>
                  </a:lnTo>
                  <a:lnTo>
                    <a:pt x="304800" y="152400"/>
                  </a:lnTo>
                  <a:lnTo>
                    <a:pt x="304800" y="150752"/>
                  </a:lnTo>
                  <a:lnTo>
                    <a:pt x="304800" y="0"/>
                  </a:lnTo>
                  <a:lnTo>
                    <a:pt x="0" y="0"/>
                  </a:lnTo>
                  <a:close/>
                  <a:moveTo>
                    <a:pt x="3286" y="3286"/>
                  </a:moveTo>
                  <a:lnTo>
                    <a:pt x="301504" y="3286"/>
                  </a:lnTo>
                  <a:lnTo>
                    <a:pt x="301504" y="149104"/>
                  </a:lnTo>
                  <a:lnTo>
                    <a:pt x="3286" y="149104"/>
                  </a:lnTo>
                  <a:lnTo>
                    <a:pt x="3286" y="3286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6691013" y="2422413"/>
            <a:ext cx="4728429" cy="2894236"/>
            <a:chOff x="5352810" y="1937930"/>
            <a:chExt cx="3782743" cy="2315389"/>
          </a:xfrm>
        </p:grpSpPr>
        <p:sp>
          <p:nvSpPr>
            <p:cNvPr id="7" name="Freeform 7"/>
            <p:cNvSpPr/>
            <p:nvPr/>
          </p:nvSpPr>
          <p:spPr>
            <a:xfrm>
              <a:off x="5352810" y="1937930"/>
              <a:ext cx="3782743" cy="2315389"/>
            </a:xfrm>
            <a:custGeom>
              <a:avLst/>
              <a:gdLst/>
              <a:ahLst/>
              <a:cxnLst/>
              <a:rect l="0" t="0" r="0" b="0"/>
              <a:pathLst>
                <a:path w="304800" h="152400">
                  <a:moveTo>
                    <a:pt x="0" y="0"/>
                  </a:moveTo>
                  <a:lnTo>
                    <a:pt x="0" y="152400"/>
                  </a:lnTo>
                  <a:lnTo>
                    <a:pt x="304800" y="152400"/>
                  </a:lnTo>
                  <a:lnTo>
                    <a:pt x="304800" y="150752"/>
                  </a:lnTo>
                  <a:lnTo>
                    <a:pt x="304800" y="0"/>
                  </a:lnTo>
                  <a:lnTo>
                    <a:pt x="0" y="0"/>
                  </a:lnTo>
                  <a:close/>
                  <a:moveTo>
                    <a:pt x="3286" y="3286"/>
                  </a:moveTo>
                  <a:lnTo>
                    <a:pt x="301504" y="3286"/>
                  </a:lnTo>
                  <a:lnTo>
                    <a:pt x="301504" y="149104"/>
                  </a:lnTo>
                  <a:lnTo>
                    <a:pt x="3286" y="149104"/>
                  </a:lnTo>
                  <a:lnTo>
                    <a:pt x="3286" y="3286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9" name="TextBox 9"/>
          <p:cNvSpPr txBox="1"/>
          <p:nvPr/>
        </p:nvSpPr>
        <p:spPr>
          <a:xfrm rot="21600000">
            <a:off x="2034488" y="3716038"/>
            <a:ext cx="2172344" cy="297656"/>
          </a:xfrm>
          <a:prstGeom prst="rect">
            <a:avLst/>
          </a:prstGeom>
        </p:spPr>
        <p:txBody>
          <a:bodyPr lIns="0" tIns="27000" rIns="0" bIns="0" rtlCol="0" anchor="t"/>
          <a:lstStyle/>
          <a:p>
            <a:pPr algn="ctr">
              <a:lnSpc>
                <a:spcPts val="2298"/>
              </a:lnSpc>
            </a:pPr>
            <a:r>
              <a:rPr lang="en-US" sz="1914" b="1" spc="95">
                <a:solidFill>
                  <a:srgbClr val="005371">
                    <a:alpha val="100000"/>
                  </a:srgbClr>
                </a:solidFill>
                <a:latin typeface="Asap"/>
              </a:rPr>
              <a:t>Beginning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2034489" y="4245985"/>
            <a:ext cx="2175113" cy="773906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 algn="ctr">
              <a:lnSpc>
                <a:spcPts val="2041"/>
              </a:lnSpc>
            </a:pPr>
            <a:r>
              <a:rPr lang="en-US" sz="1701" dirty="0">
                <a:solidFill>
                  <a:srgbClr val="005371">
                    <a:alpha val="100000"/>
                  </a:srgbClr>
                </a:solidFill>
                <a:latin typeface="Asap"/>
              </a:rPr>
              <a:t>Established in 1979 to address growing need for research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5005622" y="3718816"/>
            <a:ext cx="2172344" cy="297656"/>
          </a:xfrm>
          <a:prstGeom prst="rect">
            <a:avLst/>
          </a:prstGeom>
        </p:spPr>
        <p:txBody>
          <a:bodyPr lIns="0" tIns="27000" rIns="0" bIns="0" rtlCol="0" anchor="t"/>
          <a:lstStyle/>
          <a:p>
            <a:pPr algn="ctr">
              <a:lnSpc>
                <a:spcPts val="2298"/>
              </a:lnSpc>
            </a:pPr>
            <a:r>
              <a:rPr lang="en-US" sz="1914" b="1" spc="95">
                <a:solidFill>
                  <a:srgbClr val="005371">
                    <a:alpha val="100000"/>
                  </a:srgbClr>
                </a:solidFill>
                <a:latin typeface="Asap"/>
              </a:rPr>
              <a:t>Mission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5005622" y="4248763"/>
            <a:ext cx="2175113" cy="769794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 algn="ctr">
              <a:lnSpc>
                <a:spcPts val="2041"/>
              </a:lnSpc>
            </a:pPr>
            <a:r>
              <a:rPr lang="en-US" sz="1701" dirty="0">
                <a:solidFill>
                  <a:srgbClr val="005371">
                    <a:alpha val="100000"/>
                  </a:srgbClr>
                </a:solidFill>
                <a:latin typeface="Asap"/>
              </a:rPr>
              <a:t>Our mission is to fund research and develop researchers to optimize movement and health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7973556" y="3716916"/>
            <a:ext cx="2172344" cy="297656"/>
          </a:xfrm>
          <a:prstGeom prst="rect">
            <a:avLst/>
          </a:prstGeom>
        </p:spPr>
        <p:txBody>
          <a:bodyPr lIns="0" tIns="27000" rIns="0" bIns="0" rtlCol="0" anchor="t"/>
          <a:lstStyle/>
          <a:p>
            <a:pPr algn="ctr">
              <a:lnSpc>
                <a:spcPts val="2298"/>
              </a:lnSpc>
            </a:pPr>
            <a:r>
              <a:rPr lang="en-US" sz="1914" b="1" spc="95">
                <a:solidFill>
                  <a:srgbClr val="005371">
                    <a:alpha val="100000"/>
                  </a:srgbClr>
                </a:solidFill>
                <a:latin typeface="Asap"/>
              </a:rPr>
              <a:t>Success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7978924" y="4246863"/>
            <a:ext cx="2161608" cy="1035844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 algn="ctr">
              <a:lnSpc>
                <a:spcPts val="2041"/>
              </a:lnSpc>
            </a:pPr>
            <a:r>
              <a:rPr lang="en-US" sz="1701" dirty="0">
                <a:solidFill>
                  <a:srgbClr val="005371">
                    <a:alpha val="100000"/>
                  </a:srgbClr>
                </a:solidFill>
                <a:latin typeface="Asap"/>
              </a:rPr>
              <a:t>The Foundation has awarded more than $22.7 million in grants, fellowships, and scholarships</a:t>
            </a: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2512219" y="2196702"/>
            <a:ext cx="1226344" cy="1159278"/>
            <a:chOff x="2009775" y="1757362"/>
            <a:chExt cx="981075" cy="927422"/>
          </a:xfrm>
        </p:grpSpPr>
        <p:sp>
          <p:nvSpPr>
            <p:cNvPr id="15" name="Freeform 15"/>
            <p:cNvSpPr/>
            <p:nvPr/>
          </p:nvSpPr>
          <p:spPr>
            <a:xfrm>
              <a:off x="2009775" y="1757362"/>
              <a:ext cx="981075" cy="927422"/>
            </a:xfrm>
            <a:custGeom>
              <a:avLst/>
              <a:gdLst/>
              <a:ahLst/>
              <a:cxnLst/>
              <a:rect l="0" t="0" r="0" b="0"/>
              <a:pathLst>
                <a:path w="302905" h="286820">
                  <a:moveTo>
                    <a:pt x="155000" y="112103"/>
                  </a:moveTo>
                  <a:cubicBezTo>
                    <a:pt x="157744" y="112103"/>
                    <a:pt x="160620" y="111912"/>
                    <a:pt x="163497" y="111731"/>
                  </a:cubicBezTo>
                  <a:cubicBezTo>
                    <a:pt x="170945" y="123371"/>
                    <a:pt x="180194" y="155023"/>
                    <a:pt x="180194" y="166767"/>
                  </a:cubicBezTo>
                  <a:cubicBezTo>
                    <a:pt x="180194" y="169558"/>
                    <a:pt x="182423" y="171796"/>
                    <a:pt x="185233" y="171796"/>
                  </a:cubicBezTo>
                  <a:cubicBezTo>
                    <a:pt x="188004" y="171796"/>
                    <a:pt x="190271" y="169558"/>
                    <a:pt x="190271" y="166767"/>
                  </a:cubicBezTo>
                  <a:cubicBezTo>
                    <a:pt x="190271" y="155337"/>
                    <a:pt x="209798" y="137687"/>
                    <a:pt x="222980" y="128495"/>
                  </a:cubicBezTo>
                  <a:cubicBezTo>
                    <a:pt x="224752" y="128610"/>
                    <a:pt x="226514" y="128724"/>
                    <a:pt x="228209" y="128724"/>
                  </a:cubicBezTo>
                  <a:cubicBezTo>
                    <a:pt x="246631" y="128724"/>
                    <a:pt x="262223" y="122247"/>
                    <a:pt x="273329" y="110017"/>
                  </a:cubicBezTo>
                  <a:cubicBezTo>
                    <a:pt x="284759" y="97406"/>
                    <a:pt x="290512" y="79061"/>
                    <a:pt x="288731" y="60944"/>
                  </a:cubicBezTo>
                  <a:cubicBezTo>
                    <a:pt x="288465" y="58268"/>
                    <a:pt x="286150" y="56229"/>
                    <a:pt x="283454" y="56401"/>
                  </a:cubicBezTo>
                  <a:cubicBezTo>
                    <a:pt x="260423" y="57582"/>
                    <a:pt x="241221" y="65811"/>
                    <a:pt x="229372" y="79546"/>
                  </a:cubicBezTo>
                  <a:cubicBezTo>
                    <a:pt x="219837" y="90605"/>
                    <a:pt x="215389" y="104845"/>
                    <a:pt x="216294" y="120856"/>
                  </a:cubicBezTo>
                  <a:cubicBezTo>
                    <a:pt x="210445" y="125028"/>
                    <a:pt x="196253" y="135782"/>
                    <a:pt x="187481" y="148117"/>
                  </a:cubicBezTo>
                  <a:cubicBezTo>
                    <a:pt x="183832" y="132553"/>
                    <a:pt x="177213" y="113922"/>
                    <a:pt x="171136" y="105121"/>
                  </a:cubicBezTo>
                  <a:cubicBezTo>
                    <a:pt x="173269" y="78556"/>
                    <a:pt x="166230" y="54953"/>
                    <a:pt x="150600" y="36836"/>
                  </a:cubicBezTo>
                  <a:cubicBezTo>
                    <a:pt x="131769" y="14986"/>
                    <a:pt x="101098" y="1918"/>
                    <a:pt x="64265" y="32"/>
                  </a:cubicBezTo>
                  <a:cubicBezTo>
                    <a:pt x="61789" y="-292"/>
                    <a:pt x="59255" y="1908"/>
                    <a:pt x="58988" y="4575"/>
                  </a:cubicBezTo>
                  <a:cubicBezTo>
                    <a:pt x="56150" y="33360"/>
                    <a:pt x="65294" y="62487"/>
                    <a:pt x="83410" y="82490"/>
                  </a:cubicBezTo>
                  <a:cubicBezTo>
                    <a:pt x="100975" y="101864"/>
                    <a:pt x="125720" y="112103"/>
                    <a:pt x="155000" y="112103"/>
                  </a:cubicBezTo>
                  <a:close/>
                  <a:moveTo>
                    <a:pt x="237001" y="86147"/>
                  </a:moveTo>
                  <a:cubicBezTo>
                    <a:pt x="246212" y="75489"/>
                    <a:pt x="260975" y="68736"/>
                    <a:pt x="278968" y="66878"/>
                  </a:cubicBezTo>
                  <a:cubicBezTo>
                    <a:pt x="279121" y="80537"/>
                    <a:pt x="274377" y="93853"/>
                    <a:pt x="265833" y="103254"/>
                  </a:cubicBezTo>
                  <a:cubicBezTo>
                    <a:pt x="256318" y="113751"/>
                    <a:pt x="242526" y="119094"/>
                    <a:pt x="226209" y="118618"/>
                  </a:cubicBezTo>
                  <a:cubicBezTo>
                    <a:pt x="225857" y="105950"/>
                    <a:pt x="229552" y="94796"/>
                    <a:pt x="237001" y="86147"/>
                  </a:cubicBezTo>
                  <a:close/>
                  <a:moveTo>
                    <a:pt x="68675" y="10443"/>
                  </a:moveTo>
                  <a:cubicBezTo>
                    <a:pt x="100517" y="13033"/>
                    <a:pt x="126768" y="24663"/>
                    <a:pt x="142980" y="43437"/>
                  </a:cubicBezTo>
                  <a:cubicBezTo>
                    <a:pt x="156324" y="58915"/>
                    <a:pt x="162630" y="79051"/>
                    <a:pt x="161334" y="101864"/>
                  </a:cubicBezTo>
                  <a:cubicBezTo>
                    <a:pt x="131826" y="103407"/>
                    <a:pt x="107718" y="94291"/>
                    <a:pt x="90897" y="75736"/>
                  </a:cubicBezTo>
                  <a:cubicBezTo>
                    <a:pt x="75648" y="58925"/>
                    <a:pt x="67513" y="34827"/>
                    <a:pt x="68675" y="10443"/>
                  </a:cubicBezTo>
                  <a:close/>
                  <a:moveTo>
                    <a:pt x="276577" y="188503"/>
                  </a:moveTo>
                  <a:cubicBezTo>
                    <a:pt x="269215" y="188503"/>
                    <a:pt x="260413" y="195875"/>
                    <a:pt x="249231" y="205238"/>
                  </a:cubicBezTo>
                  <a:cubicBezTo>
                    <a:pt x="238477" y="214268"/>
                    <a:pt x="225419" y="225222"/>
                    <a:pt x="216075" y="226308"/>
                  </a:cubicBezTo>
                  <a:cubicBezTo>
                    <a:pt x="216132" y="220497"/>
                    <a:pt x="214389" y="215440"/>
                    <a:pt x="210874" y="211239"/>
                  </a:cubicBezTo>
                  <a:cubicBezTo>
                    <a:pt x="199987" y="198218"/>
                    <a:pt x="175289" y="197942"/>
                    <a:pt x="162039" y="197942"/>
                  </a:cubicBezTo>
                  <a:cubicBezTo>
                    <a:pt x="158077" y="198037"/>
                    <a:pt x="153991" y="195580"/>
                    <a:pt x="147704" y="191560"/>
                  </a:cubicBezTo>
                  <a:cubicBezTo>
                    <a:pt x="135331" y="183607"/>
                    <a:pt x="116719" y="171891"/>
                    <a:pt x="80686" y="170577"/>
                  </a:cubicBezTo>
                  <a:lnTo>
                    <a:pt x="80686" y="152060"/>
                  </a:lnTo>
                  <a:cubicBezTo>
                    <a:pt x="80686" y="149279"/>
                    <a:pt x="78419" y="147022"/>
                    <a:pt x="75638" y="147022"/>
                  </a:cubicBezTo>
                  <a:lnTo>
                    <a:pt x="5039" y="147022"/>
                  </a:lnTo>
                  <a:cubicBezTo>
                    <a:pt x="2238" y="147022"/>
                    <a:pt x="0" y="149279"/>
                    <a:pt x="0" y="152060"/>
                  </a:cubicBezTo>
                  <a:lnTo>
                    <a:pt x="0" y="262988"/>
                  </a:lnTo>
                  <a:cubicBezTo>
                    <a:pt x="0" y="265779"/>
                    <a:pt x="2238" y="268037"/>
                    <a:pt x="5039" y="268037"/>
                  </a:cubicBezTo>
                  <a:lnTo>
                    <a:pt x="75628" y="268037"/>
                  </a:lnTo>
                  <a:cubicBezTo>
                    <a:pt x="78410" y="268037"/>
                    <a:pt x="80677" y="265779"/>
                    <a:pt x="80677" y="262988"/>
                  </a:cubicBezTo>
                  <a:lnTo>
                    <a:pt x="80677" y="253044"/>
                  </a:lnTo>
                  <a:cubicBezTo>
                    <a:pt x="87239" y="255130"/>
                    <a:pt x="96555" y="259521"/>
                    <a:pt x="106318" y="264122"/>
                  </a:cubicBezTo>
                  <a:cubicBezTo>
                    <a:pt x="127730" y="274237"/>
                    <a:pt x="154381" y="286820"/>
                    <a:pt x="175736" y="286820"/>
                  </a:cubicBezTo>
                  <a:cubicBezTo>
                    <a:pt x="212693" y="286820"/>
                    <a:pt x="302905" y="240090"/>
                    <a:pt x="302905" y="215611"/>
                  </a:cubicBezTo>
                  <a:cubicBezTo>
                    <a:pt x="302895" y="198371"/>
                    <a:pt x="293303" y="188503"/>
                    <a:pt x="276577" y="188503"/>
                  </a:cubicBezTo>
                  <a:close/>
                  <a:moveTo>
                    <a:pt x="10087" y="257931"/>
                  </a:moveTo>
                  <a:lnTo>
                    <a:pt x="10087" y="157109"/>
                  </a:lnTo>
                  <a:lnTo>
                    <a:pt x="70590" y="157109"/>
                  </a:lnTo>
                  <a:lnTo>
                    <a:pt x="70590" y="243662"/>
                  </a:lnTo>
                  <a:cubicBezTo>
                    <a:pt x="69923" y="244519"/>
                    <a:pt x="69456" y="245548"/>
                    <a:pt x="69456" y="246720"/>
                  </a:cubicBezTo>
                  <a:cubicBezTo>
                    <a:pt x="69456" y="247891"/>
                    <a:pt x="69913" y="248920"/>
                    <a:pt x="70590" y="249777"/>
                  </a:cubicBezTo>
                  <a:lnTo>
                    <a:pt x="70590" y="257931"/>
                  </a:lnTo>
                  <a:lnTo>
                    <a:pt x="10087" y="257931"/>
                  </a:lnTo>
                  <a:close/>
                  <a:moveTo>
                    <a:pt x="175736" y="276733"/>
                  </a:moveTo>
                  <a:cubicBezTo>
                    <a:pt x="156629" y="276733"/>
                    <a:pt x="131121" y="264684"/>
                    <a:pt x="110623" y="254997"/>
                  </a:cubicBezTo>
                  <a:cubicBezTo>
                    <a:pt x="98479" y="249263"/>
                    <a:pt x="88325" y="244491"/>
                    <a:pt x="80677" y="242586"/>
                  </a:cubicBezTo>
                  <a:lnTo>
                    <a:pt x="80677" y="180654"/>
                  </a:lnTo>
                  <a:cubicBezTo>
                    <a:pt x="113690" y="181902"/>
                    <a:pt x="130207" y="192303"/>
                    <a:pt x="142256" y="200019"/>
                  </a:cubicBezTo>
                  <a:cubicBezTo>
                    <a:pt x="149228" y="204505"/>
                    <a:pt x="154715" y="208029"/>
                    <a:pt x="161868" y="208029"/>
                  </a:cubicBezTo>
                  <a:cubicBezTo>
                    <a:pt x="171679" y="207867"/>
                    <a:pt x="195024" y="208010"/>
                    <a:pt x="203130" y="217707"/>
                  </a:cubicBezTo>
                  <a:cubicBezTo>
                    <a:pt x="205083" y="220040"/>
                    <a:pt x="206035" y="222869"/>
                    <a:pt x="205997" y="226308"/>
                  </a:cubicBezTo>
                  <a:lnTo>
                    <a:pt x="136674" y="226308"/>
                  </a:lnTo>
                  <a:cubicBezTo>
                    <a:pt x="133883" y="226308"/>
                    <a:pt x="131635" y="228556"/>
                    <a:pt x="131635" y="231346"/>
                  </a:cubicBezTo>
                  <a:cubicBezTo>
                    <a:pt x="131635" y="234118"/>
                    <a:pt x="133883" y="236376"/>
                    <a:pt x="136674" y="236376"/>
                  </a:cubicBezTo>
                  <a:lnTo>
                    <a:pt x="214112" y="236376"/>
                  </a:lnTo>
                  <a:cubicBezTo>
                    <a:pt x="214532" y="236385"/>
                    <a:pt x="214941" y="236395"/>
                    <a:pt x="215360" y="236376"/>
                  </a:cubicBezTo>
                  <a:lnTo>
                    <a:pt x="217360" y="236376"/>
                  </a:lnTo>
                  <a:cubicBezTo>
                    <a:pt x="218161" y="236376"/>
                    <a:pt x="218884" y="236156"/>
                    <a:pt x="219551" y="235814"/>
                  </a:cubicBezTo>
                  <a:cubicBezTo>
                    <a:pt x="231410" y="233299"/>
                    <a:pt x="244173" y="222650"/>
                    <a:pt x="255737" y="212954"/>
                  </a:cubicBezTo>
                  <a:cubicBezTo>
                    <a:pt x="263366" y="206543"/>
                    <a:pt x="272882" y="198561"/>
                    <a:pt x="276596" y="198561"/>
                  </a:cubicBezTo>
                  <a:cubicBezTo>
                    <a:pt x="287655" y="198561"/>
                    <a:pt x="292808" y="203952"/>
                    <a:pt x="292808" y="215582"/>
                  </a:cubicBezTo>
                  <a:cubicBezTo>
                    <a:pt x="292808" y="231213"/>
                    <a:pt x="211350" y="276733"/>
                    <a:pt x="175736" y="276733"/>
                  </a:cubicBez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18" name="Group 18"/>
          <p:cNvGrpSpPr/>
          <p:nvPr/>
        </p:nvGrpSpPr>
        <p:grpSpPr>
          <a:xfrm rot="21600000">
            <a:off x="5544592" y="2206378"/>
            <a:ext cx="1079004" cy="1190625"/>
            <a:chOff x="4435673" y="1765102"/>
            <a:chExt cx="863203" cy="952500"/>
          </a:xfrm>
        </p:grpSpPr>
        <p:sp>
          <p:nvSpPr>
            <p:cNvPr id="17" name="Freeform 17"/>
            <p:cNvSpPr/>
            <p:nvPr/>
          </p:nvSpPr>
          <p:spPr>
            <a:xfrm>
              <a:off x="4435673" y="1765102"/>
              <a:ext cx="863203" cy="952500"/>
            </a:xfrm>
            <a:custGeom>
              <a:avLst/>
              <a:gdLst/>
              <a:ahLst/>
              <a:cxnLst/>
              <a:rect l="0" t="0" r="0" b="0"/>
              <a:pathLst>
                <a:path w="275634" h="303847">
                  <a:moveTo>
                    <a:pt x="137798" y="303847"/>
                  </a:moveTo>
                  <a:cubicBezTo>
                    <a:pt x="61817" y="303847"/>
                    <a:pt x="0" y="242135"/>
                    <a:pt x="0" y="166287"/>
                  </a:cubicBezTo>
                  <a:cubicBezTo>
                    <a:pt x="0" y="99231"/>
                    <a:pt x="48778" y="41920"/>
                    <a:pt x="114329" y="30756"/>
                  </a:cubicBezTo>
                  <a:lnTo>
                    <a:pt x="114329" y="0"/>
                  </a:lnTo>
                  <a:lnTo>
                    <a:pt x="213817" y="57264"/>
                  </a:lnTo>
                  <a:lnTo>
                    <a:pt x="114329" y="114643"/>
                  </a:lnTo>
                  <a:lnTo>
                    <a:pt x="114329" y="89402"/>
                  </a:lnTo>
                  <a:cubicBezTo>
                    <a:pt x="80791" y="99555"/>
                    <a:pt x="57179" y="130750"/>
                    <a:pt x="57179" y="166278"/>
                  </a:cubicBezTo>
                  <a:cubicBezTo>
                    <a:pt x="57179" y="210626"/>
                    <a:pt x="93345" y="246707"/>
                    <a:pt x="137798" y="246707"/>
                  </a:cubicBezTo>
                  <a:cubicBezTo>
                    <a:pt x="182261" y="246707"/>
                    <a:pt x="218446" y="210626"/>
                    <a:pt x="218446" y="166278"/>
                  </a:cubicBezTo>
                  <a:cubicBezTo>
                    <a:pt x="218446" y="153010"/>
                    <a:pt x="215132" y="139903"/>
                    <a:pt x="208864" y="128378"/>
                  </a:cubicBezTo>
                  <a:lnTo>
                    <a:pt x="203987" y="119263"/>
                  </a:lnTo>
                  <a:lnTo>
                    <a:pt x="253613" y="90983"/>
                  </a:lnTo>
                  <a:lnTo>
                    <a:pt x="258785" y="100317"/>
                  </a:lnTo>
                  <a:cubicBezTo>
                    <a:pt x="269805" y="120453"/>
                    <a:pt x="275634" y="143246"/>
                    <a:pt x="275634" y="166268"/>
                  </a:cubicBezTo>
                  <a:cubicBezTo>
                    <a:pt x="275634" y="242135"/>
                    <a:pt x="213808" y="303847"/>
                    <a:pt x="137798" y="303847"/>
                  </a:cubicBezTo>
                  <a:close/>
                  <a:moveTo>
                    <a:pt x="126797" y="21526"/>
                  </a:moveTo>
                  <a:lnTo>
                    <a:pt x="126797" y="41605"/>
                  </a:lnTo>
                  <a:lnTo>
                    <a:pt x="121358" y="42310"/>
                  </a:lnTo>
                  <a:cubicBezTo>
                    <a:pt x="59284" y="50340"/>
                    <a:pt x="12468" y="103632"/>
                    <a:pt x="12468" y="166278"/>
                  </a:cubicBezTo>
                  <a:cubicBezTo>
                    <a:pt x="12468" y="235258"/>
                    <a:pt x="68685" y="291379"/>
                    <a:pt x="137798" y="291379"/>
                  </a:cubicBezTo>
                  <a:cubicBezTo>
                    <a:pt x="206931" y="291379"/>
                    <a:pt x="263166" y="235258"/>
                    <a:pt x="263166" y="166278"/>
                  </a:cubicBezTo>
                  <a:cubicBezTo>
                    <a:pt x="263166" y="145999"/>
                    <a:pt x="258204" y="125911"/>
                    <a:pt x="248774" y="108061"/>
                  </a:cubicBezTo>
                  <a:lnTo>
                    <a:pt x="220723" y="124130"/>
                  </a:lnTo>
                  <a:cubicBezTo>
                    <a:pt x="227390" y="137036"/>
                    <a:pt x="230905" y="151581"/>
                    <a:pt x="230905" y="166287"/>
                  </a:cubicBezTo>
                  <a:cubicBezTo>
                    <a:pt x="230905" y="217513"/>
                    <a:pt x="189138" y="259185"/>
                    <a:pt x="137798" y="259185"/>
                  </a:cubicBezTo>
                  <a:cubicBezTo>
                    <a:pt x="86468" y="259185"/>
                    <a:pt x="44701" y="217513"/>
                    <a:pt x="44701" y="166287"/>
                  </a:cubicBezTo>
                  <a:cubicBezTo>
                    <a:pt x="44701" y="122253"/>
                    <a:pt x="76086" y="83991"/>
                    <a:pt x="119329" y="75305"/>
                  </a:cubicBezTo>
                  <a:lnTo>
                    <a:pt x="126797" y="73809"/>
                  </a:lnTo>
                  <a:lnTo>
                    <a:pt x="126797" y="93135"/>
                  </a:lnTo>
                  <a:lnTo>
                    <a:pt x="188890" y="57302"/>
                  </a:lnTo>
                  <a:lnTo>
                    <a:pt x="126797" y="21526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8358188" y="2303859"/>
            <a:ext cx="1381125" cy="1083469"/>
            <a:chOff x="6686550" y="1843087"/>
            <a:chExt cx="1104900" cy="866775"/>
          </a:xfrm>
        </p:grpSpPr>
        <p:sp>
          <p:nvSpPr>
            <p:cNvPr id="19" name="Freeform 19"/>
            <p:cNvSpPr/>
            <p:nvPr/>
          </p:nvSpPr>
          <p:spPr>
            <a:xfrm>
              <a:off x="6686550" y="1843087"/>
              <a:ext cx="1104900" cy="866775"/>
            </a:xfrm>
            <a:custGeom>
              <a:avLst/>
              <a:gdLst/>
              <a:ahLst/>
              <a:cxnLst/>
              <a:rect l="0" t="0" r="0" b="0"/>
              <a:pathLst>
                <a:path w="302895" h="215017">
                  <a:moveTo>
                    <a:pt x="240201" y="78476"/>
                  </a:moveTo>
                  <a:lnTo>
                    <a:pt x="260614" y="52559"/>
                  </a:lnTo>
                  <a:lnTo>
                    <a:pt x="270434" y="78476"/>
                  </a:lnTo>
                  <a:lnTo>
                    <a:pt x="288122" y="10077"/>
                  </a:lnTo>
                  <a:lnTo>
                    <a:pt x="228495" y="44272"/>
                  </a:lnTo>
                  <a:lnTo>
                    <a:pt x="253555" y="47615"/>
                  </a:lnTo>
                  <a:lnTo>
                    <a:pt x="252955" y="48349"/>
                  </a:lnTo>
                  <a:lnTo>
                    <a:pt x="21679" y="48349"/>
                  </a:lnTo>
                  <a:lnTo>
                    <a:pt x="21679" y="50387"/>
                  </a:lnTo>
                  <a:lnTo>
                    <a:pt x="251308" y="50387"/>
                  </a:lnTo>
                  <a:lnTo>
                    <a:pt x="228457" y="78476"/>
                  </a:lnTo>
                  <a:lnTo>
                    <a:pt x="21679" y="78476"/>
                  </a:lnTo>
                  <a:lnTo>
                    <a:pt x="21679" y="80515"/>
                  </a:lnTo>
                  <a:lnTo>
                    <a:pt x="226800" y="80515"/>
                  </a:lnTo>
                  <a:lnTo>
                    <a:pt x="215875" y="93945"/>
                  </a:lnTo>
                  <a:lnTo>
                    <a:pt x="129978" y="107794"/>
                  </a:lnTo>
                  <a:lnTo>
                    <a:pt x="128426" y="110433"/>
                  </a:lnTo>
                  <a:lnTo>
                    <a:pt x="21679" y="110433"/>
                  </a:lnTo>
                  <a:lnTo>
                    <a:pt x="21679" y="112471"/>
                  </a:lnTo>
                  <a:lnTo>
                    <a:pt x="127225" y="112471"/>
                  </a:lnTo>
                  <a:lnTo>
                    <a:pt x="110690" y="140560"/>
                  </a:lnTo>
                  <a:lnTo>
                    <a:pt x="21679" y="140560"/>
                  </a:lnTo>
                  <a:lnTo>
                    <a:pt x="21679" y="142589"/>
                  </a:lnTo>
                  <a:lnTo>
                    <a:pt x="109490" y="142589"/>
                  </a:lnTo>
                  <a:lnTo>
                    <a:pt x="104327" y="151352"/>
                  </a:lnTo>
                  <a:lnTo>
                    <a:pt x="58312" y="171707"/>
                  </a:lnTo>
                  <a:lnTo>
                    <a:pt x="21679" y="171707"/>
                  </a:lnTo>
                  <a:lnTo>
                    <a:pt x="21679" y="173736"/>
                  </a:lnTo>
                  <a:lnTo>
                    <a:pt x="53721" y="173736"/>
                  </a:lnTo>
                  <a:lnTo>
                    <a:pt x="19650" y="188805"/>
                  </a:lnTo>
                  <a:lnTo>
                    <a:pt x="23660" y="196434"/>
                  </a:lnTo>
                  <a:lnTo>
                    <a:pt x="75057" y="173736"/>
                  </a:lnTo>
                  <a:lnTo>
                    <a:pt x="275301" y="173736"/>
                  </a:lnTo>
                  <a:lnTo>
                    <a:pt x="275301" y="171707"/>
                  </a:lnTo>
                  <a:lnTo>
                    <a:pt x="79648" y="171707"/>
                  </a:lnTo>
                  <a:lnTo>
                    <a:pt x="111452" y="157658"/>
                  </a:lnTo>
                  <a:lnTo>
                    <a:pt x="119586" y="142589"/>
                  </a:lnTo>
                  <a:lnTo>
                    <a:pt x="275301" y="142589"/>
                  </a:lnTo>
                  <a:lnTo>
                    <a:pt x="275301" y="140560"/>
                  </a:lnTo>
                  <a:lnTo>
                    <a:pt x="120691" y="140560"/>
                  </a:lnTo>
                  <a:lnTo>
                    <a:pt x="133226" y="117338"/>
                  </a:lnTo>
                  <a:lnTo>
                    <a:pt x="161144" y="112462"/>
                  </a:lnTo>
                  <a:lnTo>
                    <a:pt x="275301" y="112462"/>
                  </a:lnTo>
                  <a:lnTo>
                    <a:pt x="275301" y="110423"/>
                  </a:lnTo>
                  <a:lnTo>
                    <a:pt x="172831" y="110423"/>
                  </a:lnTo>
                  <a:lnTo>
                    <a:pt x="221771" y="101879"/>
                  </a:lnTo>
                  <a:lnTo>
                    <a:pt x="238601" y="80505"/>
                  </a:lnTo>
                  <a:lnTo>
                    <a:pt x="275311" y="80505"/>
                  </a:lnTo>
                  <a:lnTo>
                    <a:pt x="275311" y="78467"/>
                  </a:lnTo>
                  <a:lnTo>
                    <a:pt x="270443" y="78467"/>
                  </a:lnTo>
                  <a:lnTo>
                    <a:pt x="240201" y="78467"/>
                  </a:lnTo>
                  <a:close/>
                  <a:moveTo>
                    <a:pt x="302895" y="204435"/>
                  </a:moveTo>
                  <a:lnTo>
                    <a:pt x="278882" y="195577"/>
                  </a:lnTo>
                  <a:lnTo>
                    <a:pt x="283740" y="201978"/>
                  </a:lnTo>
                  <a:lnTo>
                    <a:pt x="11297" y="201978"/>
                  </a:lnTo>
                  <a:lnTo>
                    <a:pt x="11297" y="18850"/>
                  </a:lnTo>
                  <a:lnTo>
                    <a:pt x="19441" y="24013"/>
                  </a:lnTo>
                  <a:lnTo>
                    <a:pt x="8858" y="0"/>
                  </a:lnTo>
                  <a:lnTo>
                    <a:pt x="0" y="24022"/>
                  </a:lnTo>
                  <a:lnTo>
                    <a:pt x="6410" y="19164"/>
                  </a:lnTo>
                  <a:lnTo>
                    <a:pt x="6410" y="206873"/>
                  </a:lnTo>
                  <a:lnTo>
                    <a:pt x="8858" y="206873"/>
                  </a:lnTo>
                  <a:lnTo>
                    <a:pt x="11297" y="206873"/>
                  </a:lnTo>
                  <a:lnTo>
                    <a:pt x="284055" y="206873"/>
                  </a:lnTo>
                  <a:lnTo>
                    <a:pt x="278882" y="215017"/>
                  </a:lnTo>
                  <a:lnTo>
                    <a:pt x="302895" y="204435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2744391" y="2253257"/>
            <a:ext cx="7867125" cy="642938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>
              <a:lnSpc>
                <a:spcPts val="2531"/>
              </a:lnSpc>
            </a:pPr>
            <a:r>
              <a:rPr lang="en-US" sz="2531" dirty="0">
                <a:solidFill>
                  <a:srgbClr val="FFFFFF">
                    <a:alpha val="100000"/>
                  </a:srgbClr>
                </a:solidFill>
                <a:latin typeface="Hedley New Rg"/>
              </a:rPr>
              <a:t>The Foundation was started with seed funding from APTA members. The Foundation is the funding organization for APTA.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928688" y="869156"/>
            <a:ext cx="8914875" cy="595313"/>
          </a:xfrm>
          <a:prstGeom prst="rect">
            <a:avLst/>
          </a:prstGeom>
        </p:spPr>
        <p:txBody>
          <a:bodyPr lIns="0" tIns="67500" rIns="0" bIns="0" rtlCol="0" anchor="t"/>
          <a:lstStyle/>
          <a:p>
            <a:pPr>
              <a:lnSpc>
                <a:spcPts val="4688"/>
              </a:lnSpc>
            </a:pPr>
            <a:r>
              <a:rPr lang="en-US" sz="4688" b="1">
                <a:solidFill>
                  <a:srgbClr val="50C5D0">
                    <a:alpha val="100000"/>
                  </a:srgbClr>
                </a:solidFill>
                <a:latin typeface="Hedley New Rg"/>
              </a:rPr>
              <a:t>A DECADES LONG PARTNERSHIP</a:t>
            </a: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1023938" y="1976438"/>
            <a:ext cx="1208091" cy="1208091"/>
            <a:chOff x="819150" y="1581150"/>
            <a:chExt cx="966473" cy="966473"/>
          </a:xfrm>
        </p:grpSpPr>
        <p:sp>
          <p:nvSpPr>
            <p:cNvPr id="6" name="Freeform 6"/>
            <p:cNvSpPr/>
            <p:nvPr/>
          </p:nvSpPr>
          <p:spPr>
            <a:xfrm>
              <a:off x="819150" y="1581150"/>
              <a:ext cx="966473" cy="966473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50C5D0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9" name="Group 9"/>
          <p:cNvGrpSpPr/>
          <p:nvPr/>
        </p:nvGrpSpPr>
        <p:grpSpPr>
          <a:xfrm rot="21600000">
            <a:off x="1369239" y="2163168"/>
            <a:ext cx="601758" cy="828226"/>
            <a:chOff x="1095391" y="1730534"/>
            <a:chExt cx="481406" cy="662581"/>
          </a:xfrm>
        </p:grpSpPr>
        <p:sp>
          <p:nvSpPr>
            <p:cNvPr id="8" name="Freeform 8"/>
            <p:cNvSpPr/>
            <p:nvPr/>
          </p:nvSpPr>
          <p:spPr>
            <a:xfrm>
              <a:off x="1095391" y="1730534"/>
              <a:ext cx="481406" cy="662581"/>
            </a:xfrm>
            <a:custGeom>
              <a:avLst/>
              <a:gdLst/>
              <a:ahLst/>
              <a:cxnLst/>
              <a:rect l="0" t="0" r="0" b="0"/>
              <a:pathLst>
                <a:path w="220004" h="302895">
                  <a:moveTo>
                    <a:pt x="108966" y="127130"/>
                  </a:moveTo>
                  <a:cubicBezTo>
                    <a:pt x="106747" y="127416"/>
                    <a:pt x="104908" y="128959"/>
                    <a:pt x="104270" y="131102"/>
                  </a:cubicBezTo>
                  <a:cubicBezTo>
                    <a:pt x="93459" y="166659"/>
                    <a:pt x="80334" y="186509"/>
                    <a:pt x="77124" y="187814"/>
                  </a:cubicBezTo>
                  <a:cubicBezTo>
                    <a:pt x="69561" y="178232"/>
                    <a:pt x="58855" y="150886"/>
                    <a:pt x="53921" y="119101"/>
                  </a:cubicBezTo>
                  <a:cubicBezTo>
                    <a:pt x="53569" y="116900"/>
                    <a:pt x="51978" y="115110"/>
                    <a:pt x="49825" y="114519"/>
                  </a:cubicBezTo>
                  <a:cubicBezTo>
                    <a:pt x="47682" y="113909"/>
                    <a:pt x="45368" y="114643"/>
                    <a:pt x="43958" y="116357"/>
                  </a:cubicBezTo>
                  <a:cubicBezTo>
                    <a:pt x="17116" y="148657"/>
                    <a:pt x="0" y="215046"/>
                    <a:pt x="0" y="239011"/>
                  </a:cubicBezTo>
                  <a:cubicBezTo>
                    <a:pt x="0" y="274225"/>
                    <a:pt x="33423" y="302895"/>
                    <a:pt x="74514" y="302895"/>
                  </a:cubicBezTo>
                  <a:cubicBezTo>
                    <a:pt x="115614" y="302895"/>
                    <a:pt x="149057" y="274225"/>
                    <a:pt x="149057" y="239011"/>
                  </a:cubicBezTo>
                  <a:cubicBezTo>
                    <a:pt x="149057" y="217446"/>
                    <a:pt x="135607" y="164201"/>
                    <a:pt x="114529" y="129797"/>
                  </a:cubicBezTo>
                  <a:cubicBezTo>
                    <a:pt x="113357" y="127883"/>
                    <a:pt x="111204" y="126759"/>
                    <a:pt x="108966" y="127130"/>
                  </a:cubicBezTo>
                  <a:close/>
                  <a:moveTo>
                    <a:pt x="74514" y="291560"/>
                  </a:moveTo>
                  <a:cubicBezTo>
                    <a:pt x="39681" y="291560"/>
                    <a:pt x="11344" y="267976"/>
                    <a:pt x="11344" y="239011"/>
                  </a:cubicBezTo>
                  <a:cubicBezTo>
                    <a:pt x="11344" y="218427"/>
                    <a:pt x="24917" y="165916"/>
                    <a:pt x="45120" y="134102"/>
                  </a:cubicBezTo>
                  <a:cubicBezTo>
                    <a:pt x="51006" y="162277"/>
                    <a:pt x="60684" y="185318"/>
                    <a:pt x="68218" y="194862"/>
                  </a:cubicBezTo>
                  <a:cubicBezTo>
                    <a:pt x="70294" y="197510"/>
                    <a:pt x="73142" y="198987"/>
                    <a:pt x="76238" y="198987"/>
                  </a:cubicBezTo>
                  <a:cubicBezTo>
                    <a:pt x="90421" y="198987"/>
                    <a:pt x="104251" y="165802"/>
                    <a:pt x="111014" y="146790"/>
                  </a:cubicBezTo>
                  <a:cubicBezTo>
                    <a:pt x="127283" y="178689"/>
                    <a:pt x="137712" y="221380"/>
                    <a:pt x="137712" y="239020"/>
                  </a:cubicBezTo>
                  <a:cubicBezTo>
                    <a:pt x="137712" y="267976"/>
                    <a:pt x="109357" y="291560"/>
                    <a:pt x="74514" y="291560"/>
                  </a:cubicBezTo>
                  <a:close/>
                  <a:moveTo>
                    <a:pt x="61589" y="11344"/>
                  </a:moveTo>
                  <a:cubicBezTo>
                    <a:pt x="93516" y="11344"/>
                    <a:pt x="100232" y="37652"/>
                    <a:pt x="100232" y="59731"/>
                  </a:cubicBezTo>
                  <a:cubicBezTo>
                    <a:pt x="100232" y="76629"/>
                    <a:pt x="92726" y="94412"/>
                    <a:pt x="85458" y="111604"/>
                  </a:cubicBezTo>
                  <a:cubicBezTo>
                    <a:pt x="78915" y="127083"/>
                    <a:pt x="72761" y="141694"/>
                    <a:pt x="72761" y="154572"/>
                  </a:cubicBezTo>
                  <a:cubicBezTo>
                    <a:pt x="72761" y="157705"/>
                    <a:pt x="75286" y="160249"/>
                    <a:pt x="78438" y="160249"/>
                  </a:cubicBezTo>
                  <a:cubicBezTo>
                    <a:pt x="81563" y="160249"/>
                    <a:pt x="84106" y="157705"/>
                    <a:pt x="84106" y="154572"/>
                  </a:cubicBezTo>
                  <a:cubicBezTo>
                    <a:pt x="84106" y="143999"/>
                    <a:pt x="89849" y="130407"/>
                    <a:pt x="95917" y="116015"/>
                  </a:cubicBezTo>
                  <a:cubicBezTo>
                    <a:pt x="103251" y="98631"/>
                    <a:pt x="111585" y="78934"/>
                    <a:pt x="111585" y="59731"/>
                  </a:cubicBezTo>
                  <a:cubicBezTo>
                    <a:pt x="111585" y="21774"/>
                    <a:pt x="93355" y="0"/>
                    <a:pt x="61598" y="0"/>
                  </a:cubicBezTo>
                  <a:cubicBezTo>
                    <a:pt x="58445" y="0"/>
                    <a:pt x="55912" y="2534"/>
                    <a:pt x="55912" y="5667"/>
                  </a:cubicBezTo>
                  <a:cubicBezTo>
                    <a:pt x="55912" y="8801"/>
                    <a:pt x="58436" y="11344"/>
                    <a:pt x="61589" y="11344"/>
                  </a:cubicBezTo>
                  <a:close/>
                  <a:moveTo>
                    <a:pt x="215779" y="48892"/>
                  </a:moveTo>
                  <a:cubicBezTo>
                    <a:pt x="205673" y="46206"/>
                    <a:pt x="195767" y="44825"/>
                    <a:pt x="186366" y="44825"/>
                  </a:cubicBezTo>
                  <a:cubicBezTo>
                    <a:pt x="149476" y="44825"/>
                    <a:pt x="122853" y="65742"/>
                    <a:pt x="115157" y="100784"/>
                  </a:cubicBezTo>
                  <a:cubicBezTo>
                    <a:pt x="114567" y="103461"/>
                    <a:pt x="115976" y="106175"/>
                    <a:pt x="118501" y="107232"/>
                  </a:cubicBezTo>
                  <a:cubicBezTo>
                    <a:pt x="129645" y="111919"/>
                    <a:pt x="140675" y="114290"/>
                    <a:pt x="151267" y="114290"/>
                  </a:cubicBezTo>
                  <a:cubicBezTo>
                    <a:pt x="189595" y="114290"/>
                    <a:pt x="213712" y="83858"/>
                    <a:pt x="219866" y="55588"/>
                  </a:cubicBezTo>
                  <a:cubicBezTo>
                    <a:pt x="220532" y="52626"/>
                    <a:pt x="218732" y="49682"/>
                    <a:pt x="215779" y="48892"/>
                  </a:cubicBezTo>
                  <a:close/>
                  <a:moveTo>
                    <a:pt x="151276" y="102946"/>
                  </a:moveTo>
                  <a:cubicBezTo>
                    <a:pt x="143599" y="102946"/>
                    <a:pt x="135598" y="101460"/>
                    <a:pt x="127435" y="98536"/>
                  </a:cubicBezTo>
                  <a:cubicBezTo>
                    <a:pt x="135188" y="71533"/>
                    <a:pt x="156410" y="56169"/>
                    <a:pt x="186376" y="56169"/>
                  </a:cubicBezTo>
                  <a:cubicBezTo>
                    <a:pt x="193110" y="56169"/>
                    <a:pt x="200149" y="56960"/>
                    <a:pt x="207397" y="58531"/>
                  </a:cubicBezTo>
                  <a:cubicBezTo>
                    <a:pt x="200511" y="80839"/>
                    <a:pt x="180965" y="102946"/>
                    <a:pt x="151276" y="10294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11" name="Group 11"/>
          <p:cNvGrpSpPr/>
          <p:nvPr/>
        </p:nvGrpSpPr>
        <p:grpSpPr>
          <a:xfrm rot="21600000">
            <a:off x="1023938" y="3505428"/>
            <a:ext cx="1208091" cy="1208091"/>
            <a:chOff x="819150" y="2804342"/>
            <a:chExt cx="966473" cy="966473"/>
          </a:xfrm>
        </p:grpSpPr>
        <p:sp>
          <p:nvSpPr>
            <p:cNvPr id="10" name="Freeform 10"/>
            <p:cNvSpPr/>
            <p:nvPr/>
          </p:nvSpPr>
          <p:spPr>
            <a:xfrm>
              <a:off x="819150" y="2804342"/>
              <a:ext cx="966473" cy="966473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50C5D0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13" name="Group 13"/>
          <p:cNvGrpSpPr/>
          <p:nvPr/>
        </p:nvGrpSpPr>
        <p:grpSpPr>
          <a:xfrm rot="21600000">
            <a:off x="1158975" y="3792273"/>
            <a:ext cx="949253" cy="689691"/>
            <a:chOff x="927180" y="3033818"/>
            <a:chExt cx="759402" cy="551753"/>
          </a:xfrm>
        </p:grpSpPr>
        <p:sp>
          <p:nvSpPr>
            <p:cNvPr id="12" name="Freeform 12"/>
            <p:cNvSpPr/>
            <p:nvPr/>
          </p:nvSpPr>
          <p:spPr>
            <a:xfrm>
              <a:off x="927180" y="3033818"/>
              <a:ext cx="759402" cy="551753"/>
            </a:xfrm>
            <a:custGeom>
              <a:avLst/>
              <a:gdLst/>
              <a:ahLst/>
              <a:cxnLst/>
              <a:rect l="0" t="0" r="0" b="0"/>
              <a:pathLst>
                <a:path w="304792" h="221863">
                  <a:moveTo>
                    <a:pt x="302838" y="85684"/>
                  </a:moveTo>
                  <a:lnTo>
                    <a:pt x="256223" y="6903"/>
                  </a:lnTo>
                  <a:cubicBezTo>
                    <a:pt x="254318" y="3674"/>
                    <a:pt x="251270" y="1378"/>
                    <a:pt x="247632" y="455"/>
                  </a:cubicBezTo>
                  <a:cubicBezTo>
                    <a:pt x="243984" y="-488"/>
                    <a:pt x="240212" y="45"/>
                    <a:pt x="236992" y="1969"/>
                  </a:cubicBezTo>
                  <a:lnTo>
                    <a:pt x="207017" y="19705"/>
                  </a:lnTo>
                  <a:cubicBezTo>
                    <a:pt x="203788" y="21610"/>
                    <a:pt x="201492" y="24658"/>
                    <a:pt x="200569" y="28306"/>
                  </a:cubicBezTo>
                  <a:cubicBezTo>
                    <a:pt x="199635" y="31944"/>
                    <a:pt x="200178" y="35716"/>
                    <a:pt x="202083" y="38945"/>
                  </a:cubicBezTo>
                  <a:lnTo>
                    <a:pt x="203626" y="41555"/>
                  </a:lnTo>
                  <a:cubicBezTo>
                    <a:pt x="200635" y="44070"/>
                    <a:pt x="199483" y="44431"/>
                    <a:pt x="199540" y="44431"/>
                  </a:cubicBezTo>
                  <a:cubicBezTo>
                    <a:pt x="196597" y="44431"/>
                    <a:pt x="190758" y="45946"/>
                    <a:pt x="177937" y="49546"/>
                  </a:cubicBezTo>
                  <a:lnTo>
                    <a:pt x="174851" y="50413"/>
                  </a:lnTo>
                  <a:cubicBezTo>
                    <a:pt x="165221" y="53109"/>
                    <a:pt x="155268" y="55890"/>
                    <a:pt x="148734" y="56862"/>
                  </a:cubicBezTo>
                  <a:cubicBezTo>
                    <a:pt x="145628" y="57319"/>
                    <a:pt x="142218" y="58300"/>
                    <a:pt x="138599" y="59757"/>
                  </a:cubicBezTo>
                  <a:cubicBezTo>
                    <a:pt x="129969" y="53109"/>
                    <a:pt x="113939" y="46670"/>
                    <a:pt x="100880" y="42107"/>
                  </a:cubicBezTo>
                  <a:lnTo>
                    <a:pt x="102709" y="39021"/>
                  </a:lnTo>
                  <a:cubicBezTo>
                    <a:pt x="106652" y="32363"/>
                    <a:pt x="104442" y="23734"/>
                    <a:pt x="97775" y="19790"/>
                  </a:cubicBezTo>
                  <a:lnTo>
                    <a:pt x="67800" y="2045"/>
                  </a:lnTo>
                  <a:cubicBezTo>
                    <a:pt x="64580" y="131"/>
                    <a:pt x="60789" y="-403"/>
                    <a:pt x="57160" y="521"/>
                  </a:cubicBezTo>
                  <a:cubicBezTo>
                    <a:pt x="53522" y="1455"/>
                    <a:pt x="50474" y="3750"/>
                    <a:pt x="48569" y="6979"/>
                  </a:cubicBezTo>
                  <a:lnTo>
                    <a:pt x="1963" y="85760"/>
                  </a:lnTo>
                  <a:cubicBezTo>
                    <a:pt x="48" y="88989"/>
                    <a:pt x="-485" y="92761"/>
                    <a:pt x="448" y="96400"/>
                  </a:cubicBezTo>
                  <a:cubicBezTo>
                    <a:pt x="1382" y="100038"/>
                    <a:pt x="3668" y="103096"/>
                    <a:pt x="6897" y="105001"/>
                  </a:cubicBezTo>
                  <a:lnTo>
                    <a:pt x="36872" y="122736"/>
                  </a:lnTo>
                  <a:cubicBezTo>
                    <a:pt x="39063" y="124032"/>
                    <a:pt x="41511" y="124699"/>
                    <a:pt x="43997" y="124699"/>
                  </a:cubicBezTo>
                  <a:cubicBezTo>
                    <a:pt x="45168" y="124699"/>
                    <a:pt x="46349" y="124556"/>
                    <a:pt x="47521" y="124251"/>
                  </a:cubicBezTo>
                  <a:cubicBezTo>
                    <a:pt x="51159" y="123318"/>
                    <a:pt x="54207" y="121032"/>
                    <a:pt x="56112" y="117803"/>
                  </a:cubicBezTo>
                  <a:lnTo>
                    <a:pt x="58837" y="113202"/>
                  </a:lnTo>
                  <a:lnTo>
                    <a:pt x="69781" y="125794"/>
                  </a:lnTo>
                  <a:cubicBezTo>
                    <a:pt x="72257" y="131052"/>
                    <a:pt x="74781" y="136005"/>
                    <a:pt x="77153" y="140348"/>
                  </a:cubicBezTo>
                  <a:lnTo>
                    <a:pt x="76839" y="140663"/>
                  </a:lnTo>
                  <a:cubicBezTo>
                    <a:pt x="73829" y="143672"/>
                    <a:pt x="72143" y="147768"/>
                    <a:pt x="72143" y="152102"/>
                  </a:cubicBezTo>
                  <a:cubicBezTo>
                    <a:pt x="72143" y="156560"/>
                    <a:pt x="73829" y="160532"/>
                    <a:pt x="76839" y="163542"/>
                  </a:cubicBezTo>
                  <a:cubicBezTo>
                    <a:pt x="79125" y="165713"/>
                    <a:pt x="81897" y="167152"/>
                    <a:pt x="84783" y="167875"/>
                  </a:cubicBezTo>
                  <a:cubicBezTo>
                    <a:pt x="82859" y="173533"/>
                    <a:pt x="84297" y="180039"/>
                    <a:pt x="88640" y="184497"/>
                  </a:cubicBezTo>
                  <a:cubicBezTo>
                    <a:pt x="93098" y="188830"/>
                    <a:pt x="99718" y="190278"/>
                    <a:pt x="105261" y="188354"/>
                  </a:cubicBezTo>
                  <a:cubicBezTo>
                    <a:pt x="105985" y="191364"/>
                    <a:pt x="107433" y="194136"/>
                    <a:pt x="109595" y="196298"/>
                  </a:cubicBezTo>
                  <a:cubicBezTo>
                    <a:pt x="113929" y="200518"/>
                    <a:pt x="120559" y="201956"/>
                    <a:pt x="126216" y="200156"/>
                  </a:cubicBezTo>
                  <a:cubicBezTo>
                    <a:pt x="126940" y="203166"/>
                    <a:pt x="128388" y="205937"/>
                    <a:pt x="130550" y="208109"/>
                  </a:cubicBezTo>
                  <a:cubicBezTo>
                    <a:pt x="133560" y="211119"/>
                    <a:pt x="137656" y="212681"/>
                    <a:pt x="141990" y="212681"/>
                  </a:cubicBezTo>
                  <a:cubicBezTo>
                    <a:pt x="142885" y="212681"/>
                    <a:pt x="143647" y="212576"/>
                    <a:pt x="144381" y="212481"/>
                  </a:cubicBezTo>
                  <a:lnTo>
                    <a:pt x="149086" y="217177"/>
                  </a:lnTo>
                  <a:cubicBezTo>
                    <a:pt x="152001" y="220215"/>
                    <a:pt x="155887" y="221863"/>
                    <a:pt x="160049" y="221863"/>
                  </a:cubicBezTo>
                  <a:cubicBezTo>
                    <a:pt x="164669" y="221844"/>
                    <a:pt x="168860" y="220301"/>
                    <a:pt x="171832" y="217196"/>
                  </a:cubicBezTo>
                  <a:cubicBezTo>
                    <a:pt x="174099" y="214929"/>
                    <a:pt x="175584" y="212224"/>
                    <a:pt x="176204" y="209271"/>
                  </a:cubicBezTo>
                  <a:cubicBezTo>
                    <a:pt x="177861" y="209862"/>
                    <a:pt x="179661" y="210166"/>
                    <a:pt x="181490" y="210166"/>
                  </a:cubicBezTo>
                  <a:cubicBezTo>
                    <a:pt x="185824" y="210166"/>
                    <a:pt x="189843" y="208461"/>
                    <a:pt x="192796" y="205394"/>
                  </a:cubicBezTo>
                  <a:cubicBezTo>
                    <a:pt x="195063" y="203127"/>
                    <a:pt x="196549" y="200422"/>
                    <a:pt x="197168" y="197470"/>
                  </a:cubicBezTo>
                  <a:cubicBezTo>
                    <a:pt x="198816" y="198060"/>
                    <a:pt x="200588" y="198365"/>
                    <a:pt x="202445" y="198365"/>
                  </a:cubicBezTo>
                  <a:cubicBezTo>
                    <a:pt x="206655" y="198365"/>
                    <a:pt x="210665" y="196670"/>
                    <a:pt x="213751" y="193593"/>
                  </a:cubicBezTo>
                  <a:cubicBezTo>
                    <a:pt x="216837" y="190516"/>
                    <a:pt x="218533" y="186449"/>
                    <a:pt x="218533" y="182172"/>
                  </a:cubicBezTo>
                  <a:cubicBezTo>
                    <a:pt x="218533" y="180420"/>
                    <a:pt x="218218" y="178677"/>
                    <a:pt x="217590" y="176896"/>
                  </a:cubicBezTo>
                  <a:cubicBezTo>
                    <a:pt x="220619" y="176296"/>
                    <a:pt x="223343" y="174848"/>
                    <a:pt x="225553" y="172628"/>
                  </a:cubicBezTo>
                  <a:cubicBezTo>
                    <a:pt x="228639" y="169542"/>
                    <a:pt x="230334" y="165485"/>
                    <a:pt x="230334" y="161208"/>
                  </a:cubicBezTo>
                  <a:cubicBezTo>
                    <a:pt x="230334" y="157465"/>
                    <a:pt x="229020" y="153988"/>
                    <a:pt x="226524" y="151150"/>
                  </a:cubicBezTo>
                  <a:cubicBezTo>
                    <a:pt x="226496" y="151092"/>
                    <a:pt x="226467" y="151035"/>
                    <a:pt x="226429" y="150978"/>
                  </a:cubicBezTo>
                  <a:lnTo>
                    <a:pt x="217904" y="141615"/>
                  </a:lnTo>
                  <a:cubicBezTo>
                    <a:pt x="226486" y="135710"/>
                    <a:pt x="237526" y="123460"/>
                    <a:pt x="246031" y="113202"/>
                  </a:cubicBezTo>
                  <a:lnTo>
                    <a:pt x="248708" y="117726"/>
                  </a:lnTo>
                  <a:cubicBezTo>
                    <a:pt x="251327" y="122155"/>
                    <a:pt x="256014" y="124613"/>
                    <a:pt x="260814" y="124613"/>
                  </a:cubicBezTo>
                  <a:cubicBezTo>
                    <a:pt x="263243" y="124613"/>
                    <a:pt x="265710" y="123984"/>
                    <a:pt x="267939" y="122660"/>
                  </a:cubicBezTo>
                  <a:lnTo>
                    <a:pt x="297914" y="104934"/>
                  </a:lnTo>
                  <a:cubicBezTo>
                    <a:pt x="304563" y="100972"/>
                    <a:pt x="306782" y="92342"/>
                    <a:pt x="302838" y="85684"/>
                  </a:cubicBezTo>
                  <a:close/>
                  <a:moveTo>
                    <a:pt x="52579" y="106001"/>
                  </a:moveTo>
                  <a:lnTo>
                    <a:pt x="48330" y="113192"/>
                  </a:lnTo>
                  <a:cubicBezTo>
                    <a:pt x="47645" y="114345"/>
                    <a:pt x="46559" y="115164"/>
                    <a:pt x="45263" y="115488"/>
                  </a:cubicBezTo>
                  <a:cubicBezTo>
                    <a:pt x="43968" y="115840"/>
                    <a:pt x="42615" y="115621"/>
                    <a:pt x="41463" y="114955"/>
                  </a:cubicBezTo>
                  <a:lnTo>
                    <a:pt x="11488" y="97219"/>
                  </a:lnTo>
                  <a:cubicBezTo>
                    <a:pt x="10335" y="96533"/>
                    <a:pt x="9516" y="95447"/>
                    <a:pt x="9192" y="94152"/>
                  </a:cubicBezTo>
                  <a:cubicBezTo>
                    <a:pt x="8859" y="92857"/>
                    <a:pt x="9049" y="91504"/>
                    <a:pt x="9735" y="90351"/>
                  </a:cubicBezTo>
                  <a:lnTo>
                    <a:pt x="56341" y="11570"/>
                  </a:lnTo>
                  <a:cubicBezTo>
                    <a:pt x="57027" y="10418"/>
                    <a:pt x="58113" y="9599"/>
                    <a:pt x="59408" y="9275"/>
                  </a:cubicBezTo>
                  <a:cubicBezTo>
                    <a:pt x="60723" y="8941"/>
                    <a:pt x="62056" y="9141"/>
                    <a:pt x="63209" y="9818"/>
                  </a:cubicBezTo>
                  <a:lnTo>
                    <a:pt x="93184" y="27544"/>
                  </a:lnTo>
                  <a:cubicBezTo>
                    <a:pt x="94336" y="28229"/>
                    <a:pt x="95155" y="29315"/>
                    <a:pt x="95479" y="30611"/>
                  </a:cubicBezTo>
                  <a:cubicBezTo>
                    <a:pt x="95813" y="31906"/>
                    <a:pt x="95622" y="33249"/>
                    <a:pt x="94936" y="34402"/>
                  </a:cubicBezTo>
                  <a:lnTo>
                    <a:pt x="92107" y="39183"/>
                  </a:lnTo>
                  <a:lnTo>
                    <a:pt x="52579" y="106001"/>
                  </a:lnTo>
                  <a:close/>
                  <a:moveTo>
                    <a:pt x="83335" y="157141"/>
                  </a:moveTo>
                  <a:cubicBezTo>
                    <a:pt x="81887" y="155817"/>
                    <a:pt x="81163" y="154007"/>
                    <a:pt x="81163" y="152083"/>
                  </a:cubicBezTo>
                  <a:cubicBezTo>
                    <a:pt x="81163" y="150159"/>
                    <a:pt x="81887" y="148587"/>
                    <a:pt x="83211" y="147263"/>
                  </a:cubicBezTo>
                  <a:lnTo>
                    <a:pt x="89717" y="140758"/>
                  </a:lnTo>
                  <a:cubicBezTo>
                    <a:pt x="91041" y="139434"/>
                    <a:pt x="92850" y="138710"/>
                    <a:pt x="94651" y="138710"/>
                  </a:cubicBezTo>
                  <a:cubicBezTo>
                    <a:pt x="96575" y="138710"/>
                    <a:pt x="98384" y="139434"/>
                    <a:pt x="99708" y="140758"/>
                  </a:cubicBezTo>
                  <a:cubicBezTo>
                    <a:pt x="100908" y="141958"/>
                    <a:pt x="101756" y="143768"/>
                    <a:pt x="101756" y="145692"/>
                  </a:cubicBezTo>
                  <a:cubicBezTo>
                    <a:pt x="101756" y="147616"/>
                    <a:pt x="101032" y="149426"/>
                    <a:pt x="99708" y="150626"/>
                  </a:cubicBezTo>
                  <a:lnTo>
                    <a:pt x="93203" y="157131"/>
                  </a:lnTo>
                  <a:cubicBezTo>
                    <a:pt x="92965" y="157493"/>
                    <a:pt x="92479" y="157731"/>
                    <a:pt x="92241" y="157979"/>
                  </a:cubicBezTo>
                  <a:cubicBezTo>
                    <a:pt x="89602" y="159789"/>
                    <a:pt x="85507" y="159427"/>
                    <a:pt x="83335" y="157141"/>
                  </a:cubicBezTo>
                  <a:close/>
                  <a:moveTo>
                    <a:pt x="105014" y="177972"/>
                  </a:moveTo>
                  <a:cubicBezTo>
                    <a:pt x="103814" y="179296"/>
                    <a:pt x="102128" y="180020"/>
                    <a:pt x="100194" y="180020"/>
                  </a:cubicBezTo>
                  <a:cubicBezTo>
                    <a:pt x="100194" y="180020"/>
                    <a:pt x="100194" y="180020"/>
                    <a:pt x="100070" y="180020"/>
                  </a:cubicBezTo>
                  <a:cubicBezTo>
                    <a:pt x="98146" y="180020"/>
                    <a:pt x="96336" y="179296"/>
                    <a:pt x="95136" y="177972"/>
                  </a:cubicBezTo>
                  <a:cubicBezTo>
                    <a:pt x="93812" y="176648"/>
                    <a:pt x="92965" y="174962"/>
                    <a:pt x="92965" y="173038"/>
                  </a:cubicBezTo>
                  <a:cubicBezTo>
                    <a:pt x="92965" y="171114"/>
                    <a:pt x="93812" y="169428"/>
                    <a:pt x="95136" y="168104"/>
                  </a:cubicBezTo>
                  <a:lnTo>
                    <a:pt x="106100" y="157141"/>
                  </a:lnTo>
                  <a:cubicBezTo>
                    <a:pt x="107424" y="155693"/>
                    <a:pt x="109233" y="155093"/>
                    <a:pt x="111157" y="155093"/>
                  </a:cubicBezTo>
                  <a:cubicBezTo>
                    <a:pt x="112967" y="155093"/>
                    <a:pt x="114767" y="155693"/>
                    <a:pt x="116091" y="157141"/>
                  </a:cubicBezTo>
                  <a:cubicBezTo>
                    <a:pt x="117415" y="158341"/>
                    <a:pt x="118015" y="160151"/>
                    <a:pt x="118015" y="162075"/>
                  </a:cubicBezTo>
                  <a:cubicBezTo>
                    <a:pt x="118015" y="163999"/>
                    <a:pt x="117415" y="165809"/>
                    <a:pt x="116091" y="167009"/>
                  </a:cubicBezTo>
                  <a:lnTo>
                    <a:pt x="105014" y="177972"/>
                  </a:lnTo>
                  <a:close/>
                  <a:moveTo>
                    <a:pt x="132474" y="183392"/>
                  </a:moveTo>
                  <a:lnTo>
                    <a:pt x="125969" y="189897"/>
                  </a:lnTo>
                  <a:cubicBezTo>
                    <a:pt x="125731" y="190259"/>
                    <a:pt x="125483" y="190497"/>
                    <a:pt x="125007" y="190745"/>
                  </a:cubicBezTo>
                  <a:cubicBezTo>
                    <a:pt x="122359" y="192555"/>
                    <a:pt x="118263" y="192193"/>
                    <a:pt x="116091" y="189897"/>
                  </a:cubicBezTo>
                  <a:cubicBezTo>
                    <a:pt x="114767" y="188573"/>
                    <a:pt x="114043" y="186764"/>
                    <a:pt x="114043" y="184839"/>
                  </a:cubicBezTo>
                  <a:cubicBezTo>
                    <a:pt x="114043" y="183277"/>
                    <a:pt x="114405" y="181953"/>
                    <a:pt x="115244" y="180744"/>
                  </a:cubicBezTo>
                  <a:cubicBezTo>
                    <a:pt x="115367" y="180382"/>
                    <a:pt x="115606" y="180144"/>
                    <a:pt x="115968" y="179896"/>
                  </a:cubicBezTo>
                  <a:lnTo>
                    <a:pt x="122473" y="173390"/>
                  </a:lnTo>
                  <a:cubicBezTo>
                    <a:pt x="123797" y="172066"/>
                    <a:pt x="125607" y="171343"/>
                    <a:pt x="127407" y="171343"/>
                  </a:cubicBezTo>
                  <a:cubicBezTo>
                    <a:pt x="129217" y="171343"/>
                    <a:pt x="131141" y="172066"/>
                    <a:pt x="132465" y="173514"/>
                  </a:cubicBezTo>
                  <a:cubicBezTo>
                    <a:pt x="135122" y="176172"/>
                    <a:pt x="135122" y="180620"/>
                    <a:pt x="132474" y="183392"/>
                  </a:cubicBezTo>
                  <a:close/>
                  <a:moveTo>
                    <a:pt x="148848" y="199775"/>
                  </a:moveTo>
                  <a:lnTo>
                    <a:pt x="147038" y="201584"/>
                  </a:lnTo>
                  <a:cubicBezTo>
                    <a:pt x="146676" y="202070"/>
                    <a:pt x="146076" y="202432"/>
                    <a:pt x="145714" y="202670"/>
                  </a:cubicBezTo>
                  <a:cubicBezTo>
                    <a:pt x="143666" y="203870"/>
                    <a:pt x="140894" y="203870"/>
                    <a:pt x="138732" y="202794"/>
                  </a:cubicBezTo>
                  <a:cubicBezTo>
                    <a:pt x="138008" y="202432"/>
                    <a:pt x="137532" y="202070"/>
                    <a:pt x="137046" y="201594"/>
                  </a:cubicBezTo>
                  <a:cubicBezTo>
                    <a:pt x="136446" y="200994"/>
                    <a:pt x="135960" y="200394"/>
                    <a:pt x="135599" y="199546"/>
                  </a:cubicBezTo>
                  <a:cubicBezTo>
                    <a:pt x="135113" y="198698"/>
                    <a:pt x="134998" y="197860"/>
                    <a:pt x="134998" y="196660"/>
                  </a:cubicBezTo>
                  <a:cubicBezTo>
                    <a:pt x="134998" y="195460"/>
                    <a:pt x="135360" y="194126"/>
                    <a:pt x="135846" y="193164"/>
                  </a:cubicBezTo>
                  <a:lnTo>
                    <a:pt x="136808" y="191840"/>
                  </a:lnTo>
                  <a:lnTo>
                    <a:pt x="138856" y="189916"/>
                  </a:lnTo>
                  <a:cubicBezTo>
                    <a:pt x="140180" y="188592"/>
                    <a:pt x="141990" y="187868"/>
                    <a:pt x="143914" y="187868"/>
                  </a:cubicBezTo>
                  <a:cubicBezTo>
                    <a:pt x="145724" y="187868"/>
                    <a:pt x="147524" y="188592"/>
                    <a:pt x="148848" y="189916"/>
                  </a:cubicBezTo>
                  <a:cubicBezTo>
                    <a:pt x="151505" y="192545"/>
                    <a:pt x="151505" y="197127"/>
                    <a:pt x="148848" y="199775"/>
                  </a:cubicBezTo>
                  <a:close/>
                  <a:moveTo>
                    <a:pt x="165498" y="210814"/>
                  </a:moveTo>
                  <a:cubicBezTo>
                    <a:pt x="162726" y="213491"/>
                    <a:pt x="158201" y="213500"/>
                    <a:pt x="155449" y="210833"/>
                  </a:cubicBezTo>
                  <a:lnTo>
                    <a:pt x="153029" y="208404"/>
                  </a:lnTo>
                  <a:cubicBezTo>
                    <a:pt x="153163" y="208290"/>
                    <a:pt x="153296" y="208185"/>
                    <a:pt x="153429" y="208080"/>
                  </a:cubicBezTo>
                  <a:lnTo>
                    <a:pt x="155239" y="206271"/>
                  </a:lnTo>
                  <a:cubicBezTo>
                    <a:pt x="158278" y="203166"/>
                    <a:pt x="159783" y="199184"/>
                    <a:pt x="159868" y="195174"/>
                  </a:cubicBezTo>
                  <a:lnTo>
                    <a:pt x="165478" y="200794"/>
                  </a:lnTo>
                  <a:cubicBezTo>
                    <a:pt x="166812" y="202127"/>
                    <a:pt x="167574" y="203928"/>
                    <a:pt x="167574" y="205747"/>
                  </a:cubicBezTo>
                  <a:cubicBezTo>
                    <a:pt x="167574" y="207566"/>
                    <a:pt x="166812" y="209395"/>
                    <a:pt x="165498" y="210814"/>
                  </a:cubicBezTo>
                  <a:close/>
                  <a:moveTo>
                    <a:pt x="219238" y="156274"/>
                  </a:moveTo>
                  <a:cubicBezTo>
                    <a:pt x="220552" y="157503"/>
                    <a:pt x="221285" y="159246"/>
                    <a:pt x="221285" y="161198"/>
                  </a:cubicBezTo>
                  <a:cubicBezTo>
                    <a:pt x="221285" y="163151"/>
                    <a:pt x="220562" y="164913"/>
                    <a:pt x="219199" y="166275"/>
                  </a:cubicBezTo>
                  <a:cubicBezTo>
                    <a:pt x="216513" y="168952"/>
                    <a:pt x="212113" y="168999"/>
                    <a:pt x="209389" y="166371"/>
                  </a:cubicBezTo>
                  <a:lnTo>
                    <a:pt x="198625" y="155607"/>
                  </a:lnTo>
                  <a:cubicBezTo>
                    <a:pt x="196854" y="154017"/>
                    <a:pt x="194177" y="154017"/>
                    <a:pt x="192339" y="155664"/>
                  </a:cubicBezTo>
                  <a:cubicBezTo>
                    <a:pt x="190567" y="157446"/>
                    <a:pt x="190567" y="160351"/>
                    <a:pt x="192339" y="162132"/>
                  </a:cubicBezTo>
                  <a:lnTo>
                    <a:pt x="207398" y="177191"/>
                  </a:lnTo>
                  <a:cubicBezTo>
                    <a:pt x="208731" y="178524"/>
                    <a:pt x="209493" y="180325"/>
                    <a:pt x="209493" y="182144"/>
                  </a:cubicBezTo>
                  <a:cubicBezTo>
                    <a:pt x="209493" y="183963"/>
                    <a:pt x="208731" y="185782"/>
                    <a:pt x="207398" y="187221"/>
                  </a:cubicBezTo>
                  <a:cubicBezTo>
                    <a:pt x="204874" y="189764"/>
                    <a:pt x="199921" y="189764"/>
                    <a:pt x="197368" y="187221"/>
                  </a:cubicBezTo>
                  <a:lnTo>
                    <a:pt x="182309" y="172162"/>
                  </a:lnTo>
                  <a:cubicBezTo>
                    <a:pt x="180537" y="170371"/>
                    <a:pt x="177737" y="170381"/>
                    <a:pt x="176023" y="172105"/>
                  </a:cubicBezTo>
                  <a:cubicBezTo>
                    <a:pt x="175156" y="172895"/>
                    <a:pt x="174651" y="173981"/>
                    <a:pt x="174622" y="175172"/>
                  </a:cubicBezTo>
                  <a:cubicBezTo>
                    <a:pt x="174584" y="176410"/>
                    <a:pt x="175080" y="177620"/>
                    <a:pt x="175965" y="178515"/>
                  </a:cubicBezTo>
                  <a:lnTo>
                    <a:pt x="186443" y="188992"/>
                  </a:lnTo>
                  <a:cubicBezTo>
                    <a:pt x="187834" y="190374"/>
                    <a:pt x="188529" y="192040"/>
                    <a:pt x="188529" y="193945"/>
                  </a:cubicBezTo>
                  <a:cubicBezTo>
                    <a:pt x="188529" y="195955"/>
                    <a:pt x="187843" y="197613"/>
                    <a:pt x="186443" y="199022"/>
                  </a:cubicBezTo>
                  <a:cubicBezTo>
                    <a:pt x="183747" y="201718"/>
                    <a:pt x="179099" y="201718"/>
                    <a:pt x="176404" y="199022"/>
                  </a:cubicBezTo>
                  <a:lnTo>
                    <a:pt x="165926" y="188545"/>
                  </a:lnTo>
                  <a:cubicBezTo>
                    <a:pt x="164116" y="186754"/>
                    <a:pt x="161402" y="186754"/>
                    <a:pt x="159630" y="188488"/>
                  </a:cubicBezTo>
                  <a:cubicBezTo>
                    <a:pt x="159316" y="188773"/>
                    <a:pt x="159106" y="189135"/>
                    <a:pt x="158897" y="189488"/>
                  </a:cubicBezTo>
                  <a:cubicBezTo>
                    <a:pt x="158125" y="187278"/>
                    <a:pt x="156992" y="185173"/>
                    <a:pt x="155230" y="183382"/>
                  </a:cubicBezTo>
                  <a:cubicBezTo>
                    <a:pt x="152096" y="180372"/>
                    <a:pt x="147886" y="178686"/>
                    <a:pt x="143790" y="178686"/>
                  </a:cubicBezTo>
                  <a:cubicBezTo>
                    <a:pt x="143666" y="178686"/>
                    <a:pt x="143552" y="178686"/>
                    <a:pt x="143552" y="178686"/>
                  </a:cubicBezTo>
                  <a:cubicBezTo>
                    <a:pt x="143676" y="174352"/>
                    <a:pt x="141990" y="170133"/>
                    <a:pt x="138856" y="166999"/>
                  </a:cubicBezTo>
                  <a:cubicBezTo>
                    <a:pt x="135722" y="163989"/>
                    <a:pt x="131627" y="162303"/>
                    <a:pt x="127417" y="162303"/>
                  </a:cubicBezTo>
                  <a:lnTo>
                    <a:pt x="127055" y="162303"/>
                  </a:lnTo>
                  <a:cubicBezTo>
                    <a:pt x="127055" y="162303"/>
                    <a:pt x="127055" y="162180"/>
                    <a:pt x="127055" y="162065"/>
                  </a:cubicBezTo>
                  <a:cubicBezTo>
                    <a:pt x="127055" y="157731"/>
                    <a:pt x="125493" y="153636"/>
                    <a:pt x="122483" y="150626"/>
                  </a:cubicBezTo>
                  <a:cubicBezTo>
                    <a:pt x="119349" y="147616"/>
                    <a:pt x="115253" y="145930"/>
                    <a:pt x="111043" y="145930"/>
                  </a:cubicBezTo>
                  <a:cubicBezTo>
                    <a:pt x="110919" y="145930"/>
                    <a:pt x="110805" y="145930"/>
                    <a:pt x="110805" y="145930"/>
                  </a:cubicBezTo>
                  <a:cubicBezTo>
                    <a:pt x="110805" y="145930"/>
                    <a:pt x="110805" y="145806"/>
                    <a:pt x="110805" y="145692"/>
                  </a:cubicBezTo>
                  <a:cubicBezTo>
                    <a:pt x="110805" y="141358"/>
                    <a:pt x="109119" y="137262"/>
                    <a:pt x="106109" y="134252"/>
                  </a:cubicBezTo>
                  <a:cubicBezTo>
                    <a:pt x="100051" y="128309"/>
                    <a:pt x="90345" y="128137"/>
                    <a:pt x="83935" y="133795"/>
                  </a:cubicBezTo>
                  <a:cubicBezTo>
                    <a:pt x="81706" y="129585"/>
                    <a:pt x="79696" y="125442"/>
                    <a:pt x="78344" y="122613"/>
                  </a:cubicBezTo>
                  <a:lnTo>
                    <a:pt x="77706" y="121279"/>
                  </a:lnTo>
                  <a:lnTo>
                    <a:pt x="63656" y="105020"/>
                  </a:lnTo>
                  <a:lnTo>
                    <a:pt x="96184" y="50042"/>
                  </a:lnTo>
                  <a:cubicBezTo>
                    <a:pt x="110205" y="54785"/>
                    <a:pt x="122035" y="59843"/>
                    <a:pt x="129255" y="64243"/>
                  </a:cubicBezTo>
                  <a:cubicBezTo>
                    <a:pt x="118349" y="70187"/>
                    <a:pt x="108805" y="77569"/>
                    <a:pt x="107195" y="79083"/>
                  </a:cubicBezTo>
                  <a:cubicBezTo>
                    <a:pt x="104195" y="82084"/>
                    <a:pt x="102537" y="86141"/>
                    <a:pt x="102537" y="90504"/>
                  </a:cubicBezTo>
                  <a:cubicBezTo>
                    <a:pt x="102537" y="94933"/>
                    <a:pt x="104147" y="98886"/>
                    <a:pt x="107205" y="101943"/>
                  </a:cubicBezTo>
                  <a:cubicBezTo>
                    <a:pt x="112920" y="107516"/>
                    <a:pt x="119339" y="108411"/>
                    <a:pt x="126302" y="104610"/>
                  </a:cubicBezTo>
                  <a:cubicBezTo>
                    <a:pt x="140142" y="97343"/>
                    <a:pt x="171070" y="105363"/>
                    <a:pt x="174127" y="108525"/>
                  </a:cubicBezTo>
                  <a:lnTo>
                    <a:pt x="219238" y="156274"/>
                  </a:lnTo>
                  <a:close/>
                  <a:moveTo>
                    <a:pt x="211637" y="134986"/>
                  </a:moveTo>
                  <a:lnTo>
                    <a:pt x="180614" y="102191"/>
                  </a:lnTo>
                  <a:cubicBezTo>
                    <a:pt x="175946" y="97524"/>
                    <a:pt x="158306" y="92742"/>
                    <a:pt x="142361" y="92742"/>
                  </a:cubicBezTo>
                  <a:cubicBezTo>
                    <a:pt x="134675" y="92742"/>
                    <a:pt x="127378" y="93857"/>
                    <a:pt x="122121" y="96628"/>
                  </a:cubicBezTo>
                  <a:cubicBezTo>
                    <a:pt x="118596" y="98514"/>
                    <a:pt x="116301" y="98191"/>
                    <a:pt x="113615" y="95409"/>
                  </a:cubicBezTo>
                  <a:cubicBezTo>
                    <a:pt x="112300" y="94181"/>
                    <a:pt x="111567" y="92437"/>
                    <a:pt x="111567" y="90485"/>
                  </a:cubicBezTo>
                  <a:cubicBezTo>
                    <a:pt x="111567" y="88542"/>
                    <a:pt x="112300" y="86799"/>
                    <a:pt x="113682" y="85494"/>
                  </a:cubicBezTo>
                  <a:cubicBezTo>
                    <a:pt x="115558" y="83513"/>
                    <a:pt x="128140" y="74283"/>
                    <a:pt x="139704" y="69092"/>
                  </a:cubicBezTo>
                  <a:cubicBezTo>
                    <a:pt x="143742" y="67272"/>
                    <a:pt x="147210" y="66129"/>
                    <a:pt x="150019" y="65720"/>
                  </a:cubicBezTo>
                  <a:cubicBezTo>
                    <a:pt x="157954" y="64605"/>
                    <a:pt x="170422" y="61053"/>
                    <a:pt x="180442" y="58214"/>
                  </a:cubicBezTo>
                  <a:cubicBezTo>
                    <a:pt x="184557" y="57043"/>
                    <a:pt x="197082" y="53461"/>
                    <a:pt x="199540" y="53461"/>
                  </a:cubicBezTo>
                  <a:cubicBezTo>
                    <a:pt x="201873" y="53461"/>
                    <a:pt x="204769" y="52061"/>
                    <a:pt x="208265" y="49375"/>
                  </a:cubicBezTo>
                  <a:lnTo>
                    <a:pt x="241126" y="104925"/>
                  </a:lnTo>
                  <a:cubicBezTo>
                    <a:pt x="232992" y="114916"/>
                    <a:pt x="219838" y="130166"/>
                    <a:pt x="211637" y="134986"/>
                  </a:cubicBezTo>
                  <a:close/>
                  <a:moveTo>
                    <a:pt x="295599" y="94076"/>
                  </a:moveTo>
                  <a:cubicBezTo>
                    <a:pt x="295266" y="95371"/>
                    <a:pt x="294456" y="96467"/>
                    <a:pt x="293304" y="97143"/>
                  </a:cubicBezTo>
                  <a:lnTo>
                    <a:pt x="263329" y="114869"/>
                  </a:lnTo>
                  <a:cubicBezTo>
                    <a:pt x="260938" y="116279"/>
                    <a:pt x="257871" y="115469"/>
                    <a:pt x="256471" y="113107"/>
                  </a:cubicBezTo>
                  <a:lnTo>
                    <a:pt x="209855" y="34335"/>
                  </a:lnTo>
                  <a:cubicBezTo>
                    <a:pt x="209170" y="33182"/>
                    <a:pt x="208979" y="31839"/>
                    <a:pt x="209313" y="30534"/>
                  </a:cubicBezTo>
                  <a:cubicBezTo>
                    <a:pt x="209646" y="29239"/>
                    <a:pt x="210456" y="28153"/>
                    <a:pt x="211608" y="27467"/>
                  </a:cubicBezTo>
                  <a:lnTo>
                    <a:pt x="241583" y="9732"/>
                  </a:lnTo>
                  <a:cubicBezTo>
                    <a:pt x="242736" y="9065"/>
                    <a:pt x="244079" y="8846"/>
                    <a:pt x="245384" y="9198"/>
                  </a:cubicBezTo>
                  <a:cubicBezTo>
                    <a:pt x="246679" y="9532"/>
                    <a:pt x="247765" y="10341"/>
                    <a:pt x="248451" y="11494"/>
                  </a:cubicBezTo>
                  <a:lnTo>
                    <a:pt x="295057" y="90275"/>
                  </a:lnTo>
                  <a:cubicBezTo>
                    <a:pt x="295742" y="91428"/>
                    <a:pt x="295942" y="92780"/>
                    <a:pt x="295599" y="9407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15" name="Group 15"/>
          <p:cNvGrpSpPr/>
          <p:nvPr/>
        </p:nvGrpSpPr>
        <p:grpSpPr>
          <a:xfrm rot="21600000">
            <a:off x="1023938" y="5006972"/>
            <a:ext cx="1208091" cy="1208091"/>
            <a:chOff x="819150" y="4005577"/>
            <a:chExt cx="966473" cy="966473"/>
          </a:xfrm>
        </p:grpSpPr>
        <p:sp>
          <p:nvSpPr>
            <p:cNvPr id="14" name="Freeform 14"/>
            <p:cNvSpPr/>
            <p:nvPr/>
          </p:nvSpPr>
          <p:spPr>
            <a:xfrm>
              <a:off x="819150" y="4005577"/>
              <a:ext cx="966473" cy="966473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50C5D0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17" name="Group 17"/>
          <p:cNvGrpSpPr/>
          <p:nvPr/>
        </p:nvGrpSpPr>
        <p:grpSpPr>
          <a:xfrm rot="21600000">
            <a:off x="1219472" y="5170436"/>
            <a:ext cx="825436" cy="866033"/>
            <a:chOff x="975577" y="4136349"/>
            <a:chExt cx="660349" cy="692826"/>
          </a:xfrm>
        </p:grpSpPr>
        <p:sp>
          <p:nvSpPr>
            <p:cNvPr id="16" name="Freeform 16"/>
            <p:cNvSpPr/>
            <p:nvPr/>
          </p:nvSpPr>
          <p:spPr>
            <a:xfrm>
              <a:off x="975577" y="4136349"/>
              <a:ext cx="660349" cy="692826"/>
            </a:xfrm>
            <a:custGeom>
              <a:avLst/>
              <a:gdLst/>
              <a:ahLst/>
              <a:cxnLst/>
              <a:rect l="0" t="0" r="0" b="0"/>
              <a:pathLst>
                <a:path w="287997" h="302876">
                  <a:moveTo>
                    <a:pt x="287997" y="95326"/>
                  </a:moveTo>
                  <a:cubicBezTo>
                    <a:pt x="287997" y="83077"/>
                    <a:pt x="278434" y="73019"/>
                    <a:pt x="266357" y="72219"/>
                  </a:cubicBezTo>
                  <a:cubicBezTo>
                    <a:pt x="264985" y="67856"/>
                    <a:pt x="263232" y="63627"/>
                    <a:pt x="261099" y="59588"/>
                  </a:cubicBezTo>
                  <a:cubicBezTo>
                    <a:pt x="264833" y="55369"/>
                    <a:pt x="266852" y="49978"/>
                    <a:pt x="266852" y="44291"/>
                  </a:cubicBezTo>
                  <a:cubicBezTo>
                    <a:pt x="266852" y="38110"/>
                    <a:pt x="264452" y="32299"/>
                    <a:pt x="260080" y="27937"/>
                  </a:cubicBezTo>
                  <a:cubicBezTo>
                    <a:pt x="251688" y="19526"/>
                    <a:pt x="237258" y="19107"/>
                    <a:pt x="228399" y="26899"/>
                  </a:cubicBezTo>
                  <a:cubicBezTo>
                    <a:pt x="224361" y="24794"/>
                    <a:pt x="220141" y="23031"/>
                    <a:pt x="215779" y="21669"/>
                  </a:cubicBezTo>
                  <a:cubicBezTo>
                    <a:pt x="215007" y="9573"/>
                    <a:pt x="204920" y="0"/>
                    <a:pt x="192643" y="0"/>
                  </a:cubicBezTo>
                  <a:cubicBezTo>
                    <a:pt x="180384" y="0"/>
                    <a:pt x="170297" y="9573"/>
                    <a:pt x="169535" y="21650"/>
                  </a:cubicBezTo>
                  <a:cubicBezTo>
                    <a:pt x="165163" y="23031"/>
                    <a:pt x="160943" y="24794"/>
                    <a:pt x="156886" y="26899"/>
                  </a:cubicBezTo>
                  <a:cubicBezTo>
                    <a:pt x="148047" y="19107"/>
                    <a:pt x="133635" y="19526"/>
                    <a:pt x="125225" y="27937"/>
                  </a:cubicBezTo>
                  <a:cubicBezTo>
                    <a:pt x="120843" y="32299"/>
                    <a:pt x="118443" y="38110"/>
                    <a:pt x="118443" y="44310"/>
                  </a:cubicBezTo>
                  <a:cubicBezTo>
                    <a:pt x="118443" y="49997"/>
                    <a:pt x="120491" y="55378"/>
                    <a:pt x="124196" y="59588"/>
                  </a:cubicBezTo>
                  <a:cubicBezTo>
                    <a:pt x="122072" y="63627"/>
                    <a:pt x="120319" y="67856"/>
                    <a:pt x="118948" y="72219"/>
                  </a:cubicBezTo>
                  <a:cubicBezTo>
                    <a:pt x="106889" y="73000"/>
                    <a:pt x="97307" y="83068"/>
                    <a:pt x="97307" y="95326"/>
                  </a:cubicBezTo>
                  <a:cubicBezTo>
                    <a:pt x="97307" y="107594"/>
                    <a:pt x="106880" y="117672"/>
                    <a:pt x="118967" y="118453"/>
                  </a:cubicBezTo>
                  <a:cubicBezTo>
                    <a:pt x="120329" y="122825"/>
                    <a:pt x="122072" y="127044"/>
                    <a:pt x="124196" y="131093"/>
                  </a:cubicBezTo>
                  <a:cubicBezTo>
                    <a:pt x="120462" y="135312"/>
                    <a:pt x="118443" y="140684"/>
                    <a:pt x="118443" y="146371"/>
                  </a:cubicBezTo>
                  <a:cubicBezTo>
                    <a:pt x="118443" y="152552"/>
                    <a:pt x="120853" y="158391"/>
                    <a:pt x="125225" y="162744"/>
                  </a:cubicBezTo>
                  <a:cubicBezTo>
                    <a:pt x="133645" y="171155"/>
                    <a:pt x="148189" y="171488"/>
                    <a:pt x="156886" y="163782"/>
                  </a:cubicBezTo>
                  <a:cubicBezTo>
                    <a:pt x="160943" y="165906"/>
                    <a:pt x="165163" y="167650"/>
                    <a:pt x="169535" y="169012"/>
                  </a:cubicBezTo>
                  <a:cubicBezTo>
                    <a:pt x="170316" y="181089"/>
                    <a:pt x="180384" y="190681"/>
                    <a:pt x="192643" y="190681"/>
                  </a:cubicBezTo>
                  <a:cubicBezTo>
                    <a:pt x="204920" y="190681"/>
                    <a:pt x="214998" y="181080"/>
                    <a:pt x="215779" y="169012"/>
                  </a:cubicBezTo>
                  <a:cubicBezTo>
                    <a:pt x="220141" y="167650"/>
                    <a:pt x="224361" y="165906"/>
                    <a:pt x="228419" y="163782"/>
                  </a:cubicBezTo>
                  <a:cubicBezTo>
                    <a:pt x="237258" y="171564"/>
                    <a:pt x="251688" y="171126"/>
                    <a:pt x="260061" y="162744"/>
                  </a:cubicBezTo>
                  <a:cubicBezTo>
                    <a:pt x="264452" y="158391"/>
                    <a:pt x="266852" y="152591"/>
                    <a:pt x="266852" y="146399"/>
                  </a:cubicBezTo>
                  <a:cubicBezTo>
                    <a:pt x="266852" y="140694"/>
                    <a:pt x="264823" y="135303"/>
                    <a:pt x="261108" y="131121"/>
                  </a:cubicBezTo>
                  <a:cubicBezTo>
                    <a:pt x="263223" y="127054"/>
                    <a:pt x="264966" y="122825"/>
                    <a:pt x="266328" y="118462"/>
                  </a:cubicBezTo>
                  <a:cubicBezTo>
                    <a:pt x="278406" y="117672"/>
                    <a:pt x="287997" y="107604"/>
                    <a:pt x="287997" y="95326"/>
                  </a:cubicBezTo>
                  <a:close/>
                  <a:moveTo>
                    <a:pt x="263175" y="108052"/>
                  </a:moveTo>
                  <a:cubicBezTo>
                    <a:pt x="260584" y="107699"/>
                    <a:pt x="258175" y="109357"/>
                    <a:pt x="257536" y="111881"/>
                  </a:cubicBezTo>
                  <a:cubicBezTo>
                    <a:pt x="255946" y="118148"/>
                    <a:pt x="253469" y="124149"/>
                    <a:pt x="250155" y="129702"/>
                  </a:cubicBezTo>
                  <a:cubicBezTo>
                    <a:pt x="248812" y="131931"/>
                    <a:pt x="249354" y="134788"/>
                    <a:pt x="251383" y="136369"/>
                  </a:cubicBezTo>
                  <a:lnTo>
                    <a:pt x="252812" y="137236"/>
                  </a:lnTo>
                  <a:cubicBezTo>
                    <a:pt x="255250" y="139675"/>
                    <a:pt x="256584" y="142913"/>
                    <a:pt x="256584" y="146361"/>
                  </a:cubicBezTo>
                  <a:cubicBezTo>
                    <a:pt x="256584" y="149828"/>
                    <a:pt x="255241" y="153048"/>
                    <a:pt x="252812" y="155496"/>
                  </a:cubicBezTo>
                  <a:cubicBezTo>
                    <a:pt x="247945" y="160382"/>
                    <a:pt x="239325" y="160325"/>
                    <a:pt x="234657" y="155534"/>
                  </a:cubicBezTo>
                  <a:lnTo>
                    <a:pt x="233733" y="154095"/>
                  </a:lnTo>
                  <a:cubicBezTo>
                    <a:pt x="232162" y="152009"/>
                    <a:pt x="229276" y="151486"/>
                    <a:pt x="227028" y="152810"/>
                  </a:cubicBezTo>
                  <a:cubicBezTo>
                    <a:pt x="221446" y="156134"/>
                    <a:pt x="215445" y="158639"/>
                    <a:pt x="209188" y="160239"/>
                  </a:cubicBezTo>
                  <a:cubicBezTo>
                    <a:pt x="206644" y="160887"/>
                    <a:pt x="205073" y="163878"/>
                    <a:pt x="205444" y="166478"/>
                  </a:cubicBezTo>
                  <a:lnTo>
                    <a:pt x="205568" y="167516"/>
                  </a:lnTo>
                  <a:cubicBezTo>
                    <a:pt x="205568" y="174622"/>
                    <a:pt x="199777" y="180413"/>
                    <a:pt x="192652" y="180413"/>
                  </a:cubicBezTo>
                  <a:cubicBezTo>
                    <a:pt x="185527" y="180413"/>
                    <a:pt x="179736" y="174622"/>
                    <a:pt x="179736" y="167516"/>
                  </a:cubicBezTo>
                  <a:cubicBezTo>
                    <a:pt x="179736" y="167126"/>
                    <a:pt x="179803" y="166773"/>
                    <a:pt x="179936" y="165859"/>
                  </a:cubicBezTo>
                  <a:cubicBezTo>
                    <a:pt x="180289" y="163278"/>
                    <a:pt x="178641" y="160877"/>
                    <a:pt x="176126" y="160230"/>
                  </a:cubicBezTo>
                  <a:cubicBezTo>
                    <a:pt x="169868" y="158629"/>
                    <a:pt x="163868" y="156134"/>
                    <a:pt x="158305" y="152800"/>
                  </a:cubicBezTo>
                  <a:cubicBezTo>
                    <a:pt x="157486" y="152324"/>
                    <a:pt x="156571" y="152086"/>
                    <a:pt x="155686" y="152086"/>
                  </a:cubicBezTo>
                  <a:cubicBezTo>
                    <a:pt x="154162" y="152086"/>
                    <a:pt x="152685" y="152743"/>
                    <a:pt x="151657" y="153991"/>
                  </a:cubicBezTo>
                  <a:lnTo>
                    <a:pt x="150771" y="155467"/>
                  </a:lnTo>
                  <a:cubicBezTo>
                    <a:pt x="145884" y="160353"/>
                    <a:pt x="137379" y="160353"/>
                    <a:pt x="132492" y="155467"/>
                  </a:cubicBezTo>
                  <a:cubicBezTo>
                    <a:pt x="130063" y="153019"/>
                    <a:pt x="128720" y="149781"/>
                    <a:pt x="128720" y="146333"/>
                  </a:cubicBezTo>
                  <a:cubicBezTo>
                    <a:pt x="128720" y="142885"/>
                    <a:pt x="130063" y="139646"/>
                    <a:pt x="132464" y="137303"/>
                  </a:cubicBezTo>
                  <a:lnTo>
                    <a:pt x="133921" y="136360"/>
                  </a:lnTo>
                  <a:cubicBezTo>
                    <a:pt x="135959" y="134779"/>
                    <a:pt x="136502" y="131893"/>
                    <a:pt x="135169" y="129673"/>
                  </a:cubicBezTo>
                  <a:cubicBezTo>
                    <a:pt x="131845" y="124130"/>
                    <a:pt x="129349" y="118120"/>
                    <a:pt x="127768" y="111852"/>
                  </a:cubicBezTo>
                  <a:cubicBezTo>
                    <a:pt x="127130" y="109309"/>
                    <a:pt x="124205" y="107804"/>
                    <a:pt x="121538" y="108109"/>
                  </a:cubicBezTo>
                  <a:cubicBezTo>
                    <a:pt x="114299" y="108985"/>
                    <a:pt x="107565" y="102803"/>
                    <a:pt x="107565" y="95288"/>
                  </a:cubicBezTo>
                  <a:cubicBezTo>
                    <a:pt x="107565" y="88182"/>
                    <a:pt x="113347" y="82391"/>
                    <a:pt x="120481" y="82391"/>
                  </a:cubicBezTo>
                  <a:cubicBezTo>
                    <a:pt x="120919" y="82391"/>
                    <a:pt x="121338" y="82448"/>
                    <a:pt x="122129" y="82572"/>
                  </a:cubicBezTo>
                  <a:cubicBezTo>
                    <a:pt x="124729" y="82915"/>
                    <a:pt x="127120" y="81258"/>
                    <a:pt x="127768" y="78753"/>
                  </a:cubicBezTo>
                  <a:cubicBezTo>
                    <a:pt x="129349" y="72466"/>
                    <a:pt x="131854" y="66475"/>
                    <a:pt x="135178" y="60931"/>
                  </a:cubicBezTo>
                  <a:cubicBezTo>
                    <a:pt x="136521" y="58712"/>
                    <a:pt x="135988" y="55826"/>
                    <a:pt x="133921" y="54245"/>
                  </a:cubicBezTo>
                  <a:lnTo>
                    <a:pt x="132473" y="53416"/>
                  </a:lnTo>
                  <a:cubicBezTo>
                    <a:pt x="130044" y="50978"/>
                    <a:pt x="128701" y="47730"/>
                    <a:pt x="128701" y="44282"/>
                  </a:cubicBezTo>
                  <a:cubicBezTo>
                    <a:pt x="128701" y="40824"/>
                    <a:pt x="130044" y="37576"/>
                    <a:pt x="132483" y="35157"/>
                  </a:cubicBezTo>
                  <a:cubicBezTo>
                    <a:pt x="137350" y="30270"/>
                    <a:pt x="145961" y="30309"/>
                    <a:pt x="150647" y="35119"/>
                  </a:cubicBezTo>
                  <a:lnTo>
                    <a:pt x="151637" y="36643"/>
                  </a:lnTo>
                  <a:cubicBezTo>
                    <a:pt x="153247" y="38624"/>
                    <a:pt x="156057" y="39148"/>
                    <a:pt x="158276" y="37843"/>
                  </a:cubicBezTo>
                  <a:cubicBezTo>
                    <a:pt x="163810" y="34519"/>
                    <a:pt x="169811" y="32033"/>
                    <a:pt x="176117" y="30413"/>
                  </a:cubicBezTo>
                  <a:cubicBezTo>
                    <a:pt x="178641" y="29756"/>
                    <a:pt x="180212" y="26851"/>
                    <a:pt x="179851" y="24251"/>
                  </a:cubicBezTo>
                  <a:lnTo>
                    <a:pt x="179727" y="23146"/>
                  </a:lnTo>
                  <a:cubicBezTo>
                    <a:pt x="179727" y="16012"/>
                    <a:pt x="185518" y="10230"/>
                    <a:pt x="192643" y="10230"/>
                  </a:cubicBezTo>
                  <a:cubicBezTo>
                    <a:pt x="199767" y="10230"/>
                    <a:pt x="205559" y="16012"/>
                    <a:pt x="205559" y="23146"/>
                  </a:cubicBezTo>
                  <a:cubicBezTo>
                    <a:pt x="205559" y="23498"/>
                    <a:pt x="205492" y="23860"/>
                    <a:pt x="205358" y="24765"/>
                  </a:cubicBezTo>
                  <a:cubicBezTo>
                    <a:pt x="205016" y="27346"/>
                    <a:pt x="206644" y="29756"/>
                    <a:pt x="209149" y="30413"/>
                  </a:cubicBezTo>
                  <a:cubicBezTo>
                    <a:pt x="215436" y="32014"/>
                    <a:pt x="221446" y="34519"/>
                    <a:pt x="227018" y="37843"/>
                  </a:cubicBezTo>
                  <a:cubicBezTo>
                    <a:pt x="229238" y="39167"/>
                    <a:pt x="232095" y="38624"/>
                    <a:pt x="233676" y="36586"/>
                  </a:cubicBezTo>
                  <a:lnTo>
                    <a:pt x="234524" y="35166"/>
                  </a:lnTo>
                  <a:cubicBezTo>
                    <a:pt x="239420" y="30280"/>
                    <a:pt x="247897" y="30280"/>
                    <a:pt x="252803" y="35166"/>
                  </a:cubicBezTo>
                  <a:cubicBezTo>
                    <a:pt x="255250" y="37595"/>
                    <a:pt x="256584" y="40843"/>
                    <a:pt x="256584" y="44282"/>
                  </a:cubicBezTo>
                  <a:cubicBezTo>
                    <a:pt x="256584" y="47749"/>
                    <a:pt x="255241" y="50987"/>
                    <a:pt x="252860" y="53330"/>
                  </a:cubicBezTo>
                  <a:lnTo>
                    <a:pt x="251355" y="54273"/>
                  </a:lnTo>
                  <a:cubicBezTo>
                    <a:pt x="249326" y="55874"/>
                    <a:pt x="248792" y="58741"/>
                    <a:pt x="250126" y="60960"/>
                  </a:cubicBezTo>
                  <a:cubicBezTo>
                    <a:pt x="253450" y="66504"/>
                    <a:pt x="255936" y="72495"/>
                    <a:pt x="257527" y="78781"/>
                  </a:cubicBezTo>
                  <a:cubicBezTo>
                    <a:pt x="258175" y="81305"/>
                    <a:pt x="260946" y="82887"/>
                    <a:pt x="263528" y="82544"/>
                  </a:cubicBezTo>
                  <a:cubicBezTo>
                    <a:pt x="270881" y="81477"/>
                    <a:pt x="277720" y="87773"/>
                    <a:pt x="277720" y="95317"/>
                  </a:cubicBezTo>
                  <a:cubicBezTo>
                    <a:pt x="277720" y="102451"/>
                    <a:pt x="271929" y="108252"/>
                    <a:pt x="264823" y="108252"/>
                  </a:cubicBezTo>
                  <a:cubicBezTo>
                    <a:pt x="264452" y="108252"/>
                    <a:pt x="264099" y="108175"/>
                    <a:pt x="263175" y="108052"/>
                  </a:cubicBezTo>
                  <a:close/>
                  <a:moveTo>
                    <a:pt x="192643" y="67647"/>
                  </a:moveTo>
                  <a:cubicBezTo>
                    <a:pt x="177384" y="67647"/>
                    <a:pt x="164972" y="80058"/>
                    <a:pt x="164972" y="95317"/>
                  </a:cubicBezTo>
                  <a:cubicBezTo>
                    <a:pt x="164972" y="110595"/>
                    <a:pt x="177384" y="123015"/>
                    <a:pt x="192643" y="123015"/>
                  </a:cubicBezTo>
                  <a:cubicBezTo>
                    <a:pt x="207921" y="123015"/>
                    <a:pt x="220341" y="110595"/>
                    <a:pt x="220322" y="95317"/>
                  </a:cubicBezTo>
                  <a:cubicBezTo>
                    <a:pt x="220332" y="80058"/>
                    <a:pt x="207930" y="67647"/>
                    <a:pt x="192643" y="67647"/>
                  </a:cubicBezTo>
                  <a:close/>
                  <a:moveTo>
                    <a:pt x="192643" y="112757"/>
                  </a:moveTo>
                  <a:cubicBezTo>
                    <a:pt x="183041" y="112757"/>
                    <a:pt x="175212" y="104927"/>
                    <a:pt x="175212" y="95317"/>
                  </a:cubicBezTo>
                  <a:cubicBezTo>
                    <a:pt x="175212" y="85706"/>
                    <a:pt x="183041" y="77895"/>
                    <a:pt x="192643" y="77895"/>
                  </a:cubicBezTo>
                  <a:cubicBezTo>
                    <a:pt x="202272" y="77895"/>
                    <a:pt x="210073" y="85706"/>
                    <a:pt x="210073" y="95317"/>
                  </a:cubicBezTo>
                  <a:cubicBezTo>
                    <a:pt x="210083" y="104927"/>
                    <a:pt x="202272" y="112757"/>
                    <a:pt x="192643" y="112757"/>
                  </a:cubicBezTo>
                  <a:close/>
                  <a:moveTo>
                    <a:pt x="133969" y="227476"/>
                  </a:moveTo>
                  <a:cubicBezTo>
                    <a:pt x="133854" y="224390"/>
                    <a:pt x="133492" y="221313"/>
                    <a:pt x="132911" y="218265"/>
                  </a:cubicBezTo>
                  <a:cubicBezTo>
                    <a:pt x="136474" y="215760"/>
                    <a:pt x="139045" y="212150"/>
                    <a:pt x="140255" y="207902"/>
                  </a:cubicBezTo>
                  <a:cubicBezTo>
                    <a:pt x="141655" y="202968"/>
                    <a:pt x="141055" y="197796"/>
                    <a:pt x="138569" y="193358"/>
                  </a:cubicBezTo>
                  <a:cubicBezTo>
                    <a:pt x="133959" y="185042"/>
                    <a:pt x="123272" y="181289"/>
                    <a:pt x="114385" y="185042"/>
                  </a:cubicBezTo>
                  <a:cubicBezTo>
                    <a:pt x="112109" y="182956"/>
                    <a:pt x="109680" y="181042"/>
                    <a:pt x="107108" y="179289"/>
                  </a:cubicBezTo>
                  <a:cubicBezTo>
                    <a:pt x="108746" y="169812"/>
                    <a:pt x="102974" y="160363"/>
                    <a:pt x="93497" y="157658"/>
                  </a:cubicBezTo>
                  <a:cubicBezTo>
                    <a:pt x="84220" y="155038"/>
                    <a:pt x="74094" y="160134"/>
                    <a:pt x="70542" y="168907"/>
                  </a:cubicBezTo>
                  <a:cubicBezTo>
                    <a:pt x="67446" y="169012"/>
                    <a:pt x="64360" y="169383"/>
                    <a:pt x="61312" y="169955"/>
                  </a:cubicBezTo>
                  <a:cubicBezTo>
                    <a:pt x="55930" y="162306"/>
                    <a:pt x="44681" y="159687"/>
                    <a:pt x="36414" y="164297"/>
                  </a:cubicBezTo>
                  <a:cubicBezTo>
                    <a:pt x="31956" y="166773"/>
                    <a:pt x="28717" y="170850"/>
                    <a:pt x="27317" y="175755"/>
                  </a:cubicBezTo>
                  <a:cubicBezTo>
                    <a:pt x="26108" y="180003"/>
                    <a:pt x="26384" y="184452"/>
                    <a:pt x="28117" y="188490"/>
                  </a:cubicBezTo>
                  <a:cubicBezTo>
                    <a:pt x="26012" y="190738"/>
                    <a:pt x="24098" y="193167"/>
                    <a:pt x="22364" y="195748"/>
                  </a:cubicBezTo>
                  <a:cubicBezTo>
                    <a:pt x="12849" y="194148"/>
                    <a:pt x="3352" y="200158"/>
                    <a:pt x="733" y="209369"/>
                  </a:cubicBezTo>
                  <a:cubicBezTo>
                    <a:pt x="-1963" y="218818"/>
                    <a:pt x="3000" y="228695"/>
                    <a:pt x="11963" y="232343"/>
                  </a:cubicBezTo>
                  <a:cubicBezTo>
                    <a:pt x="12077" y="235429"/>
                    <a:pt x="12439" y="238496"/>
                    <a:pt x="13030" y="241535"/>
                  </a:cubicBezTo>
                  <a:cubicBezTo>
                    <a:pt x="5162" y="247098"/>
                    <a:pt x="2581" y="257870"/>
                    <a:pt x="7362" y="266481"/>
                  </a:cubicBezTo>
                  <a:cubicBezTo>
                    <a:pt x="12001" y="274758"/>
                    <a:pt x="22840" y="278444"/>
                    <a:pt x="31556" y="274777"/>
                  </a:cubicBezTo>
                  <a:cubicBezTo>
                    <a:pt x="33823" y="276863"/>
                    <a:pt x="36252" y="278778"/>
                    <a:pt x="38823" y="280530"/>
                  </a:cubicBezTo>
                  <a:cubicBezTo>
                    <a:pt x="37185" y="289998"/>
                    <a:pt x="42948" y="299447"/>
                    <a:pt x="52444" y="302162"/>
                  </a:cubicBezTo>
                  <a:cubicBezTo>
                    <a:pt x="54140" y="302638"/>
                    <a:pt x="55883" y="302876"/>
                    <a:pt x="57635" y="302876"/>
                  </a:cubicBezTo>
                  <a:cubicBezTo>
                    <a:pt x="65474" y="302876"/>
                    <a:pt x="72504" y="298018"/>
                    <a:pt x="75399" y="290913"/>
                  </a:cubicBezTo>
                  <a:cubicBezTo>
                    <a:pt x="78495" y="290798"/>
                    <a:pt x="81572" y="290417"/>
                    <a:pt x="84610" y="289836"/>
                  </a:cubicBezTo>
                  <a:cubicBezTo>
                    <a:pt x="90011" y="297485"/>
                    <a:pt x="101193" y="300142"/>
                    <a:pt x="109537" y="295513"/>
                  </a:cubicBezTo>
                  <a:cubicBezTo>
                    <a:pt x="114004" y="293018"/>
                    <a:pt x="117224" y="288950"/>
                    <a:pt x="118614" y="284036"/>
                  </a:cubicBezTo>
                  <a:cubicBezTo>
                    <a:pt x="119824" y="279778"/>
                    <a:pt x="119529" y="275311"/>
                    <a:pt x="117824" y="271348"/>
                  </a:cubicBezTo>
                  <a:cubicBezTo>
                    <a:pt x="119938" y="269062"/>
                    <a:pt x="121853" y="266643"/>
                    <a:pt x="123577" y="264071"/>
                  </a:cubicBezTo>
                  <a:cubicBezTo>
                    <a:pt x="133083" y="265776"/>
                    <a:pt x="142589" y="259661"/>
                    <a:pt x="145208" y="250450"/>
                  </a:cubicBezTo>
                  <a:cubicBezTo>
                    <a:pt x="147904" y="241002"/>
                    <a:pt x="142941" y="231124"/>
                    <a:pt x="133969" y="227476"/>
                  </a:cubicBezTo>
                  <a:close/>
                  <a:moveTo>
                    <a:pt x="135359" y="247593"/>
                  </a:moveTo>
                  <a:cubicBezTo>
                    <a:pt x="134054" y="252174"/>
                    <a:pt x="128873" y="255003"/>
                    <a:pt x="124444" y="253698"/>
                  </a:cubicBezTo>
                  <a:lnTo>
                    <a:pt x="122901" y="258623"/>
                  </a:lnTo>
                  <a:lnTo>
                    <a:pt x="123224" y="253241"/>
                  </a:lnTo>
                  <a:cubicBezTo>
                    <a:pt x="120862" y="252270"/>
                    <a:pt x="118148" y="253203"/>
                    <a:pt x="116890" y="255422"/>
                  </a:cubicBezTo>
                  <a:cubicBezTo>
                    <a:pt x="114423" y="259661"/>
                    <a:pt x="111356" y="263538"/>
                    <a:pt x="107784" y="266900"/>
                  </a:cubicBezTo>
                  <a:cubicBezTo>
                    <a:pt x="105908" y="268653"/>
                    <a:pt x="105632" y="271529"/>
                    <a:pt x="107146" y="273615"/>
                  </a:cubicBezTo>
                  <a:lnTo>
                    <a:pt x="107975" y="274491"/>
                  </a:lnTo>
                  <a:cubicBezTo>
                    <a:pt x="109127" y="276539"/>
                    <a:pt x="109394" y="278940"/>
                    <a:pt x="108756" y="281207"/>
                  </a:cubicBezTo>
                  <a:cubicBezTo>
                    <a:pt x="108118" y="283502"/>
                    <a:pt x="106613" y="285388"/>
                    <a:pt x="104555" y="286550"/>
                  </a:cubicBezTo>
                  <a:cubicBezTo>
                    <a:pt x="100383" y="288836"/>
                    <a:pt x="94707" y="287103"/>
                    <a:pt x="92649" y="283407"/>
                  </a:cubicBezTo>
                  <a:lnTo>
                    <a:pt x="92278" y="282140"/>
                  </a:lnTo>
                  <a:cubicBezTo>
                    <a:pt x="91344" y="279644"/>
                    <a:pt x="88687" y="278273"/>
                    <a:pt x="86125" y="278959"/>
                  </a:cubicBezTo>
                  <a:cubicBezTo>
                    <a:pt x="81876" y="280111"/>
                    <a:pt x="77476" y="280692"/>
                    <a:pt x="73066" y="280692"/>
                  </a:cubicBezTo>
                  <a:lnTo>
                    <a:pt x="71580" y="280673"/>
                  </a:lnTo>
                  <a:cubicBezTo>
                    <a:pt x="69056" y="280787"/>
                    <a:pt x="66827" y="282426"/>
                    <a:pt x="66389" y="284912"/>
                  </a:cubicBezTo>
                  <a:lnTo>
                    <a:pt x="66189" y="286160"/>
                  </a:lnTo>
                  <a:cubicBezTo>
                    <a:pt x="64874" y="290760"/>
                    <a:pt x="59683" y="293513"/>
                    <a:pt x="55244" y="292313"/>
                  </a:cubicBezTo>
                  <a:cubicBezTo>
                    <a:pt x="50530" y="290960"/>
                    <a:pt x="47786" y="286045"/>
                    <a:pt x="49129" y="281369"/>
                  </a:cubicBezTo>
                  <a:lnTo>
                    <a:pt x="44195" y="279921"/>
                  </a:lnTo>
                  <a:lnTo>
                    <a:pt x="49549" y="280273"/>
                  </a:lnTo>
                  <a:cubicBezTo>
                    <a:pt x="50596" y="277892"/>
                    <a:pt x="49691" y="275101"/>
                    <a:pt x="47424" y="273777"/>
                  </a:cubicBezTo>
                  <a:cubicBezTo>
                    <a:pt x="43186" y="271320"/>
                    <a:pt x="39319" y="268253"/>
                    <a:pt x="35975" y="264681"/>
                  </a:cubicBezTo>
                  <a:cubicBezTo>
                    <a:pt x="34232" y="262823"/>
                    <a:pt x="31394" y="262528"/>
                    <a:pt x="29298" y="264014"/>
                  </a:cubicBezTo>
                  <a:cubicBezTo>
                    <a:pt x="28822" y="264328"/>
                    <a:pt x="28403" y="264700"/>
                    <a:pt x="28384" y="264900"/>
                  </a:cubicBezTo>
                  <a:cubicBezTo>
                    <a:pt x="24241" y="267214"/>
                    <a:pt x="18611" y="265576"/>
                    <a:pt x="16316" y="261461"/>
                  </a:cubicBezTo>
                  <a:cubicBezTo>
                    <a:pt x="13935" y="257213"/>
                    <a:pt x="15468" y="251765"/>
                    <a:pt x="19430" y="249584"/>
                  </a:cubicBezTo>
                  <a:lnTo>
                    <a:pt x="20812" y="249145"/>
                  </a:lnTo>
                  <a:cubicBezTo>
                    <a:pt x="23250" y="248174"/>
                    <a:pt x="24574" y="245555"/>
                    <a:pt x="23898" y="243040"/>
                  </a:cubicBezTo>
                  <a:cubicBezTo>
                    <a:pt x="22612" y="238316"/>
                    <a:pt x="22031" y="233410"/>
                    <a:pt x="22183" y="228495"/>
                  </a:cubicBezTo>
                  <a:cubicBezTo>
                    <a:pt x="22259" y="225904"/>
                    <a:pt x="20393" y="223676"/>
                    <a:pt x="17802" y="223266"/>
                  </a:cubicBezTo>
                  <a:lnTo>
                    <a:pt x="16687" y="223123"/>
                  </a:lnTo>
                  <a:cubicBezTo>
                    <a:pt x="11982" y="221771"/>
                    <a:pt x="9239" y="216865"/>
                    <a:pt x="10582" y="212160"/>
                  </a:cubicBezTo>
                  <a:cubicBezTo>
                    <a:pt x="11887" y="207559"/>
                    <a:pt x="17354" y="204816"/>
                    <a:pt x="21440" y="206026"/>
                  </a:cubicBezTo>
                  <a:lnTo>
                    <a:pt x="22469" y="206435"/>
                  </a:lnTo>
                  <a:cubicBezTo>
                    <a:pt x="24879" y="207550"/>
                    <a:pt x="27717" y="206635"/>
                    <a:pt x="29041" y="204349"/>
                  </a:cubicBezTo>
                  <a:cubicBezTo>
                    <a:pt x="31499" y="200111"/>
                    <a:pt x="34566" y="196234"/>
                    <a:pt x="38157" y="192853"/>
                  </a:cubicBezTo>
                  <a:cubicBezTo>
                    <a:pt x="40043" y="191100"/>
                    <a:pt x="40300" y="188204"/>
                    <a:pt x="38776" y="186119"/>
                  </a:cubicBezTo>
                  <a:lnTo>
                    <a:pt x="37957" y="185280"/>
                  </a:lnTo>
                  <a:cubicBezTo>
                    <a:pt x="36804" y="183232"/>
                    <a:pt x="36528" y="180813"/>
                    <a:pt x="37176" y="178546"/>
                  </a:cubicBezTo>
                  <a:cubicBezTo>
                    <a:pt x="37814" y="176279"/>
                    <a:pt x="39319" y="174393"/>
                    <a:pt x="41395" y="173222"/>
                  </a:cubicBezTo>
                  <a:cubicBezTo>
                    <a:pt x="45548" y="170917"/>
                    <a:pt x="51225" y="172679"/>
                    <a:pt x="53273" y="176308"/>
                  </a:cubicBezTo>
                  <a:lnTo>
                    <a:pt x="53749" y="177832"/>
                  </a:lnTo>
                  <a:cubicBezTo>
                    <a:pt x="54740" y="180194"/>
                    <a:pt x="57340" y="181480"/>
                    <a:pt x="59807" y="180794"/>
                  </a:cubicBezTo>
                  <a:cubicBezTo>
                    <a:pt x="64065" y="179661"/>
                    <a:pt x="68456" y="179080"/>
                    <a:pt x="72856" y="179080"/>
                  </a:cubicBezTo>
                  <a:lnTo>
                    <a:pt x="74342" y="179099"/>
                  </a:lnTo>
                  <a:cubicBezTo>
                    <a:pt x="77095" y="179156"/>
                    <a:pt x="79209" y="177270"/>
                    <a:pt x="79571" y="174669"/>
                  </a:cubicBezTo>
                  <a:lnTo>
                    <a:pt x="79733" y="173593"/>
                  </a:lnTo>
                  <a:cubicBezTo>
                    <a:pt x="81048" y="169002"/>
                    <a:pt x="86020" y="166145"/>
                    <a:pt x="90687" y="167488"/>
                  </a:cubicBezTo>
                  <a:cubicBezTo>
                    <a:pt x="95402" y="168821"/>
                    <a:pt x="98145" y="173726"/>
                    <a:pt x="96802" y="178413"/>
                  </a:cubicBezTo>
                  <a:lnTo>
                    <a:pt x="101736" y="179813"/>
                  </a:lnTo>
                  <a:lnTo>
                    <a:pt x="96354" y="179461"/>
                  </a:lnTo>
                  <a:cubicBezTo>
                    <a:pt x="95335" y="181842"/>
                    <a:pt x="96259" y="184614"/>
                    <a:pt x="98507" y="185928"/>
                  </a:cubicBezTo>
                  <a:cubicBezTo>
                    <a:pt x="102746" y="188385"/>
                    <a:pt x="106613" y="191453"/>
                    <a:pt x="109956" y="195043"/>
                  </a:cubicBezTo>
                  <a:cubicBezTo>
                    <a:pt x="111766" y="196958"/>
                    <a:pt x="114700" y="197196"/>
                    <a:pt x="116776" y="195634"/>
                  </a:cubicBezTo>
                  <a:lnTo>
                    <a:pt x="117567" y="194834"/>
                  </a:lnTo>
                  <a:cubicBezTo>
                    <a:pt x="121719" y="192491"/>
                    <a:pt x="127320" y="194129"/>
                    <a:pt x="129616" y="198272"/>
                  </a:cubicBezTo>
                  <a:cubicBezTo>
                    <a:pt x="130768" y="200339"/>
                    <a:pt x="131054" y="202740"/>
                    <a:pt x="130397" y="205026"/>
                  </a:cubicBezTo>
                  <a:cubicBezTo>
                    <a:pt x="129740" y="207312"/>
                    <a:pt x="128263" y="209198"/>
                    <a:pt x="126549" y="210141"/>
                  </a:cubicBezTo>
                  <a:lnTo>
                    <a:pt x="125053" y="210607"/>
                  </a:lnTo>
                  <a:cubicBezTo>
                    <a:pt x="122662" y="211579"/>
                    <a:pt x="121358" y="214198"/>
                    <a:pt x="122043" y="216694"/>
                  </a:cubicBezTo>
                  <a:cubicBezTo>
                    <a:pt x="123329" y="221418"/>
                    <a:pt x="123901" y="226314"/>
                    <a:pt x="123748" y="231219"/>
                  </a:cubicBezTo>
                  <a:cubicBezTo>
                    <a:pt x="123672" y="233839"/>
                    <a:pt x="125587" y="236096"/>
                    <a:pt x="128187" y="236449"/>
                  </a:cubicBezTo>
                  <a:lnTo>
                    <a:pt x="129254" y="236601"/>
                  </a:lnTo>
                  <a:cubicBezTo>
                    <a:pt x="133959" y="237973"/>
                    <a:pt x="136702" y="242888"/>
                    <a:pt x="135359" y="247593"/>
                  </a:cubicBezTo>
                  <a:close/>
                  <a:moveTo>
                    <a:pt x="79190" y="207969"/>
                  </a:moveTo>
                  <a:cubicBezTo>
                    <a:pt x="67313" y="204635"/>
                    <a:pt x="54378" y="211893"/>
                    <a:pt x="51034" y="223666"/>
                  </a:cubicBezTo>
                  <a:cubicBezTo>
                    <a:pt x="47586" y="235763"/>
                    <a:pt x="54635" y="248393"/>
                    <a:pt x="66732" y="251831"/>
                  </a:cubicBezTo>
                  <a:cubicBezTo>
                    <a:pt x="68760" y="252413"/>
                    <a:pt x="70856" y="252689"/>
                    <a:pt x="72951" y="252689"/>
                  </a:cubicBezTo>
                  <a:cubicBezTo>
                    <a:pt x="83096" y="252689"/>
                    <a:pt x="92106" y="245897"/>
                    <a:pt x="94888" y="236134"/>
                  </a:cubicBezTo>
                  <a:cubicBezTo>
                    <a:pt x="98326" y="224047"/>
                    <a:pt x="91287" y="211407"/>
                    <a:pt x="79190" y="207969"/>
                  </a:cubicBezTo>
                  <a:close/>
                  <a:moveTo>
                    <a:pt x="85020" y="233343"/>
                  </a:moveTo>
                  <a:cubicBezTo>
                    <a:pt x="83172" y="239801"/>
                    <a:pt x="76019" y="243764"/>
                    <a:pt x="69532" y="241992"/>
                  </a:cubicBezTo>
                  <a:cubicBezTo>
                    <a:pt x="62874" y="240078"/>
                    <a:pt x="58997" y="233134"/>
                    <a:pt x="60893" y="226457"/>
                  </a:cubicBezTo>
                  <a:cubicBezTo>
                    <a:pt x="62417" y="221104"/>
                    <a:pt x="67379" y="217361"/>
                    <a:pt x="72961" y="217361"/>
                  </a:cubicBezTo>
                  <a:cubicBezTo>
                    <a:pt x="74114" y="217361"/>
                    <a:pt x="75266" y="217513"/>
                    <a:pt x="76380" y="217827"/>
                  </a:cubicBezTo>
                  <a:cubicBezTo>
                    <a:pt x="83038" y="219723"/>
                    <a:pt x="86915" y="226676"/>
                    <a:pt x="85020" y="23334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18" name="TextBox 18"/>
          <p:cNvSpPr txBox="1"/>
          <p:nvPr/>
        </p:nvSpPr>
        <p:spPr>
          <a:xfrm rot="21600000">
            <a:off x="2744391" y="3610571"/>
            <a:ext cx="7867125" cy="964406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>
              <a:lnSpc>
                <a:spcPts val="2531"/>
              </a:lnSpc>
            </a:pPr>
            <a:r>
              <a:rPr lang="en-US" sz="2531" dirty="0">
                <a:solidFill>
                  <a:srgbClr val="FFFFFF">
                    <a:alpha val="100000"/>
                  </a:srgbClr>
                </a:solidFill>
                <a:latin typeface="Hedley New Rg"/>
              </a:rPr>
              <a:t>We are an independent 501(c)3 and a related organization of APTA. </a:t>
            </a:r>
          </a:p>
        </p:txBody>
      </p:sp>
      <p:sp>
        <p:nvSpPr>
          <p:cNvPr id="19" name="TextBox 19"/>
          <p:cNvSpPr txBox="1"/>
          <p:nvPr/>
        </p:nvSpPr>
        <p:spPr>
          <a:xfrm rot="21600000">
            <a:off x="2744391" y="5348882"/>
            <a:ext cx="7867125" cy="642938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>
              <a:lnSpc>
                <a:spcPts val="2531"/>
              </a:lnSpc>
            </a:pPr>
            <a:r>
              <a:rPr lang="en-US" sz="2531" dirty="0">
                <a:solidFill>
                  <a:srgbClr val="FFFFFF">
                    <a:alpha val="100000"/>
                  </a:srgbClr>
                </a:solidFill>
                <a:latin typeface="Hedley New Rg"/>
              </a:rPr>
              <a:t>The Foundation also receives funding from APTA Academies and Chapters, individual donors, organizations, and corporations.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453176" y="1677496"/>
            <a:ext cx="5200125" cy="3503009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Center on Health Services Training and Research (</a:t>
            </a:r>
            <a:r>
              <a:rPr lang="en-US" sz="3750" b="1" dirty="0" err="1">
                <a:solidFill>
                  <a:srgbClr val="50C5D0">
                    <a:alpha val="100000"/>
                  </a:srgbClr>
                </a:solidFill>
                <a:latin typeface="Hedley New Rg"/>
              </a:rPr>
              <a:t>CoHSTAR</a:t>
            </a:r>
            <a:r>
              <a:rPr lang="en-US" sz="375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) and </a:t>
            </a:r>
            <a:r>
              <a:rPr lang="en-US" sz="4000" b="1" dirty="0">
                <a:solidFill>
                  <a:srgbClr val="50C5D0"/>
                </a:solidFill>
                <a:latin typeface="Hedley New Rg" panose="020B0503000000020004" pitchFamily="34" charset="0"/>
              </a:rPr>
              <a:t>Learning Health Systems Rehabilitation Research Network (</a:t>
            </a:r>
            <a:r>
              <a:rPr lang="en-US" sz="4000" b="1" dirty="0" err="1">
                <a:solidFill>
                  <a:srgbClr val="50C5D0"/>
                </a:solidFill>
                <a:latin typeface="Hedley New Rg" panose="020B0503000000020004" pitchFamily="34" charset="0"/>
              </a:rPr>
              <a:t>LeaRRn</a:t>
            </a:r>
            <a:r>
              <a:rPr lang="en-US" sz="4000" b="1" dirty="0">
                <a:solidFill>
                  <a:srgbClr val="50C5D0"/>
                </a:solidFill>
                <a:latin typeface="Hedley New Rg" panose="020B0503000000020004" pitchFamily="34" charset="0"/>
              </a:rPr>
              <a:t>)</a:t>
            </a:r>
            <a:endParaRPr lang="en-US" sz="3750" b="1" dirty="0">
              <a:solidFill>
                <a:srgbClr val="50C5D0"/>
              </a:solidFill>
              <a:latin typeface="Hedley New Rg" panose="020B05030000000200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 rot="21600000">
            <a:off x="832685" y="4475363"/>
            <a:ext cx="4485751" cy="1777311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>
              <a:lnSpc>
                <a:spcPts val="2438"/>
              </a:lnSpc>
            </a:pPr>
            <a:endParaRPr lang="en-US" sz="2438" dirty="0">
              <a:solidFill>
                <a:srgbClr val="FFFFFF">
                  <a:alpha val="100000"/>
                </a:srgbClr>
              </a:solidFill>
              <a:latin typeface="MrEavesXLModOT"/>
            </a:endParaRP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6106477" y="-483693"/>
            <a:ext cx="6085524" cy="7825385"/>
            <a:chOff x="4885181" y="-386954"/>
            <a:chExt cx="4868419" cy="6260308"/>
          </a:xfrm>
        </p:grpSpPr>
        <p:sp>
          <p:nvSpPr>
            <p:cNvPr id="6" name="Freeform 6"/>
            <p:cNvSpPr/>
            <p:nvPr/>
          </p:nvSpPr>
          <p:spPr>
            <a:xfrm>
              <a:off x="4885181" y="-386954"/>
              <a:ext cx="4868419" cy="626030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286" r="-286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DF1394D-70AD-D740-9733-21C282F34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37203"/>
            <a:ext cx="12192000" cy="3769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508BF0-8150-CB5C-2464-52A1B90AFF14}"/>
              </a:ext>
            </a:extLst>
          </p:cNvPr>
          <p:cNvSpPr txBox="1"/>
          <p:nvPr/>
        </p:nvSpPr>
        <p:spPr>
          <a:xfrm>
            <a:off x="2023462" y="864454"/>
            <a:ext cx="814507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0" b="1" dirty="0">
                <a:solidFill>
                  <a:schemeClr val="bg1"/>
                </a:solidFill>
                <a:latin typeface="Hedley New Rg" panose="020B0503000000020004" pitchFamily="34" charset="0"/>
              </a:rPr>
              <a:t>COHSTAR STATS</a:t>
            </a:r>
          </a:p>
        </p:txBody>
      </p:sp>
    </p:spTree>
    <p:extLst>
      <p:ext uri="{BB962C8B-B14F-4D97-AF65-F5344CB8AC3E}">
        <p14:creationId xmlns:p14="http://schemas.microsoft.com/office/powerpoint/2010/main" val="4191678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 rot="21600000">
            <a:off x="543590" y="515254"/>
            <a:ext cx="10646831" cy="95250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75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$40,000 Research Grants Anticipated for 2024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675391" y="2103343"/>
            <a:ext cx="2120188" cy="1145064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38"/>
              </a:lnSpc>
            </a:pPr>
            <a:r>
              <a:rPr lang="en-US" sz="2438" b="1" dirty="0">
                <a:solidFill>
                  <a:srgbClr val="005371">
                    <a:alpha val="100000"/>
                  </a:srgbClr>
                </a:solidFill>
                <a:latin typeface="MrEavesXLModOT"/>
              </a:rPr>
              <a:t>Foundation Research Grant</a:t>
            </a:r>
            <a:endParaRPr lang="en-US" sz="1500" b="1" dirty="0">
              <a:solidFill>
                <a:srgbClr val="005371">
                  <a:alpha val="100000"/>
                </a:srgbClr>
              </a:solidFill>
              <a:latin typeface="MrEavesXLModOT"/>
            </a:endParaRPr>
          </a:p>
          <a:p>
            <a:pPr algn="ctr">
              <a:lnSpc>
                <a:spcPts val="2438"/>
              </a:lnSpc>
            </a:pPr>
            <a:r>
              <a:rPr lang="en-US" sz="1500" b="1" dirty="0">
                <a:solidFill>
                  <a:srgbClr val="005371">
                    <a:alpha val="100000"/>
                  </a:srgbClr>
                </a:solidFill>
                <a:latin typeface="MrEavesXLModOT"/>
              </a:rPr>
              <a:t>(any area of research)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530677" y="3001561"/>
            <a:ext cx="2088253" cy="154934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1600000">
            <a:off x="1001578" y="6296360"/>
            <a:ext cx="10188844" cy="202406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 algn="ctr">
              <a:lnSpc>
                <a:spcPts val="1594"/>
              </a:lnSpc>
            </a:pPr>
            <a:r>
              <a:rPr lang="en-US" sz="1594" b="1" dirty="0">
                <a:solidFill>
                  <a:srgbClr val="005371">
                    <a:alpha val="100000"/>
                  </a:srgbClr>
                </a:solidFill>
                <a:latin typeface="MrEavesXLModOT"/>
              </a:rPr>
              <a:t>*Opportunities open in Early April with application Deadlines in Early August 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90974975-5F5A-8481-8CF2-96B325883D90}"/>
              </a:ext>
            </a:extLst>
          </p:cNvPr>
          <p:cNvSpPr txBox="1"/>
          <p:nvPr/>
        </p:nvSpPr>
        <p:spPr>
          <a:xfrm rot="21600000">
            <a:off x="3511397" y="2110209"/>
            <a:ext cx="2759156" cy="785813"/>
          </a:xfrm>
          <a:prstGeom prst="rect">
            <a:avLst/>
          </a:prstGeom>
        </p:spPr>
        <p:txBody>
          <a:bodyPr lIns="0" tIns="31500" rIns="0" bIns="0" rtlCol="0" anchor="t"/>
          <a:lstStyle/>
          <a:p>
            <a:pPr algn="ctr">
              <a:lnSpc>
                <a:spcPts val="2076"/>
              </a:lnSpc>
            </a:pPr>
            <a:r>
              <a:rPr lang="en-US" sz="2076" b="1" dirty="0">
                <a:solidFill>
                  <a:srgbClr val="005371">
                    <a:alpha val="100000"/>
                  </a:srgbClr>
                </a:solidFill>
                <a:latin typeface="MrEavesXLModOT"/>
              </a:rPr>
              <a:t>Academy of Orthopaedic Physical Therapy Research Grant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3AD3DB0B-B051-6F6D-2C5A-232B08DB5F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839705" y="3379945"/>
            <a:ext cx="2042916" cy="782438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91FFE145-96E6-AF9E-9BD7-B5735AEF9048}"/>
              </a:ext>
            </a:extLst>
          </p:cNvPr>
          <p:cNvSpPr txBox="1"/>
          <p:nvPr/>
        </p:nvSpPr>
        <p:spPr>
          <a:xfrm rot="21600000">
            <a:off x="9113798" y="1997224"/>
            <a:ext cx="2290235" cy="523875"/>
          </a:xfrm>
          <a:prstGeom prst="rect">
            <a:avLst/>
          </a:prstGeom>
        </p:spPr>
        <p:txBody>
          <a:bodyPr lIns="0" tIns="31500" rIns="0" bIns="0" rtlCol="0" anchor="t"/>
          <a:lstStyle/>
          <a:p>
            <a:pPr algn="ctr">
              <a:lnSpc>
                <a:spcPts val="2076"/>
              </a:lnSpc>
            </a:pPr>
            <a:endParaRPr lang="en-US" sz="2076" b="1" dirty="0">
              <a:solidFill>
                <a:srgbClr val="005371">
                  <a:alpha val="100000"/>
                </a:srgbClr>
              </a:solidFill>
              <a:latin typeface="MrEavesXLModOT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59E3FDD6-91B1-E1AC-A9A8-BF55BF1AB1ED}"/>
              </a:ext>
            </a:extLst>
          </p:cNvPr>
          <p:cNvSpPr txBox="1"/>
          <p:nvPr/>
        </p:nvSpPr>
        <p:spPr>
          <a:xfrm rot="21600000">
            <a:off x="1284149" y="5215729"/>
            <a:ext cx="9787008" cy="873083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38"/>
              </a:lnSpc>
            </a:pPr>
            <a:r>
              <a:rPr lang="en-US" sz="2438" b="1" dirty="0">
                <a:solidFill>
                  <a:srgbClr val="005371">
                    <a:alpha val="100000"/>
                  </a:srgbClr>
                </a:solidFill>
                <a:latin typeface="MrEavesXLModOT"/>
              </a:rPr>
              <a:t>Additional opportunities include the Snyder Research Grant, Moffat Geriatric Research Grant.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54A46-73FB-8972-DAFC-564082688214}"/>
              </a:ext>
            </a:extLst>
          </p:cNvPr>
          <p:cNvSpPr txBox="1"/>
          <p:nvPr/>
        </p:nvSpPr>
        <p:spPr>
          <a:xfrm>
            <a:off x="6363454" y="2234464"/>
            <a:ext cx="2750344" cy="639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6"/>
              </a:lnSpc>
            </a:pPr>
            <a:r>
              <a:rPr lang="en-US" sz="2250" b="1" dirty="0">
                <a:solidFill>
                  <a:srgbClr val="005371">
                    <a:alpha val="100000"/>
                  </a:srgbClr>
                </a:solidFill>
                <a:latin typeface="MrEavesXLModOT"/>
              </a:rPr>
              <a:t>Geriatric Research Grant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09B3F-722F-0E80-951D-A4AF56E02ED0}"/>
              </a:ext>
            </a:extLst>
          </p:cNvPr>
          <p:cNvSpPr txBox="1"/>
          <p:nvPr/>
        </p:nvSpPr>
        <p:spPr>
          <a:xfrm>
            <a:off x="9023315" y="2234713"/>
            <a:ext cx="3070121" cy="639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6"/>
              </a:lnSpc>
            </a:pPr>
            <a:r>
              <a:rPr lang="en-US" sz="2250" b="1" dirty="0">
                <a:solidFill>
                  <a:srgbClr val="005371">
                    <a:alpha val="100000"/>
                  </a:srgbClr>
                </a:solidFill>
                <a:latin typeface="MrEavesXLModOT"/>
              </a:rPr>
              <a:t>Acute Care Research Grant</a:t>
            </a:r>
          </a:p>
        </p:txBody>
      </p:sp>
      <p:pic>
        <p:nvPicPr>
          <p:cNvPr id="6" name="Picture 5" descr="A black and green logo&#10;&#10;Description automatically generated">
            <a:extLst>
              <a:ext uri="{FF2B5EF4-FFF2-40B4-BE49-F238E27FC236}">
                <a16:creationId xmlns:a16="http://schemas.microsoft.com/office/drawing/2014/main" id="{1C8F648F-51DA-0A4B-2B0D-61B04E846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653" y="3248408"/>
            <a:ext cx="3013324" cy="997410"/>
          </a:xfrm>
          <a:prstGeom prst="rect">
            <a:avLst/>
          </a:prstGeom>
        </p:spPr>
      </p:pic>
      <p:pic>
        <p:nvPicPr>
          <p:cNvPr id="10" name="Picture 9" descr="A black and green logo&#10;&#10;Description automatically generated">
            <a:extLst>
              <a:ext uri="{FF2B5EF4-FFF2-40B4-BE49-F238E27FC236}">
                <a16:creationId xmlns:a16="http://schemas.microsoft.com/office/drawing/2014/main" id="{DEC3CC70-1BA4-82DC-4271-571EB3FB4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3263" y="3366415"/>
            <a:ext cx="2290235" cy="7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9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548" y="498593"/>
            <a:ext cx="8229005" cy="3598291"/>
          </a:xfrm>
          <a:noFill/>
        </p:spPr>
        <p:txBody>
          <a:bodyPr tIns="1143000" anchor="b"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r>
              <a:rPr lang="en-US" sz="8375" b="1" dirty="0">
                <a:solidFill>
                  <a:srgbClr val="50C5D0"/>
                </a:solidFill>
              </a:rPr>
              <a:t>2024</a:t>
            </a:r>
            <a:br>
              <a:rPr lang="en-US" sz="8375" b="1" dirty="0">
                <a:solidFill>
                  <a:srgbClr val="50C5D0"/>
                </a:solidFill>
              </a:rPr>
            </a:br>
            <a:br>
              <a:rPr lang="en-US" sz="675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5548" y="2291137"/>
            <a:ext cx="8229005" cy="156529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5500" b="1" dirty="0">
                <a:solidFill>
                  <a:srgbClr val="50C5D0"/>
                </a:solidFill>
                <a:latin typeface="Hedley New Rg"/>
              </a:rPr>
              <a:t>Education</a:t>
            </a:r>
            <a:r>
              <a:rPr lang="en-US" sz="550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-Focused Grant Funding </a:t>
            </a:r>
            <a:br>
              <a:rPr lang="en-US" sz="550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endParaRPr lang="en-US" sz="5500" b="1" dirty="0">
              <a:solidFill>
                <a:srgbClr val="50C5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4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830C03F-6240-BFE9-4B5D-ACE0C92C6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48" y="527826"/>
            <a:ext cx="3869231" cy="36979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21600000">
            <a:off x="441297" y="614273"/>
            <a:ext cx="10268858" cy="1095375"/>
          </a:xfrm>
          <a:prstGeom prst="rect">
            <a:avLst/>
          </a:prstGeom>
        </p:spPr>
        <p:txBody>
          <a:bodyPr lIns="0" tIns="63000" rIns="0" bIns="0" rtlCol="0" anchor="t"/>
          <a:lstStyle/>
          <a:p>
            <a:pPr algn="ctr">
              <a:lnSpc>
                <a:spcPts val="4313"/>
              </a:lnSpc>
            </a:pPr>
            <a:endParaRPr lang="en-US" sz="4313" b="1" dirty="0">
              <a:solidFill>
                <a:srgbClr val="50C5D0"/>
              </a:solidFill>
              <a:latin typeface="Hedley New Rg"/>
            </a:endParaRPr>
          </a:p>
          <a:p>
            <a:pPr algn="ctr">
              <a:lnSpc>
                <a:spcPts val="4313"/>
              </a:lnSpc>
            </a:pPr>
            <a:r>
              <a:rPr lang="en-US" sz="4313" b="1" dirty="0">
                <a:solidFill>
                  <a:srgbClr val="50C5D0"/>
                </a:solidFill>
                <a:latin typeface="Hedley New Rg"/>
              </a:rPr>
              <a:t>Education Research Grant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C6DEF-B83D-63C8-6BB4-1328F294871B}"/>
              </a:ext>
            </a:extLst>
          </p:cNvPr>
          <p:cNvSpPr txBox="1"/>
          <p:nvPr/>
        </p:nvSpPr>
        <p:spPr>
          <a:xfrm>
            <a:off x="638735" y="2869304"/>
            <a:ext cx="114493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8688" lvl="1" indent="-357188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371"/>
                </a:solidFill>
                <a:latin typeface="Arial" panose="020B0604020202020204" pitchFamily="34" charset="0"/>
              </a:rPr>
              <a:t>Supported by the APTA Academy of Education Fund. </a:t>
            </a:r>
          </a:p>
          <a:p>
            <a:pPr marL="928688" lvl="1" indent="-357188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371"/>
                </a:solidFill>
                <a:latin typeface="Arial" panose="020B0604020202020204" pitchFamily="34" charset="0"/>
              </a:rPr>
              <a:t>$40,000 </a:t>
            </a:r>
          </a:p>
          <a:p>
            <a:pPr marL="928688" lvl="1" indent="-357188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371"/>
                </a:solidFill>
                <a:latin typeface="Arial" panose="020B0604020202020204" pitchFamily="34" charset="0"/>
              </a:rPr>
              <a:t>Offered every other year – 2024. </a:t>
            </a:r>
          </a:p>
          <a:p>
            <a:pPr marL="928688" lvl="1" indent="-357188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371"/>
                </a:solidFill>
                <a:latin typeface="Arial" panose="020B0604020202020204" pitchFamily="34" charset="0"/>
              </a:rPr>
              <a:t>Promote the uptake of research findings into education.</a:t>
            </a:r>
          </a:p>
          <a:p>
            <a:pPr lvl="1"/>
            <a:endParaRPr lang="en-US" sz="2000" dirty="0">
              <a:solidFill>
                <a:srgbClr val="00537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57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 rot="21600000">
            <a:off x="2148428" y="1209785"/>
            <a:ext cx="7426594" cy="1095375"/>
          </a:xfrm>
          <a:prstGeom prst="rect">
            <a:avLst/>
          </a:prstGeom>
        </p:spPr>
        <p:txBody>
          <a:bodyPr lIns="0" tIns="63000" rIns="0" bIns="0" rtlCol="0" anchor="t"/>
          <a:lstStyle/>
          <a:p>
            <a:pPr algn="ctr">
              <a:lnSpc>
                <a:spcPts val="4313"/>
              </a:lnSpc>
            </a:pPr>
            <a:r>
              <a:rPr lang="en-US" sz="4313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Additional 2024 Grant </a:t>
            </a:r>
          </a:p>
          <a:p>
            <a:pPr algn="ctr">
              <a:lnSpc>
                <a:spcPts val="4313"/>
              </a:lnSpc>
            </a:pPr>
            <a:r>
              <a:rPr lang="en-US" sz="4313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Opportunities</a:t>
            </a:r>
          </a:p>
          <a:p>
            <a:pPr algn="ctr">
              <a:lnSpc>
                <a:spcPts val="4313"/>
              </a:lnSpc>
            </a:pPr>
            <a:endParaRPr lang="en-US" sz="4313" b="1" dirty="0">
              <a:solidFill>
                <a:srgbClr val="50C5D0">
                  <a:alpha val="100000"/>
                </a:srgbClr>
              </a:solidFill>
              <a:latin typeface="Hedley New Rg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C6DEF-B83D-63C8-6BB4-1328F294871B}"/>
              </a:ext>
            </a:extLst>
          </p:cNvPr>
          <p:cNvSpPr txBox="1"/>
          <p:nvPr/>
        </p:nvSpPr>
        <p:spPr>
          <a:xfrm>
            <a:off x="638735" y="2549988"/>
            <a:ext cx="114493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US" sz="2000" dirty="0">
              <a:solidFill>
                <a:srgbClr val="005371"/>
              </a:solidFill>
              <a:latin typeface="Arial" panose="020B0604020202020204" pitchFamily="34" charset="0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371"/>
                </a:solidFill>
                <a:latin typeface="Arial" panose="020B0604020202020204" pitchFamily="34" charset="0"/>
              </a:rPr>
              <a:t>Foundation Research Grant - $40,000</a:t>
            </a:r>
          </a:p>
          <a:p>
            <a:pPr marL="928688" lvl="1" indent="-3571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Offered annually.</a:t>
            </a:r>
          </a:p>
          <a:p>
            <a:pPr marL="928688" lvl="1" indent="-3571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Available for any area of research.</a:t>
            </a:r>
            <a:br>
              <a:rPr lang="en-US" sz="2000" b="1" dirty="0">
                <a:solidFill>
                  <a:srgbClr val="005371"/>
                </a:solidFill>
                <a:latin typeface="Arial" panose="020B0604020202020204" pitchFamily="34" charset="0"/>
              </a:rPr>
            </a:br>
            <a:endParaRPr lang="en-US" sz="2000" b="1" dirty="0">
              <a:solidFill>
                <a:srgbClr val="005371"/>
              </a:solidFill>
              <a:latin typeface="Arial" panose="020B0604020202020204" pitchFamily="34" charset="0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371"/>
                </a:solidFill>
                <a:latin typeface="Arial" panose="020B0604020202020204" pitchFamily="34" charset="0"/>
              </a:rPr>
              <a:t>Paris </a:t>
            </a:r>
            <a:r>
              <a:rPr lang="en-US" sz="2000" b="1" dirty="0" err="1">
                <a:solidFill>
                  <a:srgbClr val="005371"/>
                </a:solidFill>
                <a:latin typeface="Arial" panose="020B0604020202020204" pitchFamily="34" charset="0"/>
              </a:rPr>
              <a:t>Patla</a:t>
            </a:r>
            <a:r>
              <a:rPr lang="en-US" sz="2000" b="1" dirty="0">
                <a:solidFill>
                  <a:srgbClr val="005371"/>
                </a:solidFill>
                <a:latin typeface="Arial" panose="020B0604020202020204" pitchFamily="34" charset="0"/>
              </a:rPr>
              <a:t> Physical Therapy Research Grant - $100,000</a:t>
            </a:r>
          </a:p>
          <a:p>
            <a:pPr marL="928688" lvl="1" indent="-3571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Offered annually.</a:t>
            </a:r>
          </a:p>
          <a:p>
            <a:pPr marL="928688" lvl="1" indent="-3571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Available for any area of physical therapy research.</a:t>
            </a:r>
          </a:p>
          <a:p>
            <a:pPr marL="928688" lvl="1" indent="-3571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Paris </a:t>
            </a:r>
            <a:r>
              <a:rPr lang="en-US" sz="2000" dirty="0" err="1">
                <a:solidFill>
                  <a:srgbClr val="005371"/>
                </a:solidFill>
                <a:latin typeface="Arial" panose="020B0604020202020204" pitchFamily="34" charset="0"/>
              </a:rPr>
              <a:t>Patla</a:t>
            </a:r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 funds also support an annual Manual Therapy research grant. </a:t>
            </a:r>
          </a:p>
        </p:txBody>
      </p:sp>
    </p:spTree>
    <p:extLst>
      <p:ext uri="{BB962C8B-B14F-4D97-AF65-F5344CB8AC3E}">
        <p14:creationId xmlns:p14="http://schemas.microsoft.com/office/powerpoint/2010/main" val="371467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759021" y="686395"/>
            <a:ext cx="5005388" cy="1784448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$100,000 Foundation </a:t>
            </a:r>
          </a:p>
          <a:p>
            <a:pPr>
              <a:lnSpc>
                <a:spcPts val="3750"/>
              </a:lnSpc>
            </a:pPr>
            <a:r>
              <a:rPr lang="en-US" sz="375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for Physical Therapy Research Grants available annually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759023" y="2900360"/>
            <a:ext cx="4485750" cy="247650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>
              <a:lnSpc>
                <a:spcPts val="2438"/>
              </a:lnSpc>
            </a:pPr>
            <a:r>
              <a:rPr lang="en-US" sz="2438" dirty="0">
                <a:solidFill>
                  <a:srgbClr val="FFFFFF">
                    <a:alpha val="100000"/>
                  </a:srgbClr>
                </a:solidFill>
                <a:latin typeface="MrEavesXLModOT"/>
              </a:rPr>
              <a:t>Magistro Family Foundation Research Grant</a:t>
            </a:r>
          </a:p>
          <a:p>
            <a:pPr>
              <a:lnSpc>
                <a:spcPts val="2438"/>
              </a:lnSpc>
            </a:pPr>
            <a:endParaRPr lang="en-US" sz="2438" dirty="0">
              <a:solidFill>
                <a:srgbClr val="FFFFFF">
                  <a:alpha val="100000"/>
                </a:srgbClr>
              </a:solidFill>
              <a:latin typeface="MrEavesXLModOT"/>
            </a:endParaRPr>
          </a:p>
          <a:p>
            <a:pPr>
              <a:lnSpc>
                <a:spcPts val="2438"/>
              </a:lnSpc>
            </a:pPr>
            <a:r>
              <a:rPr lang="en-US" sz="2438" dirty="0">
                <a:solidFill>
                  <a:srgbClr val="FFFFFF">
                    <a:alpha val="100000"/>
                  </a:srgbClr>
                </a:solidFill>
                <a:latin typeface="MrEavesXLModOT"/>
              </a:rPr>
              <a:t>Paris Patla Physical Therapy Research Grant</a:t>
            </a:r>
          </a:p>
          <a:p>
            <a:pPr>
              <a:lnSpc>
                <a:spcPts val="2438"/>
              </a:lnSpc>
            </a:pPr>
            <a:endParaRPr lang="en-US" sz="2438" dirty="0">
              <a:solidFill>
                <a:srgbClr val="FFFFFF">
                  <a:alpha val="100000"/>
                </a:srgbClr>
              </a:solidFill>
              <a:latin typeface="MrEavesXLModOT"/>
            </a:endParaRPr>
          </a:p>
          <a:p>
            <a:pPr>
              <a:lnSpc>
                <a:spcPts val="2438"/>
              </a:lnSpc>
            </a:pPr>
            <a:r>
              <a:rPr lang="en-US" sz="2438" dirty="0">
                <a:solidFill>
                  <a:srgbClr val="FFFFFF">
                    <a:alpha val="100000"/>
                  </a:srgbClr>
                </a:solidFill>
                <a:latin typeface="MrEavesXLModOT"/>
              </a:rPr>
              <a:t>Paris Patla Manual Therapy Research Grant</a:t>
            </a: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6106477" y="-483693"/>
            <a:ext cx="6085524" cy="7825385"/>
            <a:chOff x="4885181" y="-386954"/>
            <a:chExt cx="4868419" cy="6260308"/>
          </a:xfrm>
        </p:grpSpPr>
        <p:sp>
          <p:nvSpPr>
            <p:cNvPr id="6" name="Freeform 6"/>
            <p:cNvSpPr/>
            <p:nvPr/>
          </p:nvSpPr>
          <p:spPr>
            <a:xfrm>
              <a:off x="4885181" y="-386954"/>
              <a:ext cx="4868419" cy="626030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46367" r="-46367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8" name="TextBox 8"/>
          <p:cNvSpPr txBox="1"/>
          <p:nvPr/>
        </p:nvSpPr>
        <p:spPr>
          <a:xfrm rot="21600000">
            <a:off x="759025" y="6465094"/>
            <a:ext cx="4878656" cy="1428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125"/>
              </a:lnSpc>
            </a:pPr>
            <a:r>
              <a:rPr lang="en-US" sz="1125" dirty="0">
                <a:solidFill>
                  <a:srgbClr val="FFFFFF">
                    <a:alpha val="100000"/>
                  </a:srgbClr>
                </a:solidFill>
                <a:latin typeface="Hedley New Rg"/>
              </a:rPr>
              <a:t>Pictured: Past Magistro Grant recipient Cristine </a:t>
            </a:r>
            <a:r>
              <a:rPr lang="en-US" sz="1125" dirty="0" err="1">
                <a:solidFill>
                  <a:srgbClr val="FFFFFF">
                    <a:alpha val="100000"/>
                  </a:srgbClr>
                </a:solidFill>
                <a:latin typeface="Hedley New Rg"/>
              </a:rPr>
              <a:t>Agresta</a:t>
            </a:r>
            <a:r>
              <a:rPr lang="en-US" sz="1125" dirty="0">
                <a:solidFill>
                  <a:srgbClr val="FFFFFF">
                    <a:alpha val="100000"/>
                  </a:srgbClr>
                </a:solidFill>
                <a:latin typeface="Hedley New Rg"/>
              </a:rPr>
              <a:t> studies ACLR recovery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759023" y="5863827"/>
            <a:ext cx="10188844" cy="202406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>
              <a:lnSpc>
                <a:spcPts val="1594"/>
              </a:lnSpc>
            </a:pPr>
            <a:r>
              <a:rPr lang="en-US" sz="1594" b="1" dirty="0">
                <a:solidFill>
                  <a:srgbClr val="FFFFFF">
                    <a:alpha val="100000"/>
                  </a:srgbClr>
                </a:solidFill>
                <a:latin typeface="MrEavesXLModOT"/>
              </a:rPr>
              <a:t>*Letter of Intent (LOI) required early June;</a:t>
            </a:r>
          </a:p>
          <a:p>
            <a:pPr>
              <a:lnSpc>
                <a:spcPts val="1594"/>
              </a:lnSpc>
            </a:pPr>
            <a:r>
              <a:rPr lang="en-US" sz="1594" b="1" dirty="0">
                <a:solidFill>
                  <a:srgbClr val="FFFFFF">
                    <a:alpha val="100000"/>
                  </a:srgbClr>
                </a:solidFill>
                <a:latin typeface="MrEavesXLModOT"/>
              </a:rPr>
              <a:t>  Grant deadline for applications early August</a:t>
            </a:r>
          </a:p>
        </p:txBody>
      </p:sp>
    </p:spTree>
    <p:extLst>
      <p:ext uri="{BB962C8B-B14F-4D97-AF65-F5344CB8AC3E}">
        <p14:creationId xmlns:p14="http://schemas.microsoft.com/office/powerpoint/2010/main" val="3128162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762000" y="857250"/>
            <a:ext cx="5524500" cy="14287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Promotion of Doctoral Studies (PODS) Scholarships*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759024" y="2601517"/>
            <a:ext cx="4485750" cy="1988344"/>
          </a:xfrm>
          <a:prstGeom prst="rect">
            <a:avLst/>
          </a:prstGeom>
        </p:spPr>
        <p:txBody>
          <a:bodyPr lIns="0" tIns="49500" rIns="0" bIns="0" rtlCol="0" anchor="t"/>
          <a:lstStyle/>
          <a:p>
            <a:pPr>
              <a:lnSpc>
                <a:spcPts val="5204"/>
              </a:lnSpc>
            </a:pPr>
            <a:r>
              <a:rPr lang="en-US" sz="3469" dirty="0">
                <a:solidFill>
                  <a:srgbClr val="FFFFFF">
                    <a:alpha val="100000"/>
                  </a:srgbClr>
                </a:solidFill>
                <a:latin typeface="MrEavesXLModOT"/>
              </a:rPr>
              <a:t>PODS I ($7,500)</a:t>
            </a:r>
          </a:p>
          <a:p>
            <a:pPr>
              <a:lnSpc>
                <a:spcPts val="5204"/>
              </a:lnSpc>
            </a:pPr>
            <a:r>
              <a:rPr lang="en-US" sz="3469" dirty="0">
                <a:solidFill>
                  <a:srgbClr val="FFFFFF">
                    <a:alpha val="100000"/>
                  </a:srgbClr>
                </a:solidFill>
                <a:latin typeface="MrEavesXLModOT"/>
              </a:rPr>
              <a:t>PODS II ($15,000)</a:t>
            </a: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6106477" y="-483693"/>
            <a:ext cx="6085524" cy="7825385"/>
            <a:chOff x="4885181" y="-386954"/>
            <a:chExt cx="4868419" cy="6260308"/>
          </a:xfrm>
        </p:grpSpPr>
        <p:sp>
          <p:nvSpPr>
            <p:cNvPr id="6" name="Freeform 6"/>
            <p:cNvSpPr/>
            <p:nvPr/>
          </p:nvSpPr>
          <p:spPr>
            <a:xfrm>
              <a:off x="4885181" y="-386954"/>
              <a:ext cx="4868419" cy="626030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9383" t="-609" r="-72398" b="609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8" name="TextBox 8"/>
          <p:cNvSpPr txBox="1"/>
          <p:nvPr/>
        </p:nvSpPr>
        <p:spPr>
          <a:xfrm rot="21600000">
            <a:off x="759023" y="6462713"/>
            <a:ext cx="4878656" cy="1428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125"/>
              </a:lnSpc>
            </a:pPr>
            <a:r>
              <a:rPr lang="en-US" sz="1125" dirty="0">
                <a:solidFill>
                  <a:srgbClr val="FFFFFF">
                    <a:alpha val="100000"/>
                  </a:srgbClr>
                </a:solidFill>
                <a:latin typeface="Hedley New Rg"/>
              </a:rPr>
              <a:t>Pictured: Past scholarship recipient Katie Butera, PT, DPT, PhD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759024" y="5819181"/>
            <a:ext cx="10188844" cy="202406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>
              <a:lnSpc>
                <a:spcPts val="1594"/>
              </a:lnSpc>
            </a:pPr>
            <a:r>
              <a:rPr lang="en-US" sz="1594" b="1" dirty="0">
                <a:solidFill>
                  <a:srgbClr val="FFFFFF">
                    <a:alpha val="100000"/>
                  </a:srgbClr>
                </a:solidFill>
                <a:latin typeface="MrEavesXLModOT"/>
              </a:rPr>
              <a:t>*Applications open in the early October with early January deadline </a:t>
            </a:r>
          </a:p>
          <a:p>
            <a:pPr>
              <a:lnSpc>
                <a:spcPts val="1594"/>
              </a:lnSpc>
            </a:pPr>
            <a:r>
              <a:rPr lang="en-US" sz="1594" b="1" dirty="0">
                <a:solidFill>
                  <a:srgbClr val="FFFFFF">
                    <a:alpha val="100000"/>
                  </a:srgbClr>
                </a:solidFill>
                <a:latin typeface="MrEavesXLModOT"/>
              </a:rPr>
              <a:t>learn more at foundation4pt.org</a:t>
            </a:r>
          </a:p>
        </p:txBody>
      </p:sp>
    </p:spTree>
    <p:extLst>
      <p:ext uri="{BB962C8B-B14F-4D97-AF65-F5344CB8AC3E}">
        <p14:creationId xmlns:p14="http://schemas.microsoft.com/office/powerpoint/2010/main" val="332331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4910-8E68-0245-B0F1-97A43A845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US" dirty="0"/>
              <a:t>Agenda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lipboard Checked with solid fill">
            <a:extLst>
              <a:ext uri="{FF2B5EF4-FFF2-40B4-BE49-F238E27FC236}">
                <a16:creationId xmlns:a16="http://schemas.microsoft.com/office/drawing/2014/main" id="{E6FC7404-35E2-4442-8ECF-5096B8D24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5975" y="2887304"/>
            <a:ext cx="2242020" cy="22420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131B-E19A-2641-88CF-4ABD366A4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r>
              <a:rPr lang="en-US" sz="2400" dirty="0"/>
              <a:t>Announcements</a:t>
            </a:r>
          </a:p>
          <a:p>
            <a:r>
              <a:rPr lang="en-US" sz="2400" dirty="0"/>
              <a:t>Foundation for Physical Therapy Research</a:t>
            </a:r>
          </a:p>
          <a:p>
            <a:r>
              <a:rPr lang="en-US" sz="2400" dirty="0"/>
              <a:t>Qualitative SIG</a:t>
            </a:r>
          </a:p>
          <a:p>
            <a:r>
              <a:rPr lang="en-US" sz="2400" dirty="0"/>
              <a:t>Academy of Education updates</a:t>
            </a:r>
          </a:p>
          <a:p>
            <a:r>
              <a:rPr lang="en-US" sz="2400" dirty="0"/>
              <a:t>Scholarship of Education SIG business updates</a:t>
            </a:r>
          </a:p>
          <a:p>
            <a:r>
              <a:rPr lang="en-US" sz="2400" dirty="0"/>
              <a:t>Grant Writing</a:t>
            </a:r>
          </a:p>
        </p:txBody>
      </p:sp>
    </p:spTree>
    <p:extLst>
      <p:ext uri="{BB962C8B-B14F-4D97-AF65-F5344CB8AC3E}">
        <p14:creationId xmlns:p14="http://schemas.microsoft.com/office/powerpoint/2010/main" val="2341515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548" y="498593"/>
            <a:ext cx="8229005" cy="3598291"/>
          </a:xfrm>
          <a:noFill/>
        </p:spPr>
        <p:txBody>
          <a:bodyPr tIns="1143000" anchor="b"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br>
              <a:rPr lang="en-US" sz="6125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r>
              <a:rPr lang="en-US" sz="8375" b="1" dirty="0">
                <a:solidFill>
                  <a:srgbClr val="50C5D0"/>
                </a:solidFill>
              </a:rPr>
              <a:t>2024</a:t>
            </a:r>
            <a:br>
              <a:rPr lang="en-US" sz="8375" b="1" dirty="0">
                <a:solidFill>
                  <a:srgbClr val="50C5D0"/>
                </a:solidFill>
              </a:rPr>
            </a:br>
            <a:br>
              <a:rPr lang="en-US" sz="675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5548" y="2291137"/>
            <a:ext cx="8229005" cy="1565299"/>
          </a:xfrm>
        </p:spPr>
        <p:txBody>
          <a:bodyPr>
            <a:normAutofit fontScale="70000" lnSpcReduction="20000"/>
          </a:bodyPr>
          <a:lstStyle/>
          <a:p>
            <a:r>
              <a:rPr lang="en-US" sz="5500" b="1" dirty="0">
                <a:solidFill>
                  <a:srgbClr val="50C5D0"/>
                </a:solidFill>
                <a:latin typeface="Hedley New Rg"/>
              </a:rPr>
              <a:t>Education</a:t>
            </a:r>
            <a:r>
              <a:rPr lang="en-US" sz="550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-Focused Scholarship </a:t>
            </a:r>
          </a:p>
          <a:p>
            <a:r>
              <a:rPr lang="en-US" sz="550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Funding </a:t>
            </a:r>
            <a:br>
              <a:rPr lang="en-US" sz="550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</a:br>
            <a:endParaRPr lang="en-US" sz="5500" b="1" dirty="0">
              <a:solidFill>
                <a:srgbClr val="50C5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75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830C03F-6240-BFE9-4B5D-ACE0C92C6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817" y="1399111"/>
            <a:ext cx="3687519" cy="41149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21600000">
            <a:off x="2273293" y="537433"/>
            <a:ext cx="7475825" cy="1095375"/>
          </a:xfrm>
          <a:prstGeom prst="rect">
            <a:avLst/>
          </a:prstGeom>
        </p:spPr>
        <p:txBody>
          <a:bodyPr lIns="0" tIns="63000" rIns="0" bIns="0" rtlCol="0" anchor="t"/>
          <a:lstStyle/>
          <a:p>
            <a:pPr algn="ctr">
              <a:lnSpc>
                <a:spcPts val="4313"/>
              </a:lnSpc>
            </a:pPr>
            <a:r>
              <a:rPr lang="en-US" sz="4313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 </a:t>
            </a:r>
          </a:p>
          <a:p>
            <a:pPr algn="ctr">
              <a:lnSpc>
                <a:spcPts val="4313"/>
              </a:lnSpc>
            </a:pPr>
            <a:r>
              <a:rPr lang="en-US" sz="4313" b="1" dirty="0" err="1">
                <a:solidFill>
                  <a:srgbClr val="50C5D0">
                    <a:alpha val="100000"/>
                  </a:srgbClr>
                </a:solidFill>
                <a:latin typeface="Hedley New Rg"/>
              </a:rPr>
              <a:t>Predoctoral</a:t>
            </a:r>
            <a:r>
              <a:rPr lang="en-US" sz="4313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 Scholarship Funding</a:t>
            </a:r>
          </a:p>
          <a:p>
            <a:pPr algn="ctr">
              <a:lnSpc>
                <a:spcPts val="4313"/>
              </a:lnSpc>
            </a:pPr>
            <a:endParaRPr lang="en-US" sz="4313" b="1" dirty="0">
              <a:solidFill>
                <a:srgbClr val="50C5D0">
                  <a:alpha val="100000"/>
                </a:srgbClr>
              </a:solidFill>
              <a:latin typeface="Hedley New Rg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C6DEF-B83D-63C8-6BB4-1328F294871B}"/>
              </a:ext>
            </a:extLst>
          </p:cNvPr>
          <p:cNvSpPr txBox="1"/>
          <p:nvPr/>
        </p:nvSpPr>
        <p:spPr>
          <a:xfrm>
            <a:off x="549189" y="2620813"/>
            <a:ext cx="114493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Promotion of Doctoral Studies (PODS) scholarships focused on education research training, </a:t>
            </a:r>
          </a:p>
          <a:p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     supported by the APTA Academy of Education Fund.  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371"/>
              </a:solidFill>
              <a:latin typeface="Arial" panose="020B0604020202020204" pitchFamily="34" charset="0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5371"/>
              </a:solidFill>
              <a:latin typeface="Arial" panose="020B0604020202020204" pitchFamily="34" charset="0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371"/>
                </a:solidFill>
                <a:latin typeface="Arial" panose="020B0604020202020204" pitchFamily="34" charset="0"/>
              </a:rPr>
              <a:t>Bella May Fund </a:t>
            </a:r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supports applicants seeking to become teaching faculty and supports education research activities with the emphasis on creativity in educational approaches.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371"/>
              </a:solidFill>
              <a:latin typeface="Arial" panose="020B0604020202020204" pitchFamily="34" charset="0"/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371"/>
                </a:solidFill>
                <a:latin typeface="Arial" panose="020B0604020202020204" pitchFamily="34" charset="0"/>
              </a:rPr>
              <a:t>The Mildred Wood Endowment </a:t>
            </a:r>
            <a:r>
              <a:rPr lang="en-US" sz="2000" dirty="0">
                <a:solidFill>
                  <a:srgbClr val="005371"/>
                </a:solidFill>
                <a:latin typeface="Arial" panose="020B0604020202020204" pitchFamily="34" charset="0"/>
              </a:rPr>
              <a:t>supports applicants seeking to become academic researchers. </a:t>
            </a:r>
          </a:p>
        </p:txBody>
      </p:sp>
    </p:spTree>
    <p:extLst>
      <p:ext uri="{BB962C8B-B14F-4D97-AF65-F5344CB8AC3E}">
        <p14:creationId xmlns:p14="http://schemas.microsoft.com/office/powerpoint/2010/main" val="145094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764976" y="1038820"/>
            <a:ext cx="3836860" cy="2143125"/>
          </a:xfrm>
          <a:prstGeom prst="rect">
            <a:avLst/>
          </a:prstGeom>
        </p:spPr>
        <p:txBody>
          <a:bodyPr lIns="0" tIns="40500" rIns="0" bIns="0" rtlCol="0" anchor="t"/>
          <a:lstStyle/>
          <a:p>
            <a:pPr>
              <a:lnSpc>
                <a:spcPts val="3375"/>
              </a:lnSpc>
            </a:pPr>
            <a:r>
              <a:rPr lang="en-US" sz="2813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Our peer review process is modeled after the NIH and sets us apart in the field of physical therapy research funding.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157977" y="417887"/>
            <a:ext cx="6623479" cy="629230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FE5C989-3332-0F86-C3F3-7F05731091F5}"/>
              </a:ext>
            </a:extLst>
          </p:cNvPr>
          <p:cNvSpPr txBox="1">
            <a:spLocks/>
          </p:cNvSpPr>
          <p:nvPr/>
        </p:nvSpPr>
        <p:spPr>
          <a:xfrm>
            <a:off x="753833" y="476251"/>
            <a:ext cx="10157495" cy="11694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5875" marR="6350" algn="ctr" defTabSz="1143000">
              <a:lnSpc>
                <a:spcPct val="107100"/>
              </a:lnSpc>
              <a:spcBef>
                <a:spcPts val="125"/>
              </a:spcBef>
              <a:defRPr/>
            </a:pPr>
            <a:r>
              <a:rPr lang="en-US" sz="3500" b="1" kern="0" dirty="0">
                <a:solidFill>
                  <a:srgbClr val="00566E"/>
                </a:solidFill>
                <a:latin typeface="Hedley New Rg" panose="020B0503000000020004" pitchFamily="34" charset="0"/>
              </a:rPr>
              <a:t>RESOURCES</a:t>
            </a:r>
            <a:r>
              <a:rPr lang="en-US" sz="3500" b="1" kern="0" spc="-31" dirty="0">
                <a:solidFill>
                  <a:srgbClr val="00566E"/>
                </a:solidFill>
                <a:latin typeface="Hedley New Rg" panose="020B0503000000020004" pitchFamily="34" charset="0"/>
              </a:rPr>
              <a:t> </a:t>
            </a:r>
            <a:r>
              <a:rPr lang="en-US" sz="3500" b="1" kern="0" spc="-63" dirty="0">
                <a:solidFill>
                  <a:srgbClr val="00566E"/>
                </a:solidFill>
                <a:latin typeface="Hedley New Rg" panose="020B0503000000020004" pitchFamily="34" charset="0"/>
              </a:rPr>
              <a:t>AVAILABLE</a:t>
            </a:r>
            <a:r>
              <a:rPr lang="en-US" sz="3500" b="1" kern="0" spc="-138" dirty="0">
                <a:solidFill>
                  <a:srgbClr val="00566E"/>
                </a:solidFill>
                <a:latin typeface="Hedley New Rg" panose="020B0503000000020004" pitchFamily="34" charset="0"/>
              </a:rPr>
              <a:t> </a:t>
            </a:r>
            <a:r>
              <a:rPr lang="en-US" sz="3500" b="1" kern="0" spc="-31" dirty="0">
                <a:solidFill>
                  <a:srgbClr val="00566E"/>
                </a:solidFill>
                <a:latin typeface="Hedley New Rg" panose="020B0503000000020004" pitchFamily="34" charset="0"/>
              </a:rPr>
              <a:t>AT:</a:t>
            </a:r>
            <a:endParaRPr lang="en-US" sz="3500" b="1" kern="0" dirty="0">
              <a:solidFill>
                <a:srgbClr val="00566E"/>
              </a:solidFill>
              <a:latin typeface="Hedley New Rg" panose="020B0503000000020004" pitchFamily="34" charset="0"/>
            </a:endParaRPr>
          </a:p>
          <a:p>
            <a:pPr marL="15875" algn="ctr" defTabSz="1143000">
              <a:spcBef>
                <a:spcPts val="300"/>
              </a:spcBef>
              <a:defRPr/>
            </a:pPr>
            <a:r>
              <a:rPr lang="en-US" sz="3500" b="1" kern="0" spc="-13" dirty="0">
                <a:latin typeface="Hedley New Rg" panose="020B0503000000020004" pitchFamily="34" charset="0"/>
              </a:rPr>
              <a:t>Foundation4pt.org</a:t>
            </a:r>
            <a:endParaRPr lang="en-US" sz="3500" b="1" kern="0" dirty="0">
              <a:latin typeface="Hedley New Rg" panose="020B05030000000200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9ADF421-8563-6E68-EB75-C7469E6040A9}"/>
              </a:ext>
            </a:extLst>
          </p:cNvPr>
          <p:cNvSpPr txBox="1">
            <a:spLocks/>
          </p:cNvSpPr>
          <p:nvPr/>
        </p:nvSpPr>
        <p:spPr>
          <a:xfrm>
            <a:off x="1171451" y="2324420"/>
            <a:ext cx="5108575" cy="254236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97669" indent="-382588" defTabSz="1143000">
              <a:spcBef>
                <a:spcPts val="125"/>
              </a:spcBef>
              <a:buFontTx/>
              <a:buChar char="•"/>
              <a:tabLst>
                <a:tab pos="397669" algn="l"/>
                <a:tab pos="398463" algn="l"/>
              </a:tabLst>
              <a:defRPr/>
            </a:pPr>
            <a:r>
              <a:rPr lang="en-US" sz="2250" kern="0" dirty="0">
                <a:latin typeface="Hedley New Rg" panose="020B0503000000020004" pitchFamily="34" charset="0"/>
              </a:rPr>
              <a:t>Guidelines</a:t>
            </a:r>
            <a:r>
              <a:rPr lang="en-US" sz="2250" kern="0" spc="-44" dirty="0">
                <a:latin typeface="Hedley New Rg" panose="020B0503000000020004" pitchFamily="34" charset="0"/>
              </a:rPr>
              <a:t> </a:t>
            </a:r>
            <a:r>
              <a:rPr lang="en-US" sz="2250" kern="0" dirty="0">
                <a:latin typeface="Hedley New Rg" panose="020B0503000000020004" pitchFamily="34" charset="0"/>
              </a:rPr>
              <a:t>and</a:t>
            </a:r>
            <a:r>
              <a:rPr lang="en-US" sz="2250" kern="0" spc="-38" dirty="0">
                <a:latin typeface="Hedley New Rg" panose="020B0503000000020004" pitchFamily="34" charset="0"/>
              </a:rPr>
              <a:t> </a:t>
            </a:r>
            <a:r>
              <a:rPr lang="en-US" sz="2250" kern="0" spc="-13" dirty="0">
                <a:latin typeface="Hedley New Rg" panose="020B0503000000020004" pitchFamily="34" charset="0"/>
              </a:rPr>
              <a:t>instructions</a:t>
            </a:r>
          </a:p>
          <a:p>
            <a:pPr defTabSz="1143000">
              <a:spcBef>
                <a:spcPts val="50"/>
              </a:spcBef>
              <a:buClr>
                <a:srgbClr val="FFFFFF"/>
              </a:buClr>
              <a:buFont typeface="Arial"/>
              <a:buChar char="•"/>
              <a:defRPr/>
            </a:pPr>
            <a:endParaRPr lang="en-US" sz="2500" kern="0" dirty="0">
              <a:latin typeface="Hedley New Rg" panose="020B0503000000020004" pitchFamily="34" charset="0"/>
            </a:endParaRPr>
          </a:p>
          <a:p>
            <a:pPr marL="397669" marR="916781" indent="-382588" defTabSz="1143000">
              <a:buFontTx/>
              <a:buChar char="•"/>
              <a:tabLst>
                <a:tab pos="397669" algn="l"/>
                <a:tab pos="398463" algn="l"/>
              </a:tabLst>
              <a:defRPr/>
            </a:pPr>
            <a:r>
              <a:rPr lang="en-US" sz="2250" kern="0" dirty="0">
                <a:latin typeface="Hedley New Rg" panose="020B0503000000020004" pitchFamily="34" charset="0"/>
              </a:rPr>
              <a:t>Sample</a:t>
            </a:r>
            <a:r>
              <a:rPr lang="en-US" sz="2250" kern="0" spc="-44" dirty="0">
                <a:latin typeface="Hedley New Rg" panose="020B0503000000020004" pitchFamily="34" charset="0"/>
              </a:rPr>
              <a:t> </a:t>
            </a:r>
            <a:r>
              <a:rPr lang="en-US" sz="2250" kern="0" dirty="0">
                <a:latin typeface="Hedley New Rg" panose="020B0503000000020004" pitchFamily="34" charset="0"/>
              </a:rPr>
              <a:t>applications</a:t>
            </a:r>
            <a:r>
              <a:rPr lang="en-US" sz="2250" kern="0" spc="-44" dirty="0">
                <a:latin typeface="Hedley New Rg" panose="020B0503000000020004" pitchFamily="34" charset="0"/>
              </a:rPr>
              <a:t> </a:t>
            </a:r>
            <a:r>
              <a:rPr lang="en-US" sz="2250" kern="0" dirty="0">
                <a:latin typeface="Hedley New Rg" panose="020B0503000000020004" pitchFamily="34" charset="0"/>
              </a:rPr>
              <a:t>of</a:t>
            </a:r>
            <a:r>
              <a:rPr lang="en-US" sz="2250" kern="0" spc="-38" dirty="0">
                <a:latin typeface="Hedley New Rg" panose="020B0503000000020004" pitchFamily="34" charset="0"/>
              </a:rPr>
              <a:t> </a:t>
            </a:r>
            <a:r>
              <a:rPr lang="en-US" sz="2250" kern="0" spc="-25" dirty="0">
                <a:latin typeface="Hedley New Rg" panose="020B0503000000020004" pitchFamily="34" charset="0"/>
              </a:rPr>
              <a:t>past </a:t>
            </a:r>
            <a:r>
              <a:rPr lang="en-US" sz="2250" kern="0" dirty="0">
                <a:latin typeface="Hedley New Rg" panose="020B0503000000020004" pitchFamily="34" charset="0"/>
              </a:rPr>
              <a:t>successful</a:t>
            </a:r>
            <a:r>
              <a:rPr lang="en-US" sz="2250" kern="0" spc="-19" dirty="0">
                <a:latin typeface="Hedley New Rg" panose="020B0503000000020004" pitchFamily="34" charset="0"/>
              </a:rPr>
              <a:t> </a:t>
            </a:r>
            <a:r>
              <a:rPr lang="en-US" sz="2250" kern="0" spc="-13" dirty="0">
                <a:latin typeface="Hedley New Rg" panose="020B0503000000020004" pitchFamily="34" charset="0"/>
              </a:rPr>
              <a:t>applications</a:t>
            </a:r>
          </a:p>
          <a:p>
            <a:pPr defTabSz="1143000">
              <a:spcBef>
                <a:spcPts val="50"/>
              </a:spcBef>
              <a:buClr>
                <a:srgbClr val="FFFFFF"/>
              </a:buClr>
              <a:defRPr/>
            </a:pPr>
            <a:endParaRPr lang="en-US" sz="2500" kern="0" dirty="0">
              <a:latin typeface="Hedley New Rg" panose="020B0503000000020004" pitchFamily="34" charset="0"/>
            </a:endParaRPr>
          </a:p>
          <a:p>
            <a:pPr marL="397669" marR="1570038" indent="-382588" defTabSz="1143000">
              <a:buFontTx/>
              <a:buChar char="•"/>
              <a:tabLst>
                <a:tab pos="397669" algn="l"/>
                <a:tab pos="398463" algn="l"/>
              </a:tabLst>
              <a:defRPr/>
            </a:pPr>
            <a:r>
              <a:rPr lang="en-US" sz="2250" kern="0" dirty="0">
                <a:latin typeface="Hedley New Rg" panose="020B0503000000020004" pitchFamily="34" charset="0"/>
              </a:rPr>
              <a:t>Archived</a:t>
            </a:r>
            <a:r>
              <a:rPr lang="en-US" sz="2250" kern="0" spc="-31" dirty="0">
                <a:latin typeface="Hedley New Rg" panose="020B0503000000020004" pitchFamily="34" charset="0"/>
              </a:rPr>
              <a:t> </a:t>
            </a:r>
            <a:r>
              <a:rPr lang="en-US" sz="2250" kern="0" dirty="0">
                <a:latin typeface="Hedley New Rg" panose="020B0503000000020004" pitchFamily="34" charset="0"/>
              </a:rPr>
              <a:t>webinars</a:t>
            </a:r>
            <a:r>
              <a:rPr lang="en-US" sz="2250" kern="0" spc="-31" dirty="0">
                <a:latin typeface="Hedley New Rg" panose="020B0503000000020004" pitchFamily="34" charset="0"/>
              </a:rPr>
              <a:t> and </a:t>
            </a:r>
            <a:r>
              <a:rPr lang="en-US" sz="2250" kern="0" spc="-13" dirty="0">
                <a:latin typeface="Hedley New Rg" panose="020B0503000000020004" pitchFamily="34" charset="0"/>
              </a:rPr>
              <a:t>videos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9A44E1B-8B50-4B46-1926-C34D1D9853D6}"/>
              </a:ext>
            </a:extLst>
          </p:cNvPr>
          <p:cNvSpPr txBox="1"/>
          <p:nvPr/>
        </p:nvSpPr>
        <p:spPr>
          <a:xfrm>
            <a:off x="6426193" y="2201218"/>
            <a:ext cx="3850515" cy="445770"/>
          </a:xfrm>
          <a:prstGeom prst="rect">
            <a:avLst/>
          </a:prstGeom>
        </p:spPr>
        <p:txBody>
          <a:bodyPr lIns="0" tIns="51840" rIns="0" bIns="0" rtlCol="0" anchor="t"/>
          <a:lstStyle/>
          <a:p>
            <a:pPr defTabSz="1143000">
              <a:lnSpc>
                <a:spcPts val="3510"/>
              </a:lnSpc>
              <a:defRPr/>
            </a:pPr>
            <a:r>
              <a:rPr lang="en-US" sz="2500" b="1" kern="0" dirty="0">
                <a:solidFill>
                  <a:srgbClr val="FEBE10">
                    <a:alpha val="100000"/>
                  </a:srgbClr>
                </a:solidFill>
                <a:latin typeface="Hedley New Rg"/>
              </a:rPr>
              <a:t>Scientific Program Staff </a:t>
            </a:r>
          </a:p>
        </p:txBody>
      </p:sp>
      <p:pic>
        <p:nvPicPr>
          <p:cNvPr id="6" name="Picture 4" descr="LIZ JACKSON">
            <a:extLst>
              <a:ext uri="{FF2B5EF4-FFF2-40B4-BE49-F238E27FC236}">
                <a16:creationId xmlns:a16="http://schemas.microsoft.com/office/drawing/2014/main" id="{317E3730-B037-730C-C1D8-26921CAB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71" y="3037508"/>
            <a:ext cx="1873025" cy="187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0B3EEB-E476-1D00-ABAB-4A19A46AC1C1}"/>
              </a:ext>
            </a:extLst>
          </p:cNvPr>
          <p:cNvSpPr txBox="1"/>
          <p:nvPr/>
        </p:nvSpPr>
        <p:spPr>
          <a:xfrm>
            <a:off x="5138698" y="5224673"/>
            <a:ext cx="5887891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43000">
              <a:defRPr/>
            </a:pPr>
            <a:r>
              <a:rPr lang="en-US" sz="2500" b="1" kern="0" dirty="0">
                <a:latin typeface="Hedley New Rg" panose="020B0503000000020004" charset="0"/>
              </a:rPr>
              <a:t>LIZ JACKSON</a:t>
            </a:r>
            <a:br>
              <a:rPr lang="en-US" sz="2500" kern="0" dirty="0">
                <a:latin typeface="Hedley New Rg" panose="020B0503000000020004" charset="0"/>
              </a:rPr>
            </a:br>
            <a:r>
              <a:rPr lang="en-US" sz="2250" kern="0" dirty="0">
                <a:latin typeface="Hedley New Rg" panose="020B0503000000020004" charset="0"/>
              </a:rPr>
              <a:t>Senior Specialist, Research &amp; Grants Program</a:t>
            </a:r>
          </a:p>
        </p:txBody>
      </p:sp>
    </p:spTree>
    <p:extLst>
      <p:ext uri="{BB962C8B-B14F-4D97-AF65-F5344CB8AC3E}">
        <p14:creationId xmlns:p14="http://schemas.microsoft.com/office/powerpoint/2010/main" val="938644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762000" y="857250"/>
            <a:ext cx="5200125" cy="833438"/>
          </a:xfrm>
          <a:prstGeom prst="rect">
            <a:avLst/>
          </a:prstGeom>
        </p:spPr>
        <p:txBody>
          <a:bodyPr lIns="0" tIns="45000" rIns="0" bIns="0" rtlCol="0" anchor="t"/>
          <a:lstStyle/>
          <a:p>
            <a:pPr>
              <a:lnSpc>
                <a:spcPts val="3281"/>
              </a:lnSpc>
            </a:pPr>
            <a:endParaRPr lang="en-US" sz="3281" b="1" dirty="0">
              <a:solidFill>
                <a:srgbClr val="50C5D0">
                  <a:alpha val="100000"/>
                </a:srgbClr>
              </a:solidFill>
              <a:latin typeface="Hedley New Rg"/>
            </a:endParaRPr>
          </a:p>
        </p:txBody>
      </p:sp>
      <p:sp>
        <p:nvSpPr>
          <p:cNvPr id="5" name="TextBox 5"/>
          <p:cNvSpPr txBox="1"/>
          <p:nvPr/>
        </p:nvSpPr>
        <p:spPr>
          <a:xfrm rot="21600000">
            <a:off x="759023" y="1975841"/>
            <a:ext cx="3973781" cy="1928813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>
              <a:lnSpc>
                <a:spcPts val="1688"/>
              </a:lnSpc>
            </a:pPr>
            <a:endParaRPr lang="en-US" sz="1688" dirty="0">
              <a:solidFill>
                <a:srgbClr val="FFFFFF">
                  <a:alpha val="100000"/>
                </a:srgbClr>
              </a:solidFill>
              <a:latin typeface="Hedley New Rg"/>
            </a:endParaRPr>
          </a:p>
          <a:p>
            <a:pPr>
              <a:lnSpc>
                <a:spcPts val="1688"/>
              </a:lnSpc>
            </a:pPr>
            <a:endParaRPr lang="en-US" sz="1688" dirty="0">
              <a:solidFill>
                <a:srgbClr val="FFFFFF">
                  <a:alpha val="100000"/>
                </a:srgbClr>
              </a:solidFill>
              <a:latin typeface="Hedley New Rg"/>
            </a:endParaRP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650139" y="675614"/>
            <a:ext cx="7407904" cy="2108563"/>
            <a:chOff x="4867275" y="2743200"/>
            <a:chExt cx="5953125" cy="2819400"/>
          </a:xfrm>
        </p:grpSpPr>
        <p:sp>
          <p:nvSpPr>
            <p:cNvPr id="8" name="Freeform 8"/>
            <p:cNvSpPr/>
            <p:nvPr/>
          </p:nvSpPr>
          <p:spPr>
            <a:xfrm>
              <a:off x="4867275" y="2743200"/>
              <a:ext cx="5953125" cy="2819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9000"/>
              </a:srgbClr>
            </a:solidFill>
            <a:ln>
              <a:solidFill>
                <a:srgbClr val="50C5D1"/>
              </a:solidFill>
            </a:ln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10" name="TextBox 10"/>
          <p:cNvSpPr txBox="1"/>
          <p:nvPr/>
        </p:nvSpPr>
        <p:spPr>
          <a:xfrm rot="21600000">
            <a:off x="1032206" y="859836"/>
            <a:ext cx="6848294" cy="1798769"/>
          </a:xfrm>
          <a:prstGeom prst="rect">
            <a:avLst/>
          </a:prstGeom>
        </p:spPr>
        <p:txBody>
          <a:bodyPr lIns="0" tIns="27000" rIns="0" bIns="0" rtlCol="0" anchor="t"/>
          <a:lstStyle/>
          <a:p>
            <a:pPr>
              <a:lnSpc>
                <a:spcPts val="2250"/>
              </a:lnSpc>
            </a:pPr>
            <a:r>
              <a:rPr lang="en-US" sz="1875" dirty="0">
                <a:solidFill>
                  <a:schemeClr val="bg1"/>
                </a:solidFill>
                <a:latin typeface="Hedley New Rg"/>
              </a:rPr>
              <a:t>“</a:t>
            </a:r>
            <a:r>
              <a:rPr lang="en-US" sz="2000" dirty="0">
                <a:solidFill>
                  <a:schemeClr val="bg1"/>
                </a:solidFill>
                <a:latin typeface="Hedley New Rg" panose="020B0503000000020004" pitchFamily="34" charset="0"/>
              </a:rPr>
              <a:t>I hope that my recently published paper on the effects of educational policy on racial and ethnic diversity in physical therapy programs creates an opportunity for a productive discussion on diversity, equity, and inclusion, which has recently been brought forth as a priority from the American Physical Therapy Association (APTA),” said Dickson.</a:t>
            </a:r>
          </a:p>
          <a:p>
            <a:pPr>
              <a:lnSpc>
                <a:spcPts val="2250"/>
              </a:lnSpc>
            </a:pPr>
            <a:endParaRPr lang="en-US" sz="1875" dirty="0">
              <a:solidFill>
                <a:srgbClr val="FFFFFF">
                  <a:alpha val="100000"/>
                </a:srgbClr>
              </a:solidFill>
              <a:latin typeface="Hedley New Rg"/>
            </a:endParaRPr>
          </a:p>
        </p:txBody>
      </p:sp>
      <p:sp>
        <p:nvSpPr>
          <p:cNvPr id="11" name="TextBox 11"/>
          <p:cNvSpPr txBox="1"/>
          <p:nvPr/>
        </p:nvSpPr>
        <p:spPr>
          <a:xfrm rot="21600000">
            <a:off x="759021" y="4282679"/>
            <a:ext cx="4485750" cy="1714500"/>
          </a:xfrm>
          <a:prstGeom prst="rect">
            <a:avLst/>
          </a:prstGeom>
        </p:spPr>
        <p:txBody>
          <a:bodyPr lIns="0" tIns="27000" rIns="0" bIns="0" rtlCol="0" anchor="t"/>
          <a:lstStyle/>
          <a:p>
            <a:pPr>
              <a:lnSpc>
                <a:spcPts val="2250"/>
              </a:lnSpc>
            </a:pPr>
            <a:endParaRPr lang="en-US" sz="1875" dirty="0">
              <a:solidFill>
                <a:srgbClr val="FFFFFF">
                  <a:alpha val="100000"/>
                </a:srgbClr>
              </a:solidFill>
              <a:latin typeface="Hedley New Rg"/>
            </a:endParaRP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7A1C3757-CA18-1848-DA21-356799C7463C}"/>
              </a:ext>
            </a:extLst>
          </p:cNvPr>
          <p:cNvGrpSpPr/>
          <p:nvPr/>
        </p:nvGrpSpPr>
        <p:grpSpPr>
          <a:xfrm rot="21600000">
            <a:off x="4370166" y="3545093"/>
            <a:ext cx="6988920" cy="2900326"/>
            <a:chOff x="4867275" y="2743200"/>
            <a:chExt cx="5953125" cy="2819400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EC93C62-559E-1B1C-547A-6BD91A37394E}"/>
                </a:ext>
              </a:extLst>
            </p:cNvPr>
            <p:cNvSpPr/>
            <p:nvPr/>
          </p:nvSpPr>
          <p:spPr>
            <a:xfrm>
              <a:off x="4867275" y="2743200"/>
              <a:ext cx="5953125" cy="2819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9000"/>
              </a:srgbClr>
            </a:solidFill>
            <a:ln>
              <a:solidFill>
                <a:srgbClr val="50C5D1"/>
              </a:solidFill>
            </a:ln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8AF8AEA-F615-159B-AA9C-6F036F6E1866}"/>
              </a:ext>
            </a:extLst>
          </p:cNvPr>
          <p:cNvSpPr/>
          <p:nvPr/>
        </p:nvSpPr>
        <p:spPr>
          <a:xfrm>
            <a:off x="8890956" y="130430"/>
            <a:ext cx="2468130" cy="3206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DA0E5D-C6AE-D4CD-3169-12B1D278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837" y="229285"/>
            <a:ext cx="2250368" cy="30086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CF8765-ADB4-9C8A-77CB-6DEF265182B8}"/>
              </a:ext>
            </a:extLst>
          </p:cNvPr>
          <p:cNvSpPr txBox="1"/>
          <p:nvPr/>
        </p:nvSpPr>
        <p:spPr>
          <a:xfrm>
            <a:off x="4791806" y="3859126"/>
            <a:ext cx="63993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Hedley New Rg" panose="020B0503000000020004" pitchFamily="34" charset="0"/>
              </a:rPr>
              <a:t>“As a profession, we have embraced evidence-based practice for patient care,” said Haladay. “It is now time for us to continue to embrace and support evidence through educational research in physical therapy programs. There is such a need and opportunity to challenge our traditions and improve our outcomes through research in physical therapy education.”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2C9490-0208-E7F3-9F84-02EA4F96B792}"/>
              </a:ext>
            </a:extLst>
          </p:cNvPr>
          <p:cNvSpPr/>
          <p:nvPr/>
        </p:nvSpPr>
        <p:spPr>
          <a:xfrm>
            <a:off x="8890956" y="2678228"/>
            <a:ext cx="2468130" cy="652511"/>
          </a:xfrm>
          <a:prstGeom prst="rect">
            <a:avLst/>
          </a:prstGeom>
          <a:solidFill>
            <a:srgbClr val="50C5D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75" b="1" dirty="0">
                <a:solidFill>
                  <a:srgbClr val="005371"/>
                </a:solidFill>
              </a:rPr>
              <a:t>Tara Dickson, PT, DPT, PhD</a:t>
            </a:r>
          </a:p>
          <a:p>
            <a:pPr algn="ctr"/>
            <a:r>
              <a:rPr lang="en-US" sz="1375" b="1" dirty="0">
                <a:solidFill>
                  <a:srgbClr val="005371"/>
                </a:solidFill>
              </a:rPr>
              <a:t>Tufts University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E34760-86FC-0F71-E406-6651BF2F2055}"/>
              </a:ext>
            </a:extLst>
          </p:cNvPr>
          <p:cNvSpPr/>
          <p:nvPr/>
        </p:nvSpPr>
        <p:spPr>
          <a:xfrm>
            <a:off x="650139" y="3147264"/>
            <a:ext cx="2896235" cy="35073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3EE6B6-1264-52E2-BA8C-947CEEC80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21" y="3237928"/>
            <a:ext cx="2671590" cy="34166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F45E59-5486-1072-9413-3FFCB5858C2C}"/>
              </a:ext>
            </a:extLst>
          </p:cNvPr>
          <p:cNvSpPr/>
          <p:nvPr/>
        </p:nvSpPr>
        <p:spPr>
          <a:xfrm>
            <a:off x="643259" y="6066516"/>
            <a:ext cx="2903115" cy="668248"/>
          </a:xfrm>
          <a:prstGeom prst="rect">
            <a:avLst/>
          </a:prstGeom>
          <a:solidFill>
            <a:srgbClr val="50C5D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5371"/>
                </a:solidFill>
              </a:rPr>
              <a:t>Douglas Haladay, PT, DPT, PhD</a:t>
            </a:r>
          </a:p>
          <a:p>
            <a:pPr algn="ctr"/>
            <a:r>
              <a:rPr lang="en-US" sz="1500" b="1" dirty="0">
                <a:solidFill>
                  <a:srgbClr val="005371"/>
                </a:solidFill>
              </a:rPr>
              <a:t>University of Florida</a:t>
            </a:r>
          </a:p>
        </p:txBody>
      </p:sp>
    </p:spTree>
    <p:extLst>
      <p:ext uri="{BB962C8B-B14F-4D97-AF65-F5344CB8AC3E}">
        <p14:creationId xmlns:p14="http://schemas.microsoft.com/office/powerpoint/2010/main" val="410121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589758" y="502978"/>
            <a:ext cx="9486900" cy="2019301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>
              <a:lnSpc>
                <a:spcPts val="3750"/>
              </a:lnSpc>
            </a:pPr>
            <a:r>
              <a:rPr lang="en-US" sz="375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SOWING THE SEEDS FOR RESEARCH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590220" y="5635796"/>
            <a:ext cx="2876881" cy="881063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>
              <a:lnSpc>
                <a:spcPts val="2298"/>
              </a:lnSpc>
            </a:pPr>
            <a:r>
              <a:rPr lang="en-US" sz="1641" dirty="0">
                <a:solidFill>
                  <a:srgbClr val="FFFFFF">
                    <a:alpha val="100000"/>
                  </a:srgbClr>
                </a:solidFill>
                <a:latin typeface="Roboto"/>
              </a:rPr>
              <a:t>Builds confidence and provides peer-review feedback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4541226" y="5603927"/>
            <a:ext cx="3036129" cy="1166813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>
              <a:lnSpc>
                <a:spcPts val="2298"/>
              </a:lnSpc>
            </a:pPr>
            <a:r>
              <a:rPr lang="en-US" sz="1641" dirty="0">
                <a:solidFill>
                  <a:srgbClr val="FFFFFF">
                    <a:alpha val="100000"/>
                  </a:srgbClr>
                </a:solidFill>
                <a:latin typeface="Roboto"/>
              </a:rPr>
              <a:t>Allows researchers to spend more time developing research skills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8630374" y="5631026"/>
            <a:ext cx="3036129" cy="881063"/>
          </a:xfrm>
          <a:prstGeom prst="rect">
            <a:avLst/>
          </a:prstGeom>
        </p:spPr>
        <p:txBody>
          <a:bodyPr lIns="0" tIns="22500" rIns="0" bIns="0" rtlCol="0" anchor="t"/>
          <a:lstStyle/>
          <a:p>
            <a:pPr>
              <a:lnSpc>
                <a:spcPts val="2298"/>
              </a:lnSpc>
            </a:pPr>
            <a:r>
              <a:rPr lang="en-US" sz="1641" dirty="0">
                <a:solidFill>
                  <a:srgbClr val="FFFFFF">
                    <a:alpha val="100000"/>
                  </a:srgbClr>
                </a:solidFill>
                <a:latin typeface="Roboto"/>
              </a:rPr>
              <a:t>Provides data and confidence for follow-on funding</a:t>
            </a:r>
          </a:p>
        </p:txBody>
      </p:sp>
      <p:grpSp>
        <p:nvGrpSpPr>
          <p:cNvPr id="13" name="Group 13"/>
          <p:cNvGrpSpPr/>
          <p:nvPr/>
        </p:nvGrpSpPr>
        <p:grpSpPr>
          <a:xfrm rot="21600000">
            <a:off x="590219" y="1279589"/>
            <a:ext cx="2967045" cy="3737898"/>
            <a:chOff x="3030916" y="481699"/>
            <a:chExt cx="2003407" cy="2393279"/>
          </a:xfrm>
        </p:grpSpPr>
        <p:sp>
          <p:nvSpPr>
            <p:cNvPr id="12" name="Freeform 12"/>
            <p:cNvSpPr/>
            <p:nvPr/>
          </p:nvSpPr>
          <p:spPr>
            <a:xfrm>
              <a:off x="3030916" y="481699"/>
              <a:ext cx="2003407" cy="239327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 l="-14822" r="-14822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17" name="Group 17"/>
          <p:cNvGrpSpPr/>
          <p:nvPr/>
        </p:nvGrpSpPr>
        <p:grpSpPr>
          <a:xfrm rot="21600000">
            <a:off x="4516451" y="1279589"/>
            <a:ext cx="3060903" cy="3737898"/>
            <a:chOff x="5187302" y="481699"/>
            <a:chExt cx="2003407" cy="2393279"/>
          </a:xfrm>
        </p:grpSpPr>
        <p:sp>
          <p:nvSpPr>
            <p:cNvPr id="16" name="Freeform 16"/>
            <p:cNvSpPr/>
            <p:nvPr/>
          </p:nvSpPr>
          <p:spPr>
            <a:xfrm>
              <a:off x="5187302" y="481699"/>
              <a:ext cx="2003407" cy="239327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/>
              </a:blip>
              <a:stretch>
                <a:fillRect l="-39937" t="-39238" r="-32092" b="-52769"/>
              </a:stretch>
            </a:blipFill>
          </p:spPr>
          <p:txBody>
            <a:bodyPr/>
            <a:lstStyle/>
            <a:p>
              <a:endParaRPr lang="en-US" sz="2250"/>
            </a:p>
          </p:txBody>
        </p:sp>
      </p:grpSp>
      <p:pic>
        <p:nvPicPr>
          <p:cNvPr id="6" name="Picture 5" descr="A person and person holding a certificate&#10;&#10;Description automatically generated">
            <a:extLst>
              <a:ext uri="{FF2B5EF4-FFF2-40B4-BE49-F238E27FC236}">
                <a16:creationId xmlns:a16="http://schemas.microsoft.com/office/drawing/2014/main" id="{4CA7DFE1-3F38-E815-8EAB-E93A306423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69" r="19035"/>
          <a:stretch/>
        </p:blipFill>
        <p:spPr>
          <a:xfrm>
            <a:off x="8515883" y="1330327"/>
            <a:ext cx="3136015" cy="376722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 rot="21599300">
            <a:off x="8523791" y="4181712"/>
            <a:ext cx="2363420" cy="1331671"/>
            <a:chOff x="7605802" y="2590211"/>
            <a:chExt cx="1564963" cy="1316618"/>
          </a:xfrm>
        </p:grpSpPr>
        <p:sp>
          <p:nvSpPr>
            <p:cNvPr id="22" name="Freeform 22"/>
            <p:cNvSpPr/>
            <p:nvPr/>
          </p:nvSpPr>
          <p:spPr>
            <a:xfrm>
              <a:off x="7605802" y="2590211"/>
              <a:ext cx="1564963" cy="131661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C5D0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25" name="Group 25"/>
          <p:cNvGrpSpPr/>
          <p:nvPr/>
        </p:nvGrpSpPr>
        <p:grpSpPr>
          <a:xfrm rot="21599300">
            <a:off x="4517904" y="4181707"/>
            <a:ext cx="2283863" cy="1331684"/>
            <a:chOff x="5406479" y="2590211"/>
            <a:chExt cx="1564963" cy="1316618"/>
          </a:xfrm>
        </p:grpSpPr>
        <p:sp>
          <p:nvSpPr>
            <p:cNvPr id="24" name="Freeform 24"/>
            <p:cNvSpPr/>
            <p:nvPr/>
          </p:nvSpPr>
          <p:spPr>
            <a:xfrm>
              <a:off x="5406479" y="2590211"/>
              <a:ext cx="1564963" cy="131661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C5D0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grpSp>
        <p:nvGrpSpPr>
          <p:cNvPr id="27" name="Group 27"/>
          <p:cNvGrpSpPr/>
          <p:nvPr/>
        </p:nvGrpSpPr>
        <p:grpSpPr>
          <a:xfrm rot="21599300">
            <a:off x="595063" y="4182111"/>
            <a:ext cx="2283591" cy="1331280"/>
            <a:chOff x="3250094" y="2590211"/>
            <a:chExt cx="1564963" cy="1316618"/>
          </a:xfrm>
        </p:grpSpPr>
        <p:sp>
          <p:nvSpPr>
            <p:cNvPr id="26" name="Freeform 26"/>
            <p:cNvSpPr/>
            <p:nvPr/>
          </p:nvSpPr>
          <p:spPr>
            <a:xfrm>
              <a:off x="3250094" y="2590211"/>
              <a:ext cx="1564963" cy="131661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C5D0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28" name="TextBox 28"/>
          <p:cNvSpPr txBox="1"/>
          <p:nvPr/>
        </p:nvSpPr>
        <p:spPr>
          <a:xfrm rot="21600000">
            <a:off x="788410" y="4418723"/>
            <a:ext cx="1443121" cy="857250"/>
          </a:xfrm>
          <a:prstGeom prst="rect">
            <a:avLst/>
          </a:prstGeom>
        </p:spPr>
        <p:txBody>
          <a:bodyPr lIns="0" tIns="27000" rIns="0" bIns="0" rtlCol="0" anchor="t"/>
          <a:lstStyle/>
          <a:p>
            <a:pPr>
              <a:lnSpc>
                <a:spcPts val="2250"/>
              </a:lnSpc>
            </a:pPr>
            <a:r>
              <a:rPr lang="en-US" sz="1875" b="1" spc="176" dirty="0">
                <a:solidFill>
                  <a:srgbClr val="FFFFFF">
                    <a:alpha val="100000"/>
                  </a:srgbClr>
                </a:solidFill>
                <a:latin typeface="Noto Sans SC"/>
              </a:rPr>
              <a:t>FPTR AWARDS FUNDS</a:t>
            </a:r>
          </a:p>
        </p:txBody>
      </p:sp>
      <p:sp>
        <p:nvSpPr>
          <p:cNvPr id="29" name="TextBox 29"/>
          <p:cNvSpPr txBox="1"/>
          <p:nvPr/>
        </p:nvSpPr>
        <p:spPr>
          <a:xfrm rot="21600000">
            <a:off x="4718954" y="4418723"/>
            <a:ext cx="1621715" cy="857250"/>
          </a:xfrm>
          <a:prstGeom prst="rect">
            <a:avLst/>
          </a:prstGeom>
        </p:spPr>
        <p:txBody>
          <a:bodyPr lIns="0" tIns="27000" rIns="0" bIns="0" rtlCol="0" anchor="t"/>
          <a:lstStyle/>
          <a:p>
            <a:pPr>
              <a:lnSpc>
                <a:spcPts val="2250"/>
              </a:lnSpc>
            </a:pPr>
            <a:r>
              <a:rPr lang="en-US" sz="1875" b="1" spc="176" dirty="0">
                <a:solidFill>
                  <a:srgbClr val="FFFFFF">
                    <a:alpha val="100000"/>
                  </a:srgbClr>
                </a:solidFill>
                <a:latin typeface="Noto Sans SC"/>
              </a:rPr>
              <a:t>MORE RESEARCH TIME</a:t>
            </a:r>
          </a:p>
        </p:txBody>
      </p:sp>
      <p:sp>
        <p:nvSpPr>
          <p:cNvPr id="30" name="TextBox 30"/>
          <p:cNvSpPr txBox="1"/>
          <p:nvPr/>
        </p:nvSpPr>
        <p:spPr>
          <a:xfrm rot="21600000">
            <a:off x="8722997" y="4417108"/>
            <a:ext cx="1443121" cy="857250"/>
          </a:xfrm>
          <a:prstGeom prst="rect">
            <a:avLst/>
          </a:prstGeom>
        </p:spPr>
        <p:txBody>
          <a:bodyPr lIns="0" tIns="27000" rIns="0" bIns="0" rtlCol="0" anchor="t"/>
          <a:lstStyle/>
          <a:p>
            <a:pPr>
              <a:lnSpc>
                <a:spcPts val="2250"/>
              </a:lnSpc>
            </a:pPr>
            <a:r>
              <a:rPr lang="en-US" sz="1875" b="1" spc="176" dirty="0">
                <a:solidFill>
                  <a:srgbClr val="FFFFFF">
                    <a:alpha val="100000"/>
                  </a:srgbClr>
                </a:solidFill>
                <a:latin typeface="Noto Sans SC"/>
              </a:rPr>
              <a:t>FOLLOW ON FUNDING</a:t>
            </a:r>
          </a:p>
        </p:txBody>
      </p:sp>
      <p:cxnSp>
        <p:nvCxnSpPr>
          <p:cNvPr id="31" name="Straight Connector 31"/>
          <p:cNvCxnSpPr>
            <a:cxnSpLocks/>
          </p:cNvCxnSpPr>
          <p:nvPr/>
        </p:nvCxnSpPr>
        <p:spPr>
          <a:xfrm rot="21600000">
            <a:off x="2407037" y="5252424"/>
            <a:ext cx="257728" cy="0"/>
          </a:xfrm>
          <a:prstGeom prst="line">
            <a:avLst/>
          </a:prstGeom>
          <a:ln w="23368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>
            <a:cxnSpLocks/>
          </p:cNvCxnSpPr>
          <p:nvPr/>
        </p:nvCxnSpPr>
        <p:spPr>
          <a:xfrm rot="5398610">
            <a:off x="2417315" y="5265085"/>
            <a:ext cx="257728" cy="0"/>
          </a:xfrm>
          <a:prstGeom prst="line">
            <a:avLst/>
          </a:prstGeom>
          <a:ln w="23368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3"/>
          <p:cNvCxnSpPr>
            <a:cxnSpLocks/>
          </p:cNvCxnSpPr>
          <p:nvPr/>
        </p:nvCxnSpPr>
        <p:spPr>
          <a:xfrm rot="21600000">
            <a:off x="6417690" y="5255490"/>
            <a:ext cx="257728" cy="0"/>
          </a:xfrm>
          <a:prstGeom prst="line">
            <a:avLst/>
          </a:prstGeom>
          <a:ln w="23368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4"/>
          <p:cNvCxnSpPr>
            <a:cxnSpLocks/>
          </p:cNvCxnSpPr>
          <p:nvPr/>
        </p:nvCxnSpPr>
        <p:spPr>
          <a:xfrm rot="5398610">
            <a:off x="6417637" y="5274358"/>
            <a:ext cx="257728" cy="0"/>
          </a:xfrm>
          <a:prstGeom prst="line">
            <a:avLst/>
          </a:prstGeom>
          <a:ln w="23368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5"/>
          <p:cNvCxnSpPr>
            <a:cxnSpLocks/>
          </p:cNvCxnSpPr>
          <p:nvPr/>
        </p:nvCxnSpPr>
        <p:spPr>
          <a:xfrm rot="21600000">
            <a:off x="10484236" y="5275973"/>
            <a:ext cx="257728" cy="0"/>
          </a:xfrm>
          <a:prstGeom prst="line">
            <a:avLst/>
          </a:prstGeom>
          <a:ln w="23368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6"/>
          <p:cNvCxnSpPr>
            <a:cxnSpLocks/>
          </p:cNvCxnSpPr>
          <p:nvPr/>
        </p:nvCxnSpPr>
        <p:spPr>
          <a:xfrm rot="5398610">
            <a:off x="10484182" y="5299326"/>
            <a:ext cx="257728" cy="0"/>
          </a:xfrm>
          <a:prstGeom prst="line">
            <a:avLst/>
          </a:prstGeom>
          <a:ln w="23368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573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qr code and a qr code&#10;&#10;Description automatically generated">
            <a:extLst>
              <a:ext uri="{FF2B5EF4-FFF2-40B4-BE49-F238E27FC236}">
                <a16:creationId xmlns:a16="http://schemas.microsoft.com/office/drawing/2014/main" id="{FB28A925-6ED5-86FE-FA11-5D31620CD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60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762000" y="992861"/>
            <a:ext cx="6241296" cy="1169464"/>
          </a:xfrm>
          <a:prstGeom prst="rect">
            <a:avLst/>
          </a:prstGeom>
        </p:spPr>
        <p:txBody>
          <a:bodyPr lIns="0" tIns="76500" rIns="0" bIns="0" rtlCol="0" anchor="t"/>
          <a:lstStyle/>
          <a:p>
            <a:pPr>
              <a:lnSpc>
                <a:spcPts val="5344"/>
              </a:lnSpc>
            </a:pPr>
            <a:r>
              <a:rPr lang="en-US" sz="7500" b="1" dirty="0">
                <a:solidFill>
                  <a:srgbClr val="50C5D0">
                    <a:alpha val="100000"/>
                  </a:srgbClr>
                </a:solidFill>
                <a:latin typeface="Hedley New Rg"/>
              </a:rPr>
              <a:t>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73AB4-5D9B-5179-DEAF-CC86E26D763F}"/>
              </a:ext>
            </a:extLst>
          </p:cNvPr>
          <p:cNvSpPr txBox="1"/>
          <p:nvPr/>
        </p:nvSpPr>
        <p:spPr>
          <a:xfrm>
            <a:off x="761997" y="2347271"/>
            <a:ext cx="90170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Hedley New Rg" panose="020B0503000000020004" pitchFamily="34" charset="0"/>
              </a:rPr>
              <a:t>Visit Foundation4PT.org to learn more</a:t>
            </a:r>
          </a:p>
          <a:p>
            <a:endParaRPr lang="en-US" sz="4000" dirty="0">
              <a:solidFill>
                <a:schemeClr val="bg2"/>
              </a:solidFill>
              <a:latin typeface="Hedley New Rg" panose="020B0503000000020004" pitchFamily="34" charset="0"/>
            </a:endParaRPr>
          </a:p>
          <a:p>
            <a:r>
              <a:rPr lang="en-US" sz="4000" dirty="0">
                <a:solidFill>
                  <a:schemeClr val="bg2"/>
                </a:solidFill>
                <a:latin typeface="Hedley New Rg" panose="020B0503000000020004" pitchFamily="34" charset="0"/>
              </a:rPr>
              <a:t>Or email info@Foundation4PT.org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AADEC7-34E5-924F-4B19-62B9CECF2B24}"/>
              </a:ext>
            </a:extLst>
          </p:cNvPr>
          <p:cNvSpPr/>
          <p:nvPr/>
        </p:nvSpPr>
        <p:spPr>
          <a:xfrm>
            <a:off x="0" y="5230677"/>
            <a:ext cx="12192000" cy="1627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A2355C"/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87FC5D0-F854-B723-4CA1-042D281D1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852" y="5640904"/>
            <a:ext cx="4051436" cy="80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59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B7A8-AF6A-8896-8908-F1EDD094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Research SIG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1EF8-A049-A095-02A6-96AB6BC05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02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5574F4D6-F28F-2FFB-AA50-2CC42183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86634" cy="1175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A633BE-87C7-06EB-C9A3-F7467245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83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cs typeface="Calibri Light"/>
              </a:rPr>
              <a:t>Qualitative and Mixed Methods Research SIG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BD7F5-60B1-C2CA-CFD3-85DAA7E22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6529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"/>
              </a:rPr>
              <a:t>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AB01A-9A97-D31B-CEEA-23B9CF61F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014" y="2605760"/>
            <a:ext cx="5772986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cs typeface="Calibri"/>
              </a:rPr>
              <a:t>Chair: Melissa Moran Tovin, PT, PhD</a:t>
            </a:r>
          </a:p>
          <a:p>
            <a:r>
              <a:rPr lang="en-US" sz="2600" dirty="0">
                <a:cs typeface="Calibri"/>
              </a:rPr>
              <a:t>Vice Chair: Michelle Wormley, PT, PhD</a:t>
            </a:r>
          </a:p>
          <a:p>
            <a:r>
              <a:rPr lang="en-US" sz="2600" dirty="0">
                <a:cs typeface="Calibri"/>
              </a:rPr>
              <a:t>Secretary: Laura Hagan PT, DPT, PhD</a:t>
            </a:r>
          </a:p>
          <a:p>
            <a:r>
              <a:rPr lang="en-US" sz="2600" dirty="0">
                <a:cs typeface="Calibri"/>
              </a:rPr>
              <a:t>Treasurer: Laura Baehr, PT, DPT, PhD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8EC8AB-ADA2-B718-249C-2EE30506EA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29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"/>
              </a:rPr>
              <a:t>Subcommittees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D5E9F-9169-2351-0F70-9BB61E957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05760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cs typeface="Calibri"/>
              </a:rPr>
              <a:t>Social Media &amp; Website </a:t>
            </a:r>
          </a:p>
          <a:p>
            <a:r>
              <a:rPr lang="en-US" sz="2600" dirty="0">
                <a:cs typeface="Calibri"/>
              </a:rPr>
              <a:t>Marketing and Programming</a:t>
            </a:r>
          </a:p>
          <a:p>
            <a:r>
              <a:rPr lang="en-US" sz="2600" dirty="0">
                <a:cs typeface="Calibri"/>
              </a:rPr>
              <a:t>Student Engagement</a:t>
            </a:r>
          </a:p>
          <a:p>
            <a:r>
              <a:rPr lang="en-US" sz="2600" dirty="0">
                <a:cs typeface="Calibri"/>
              </a:rPr>
              <a:t>Toolkit</a:t>
            </a:r>
          </a:p>
        </p:txBody>
      </p:sp>
      <p:pic>
        <p:nvPicPr>
          <p:cNvPr id="8" name="Google Shape;676;p77">
            <a:extLst>
              <a:ext uri="{FF2B5EF4-FFF2-40B4-BE49-F238E27FC236}">
                <a16:creationId xmlns:a16="http://schemas.microsoft.com/office/drawing/2014/main" id="{ED62EBF0-33A1-CB48-1CEC-A56FC06823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50122"/>
            <a:ext cx="12192000" cy="936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96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A4483-24BF-4A44-17E4-0C9F7698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2E5CD-2041-B0B3-D6D4-626C655A2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07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70D2D2E6-1EF8-9816-0B4A-4C93087A7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7" y="0"/>
            <a:ext cx="3444367" cy="1098658"/>
          </a:xfrm>
          <a:prstGeom prst="rect">
            <a:avLst/>
          </a:prstGeom>
        </p:spPr>
      </p:pic>
      <p:sp>
        <p:nvSpPr>
          <p:cNvPr id="675" name="Google Shape;675;p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600" dirty="0">
                <a:ea typeface="Arial"/>
                <a:cs typeface="Arial"/>
                <a:sym typeface="Arial"/>
              </a:rPr>
              <a:t>Qualitative and Mixed Methods Research SIG</a:t>
            </a:r>
            <a:endParaRPr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2EEF2-FA64-49DD-C132-C176C9876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cs typeface="Calibri"/>
              </a:rPr>
              <a:t>Promote and develop the pursuit of qualitative and mixed methods research methods in order to advance physical therapy practice.</a:t>
            </a:r>
          </a:p>
          <a:p>
            <a:r>
              <a:rPr lang="en-US" sz="2800" dirty="0">
                <a:cs typeface="Calibri"/>
              </a:rPr>
              <a:t>Promote the role of qualitative and mixed methods research in the physical therapy profession.</a:t>
            </a:r>
          </a:p>
          <a:p>
            <a:r>
              <a:rPr lang="en-US" sz="2800" dirty="0">
                <a:cs typeface="Calibri"/>
              </a:rPr>
              <a:t>Provide service to the Academy and the Association as a resource on qualitative and mixed methods research</a:t>
            </a:r>
          </a:p>
          <a:p>
            <a:r>
              <a:rPr lang="en-US" sz="2800" dirty="0">
                <a:cs typeface="Calibri"/>
              </a:rPr>
              <a:t>Serve as a network resource for researchers and clinicians with an interest in qualitative and/or mixed methods research</a:t>
            </a:r>
          </a:p>
          <a:p>
            <a:endParaRPr lang="en-US" dirty="0"/>
          </a:p>
        </p:txBody>
      </p:sp>
      <p:pic>
        <p:nvPicPr>
          <p:cNvPr id="676" name="Google Shape;676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950122"/>
            <a:ext cx="12192000" cy="936182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7"/>
          <p:cNvSpPr txBox="1"/>
          <p:nvPr/>
        </p:nvSpPr>
        <p:spPr>
          <a:xfrm>
            <a:off x="5976675" y="1680550"/>
            <a:ext cx="6215400" cy="69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1100"/>
              <a:buNone/>
            </a:pP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316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70D2D2E6-1EF8-9816-0B4A-4C93087A7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7" y="0"/>
            <a:ext cx="3444367" cy="1098658"/>
          </a:xfrm>
          <a:prstGeom prst="rect">
            <a:avLst/>
          </a:prstGeom>
        </p:spPr>
      </p:pic>
      <p:sp>
        <p:nvSpPr>
          <p:cNvPr id="675" name="Google Shape;675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98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600" dirty="0">
                <a:ea typeface="Arial"/>
                <a:cs typeface="Arial"/>
                <a:sym typeface="Arial"/>
              </a:rPr>
              <a:t>Qualitative and Mixed Methods Research SIG</a:t>
            </a:r>
            <a:endParaRPr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2EEF2-FA64-49DD-C132-C176C9876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0550"/>
            <a:ext cx="10515600" cy="44964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Programming: Past, present, and future…</a:t>
            </a:r>
          </a:p>
          <a:p>
            <a:pPr lvl="1"/>
            <a:r>
              <a:rPr lang="en-US" dirty="0"/>
              <a:t>Qualitative and Mixed Methods </a:t>
            </a:r>
          </a:p>
          <a:p>
            <a:pPr lvl="2"/>
            <a:r>
              <a:rPr lang="en-US" dirty="0"/>
              <a:t>Qualitative data analysis</a:t>
            </a:r>
          </a:p>
          <a:p>
            <a:pPr lvl="2"/>
            <a:r>
              <a:rPr lang="en-US" dirty="0"/>
              <a:t>Manuscript preparation</a:t>
            </a:r>
          </a:p>
          <a:p>
            <a:pPr lvl="2"/>
            <a:r>
              <a:rPr lang="en-US" dirty="0"/>
              <a:t>Standardized tool for reporting mixed methods research</a:t>
            </a:r>
          </a:p>
          <a:p>
            <a:pPr lvl="2"/>
            <a:r>
              <a:rPr lang="en-US" dirty="0"/>
              <a:t>Pre-conference CSM 2023: Advancing Mixed Methods in Physical Therapy Research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ELC 2023 – Tomorrow, 9:30am</a:t>
            </a:r>
          </a:p>
          <a:p>
            <a:pPr lvl="2"/>
            <a:r>
              <a:rPr lang="en-US" dirty="0"/>
              <a:t>A Toolkit for Integrating Qualitative and Mixed Methods in DPT Curricula: Finding Balance in EBP (Tovin, Wormley, Cook, Hagan, Kaplan, Jensen)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CSM 2024</a:t>
            </a:r>
          </a:p>
          <a:p>
            <a:pPr lvl="2"/>
            <a:r>
              <a:rPr lang="en-US" dirty="0"/>
              <a:t>Preconference course: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Writing Qualitative and Mixed Methods Grant Proposals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(Hamilton, Wormley, Tovin)</a:t>
            </a:r>
            <a:endParaRPr lang="en-US" dirty="0"/>
          </a:p>
          <a:p>
            <a:pPr lvl="2"/>
            <a:r>
              <a:rPr lang="en-US" dirty="0"/>
              <a:t>The 8</a:t>
            </a:r>
            <a:r>
              <a:rPr lang="en-US" baseline="30000" dirty="0"/>
              <a:t>th</a:t>
            </a:r>
            <a:r>
              <a:rPr lang="en-US" dirty="0"/>
              <a:t> Annual Kay Shepard Symposium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676" name="Google Shape;676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950122"/>
            <a:ext cx="12192000" cy="936182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7"/>
          <p:cNvSpPr txBox="1"/>
          <p:nvPr/>
        </p:nvSpPr>
        <p:spPr>
          <a:xfrm>
            <a:off x="5976675" y="1680550"/>
            <a:ext cx="6215400" cy="69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1100"/>
              <a:buNone/>
            </a:pP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839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70D2D2E6-1EF8-9816-0B4A-4C93087A7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7" y="0"/>
            <a:ext cx="3444367" cy="109865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D74C7B2-F06E-7B18-8C6B-4158CBA9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0"/>
            <a:ext cx="10515600" cy="83343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Qualitative and Mixed Methods Research SIG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2EEF2-FA64-49DD-C132-C176C98761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Planning </a:t>
            </a:r>
          </a:p>
          <a:p>
            <a:pPr lvl="1"/>
            <a:r>
              <a:rPr lang="en-US" dirty="0"/>
              <a:t>Development and sustainability of the Toolkit website</a:t>
            </a:r>
          </a:p>
          <a:p>
            <a:pPr lvl="1"/>
            <a:r>
              <a:rPr lang="en-US" dirty="0"/>
              <a:t>Soliciting sponsorships</a:t>
            </a:r>
          </a:p>
          <a:p>
            <a:pPr lvl="2"/>
            <a:r>
              <a:rPr lang="en-US" dirty="0"/>
              <a:t>Student scholarships/travel</a:t>
            </a:r>
          </a:p>
          <a:p>
            <a:pPr lvl="2"/>
            <a:r>
              <a:rPr lang="en-US" dirty="0"/>
              <a:t>Future programming</a:t>
            </a:r>
          </a:p>
          <a:p>
            <a:pPr lvl="2"/>
            <a:r>
              <a:rPr lang="en-US" dirty="0"/>
              <a:t>Website funding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B345BE-9F67-BB94-E061-C1362A7565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Increasing membership and engagement – join us!</a:t>
            </a:r>
          </a:p>
          <a:p>
            <a:pPr marL="914400" lvl="2" indent="0">
              <a:buNone/>
            </a:pPr>
            <a:r>
              <a:rPr lang="en-US" dirty="0"/>
              <a:t>Step 1) Become a member of the Academy of Research</a:t>
            </a:r>
          </a:p>
          <a:p>
            <a:pPr marL="914400" lvl="2" indent="0">
              <a:buNone/>
            </a:pPr>
            <a:r>
              <a:rPr lang="en-US" dirty="0"/>
              <a:t>Step 2) Join the Qual and MMR SIG</a:t>
            </a:r>
          </a:p>
          <a:p>
            <a:endParaRPr lang="en-US" dirty="0"/>
          </a:p>
        </p:txBody>
      </p:sp>
      <p:pic>
        <p:nvPicPr>
          <p:cNvPr id="676" name="Google Shape;676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950122"/>
            <a:ext cx="12192000" cy="936182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7"/>
          <p:cNvSpPr txBox="1"/>
          <p:nvPr/>
        </p:nvSpPr>
        <p:spPr>
          <a:xfrm>
            <a:off x="5976675" y="1680550"/>
            <a:ext cx="6215400" cy="69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1100"/>
              <a:buNone/>
            </a:pP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qr code with a dinosaur&#10;&#10;Description automatically generated">
            <a:extLst>
              <a:ext uri="{FF2B5EF4-FFF2-40B4-BE49-F238E27FC236}">
                <a16:creationId xmlns:a16="http://schemas.microsoft.com/office/drawing/2014/main" id="{656DA8EF-789A-065D-E0F0-62D0EFA4A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650" y="3653474"/>
            <a:ext cx="2139950" cy="21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30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EE6E-8F83-5452-E01F-3F9EDAF7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 of Education SIG </a:t>
            </a:r>
            <a:br>
              <a:rPr lang="en-US" dirty="0"/>
            </a:br>
            <a:r>
              <a:rPr lang="en-US" dirty="0"/>
              <a:t>Business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A33D7-2211-55E0-F0CD-2DFDE9802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68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3DBAA-C50C-4094-B5C6-39D64593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 </a:t>
            </a:r>
            <a:r>
              <a:rPr lang="en-US" b="1" dirty="0"/>
              <a:t>Open Positions </a:t>
            </a:r>
            <a:r>
              <a:rPr lang="en-US" dirty="0"/>
              <a:t>for 2024 Slate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5A5CE-63B3-43F1-BC58-EF4AB2871C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65317"/>
            <a:ext cx="5181600" cy="311164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Vice-Chair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Nominating Committee member</a:t>
            </a:r>
          </a:p>
          <a:p>
            <a:endParaRPr lang="en-US" dirty="0"/>
          </a:p>
          <a:p>
            <a:pPr lvl="1"/>
            <a:r>
              <a:rPr lang="en-US" dirty="0"/>
              <a:t>Each position will be for a 3-year term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05CFD-9717-4DB4-A0C3-5B5C4EED7F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dirty="0"/>
              <a:t>Qualifications to be eligible for election to </a:t>
            </a:r>
            <a:r>
              <a:rPr lang="en-US" sz="3000" b="1" dirty="0"/>
              <a:t>any</a:t>
            </a:r>
            <a:r>
              <a:rPr lang="en-US" sz="3000" dirty="0"/>
              <a:t> SIG office</a:t>
            </a:r>
          </a:p>
          <a:p>
            <a:pPr marL="457200" lvl="1" indent="0">
              <a:buNone/>
            </a:pPr>
            <a:r>
              <a:rPr lang="en-US" sz="2600" dirty="0"/>
              <a:t>1.  Be a member of the Academy as provided for in the Association bylaws and a member of the SIG for a period of at least one year immediately preceding the nomination deadline.</a:t>
            </a:r>
          </a:p>
          <a:p>
            <a:pPr marL="457200" lvl="1" indent="0">
              <a:buNone/>
            </a:pPr>
            <a:r>
              <a:rPr lang="en-US" sz="2600" dirty="0"/>
              <a:t>2.  Candidates for Chair or Co/Vice Chair must have been continuous members in good standing of the Academy for a period of at least two years immediately preceding the nomination deadline.</a:t>
            </a:r>
          </a:p>
          <a:p>
            <a:pPr marL="457200" lvl="1" indent="0">
              <a:buNone/>
            </a:pPr>
            <a:r>
              <a:rPr lang="en-US" sz="2600" dirty="0"/>
              <a:t>3.  Have consented to serve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66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Vice-Chair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450" y="1764145"/>
            <a:ext cx="8596668" cy="4921378"/>
          </a:xfrm>
        </p:spPr>
        <p:txBody>
          <a:bodyPr>
            <a:noAutofit/>
          </a:bodyPr>
          <a:lstStyle/>
          <a:p>
            <a:r>
              <a:rPr lang="en-US" dirty="0"/>
              <a:t>Assume assignments as delegated by Chair </a:t>
            </a:r>
          </a:p>
          <a:p>
            <a:r>
              <a:rPr lang="en-US" dirty="0"/>
              <a:t>Communicate with SIG committees/task forces and report activities to Chair </a:t>
            </a:r>
          </a:p>
          <a:p>
            <a:r>
              <a:rPr lang="en-US" dirty="0"/>
              <a:t>Communicate with SIG representatives to the Academy’s Conference Program Committee </a:t>
            </a:r>
          </a:p>
          <a:p>
            <a:r>
              <a:rPr lang="en-US" dirty="0"/>
              <a:t>Assume responsibilities of the Chair should the Chair be unavailable</a:t>
            </a:r>
          </a:p>
          <a:p>
            <a:pPr lvl="1"/>
            <a:r>
              <a:rPr lang="en-US" sz="1800" dirty="0"/>
              <a:t>Chair responsibilities include:</a:t>
            </a:r>
          </a:p>
          <a:p>
            <a:pPr lvl="2"/>
            <a:r>
              <a:rPr lang="en-US" sz="1600" dirty="0"/>
              <a:t>Develop SIG meeting agenda</a:t>
            </a:r>
          </a:p>
          <a:p>
            <a:pPr lvl="2"/>
            <a:r>
              <a:rPr lang="en-US" sz="1600" dirty="0"/>
              <a:t>Serve as a member of and communicate with Academy Board of Directors </a:t>
            </a:r>
          </a:p>
          <a:p>
            <a:pPr lvl="2"/>
            <a:r>
              <a:rPr lang="en-US" sz="1600" dirty="0"/>
              <a:t>Create task forces/special committees needed to meet SIG functions</a:t>
            </a:r>
          </a:p>
          <a:p>
            <a:pPr lvl="2"/>
            <a:r>
              <a:rPr lang="en-US" sz="1600" dirty="0"/>
              <a:t>Submit annual report of SIG activities to the Academy 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53153-BE34-4D7A-9311-2D5EC9940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03773" y="172478"/>
            <a:ext cx="2456304" cy="170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97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Nominating Committee 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060" y="1807129"/>
            <a:ext cx="7976622" cy="4369316"/>
          </a:xfrm>
        </p:spPr>
        <p:txBody>
          <a:bodyPr>
            <a:normAutofit/>
          </a:bodyPr>
          <a:lstStyle/>
          <a:p>
            <a:r>
              <a:rPr lang="en-US" sz="3200" dirty="0"/>
              <a:t>Consists of two members of the SIG.  </a:t>
            </a:r>
          </a:p>
          <a:p>
            <a:r>
              <a:rPr lang="en-US" sz="3200" dirty="0"/>
              <a:t>The senior member of the Committee shall serve as Chairman.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u="sng" dirty="0"/>
              <a:t>Duties</a:t>
            </a:r>
          </a:p>
          <a:p>
            <a:r>
              <a:rPr lang="en-US" sz="3200" dirty="0"/>
              <a:t>Present a slate of two or more qualified candidates, if possible, for the open offices annually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E2CEB-75AE-43D7-8DC9-23FD8377F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44165" y="235524"/>
            <a:ext cx="2438405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4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Academy of Education Election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125" y="1690688"/>
            <a:ext cx="8596668" cy="4882536"/>
          </a:xfrm>
        </p:spPr>
        <p:txBody>
          <a:bodyPr>
            <a:normAutofit/>
          </a:bodyPr>
          <a:lstStyle/>
          <a:p>
            <a:r>
              <a:rPr lang="en-US" sz="2800" dirty="0"/>
              <a:t>Nominations are due by </a:t>
            </a:r>
            <a:r>
              <a:rPr lang="en-US" dirty="0"/>
              <a:t>November 1</a:t>
            </a:r>
            <a:r>
              <a:rPr lang="en-US" baseline="30000" dirty="0"/>
              <a:t>st</a:t>
            </a:r>
            <a:endParaRPr lang="en-US" dirty="0"/>
          </a:p>
          <a:p>
            <a:pPr lvl="1"/>
            <a:r>
              <a:rPr lang="en-US" dirty="0"/>
              <a:t>You can self-nominate! Use form link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  <a:p>
            <a:pPr lvl="1"/>
            <a:r>
              <a:rPr lang="en-US" dirty="0"/>
              <a:t>To nominate another member, please email Vicki </a:t>
            </a:r>
            <a:r>
              <a:rPr lang="en-US" dirty="0" err="1"/>
              <a:t>LaFay</a:t>
            </a:r>
            <a:r>
              <a:rPr lang="en-US" dirty="0"/>
              <a:t> at </a:t>
            </a:r>
            <a:r>
              <a:rPr lang="en-US" dirty="0">
                <a:hlinkClick r:id="rId3"/>
              </a:rPr>
              <a:t>chair-nominations@aptaeducation.org</a:t>
            </a:r>
            <a:r>
              <a:rPr lang="en-US" dirty="0"/>
              <a:t> </a:t>
            </a:r>
          </a:p>
          <a:p>
            <a:r>
              <a:rPr lang="en-US" sz="2800" dirty="0"/>
              <a:t>2024 Election Slate will be finalized after CSM (max of 3 nominees for each position) </a:t>
            </a:r>
          </a:p>
          <a:p>
            <a:r>
              <a:rPr lang="en-US" sz="2800" dirty="0"/>
              <a:t>Elections will begin in the Spring of 2024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Newly-elected officers will begin term on July 1</a:t>
            </a:r>
            <a:r>
              <a:rPr lang="en-US" sz="2800" baseline="30000" dirty="0"/>
              <a:t>st</a:t>
            </a:r>
            <a:r>
              <a:rPr lang="en-US" sz="2800" dirty="0"/>
              <a:t>, 2024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4840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B373-D671-8919-12FA-4E4E99C0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</a:t>
            </a:r>
            <a:r>
              <a:rPr lang="en-US"/>
              <a:t>Writing Tips and Ideas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74D3E-5C9C-6C46-C4F2-9C01B89B6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SIG leaders have compiled tips from our experience… please share from yours as we explore these</a:t>
            </a:r>
          </a:p>
        </p:txBody>
      </p:sp>
    </p:spTree>
    <p:extLst>
      <p:ext uri="{BB962C8B-B14F-4D97-AF65-F5344CB8AC3E}">
        <p14:creationId xmlns:p14="http://schemas.microsoft.com/office/powerpoint/2010/main" val="3794048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E1D7-8BB3-EEC5-A739-62D0E339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apply for 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E0A4E-F6D7-A6D2-2EA4-945C98C8F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92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04F32-0268-4DC0-B782-A2593AFF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SoE SIG Objectives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6892B9B0-3831-535B-2791-35DF814EEA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543675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1522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CCC95C-C3E8-2492-611F-42A5FE3A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Funding…</a:t>
            </a:r>
            <a:br>
              <a:rPr lang="en-US" dirty="0"/>
            </a:br>
            <a:r>
              <a:rPr lang="en-US" dirty="0"/>
              <a:t>Help us add to this list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0BB82-1FE3-19E4-9C3E-D80279240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08682"/>
            <a:ext cx="10515600" cy="3402767"/>
          </a:xfrm>
        </p:spPr>
        <p:txBody>
          <a:bodyPr/>
          <a:lstStyle/>
          <a:p>
            <a:pPr marL="971550" indent="-285750" fontAlgn="base">
              <a:spcBef>
                <a:spcPts val="0"/>
              </a:spcBef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Foundation for PT Research (PhD in process folks and one education grant)</a:t>
            </a:r>
          </a:p>
          <a:p>
            <a:pPr marL="971550" indent="-285750" fontAlgn="base">
              <a:spcBef>
                <a:spcPts val="0"/>
              </a:spcBef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Academy of Education (every year, Oct 1 deadline)</a:t>
            </a:r>
          </a:p>
          <a:p>
            <a:pPr marL="971550" indent="-285750" fontAlgn="base">
              <a:spcBef>
                <a:spcPts val="0"/>
              </a:spcBef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In house funding (many universities have grant programs that can act as seed grants)</a:t>
            </a:r>
          </a:p>
          <a:p>
            <a:pPr marL="971550" indent="-285750" fontAlgn="base">
              <a:spcBef>
                <a:spcPts val="0"/>
              </a:spcBef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State level PT association (CA PT has a research grant each year)</a:t>
            </a:r>
          </a:p>
        </p:txBody>
      </p:sp>
    </p:spTree>
    <p:extLst>
      <p:ext uri="{BB962C8B-B14F-4D97-AF65-F5344CB8AC3E}">
        <p14:creationId xmlns:p14="http://schemas.microsoft.com/office/powerpoint/2010/main" val="680856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C80E-A02D-3D70-3492-41EF3C84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 Grant Writing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0695D-2E17-BA86-CC6D-07D354B80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18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125" y="1458686"/>
            <a:ext cx="8596668" cy="5114538"/>
          </a:xfrm>
        </p:spPr>
        <p:txBody>
          <a:bodyPr>
            <a:normAutofit/>
          </a:bodyPr>
          <a:lstStyle/>
          <a:p>
            <a:pPr fontAlgn="base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Make sure you clearly address all section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Make sure you have logical connections to all components of your abstract (background/ theory leads to methods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etc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Draw connections to prior research, especially where gaps or needs have been identified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Can also link to calls from APTA or component sections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PODS applications: link how your advisor/ committee has connections to key researchers in the field (or are key researchers), or how their expertise relates to a significant gap in the fie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ld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063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Sessions that may be helpful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125" y="1458686"/>
            <a:ext cx="8596668" cy="5114538"/>
          </a:xfrm>
        </p:spPr>
        <p:txBody>
          <a:bodyPr>
            <a:normAutofit/>
          </a:bodyPr>
          <a:lstStyle/>
          <a:p>
            <a:r>
              <a:rPr lang="en-US" sz="2800" dirty="0"/>
              <a:t>At ELC</a:t>
            </a:r>
          </a:p>
          <a:p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Foundation for Physical Therapy Research Pathways for PhDs (Webinar)</a:t>
            </a:r>
          </a:p>
          <a:p>
            <a:pPr lvl="1"/>
            <a:r>
              <a:rPr lang="en-US" dirty="0"/>
              <a:t>Thursday October 19 1-2pm EST</a:t>
            </a:r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A92D0A84-C030-12E6-B9CE-F6356740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207" y="1951592"/>
            <a:ext cx="7772400" cy="1884481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E557AEA-66A5-C448-2A2F-C64903B75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117"/>
          <a:stretch/>
        </p:blipFill>
        <p:spPr>
          <a:xfrm>
            <a:off x="6912894" y="4457073"/>
            <a:ext cx="1820254" cy="18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16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C80E-A02D-3D70-3492-41EF3C84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Writing with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0695D-2E17-BA86-CC6D-07D354B80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0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creating a competitive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125" y="1458686"/>
            <a:ext cx="8596668" cy="5114538"/>
          </a:xfrm>
        </p:spPr>
        <p:txBody>
          <a:bodyPr>
            <a:normAutofit/>
          </a:bodyPr>
          <a:lstStyle/>
          <a:p>
            <a:pPr fontAlgn="base"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Make strong connections to current calls for research or well identified gaps in the literature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Justify your methods based on theory, research design, and prior studies in related areas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Clearly support each aspect of your methods (and data collection tools should be referenced as to how it was developed or its source)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 very up to date on the literature (but also include “classics” in your field)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5111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creating a competitive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125" y="1458686"/>
            <a:ext cx="8596668" cy="5114538"/>
          </a:xfrm>
        </p:spPr>
        <p:txBody>
          <a:bodyPr>
            <a:normAutofit/>
          </a:bodyPr>
          <a:lstStyle/>
          <a:p>
            <a:r>
              <a:rPr lang="en-US" sz="2800" dirty="0"/>
              <a:t>Make sure to “sell” your work to those who don’t understand education and educational research</a:t>
            </a:r>
          </a:p>
          <a:p>
            <a:r>
              <a:rPr lang="en-US" dirty="0"/>
              <a:t>If possible, ask for examples of past successful applications</a:t>
            </a:r>
          </a:p>
          <a:p>
            <a:r>
              <a:rPr lang="en-US" sz="2800" dirty="0"/>
              <a:t>Organize your time. Make sure to work well ahead of the deadline so you have time to step away and then re-read when you are fresh</a:t>
            </a:r>
          </a:p>
          <a:p>
            <a:r>
              <a:rPr lang="en-US" dirty="0"/>
              <a:t>If possible, have someone who does not understand your research area read your application</a:t>
            </a:r>
          </a:p>
          <a:p>
            <a:r>
              <a:rPr lang="en-US" sz="2800" dirty="0"/>
              <a:t>Stay true to your aims (sometimes feedback can be confli</a:t>
            </a:r>
            <a:r>
              <a:rPr lang="en-US" dirty="0"/>
              <a:t>cting)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8259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26D454-CE72-C9FB-2E15-C1F3E22D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Questions, Discussion, Ideas?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A42CF-6623-CFC7-ECF4-0BA6828CB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00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EED3B9-865A-3F1E-F161-429CA7402A32}"/>
              </a:ext>
            </a:extLst>
          </p:cNvPr>
          <p:cNvSpPr txBox="1"/>
          <p:nvPr/>
        </p:nvSpPr>
        <p:spPr>
          <a:xfrm>
            <a:off x="2218544" y="4271840"/>
            <a:ext cx="797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Thank you for joining the Scholarship of Education SIG</a:t>
            </a:r>
          </a:p>
        </p:txBody>
      </p:sp>
    </p:spTree>
    <p:extLst>
      <p:ext uri="{BB962C8B-B14F-4D97-AF65-F5344CB8AC3E}">
        <p14:creationId xmlns:p14="http://schemas.microsoft.com/office/powerpoint/2010/main" val="13214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BF987-E724-4900-9066-614FC728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 up for the </a:t>
            </a:r>
            <a:r>
              <a:rPr lang="en-US" dirty="0" err="1"/>
              <a:t>SoE</a:t>
            </a:r>
            <a:r>
              <a:rPr lang="en-US" dirty="0"/>
              <a:t> SIG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C27E7A-5510-4719-B8D6-0A159EBB4AEC}"/>
              </a:ext>
            </a:extLst>
          </p:cNvPr>
          <p:cNvCxnSpPr/>
          <p:nvPr/>
        </p:nvCxnSpPr>
        <p:spPr>
          <a:xfrm>
            <a:off x="838200" y="1159163"/>
            <a:ext cx="1051560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7ED5BFBD-E19D-D9CC-C0C2-B35761F7F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721" y="1605705"/>
            <a:ext cx="8811473" cy="4714070"/>
          </a:xfr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903C91C-DE18-1171-FA88-0FE7A2870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81888"/>
            <a:ext cx="1924556" cy="24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8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1896-EBD2-4063-9947-EA47D5B97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4C4C4C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2023 Education Research Network Event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959A0-A47C-4FC7-B8A2-C0DE297C4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0763"/>
            <a:ext cx="10515600" cy="3646199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4C4C4C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Friday, October 13 from 8:15-9:30pm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ea typeface="Calibri" panose="020F0502020204030204" pitchFamily="34" charset="0"/>
              </a:rPr>
              <a:t>Level 5 Ballroom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a typeface="Calibri" panose="020F0502020204030204" pitchFamily="34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ea typeface="Calibri" panose="020F0502020204030204" pitchFamily="34" charset="0"/>
              </a:rPr>
              <a:t>Desserts and Cash Bar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a typeface="Calibri" panose="020F0502020204030204" pitchFamily="34" charset="0"/>
              </a:rPr>
              <a:t>Recognition of Research supporting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a typeface="Calibri" panose="020F0502020204030204" pitchFamily="34" charset="0"/>
              </a:rPr>
              <a:t>the ACAPT Excellence Framework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ffectLst/>
              <a:ea typeface="Calibri" panose="020F0502020204030204" pitchFamily="34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a typeface="Calibri" panose="020F0502020204030204" pitchFamily="34" charset="0"/>
              </a:rPr>
              <a:t>Networking and Discussions on Education Research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EF13AE-6578-45F9-BB70-7B81DB7E3BC6}"/>
              </a:ext>
            </a:extLst>
          </p:cNvPr>
          <p:cNvCxnSpPr/>
          <p:nvPr/>
        </p:nvCxnSpPr>
        <p:spPr>
          <a:xfrm>
            <a:off x="838200" y="1311563"/>
            <a:ext cx="1051560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445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36C8F-6636-705E-C52C-726B2E30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JOPTE Journal Club</a:t>
            </a:r>
          </a:p>
        </p:txBody>
      </p:sp>
      <p:pic>
        <p:nvPicPr>
          <p:cNvPr id="5" name="Content Placeholder 4" descr="A screenshot of a social media event&#10;&#10;Description automatically generated">
            <a:extLst>
              <a:ext uri="{FF2B5EF4-FFF2-40B4-BE49-F238E27FC236}">
                <a16:creationId xmlns:a16="http://schemas.microsoft.com/office/drawing/2014/main" id="{BDB2025D-F816-BB2D-26CD-812CB79F7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3804" y="1159326"/>
            <a:ext cx="8230149" cy="4834445"/>
          </a:xfr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FB465CC-9E34-4C06-3044-AA0D453A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96" y="1199213"/>
            <a:ext cx="2995604" cy="3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31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47BF-B80D-A783-FB75-CB70B96F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for Physical Therapy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E9ACA-55AD-E864-7665-5B7C02353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0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371">
                <a:alpha val="100000"/>
              </a:srgbClr>
            </a:solidFill>
          </p:spPr>
          <p:txBody>
            <a:bodyPr/>
            <a:lstStyle/>
            <a:p>
              <a:endParaRPr lang="en-US" sz="225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040606" y="1410004"/>
            <a:ext cx="10155583" cy="20225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21600000">
            <a:off x="1035844" y="5512594"/>
            <a:ext cx="4938188" cy="261938"/>
          </a:xfrm>
          <a:prstGeom prst="rect">
            <a:avLst/>
          </a:prstGeom>
        </p:spPr>
        <p:txBody>
          <a:bodyPr lIns="0" tIns="31500" rIns="0" bIns="0" rtlCol="0" anchor="t"/>
          <a:lstStyle/>
          <a:p>
            <a:pPr>
              <a:lnSpc>
                <a:spcPts val="2063"/>
              </a:lnSpc>
            </a:pPr>
            <a:r>
              <a:rPr lang="en-US" sz="2063" dirty="0">
                <a:solidFill>
                  <a:srgbClr val="FFFFFF">
                    <a:alpha val="100000"/>
                  </a:srgbClr>
                </a:solidFill>
                <a:latin typeface="Hedley New Rg"/>
              </a:rPr>
              <a:t>Rebecca Craik, PT, PhD, FAPTA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1911</Words>
  <Application>Microsoft Macintosh PowerPoint</Application>
  <PresentationFormat>Widescreen</PresentationFormat>
  <Paragraphs>250</Paragraphs>
  <Slides>48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Asap</vt:lpstr>
      <vt:lpstr>Hedley New Rg</vt:lpstr>
      <vt:lpstr>MrEavesXLModOT</vt:lpstr>
      <vt:lpstr>Noto Sans SC</vt:lpstr>
      <vt:lpstr>Arial</vt:lpstr>
      <vt:lpstr>Calibri</vt:lpstr>
      <vt:lpstr>Calibri Light</vt:lpstr>
      <vt:lpstr>Roboto</vt:lpstr>
      <vt:lpstr>Times New Roman</vt:lpstr>
      <vt:lpstr>Office Theme</vt:lpstr>
      <vt:lpstr>1_Office Theme</vt:lpstr>
      <vt:lpstr>Custom Design</vt:lpstr>
      <vt:lpstr>Scholarship of Education  Special Interest Group  Business Meeting</vt:lpstr>
      <vt:lpstr>Agenda</vt:lpstr>
      <vt:lpstr>Announcements</vt:lpstr>
      <vt:lpstr>SoE SIG Objectives</vt:lpstr>
      <vt:lpstr>Sign up for the SoE SIG</vt:lpstr>
      <vt:lpstr>2023 Education Research Network Event</vt:lpstr>
      <vt:lpstr>JOPTE Journal Club</vt:lpstr>
      <vt:lpstr>Foundation for Physical Therapy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2024  </vt:lpstr>
      <vt:lpstr>PowerPoint Presentation</vt:lpstr>
      <vt:lpstr>PowerPoint Presentation</vt:lpstr>
      <vt:lpstr>PowerPoint Presentation</vt:lpstr>
      <vt:lpstr>PowerPoint Presentation</vt:lpstr>
      <vt:lpstr>           2024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Qualitative Research SIG</vt:lpstr>
      <vt:lpstr>Qualitative and Mixed Methods Research SIG</vt:lpstr>
      <vt:lpstr>Qualitative and Mixed Methods Research SIG</vt:lpstr>
      <vt:lpstr>Qualitative and Mixed Methods Research SIG</vt:lpstr>
      <vt:lpstr>Qualitative and Mixed Methods Research SIG</vt:lpstr>
      <vt:lpstr>Scholarship of Education SIG  Business</vt:lpstr>
      <vt:lpstr>SIG Open Positions for 2024 Slate</vt:lpstr>
      <vt:lpstr>Vice-Chair</vt:lpstr>
      <vt:lpstr>Nominating Committee Member</vt:lpstr>
      <vt:lpstr>Academy of Education Election Timeline</vt:lpstr>
      <vt:lpstr>Grant Writing Tips and Ideas</vt:lpstr>
      <vt:lpstr>Where to apply for grants</vt:lpstr>
      <vt:lpstr>Grant Funding… Help us add to this list</vt:lpstr>
      <vt:lpstr>New to Grant Writing</vt:lpstr>
      <vt:lpstr>Getting Started</vt:lpstr>
      <vt:lpstr>Two Sessions that may be helpful</vt:lpstr>
      <vt:lpstr>Grant Writing with Experience</vt:lpstr>
      <vt:lpstr>Tips for creating a competitive application</vt:lpstr>
      <vt:lpstr>Tips for creating a competitive application</vt:lpstr>
      <vt:lpstr>Questions, Discussion, Ideas?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Berke</dc:creator>
  <cp:lastModifiedBy>Nardone Consulting</cp:lastModifiedBy>
  <cp:revision>47</cp:revision>
  <dcterms:created xsi:type="dcterms:W3CDTF">2019-08-13T16:11:31Z</dcterms:created>
  <dcterms:modified xsi:type="dcterms:W3CDTF">2024-03-01T19:36:22Z</dcterms:modified>
</cp:coreProperties>
</file>