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4" roundtripDataSignature="AMtx7miWSRgz1rUvCUTk2m1rhOk5FG3D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721f6b95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b721f6b9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b721f6b955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b721f6b95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b870689ed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b870689e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b870689edb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b870689ed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b721f6b955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b721f6b955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2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17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17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17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1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1"/>
            <a:ext cx="121889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6"/>
          <p:cNvSpPr txBox="1"/>
          <p:nvPr>
            <p:ph type="ctrTitle"/>
          </p:nvPr>
        </p:nvSpPr>
        <p:spPr>
          <a:xfrm>
            <a:off x="640080" y="27432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6"/>
          <p:cNvSpPr txBox="1"/>
          <p:nvPr>
            <p:ph idx="1" type="subTitle"/>
          </p:nvPr>
        </p:nvSpPr>
        <p:spPr>
          <a:xfrm>
            <a:off x="640080" y="4846320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" name="Google Shape;12;p26"/>
          <p:cNvSpPr/>
          <p:nvPr/>
        </p:nvSpPr>
        <p:spPr>
          <a:xfrm>
            <a:off x="640080" y="6400799"/>
            <a:ext cx="3108960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2021 American Physical Therapy Association. All rights reserved.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Subhead and Image">
  <p:cSld name="Content w/Subhead and Imag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5"/>
          <p:cNvSpPr txBox="1"/>
          <p:nvPr>
            <p:ph idx="1" type="body"/>
          </p:nvPr>
        </p:nvSpPr>
        <p:spPr>
          <a:xfrm>
            <a:off x="640080" y="2103120"/>
            <a:ext cx="484632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2" type="body"/>
          </p:nvPr>
        </p:nvSpPr>
        <p:spPr>
          <a:xfrm>
            <a:off x="640080" y="1737360"/>
            <a:ext cx="484632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5"/>
          <p:cNvSpPr/>
          <p:nvPr>
            <p:ph idx="3" type="pic"/>
          </p:nvPr>
        </p:nvSpPr>
        <p:spPr>
          <a:xfrm>
            <a:off x="5851525" y="1736724"/>
            <a:ext cx="4846638" cy="4389755"/>
          </a:xfrm>
          <a:prstGeom prst="rect">
            <a:avLst/>
          </a:prstGeom>
          <a:noFill/>
          <a:ln>
            <a:noFill/>
          </a:ln>
        </p:spPr>
      </p:sp>
      <p:pic>
        <p:nvPicPr>
          <p:cNvPr id="53" name="Google Shape;5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Full Bleed Image">
  <p:cSld name="Title w/Full Bleed Imag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/>
          <p:nvPr>
            <p:ph idx="2" type="pic"/>
          </p:nvPr>
        </p:nvSpPr>
        <p:spPr>
          <a:xfrm>
            <a:off x="0" y="0"/>
            <a:ext cx="12192000" cy="64008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6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7" name="Google Shape;5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Media">
  <p:cSld name="Title w/Media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/>
          <p:nvPr>
            <p:ph idx="2" type="media"/>
          </p:nvPr>
        </p:nvSpPr>
        <p:spPr>
          <a:xfrm>
            <a:off x="0" y="0"/>
            <a:ext cx="12192000" cy="6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37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1" name="Google Shape;6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shot">
  <p:cSld name="Headsho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8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8"/>
          <p:cNvSpPr/>
          <p:nvPr>
            <p:ph idx="2" type="pic"/>
          </p:nvPr>
        </p:nvSpPr>
        <p:spPr>
          <a:xfrm>
            <a:off x="708342" y="1705474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5" name="Google Shape;65;p38"/>
          <p:cNvSpPr/>
          <p:nvPr>
            <p:ph idx="3" type="pic"/>
          </p:nvPr>
        </p:nvSpPr>
        <p:spPr>
          <a:xfrm>
            <a:off x="3496491" y="1705474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6" name="Google Shape;66;p38"/>
          <p:cNvSpPr/>
          <p:nvPr>
            <p:ph idx="4" type="pic"/>
          </p:nvPr>
        </p:nvSpPr>
        <p:spPr>
          <a:xfrm>
            <a:off x="6284640" y="1705474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" name="Google Shape;67;p38"/>
          <p:cNvSpPr/>
          <p:nvPr>
            <p:ph idx="5" type="pic"/>
          </p:nvPr>
        </p:nvSpPr>
        <p:spPr>
          <a:xfrm>
            <a:off x="9072789" y="1705474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/>
          <p:nvPr>
            <p:ph idx="1" type="body"/>
          </p:nvPr>
        </p:nvSpPr>
        <p:spPr>
          <a:xfrm>
            <a:off x="617061" y="4324078"/>
            <a:ext cx="2468880" cy="1555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8"/>
          <p:cNvSpPr txBox="1"/>
          <p:nvPr>
            <p:ph idx="6" type="body"/>
          </p:nvPr>
        </p:nvSpPr>
        <p:spPr>
          <a:xfrm>
            <a:off x="3405210" y="4324078"/>
            <a:ext cx="2468880" cy="1555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7" type="body"/>
          </p:nvPr>
        </p:nvSpPr>
        <p:spPr>
          <a:xfrm>
            <a:off x="6193200" y="4324078"/>
            <a:ext cx="2468880" cy="1555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8" type="body"/>
          </p:nvPr>
        </p:nvSpPr>
        <p:spPr>
          <a:xfrm>
            <a:off x="8981190" y="4324078"/>
            <a:ext cx="2468880" cy="1555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2" name="Google Shape;72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9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5" name="Google Shape;7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bg>
      <p:bgPr>
        <a:blipFill>
          <a:blip r:embed="rId2">
            <a:alphaModFix amt="71000"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b721f6b955_0_19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2b721f6b955_0_19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2b721f6b955_0_1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90" name="Google Shape;90;g2b721f6b955_0_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2b721f6b955_0_198"/>
          <p:cNvSpPr/>
          <p:nvPr/>
        </p:nvSpPr>
        <p:spPr>
          <a:xfrm>
            <a:off x="11732297" y="0"/>
            <a:ext cx="18300" cy="15543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E57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rectangle with a black background&#10;&#10;Description automatically generated with low confidence" id="93" name="Google Shape;93;g2b721f6b955_0_2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-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2b721f6b955_0_204"/>
          <p:cNvSpPr txBox="1"/>
          <p:nvPr>
            <p:ph idx="1" type="subTitle"/>
          </p:nvPr>
        </p:nvSpPr>
        <p:spPr>
          <a:xfrm>
            <a:off x="1302542" y="3724274"/>
            <a:ext cx="95868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5" name="Google Shape;95;g2b721f6b955_0_204"/>
          <p:cNvSpPr txBox="1"/>
          <p:nvPr>
            <p:ph type="ctrTitle"/>
          </p:nvPr>
        </p:nvSpPr>
        <p:spPr>
          <a:xfrm>
            <a:off x="1302541" y="1016000"/>
            <a:ext cx="95868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1" i="0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Text&#10;&#10;Description automatically generated" id="96" name="Google Shape;96;g2b721f6b955_0_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5261" y="5518943"/>
            <a:ext cx="4000500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bg>
      <p:bgPr>
        <a:blipFill>
          <a:blip r:embed="rId2">
            <a:alphaModFix amt="70810"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721f6b955_0_20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A70B"/>
              </a:buClr>
              <a:buSzPts val="4400"/>
              <a:buFont typeface="Arial"/>
              <a:buNone/>
              <a:defRPr b="0" i="0">
                <a:solidFill>
                  <a:srgbClr val="64A70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2b721f6b955_0_20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2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4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0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g2b721f6b955_0_20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2b721f6b955_0_20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2b721f6b955_0_20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g2b721f6b955_0_209"/>
          <p:cNvSpPr/>
          <p:nvPr/>
        </p:nvSpPr>
        <p:spPr>
          <a:xfrm>
            <a:off x="11732297" y="0"/>
            <a:ext cx="18300" cy="15543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57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&#10;&#10;Description automatically generated" id="104" name="Google Shape;104;g2b721f6b955_0_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721f6b955_0_217"/>
          <p:cNvSpPr txBox="1"/>
          <p:nvPr>
            <p:ph type="title"/>
          </p:nvPr>
        </p:nvSpPr>
        <p:spPr>
          <a:xfrm>
            <a:off x="831850" y="1709738"/>
            <a:ext cx="6783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0" i="0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2b721f6b955_0_217"/>
          <p:cNvSpPr txBox="1"/>
          <p:nvPr>
            <p:ph idx="1" type="body"/>
          </p:nvPr>
        </p:nvSpPr>
        <p:spPr>
          <a:xfrm>
            <a:off x="831850" y="4589463"/>
            <a:ext cx="6783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g2b721f6b955_0_2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g2b721f6b955_0_2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2b721f6b955_0_2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111" name="Google Shape;111;g2b721f6b955_0_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7"/>
          <p:cNvSpPr txBox="1"/>
          <p:nvPr>
            <p:ph idx="1" type="body"/>
          </p:nvPr>
        </p:nvSpPr>
        <p:spPr>
          <a:xfrm>
            <a:off x="640080" y="1463040"/>
            <a:ext cx="10058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indent="-381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indent="-355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6" name="Google Shape;1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twoObj">
  <p:cSld name="TWO_OBJECTS">
    <p:bg>
      <p:bgPr>
        <a:blipFill>
          <a:blip r:embed="rId2">
            <a:alphaModFix amt="70590"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721f6b955_0_2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A70B"/>
              </a:buClr>
              <a:buSzPts val="4400"/>
              <a:buFont typeface="Arial"/>
              <a:buNone/>
              <a:defRPr b="0" i="0">
                <a:solidFill>
                  <a:srgbClr val="64A70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2b721f6b955_0_224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2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4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0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g2b721f6b955_0_224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2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4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0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g2b721f6b955_0_2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2b721f6b955_0_2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2b721f6b955_0_2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119" name="Google Shape;119;g2b721f6b955_0_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2b721f6b955_0_224"/>
          <p:cNvSpPr/>
          <p:nvPr/>
        </p:nvSpPr>
        <p:spPr>
          <a:xfrm>
            <a:off x="11732297" y="0"/>
            <a:ext cx="18300" cy="15543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57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bg>
      <p:bgPr>
        <a:blipFill>
          <a:blip r:embed="rId2">
            <a:alphaModFix amt="71430"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b721f6b955_0_23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A70B"/>
              </a:buClr>
              <a:buSzPts val="4400"/>
              <a:buFont typeface="Arial"/>
              <a:buNone/>
              <a:defRPr b="0" i="0">
                <a:solidFill>
                  <a:srgbClr val="64A70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2b721f6b955_0_233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g2b721f6b955_0_233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2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4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0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g2b721f6b955_0_233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g2b721f6b955_0_233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2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4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0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g2b721f6b955_0_23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2b721f6b955_0_23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2b721f6b955_0_2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130" name="Google Shape;130;g2b721f6b955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2b721f6b955_0_233"/>
          <p:cNvSpPr/>
          <p:nvPr/>
        </p:nvSpPr>
        <p:spPr>
          <a:xfrm>
            <a:off x="11732297" y="0"/>
            <a:ext cx="18300" cy="15543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57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titleOnly">
  <p:cSld name="TITLE_ONLY">
    <p:bg>
      <p:bgPr>
        <a:blipFill>
          <a:blip r:embed="rId2">
            <a:alphaModFix amt="71370"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721f6b955_0_2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A70B"/>
              </a:buClr>
              <a:buSzPts val="4400"/>
              <a:buFont typeface="Arial"/>
              <a:buNone/>
              <a:defRPr b="0" i="0">
                <a:solidFill>
                  <a:srgbClr val="64A70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2b721f6b955_0_24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2b721f6b955_0_2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g2b721f6b955_0_2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137" name="Google Shape;137;g2b721f6b955_0_2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2b721f6b955_0_244"/>
          <p:cNvSpPr/>
          <p:nvPr/>
        </p:nvSpPr>
        <p:spPr>
          <a:xfrm>
            <a:off x="11732297" y="0"/>
            <a:ext cx="18300" cy="15543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57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bg>
      <p:bgPr>
        <a:blipFill>
          <a:blip r:embed="rId2">
            <a:alphaModFix amt="71070"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721f6b955_0_25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A70B"/>
              </a:buClr>
              <a:buSzPts val="3200"/>
              <a:buFont typeface="Arial"/>
              <a:buNone/>
              <a:defRPr b="0" i="0" sz="3200">
                <a:solidFill>
                  <a:srgbClr val="64A70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2b721f6b955_0_251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3200"/>
              <a:buChar char="•"/>
              <a:defRPr b="0" i="0" sz="320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800"/>
              <a:buChar char="•"/>
              <a:defRPr b="0" i="0" sz="280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400"/>
              <a:buChar char="•"/>
              <a:defRPr b="0" i="0" sz="240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000"/>
              <a:buChar char="•"/>
              <a:defRPr b="0" i="0" sz="200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000"/>
              <a:buChar char="•"/>
              <a:defRPr b="0" i="0" sz="200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2" name="Google Shape;142;g2b721f6b955_0_25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1600"/>
              <a:buNone/>
              <a:defRPr b="0" i="0" sz="160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3" name="Google Shape;143;g2b721f6b955_0_2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g2b721f6b955_0_2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2b721f6b955_0_2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146" name="Google Shape;146;g2b721f6b955_0_2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b721f6b955_0_251"/>
          <p:cNvSpPr/>
          <p:nvPr/>
        </p:nvSpPr>
        <p:spPr>
          <a:xfrm>
            <a:off x="11732297" y="0"/>
            <a:ext cx="18300" cy="15543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57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bg>
      <p:bgPr>
        <a:blipFill>
          <a:blip r:embed="rId2">
            <a:alphaModFix amt="71420"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721f6b955_0_26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A70B"/>
              </a:buClr>
              <a:buSzPts val="3200"/>
              <a:buFont typeface="Arial"/>
              <a:buNone/>
              <a:defRPr b="0" i="0" sz="3200">
                <a:solidFill>
                  <a:srgbClr val="64A70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g2b721f6b955_0_260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g2b721f6b955_0_260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1600"/>
              <a:buNone/>
              <a:defRPr sz="1600">
                <a:solidFill>
                  <a:srgbClr val="3F4444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2" name="Google Shape;152;g2b721f6b955_0_2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2b721f6b955_0_2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2b721f6b955_0_2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155" name="Google Shape;155;g2b721f6b955_0_2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b721f6b955_0_260"/>
          <p:cNvSpPr/>
          <p:nvPr/>
        </p:nvSpPr>
        <p:spPr>
          <a:xfrm>
            <a:off x="11732297" y="0"/>
            <a:ext cx="18300" cy="15543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57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 type="vertTx">
  <p:cSld name="VERTICAL_TEXT">
    <p:bg>
      <p:bgPr>
        <a:blipFill>
          <a:blip r:embed="rId2">
            <a:alphaModFix amt="71260"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721f6b955_0_26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A70B"/>
              </a:buClr>
              <a:buSzPts val="4400"/>
              <a:buFont typeface="Arial"/>
              <a:buNone/>
              <a:defRPr b="0" i="0">
                <a:solidFill>
                  <a:srgbClr val="64A70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g2b721f6b955_0_269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2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4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0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g2b721f6b955_0_26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2b721f6b955_0_26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2b721f6b955_0_2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163" name="Google Shape;163;g2b721f6b955_0_2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b721f6b955_0_269"/>
          <p:cNvSpPr/>
          <p:nvPr/>
        </p:nvSpPr>
        <p:spPr>
          <a:xfrm>
            <a:off x="11732297" y="0"/>
            <a:ext cx="18300" cy="15543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57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bg>
      <p:bgPr>
        <a:blipFill>
          <a:blip r:embed="rId2">
            <a:alphaModFix amt="71000"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721f6b955_0_277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A70B"/>
              </a:buClr>
              <a:buSzPts val="4400"/>
              <a:buFont typeface="Arial"/>
              <a:buNone/>
              <a:defRPr b="0" i="0">
                <a:solidFill>
                  <a:srgbClr val="64A70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2b721f6b955_0_277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4444"/>
              </a:buClr>
              <a:buSzPts val="2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4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20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4444"/>
              </a:buClr>
              <a:buSzPts val="1800"/>
              <a:buChar char="•"/>
              <a:defRPr b="0" i="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g2b721f6b955_0_27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2b721f6b955_0_27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2b721f6b955_0_27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" id="171" name="Google Shape;171;g2b721f6b955_0_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b721f6b955_0_277"/>
          <p:cNvSpPr/>
          <p:nvPr/>
        </p:nvSpPr>
        <p:spPr>
          <a:xfrm>
            <a:off x="11732297" y="0"/>
            <a:ext cx="18300" cy="15543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57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rectangle with a black background&#10;&#10;Description automatically generated with low confidence" id="174" name="Google Shape;174;g2b721f6b955_0_285"/>
          <p:cNvPicPr preferRelativeResize="0"/>
          <p:nvPr/>
        </p:nvPicPr>
        <p:blipFill rotWithShape="1">
          <a:blip r:embed="rId2">
            <a:alphaModFix/>
          </a:blip>
          <a:srcRect b="0" l="18292" r="25458" t="0"/>
          <a:stretch/>
        </p:blipFill>
        <p:spPr>
          <a:xfrm flipH="1" rot="5400000">
            <a:off x="327456" y="-327454"/>
            <a:ext cx="6858000" cy="751290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2b721f6b955_0_285"/>
          <p:cNvSpPr txBox="1"/>
          <p:nvPr>
            <p:ph idx="1" type="subTitle"/>
          </p:nvPr>
        </p:nvSpPr>
        <p:spPr>
          <a:xfrm>
            <a:off x="511710" y="4060889"/>
            <a:ext cx="46782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6" name="Google Shape;176;g2b721f6b955_0_285"/>
          <p:cNvSpPr txBox="1"/>
          <p:nvPr>
            <p:ph type="ctrTitle"/>
          </p:nvPr>
        </p:nvSpPr>
        <p:spPr>
          <a:xfrm>
            <a:off x="511713" y="1603312"/>
            <a:ext cx="46782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Text&#10;&#10;Description automatically generated" id="177" name="Google Shape;177;g2b721f6b955_0_2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5261" y="5518943"/>
            <a:ext cx="4000500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/4 Divider Slide">
  <p:cSld name="3/4 Divider Slid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721f6b955_0_290"/>
          <p:cNvSpPr/>
          <p:nvPr/>
        </p:nvSpPr>
        <p:spPr>
          <a:xfrm>
            <a:off x="0" y="0"/>
            <a:ext cx="12192000" cy="229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&#10;&#10;Description automatically generated" id="180" name="Google Shape;180;g2b721f6b955_0_2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73817" y="5888389"/>
            <a:ext cx="2823405" cy="84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2b721f6b955_0_290"/>
          <p:cNvSpPr txBox="1"/>
          <p:nvPr>
            <p:ph type="title"/>
          </p:nvPr>
        </p:nvSpPr>
        <p:spPr>
          <a:xfrm>
            <a:off x="664794" y="563469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Divider Slide">
  <p:cSld name="Full Bleed Divider Slide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2b721f6b955_0_2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0"/>
            <a:ext cx="121889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2b721f6b955_0_294"/>
          <p:cNvSpPr txBox="1"/>
          <p:nvPr>
            <p:ph type="title"/>
          </p:nvPr>
        </p:nvSpPr>
        <p:spPr>
          <a:xfrm>
            <a:off x="640080" y="1005840"/>
            <a:ext cx="73152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5" name="Google Shape;185;g2b721f6b955_0_2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" y="0"/>
            <a:ext cx="1218895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Content" type="twoObj">
  <p:cSld name="TWO_OBJEC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" type="body"/>
          </p:nvPr>
        </p:nvSpPr>
        <p:spPr>
          <a:xfrm>
            <a:off x="640080" y="1463040"/>
            <a:ext cx="48463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indent="-381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indent="-355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2" type="body"/>
          </p:nvPr>
        </p:nvSpPr>
        <p:spPr>
          <a:xfrm>
            <a:off x="5852160" y="1463040"/>
            <a:ext cx="48463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" name="Google Shape;21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Intro Paragraph and Content">
  <p:cSld name="Title, Intro Paragraph and Conten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721f6b955_0_29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2b721f6b955_0_298"/>
          <p:cNvSpPr txBox="1"/>
          <p:nvPr>
            <p:ph idx="1" type="body"/>
          </p:nvPr>
        </p:nvSpPr>
        <p:spPr>
          <a:xfrm>
            <a:off x="640080" y="2926080"/>
            <a:ext cx="10058400" cy="29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>
                <a:solidFill>
                  <a:schemeClr val="dk2"/>
                </a:solidFill>
              </a:defRPr>
            </a:lvl1pPr>
            <a:lvl2pPr indent="-355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g2b721f6b955_0_298"/>
          <p:cNvSpPr txBox="1"/>
          <p:nvPr>
            <p:ph idx="2" type="body"/>
          </p:nvPr>
        </p:nvSpPr>
        <p:spPr>
          <a:xfrm>
            <a:off x="640080" y="1463675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0" name="Google Shape;190;g2b721f6b955_0_2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2b721f6b955_0_3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0"/>
            <a:ext cx="121889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2b721f6b955_0_303"/>
          <p:cNvSpPr txBox="1"/>
          <p:nvPr>
            <p:ph type="title"/>
          </p:nvPr>
        </p:nvSpPr>
        <p:spPr>
          <a:xfrm>
            <a:off x="640080" y="1005839"/>
            <a:ext cx="7315200" cy="3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4" name="Google Shape;194;g2b721f6b955_0_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" y="0"/>
            <a:ext cx="1218895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Subhead and Image">
  <p:cSld name="Content w/Subhead and Image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b721f6b955_0_30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2b721f6b955_0_307"/>
          <p:cNvSpPr txBox="1"/>
          <p:nvPr>
            <p:ph idx="1" type="body"/>
          </p:nvPr>
        </p:nvSpPr>
        <p:spPr>
          <a:xfrm>
            <a:off x="640080" y="2103120"/>
            <a:ext cx="48462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g2b721f6b955_0_307"/>
          <p:cNvSpPr txBox="1"/>
          <p:nvPr>
            <p:ph idx="2" type="body"/>
          </p:nvPr>
        </p:nvSpPr>
        <p:spPr>
          <a:xfrm>
            <a:off x="640080" y="1737360"/>
            <a:ext cx="4846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g2b721f6b955_0_307"/>
          <p:cNvSpPr/>
          <p:nvPr>
            <p:ph idx="3" type="pic"/>
          </p:nvPr>
        </p:nvSpPr>
        <p:spPr>
          <a:xfrm>
            <a:off x="5851525" y="1736724"/>
            <a:ext cx="4846500" cy="43899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0" name="Google Shape;200;g2b721f6b955_0_3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/4 Divider Slide">
  <p:cSld name="3/4 Divider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0"/>
            <a:ext cx="121889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9"/>
          <p:cNvSpPr txBox="1"/>
          <p:nvPr>
            <p:ph type="title"/>
          </p:nvPr>
        </p:nvSpPr>
        <p:spPr>
          <a:xfrm>
            <a:off x="640080" y="822960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Divider Slide">
  <p:cSld name="Full Bleed Divider Sli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0"/>
          <p:cNvSpPr txBox="1"/>
          <p:nvPr>
            <p:ph type="title"/>
          </p:nvPr>
        </p:nvSpPr>
        <p:spPr>
          <a:xfrm>
            <a:off x="640080" y="1005840"/>
            <a:ext cx="73152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" name="Google Shape;2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" y="0"/>
            <a:ext cx="1218895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1"/>
          <p:cNvSpPr txBox="1"/>
          <p:nvPr>
            <p:ph type="title"/>
          </p:nvPr>
        </p:nvSpPr>
        <p:spPr>
          <a:xfrm>
            <a:off x="640080" y="1005839"/>
            <a:ext cx="731520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" name="Google Shape;3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" y="0"/>
            <a:ext cx="1218895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Statement">
  <p:cSld name="Mission Statem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0"/>
            <a:ext cx="121889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2"/>
          <p:cNvSpPr txBox="1"/>
          <p:nvPr/>
        </p:nvSpPr>
        <p:spPr>
          <a:xfrm>
            <a:off x="640080" y="1005840"/>
            <a:ext cx="64008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Building a community that advances the profession of physical therapy to improve the health of society.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Intro Paragraph and Content">
  <p:cSld name="Title, Intro Paragraph and Conte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1" type="body"/>
          </p:nvPr>
        </p:nvSpPr>
        <p:spPr>
          <a:xfrm>
            <a:off x="640080" y="2926080"/>
            <a:ext cx="10058400" cy="2980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2" type="body"/>
          </p:nvPr>
        </p:nvSpPr>
        <p:spPr>
          <a:xfrm>
            <a:off x="640080" y="1463675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0" name="Google Shape;4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Content w/Subhead">
  <p:cSld name="Two Column Content w/Subhead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1" type="body"/>
          </p:nvPr>
        </p:nvSpPr>
        <p:spPr>
          <a:xfrm>
            <a:off x="640080" y="2103120"/>
            <a:ext cx="484632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2" type="body"/>
          </p:nvPr>
        </p:nvSpPr>
        <p:spPr>
          <a:xfrm>
            <a:off x="5852160" y="2103120"/>
            <a:ext cx="484632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4"/>
          <p:cNvSpPr txBox="1"/>
          <p:nvPr>
            <p:ph idx="3" type="body"/>
          </p:nvPr>
        </p:nvSpPr>
        <p:spPr>
          <a:xfrm>
            <a:off x="640080" y="1737360"/>
            <a:ext cx="484632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4" type="body"/>
          </p:nvPr>
        </p:nvSpPr>
        <p:spPr>
          <a:xfrm>
            <a:off x="5852160" y="1737360"/>
            <a:ext cx="484632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7" name="Google Shape;4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" y="6400800"/>
            <a:ext cx="1218895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9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640080" y="1463040"/>
            <a:ext cx="10058400" cy="429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79" name="Google Shape;79;g2b721f6b955_0_190"/>
          <p:cNvPicPr preferRelativeResize="0"/>
          <p:nvPr/>
        </p:nvPicPr>
        <p:blipFill rotWithShape="1">
          <a:blip r:embed="rId1">
            <a:alphaModFix amt="7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2b721f6b955_0_19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Google Shape;81;g2b721f6b955_0_19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g2b721f6b955_0_19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2b721f6b955_0_19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2b721f6b955_0_1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Background pattern&#10;&#10;Description automatically generated" id="85" name="Google Shape;85;g2b721f6b955_0_190"/>
          <p:cNvPicPr preferRelativeResize="0"/>
          <p:nvPr/>
        </p:nvPicPr>
        <p:blipFill rotWithShape="1">
          <a:blip r:embed="rId1">
            <a:alphaModFix amt="2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aptaeducation.org/research-mentor-database" TargetMode="External"/><Relationship Id="rId4" Type="http://schemas.openxmlformats.org/officeDocument/2006/relationships/image" Target="../media/image57.png"/><Relationship Id="rId5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Relationship Id="rId4" Type="http://schemas.openxmlformats.org/officeDocument/2006/relationships/image" Target="../media/image47.png"/><Relationship Id="rId9" Type="http://schemas.openxmlformats.org/officeDocument/2006/relationships/image" Target="../media/image61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24.png"/><Relationship Id="rId8" Type="http://schemas.openxmlformats.org/officeDocument/2006/relationships/image" Target="../media/image4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pogemille@hartford.edu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"/>
          <p:cNvSpPr txBox="1"/>
          <p:nvPr>
            <p:ph type="ctrTitle"/>
          </p:nvPr>
        </p:nvSpPr>
        <p:spPr>
          <a:xfrm>
            <a:off x="640080" y="27432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Scholarship of Education SIG:</a:t>
            </a:r>
            <a:br>
              <a:rPr lang="en-US"/>
            </a:br>
            <a:r>
              <a:rPr lang="en-US"/>
              <a:t>Your Educational Research Professional Development Journey</a:t>
            </a:r>
            <a:endParaRPr/>
          </a:p>
        </p:txBody>
      </p:sp>
      <p:sp>
        <p:nvSpPr>
          <p:cNvPr id="206" name="Google Shape;206;p1"/>
          <p:cNvSpPr txBox="1"/>
          <p:nvPr>
            <p:ph idx="1" type="subTitle"/>
          </p:nvPr>
        </p:nvSpPr>
        <p:spPr>
          <a:xfrm>
            <a:off x="639763" y="4846638"/>
            <a:ext cx="504666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/>
              <a:t>February 15, 2024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/>
              <a:t>CSM 2024 Boston, MA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Considering Self-Determination Theory</a:t>
            </a:r>
            <a:endParaRPr/>
          </a:p>
        </p:txBody>
      </p:sp>
      <p:pic>
        <p:nvPicPr>
          <p:cNvPr id="286" name="Google Shape;286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8434" y="1384661"/>
            <a:ext cx="6924583" cy="4597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Thoughts and Actions that take us toward or away from our goals</a:t>
            </a:r>
            <a:endParaRPr/>
          </a:p>
        </p:txBody>
      </p:sp>
      <p:pic>
        <p:nvPicPr>
          <p:cNvPr id="292" name="Google Shape;292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9337" l="0" r="0" t="14887"/>
          <a:stretch/>
        </p:blipFill>
        <p:spPr>
          <a:xfrm>
            <a:off x="2168436" y="1631646"/>
            <a:ext cx="7236822" cy="41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Where are your goals coming from?</a:t>
            </a:r>
            <a:endParaRPr/>
          </a:p>
        </p:txBody>
      </p:sp>
      <p:pic>
        <p:nvPicPr>
          <p:cNvPr id="298" name="Google Shape;298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954" y="1149531"/>
            <a:ext cx="9114050" cy="488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8"/>
          <p:cNvSpPr txBox="1"/>
          <p:nvPr>
            <p:ph type="title"/>
          </p:nvPr>
        </p:nvSpPr>
        <p:spPr>
          <a:xfrm>
            <a:off x="640080" y="822960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Time for Reflection</a:t>
            </a:r>
            <a:endParaRPr/>
          </a:p>
        </p:txBody>
      </p:sp>
      <p:pic>
        <p:nvPicPr>
          <p:cNvPr id="304" name="Google Shape;30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750" y="2728450"/>
            <a:ext cx="3529375" cy="35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Reflecting</a:t>
            </a:r>
            <a:endParaRPr/>
          </a:p>
        </p:txBody>
      </p:sp>
      <p:sp>
        <p:nvSpPr>
          <p:cNvPr id="310" name="Google Shape;310;p9"/>
          <p:cNvSpPr txBox="1"/>
          <p:nvPr>
            <p:ph idx="1" type="body"/>
          </p:nvPr>
        </p:nvSpPr>
        <p:spPr>
          <a:xfrm>
            <a:off x="640080" y="1463040"/>
            <a:ext cx="48463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What do you want?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/>
              <a:t>Goals?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/>
              <a:t>Processes?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/>
              <a:t>Outcomes?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What’s driving the want?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/>
              <a:t>Want to?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/>
              <a:t>Have to?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/>
              <a:t>Should?</a:t>
            </a:r>
            <a:endParaRPr/>
          </a:p>
        </p:txBody>
      </p:sp>
      <p:pic>
        <p:nvPicPr>
          <p:cNvPr id="311" name="Google Shape;311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5176" y="1583401"/>
            <a:ext cx="6885000" cy="36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0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Reflecting</a:t>
            </a:r>
            <a:endParaRPr/>
          </a:p>
        </p:txBody>
      </p:sp>
      <p:sp>
        <p:nvSpPr>
          <p:cNvPr id="317" name="Google Shape;317;p10"/>
          <p:cNvSpPr txBox="1"/>
          <p:nvPr>
            <p:ph idx="1" type="body"/>
          </p:nvPr>
        </p:nvSpPr>
        <p:spPr>
          <a:xfrm>
            <a:off x="640075" y="1463050"/>
            <a:ext cx="46113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What’s hindering your process?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/>
              <a:t>Internal obstacles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/>
              <a:t>External obstacles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What supports do you have?</a:t>
            </a:r>
            <a:endParaRPr/>
          </a:p>
        </p:txBody>
      </p:sp>
      <p:pic>
        <p:nvPicPr>
          <p:cNvPr id="318" name="Google Shape;318;p1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9337" l="0" r="0" t="14887"/>
          <a:stretch/>
        </p:blipFill>
        <p:spPr>
          <a:xfrm>
            <a:off x="5251269" y="2024742"/>
            <a:ext cx="6058758" cy="3443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Can you write a SMART goal based on your “want”?</a:t>
            </a:r>
            <a:endParaRPr/>
          </a:p>
        </p:txBody>
      </p:sp>
      <p:pic>
        <p:nvPicPr>
          <p:cNvPr descr="Be SMART About Your Goal Setting" id="324" name="Google Shape;324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005" l="0" r="0" t="0"/>
          <a:stretch/>
        </p:blipFill>
        <p:spPr>
          <a:xfrm>
            <a:off x="640080" y="1463040"/>
            <a:ext cx="100584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/>
          <p:nvPr>
            <p:ph type="title"/>
          </p:nvPr>
        </p:nvSpPr>
        <p:spPr>
          <a:xfrm>
            <a:off x="640080" y="822960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Where are you in your journey?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"/>
          <p:cNvSpPr txBox="1"/>
          <p:nvPr>
            <p:ph type="title"/>
          </p:nvPr>
        </p:nvSpPr>
        <p:spPr>
          <a:xfrm>
            <a:off x="640080" y="457200"/>
            <a:ext cx="1038987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Where are you in your journey?</a:t>
            </a:r>
            <a:endParaRPr/>
          </a:p>
        </p:txBody>
      </p:sp>
      <p:grpSp>
        <p:nvGrpSpPr>
          <p:cNvPr id="335" name="Google Shape;335;p13"/>
          <p:cNvGrpSpPr/>
          <p:nvPr/>
        </p:nvGrpSpPr>
        <p:grpSpPr>
          <a:xfrm>
            <a:off x="-4527140" y="671891"/>
            <a:ext cx="15164266" cy="6155568"/>
            <a:chOff x="-5166903" y="-791784"/>
            <a:chExt cx="15164266" cy="6155568"/>
          </a:xfrm>
        </p:grpSpPr>
        <p:sp>
          <p:nvSpPr>
            <p:cNvPr id="336" name="Google Shape;336;p13"/>
            <p:cNvSpPr/>
            <p:nvPr/>
          </p:nvSpPr>
          <p:spPr>
            <a:xfrm>
              <a:off x="-5166903" y="-791784"/>
              <a:ext cx="6155568" cy="6155568"/>
            </a:xfrm>
            <a:prstGeom prst="blockArc">
              <a:avLst>
                <a:gd fmla="val 18900000" name="adj1"/>
                <a:gd fmla="val 2700000" name="adj2"/>
                <a:gd fmla="val 351" name="adj3"/>
              </a:avLst>
            </a:pr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320725" y="207843"/>
              <a:ext cx="9676638" cy="415503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3"/>
            <p:cNvSpPr txBox="1"/>
            <p:nvPr/>
          </p:nvSpPr>
          <p:spPr>
            <a:xfrm>
              <a:off x="320725" y="207843"/>
              <a:ext cx="9676638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Novice not in a degree program</a:t>
              </a: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61036" y="155905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697001" y="831463"/>
              <a:ext cx="9300362" cy="415503"/>
            </a:xfrm>
            <a:prstGeom prst="rect">
              <a:avLst/>
            </a:prstGeom>
            <a:solidFill>
              <a:srgbClr val="0075CE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3"/>
            <p:cNvSpPr txBox="1"/>
            <p:nvPr/>
          </p:nvSpPr>
          <p:spPr>
            <a:xfrm>
              <a:off x="697001" y="831463"/>
              <a:ext cx="9300362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Novice just starting a degree program</a:t>
              </a: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437311" y="779526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C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903198" y="1454627"/>
              <a:ext cx="9094165" cy="415503"/>
            </a:xfrm>
            <a:prstGeom prst="rect">
              <a:avLst/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3"/>
            <p:cNvSpPr txBox="1"/>
            <p:nvPr/>
          </p:nvSpPr>
          <p:spPr>
            <a:xfrm>
              <a:off x="903198" y="1454627"/>
              <a:ext cx="9094165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Posters/ Presentations on small projects</a:t>
              </a: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643508" y="1402689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969035" y="2078248"/>
              <a:ext cx="9028328" cy="415503"/>
            </a:xfrm>
            <a:prstGeom prst="rect">
              <a:avLst/>
            </a:prstGeom>
            <a:solidFill>
              <a:schemeClr val="accent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3"/>
            <p:cNvSpPr txBox="1"/>
            <p:nvPr/>
          </p:nvSpPr>
          <p:spPr>
            <a:xfrm>
              <a:off x="969035" y="2078248"/>
              <a:ext cx="9028328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 few articles on smaller scale projects</a:t>
              </a: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709345" y="2026310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903198" y="2701869"/>
              <a:ext cx="9094165" cy="415503"/>
            </a:xfrm>
            <a:prstGeom prst="rect">
              <a:avLst/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3"/>
            <p:cNvSpPr txBox="1"/>
            <p:nvPr/>
          </p:nvSpPr>
          <p:spPr>
            <a:xfrm>
              <a:off x="903198" y="2701869"/>
              <a:ext cx="9094165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Multiple articles with a focused agenda</a:t>
              </a: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643508" y="2649931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97001" y="3325032"/>
              <a:ext cx="9300362" cy="415503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3"/>
            <p:cNvSpPr txBox="1"/>
            <p:nvPr/>
          </p:nvSpPr>
          <p:spPr>
            <a:xfrm>
              <a:off x="697001" y="3325032"/>
              <a:ext cx="9300362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Aiming for larger grants/ Multi-Institution Work</a:t>
              </a: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437311" y="3273094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320725" y="3948653"/>
              <a:ext cx="9676638" cy="415503"/>
            </a:xfrm>
            <a:prstGeom prst="rect">
              <a:avLst/>
            </a:prstGeom>
            <a:solidFill>
              <a:srgbClr val="0075CE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3"/>
            <p:cNvSpPr txBox="1"/>
            <p:nvPr/>
          </p:nvSpPr>
          <p:spPr>
            <a:xfrm>
              <a:off x="320725" y="3948653"/>
              <a:ext cx="9676638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Experience with large grants and/or Multi Institution Work</a:t>
              </a: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61036" y="3896715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C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4"/>
          <p:cNvSpPr txBox="1"/>
          <p:nvPr>
            <p:ph type="title"/>
          </p:nvPr>
        </p:nvSpPr>
        <p:spPr>
          <a:xfrm>
            <a:off x="640080" y="822960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What do you need?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b721f6b955_0_0"/>
          <p:cNvSpPr txBox="1"/>
          <p:nvPr>
            <p:ph type="title"/>
          </p:nvPr>
        </p:nvSpPr>
        <p:spPr>
          <a:xfrm>
            <a:off x="640080" y="822960"/>
            <a:ext cx="10058400" cy="1371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Announcements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"/>
          <p:cNvSpPr txBox="1"/>
          <p:nvPr>
            <p:ph type="title"/>
          </p:nvPr>
        </p:nvSpPr>
        <p:spPr>
          <a:xfrm>
            <a:off x="640080" y="457200"/>
            <a:ext cx="1038987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What do you need?</a:t>
            </a:r>
            <a:endParaRPr/>
          </a:p>
        </p:txBody>
      </p:sp>
      <p:grpSp>
        <p:nvGrpSpPr>
          <p:cNvPr id="368" name="Google Shape;368;p15"/>
          <p:cNvGrpSpPr/>
          <p:nvPr/>
        </p:nvGrpSpPr>
        <p:grpSpPr>
          <a:xfrm>
            <a:off x="-4527140" y="671891"/>
            <a:ext cx="15164266" cy="6155568"/>
            <a:chOff x="-5166903" y="-791784"/>
            <a:chExt cx="15164266" cy="6155568"/>
          </a:xfrm>
        </p:grpSpPr>
        <p:sp>
          <p:nvSpPr>
            <p:cNvPr id="369" name="Google Shape;369;p15"/>
            <p:cNvSpPr/>
            <p:nvPr/>
          </p:nvSpPr>
          <p:spPr>
            <a:xfrm>
              <a:off x="-5166903" y="-791784"/>
              <a:ext cx="6155568" cy="6155568"/>
            </a:xfrm>
            <a:prstGeom prst="blockArc">
              <a:avLst>
                <a:gd fmla="val 18900000" name="adj1"/>
                <a:gd fmla="val 2700000" name="adj2"/>
                <a:gd fmla="val 351" name="adj3"/>
              </a:avLst>
            </a:pr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320725" y="207843"/>
              <a:ext cx="9676638" cy="415503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5"/>
            <p:cNvSpPr txBox="1"/>
            <p:nvPr/>
          </p:nvSpPr>
          <p:spPr>
            <a:xfrm>
              <a:off x="320725" y="207843"/>
              <a:ext cx="9676638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Education about educational research</a:t>
              </a: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61036" y="155905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697001" y="831463"/>
              <a:ext cx="9300362" cy="415503"/>
            </a:xfrm>
            <a:prstGeom prst="rect">
              <a:avLst/>
            </a:prstGeom>
            <a:solidFill>
              <a:srgbClr val="0075CE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5"/>
            <p:cNvSpPr txBox="1"/>
            <p:nvPr/>
          </p:nvSpPr>
          <p:spPr>
            <a:xfrm>
              <a:off x="697001" y="831463"/>
              <a:ext cx="9300362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Support to get a project started</a:t>
              </a: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437311" y="779526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C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903198" y="1454627"/>
              <a:ext cx="9094165" cy="415503"/>
            </a:xfrm>
            <a:prstGeom prst="rect">
              <a:avLst/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5"/>
            <p:cNvSpPr txBox="1"/>
            <p:nvPr/>
          </p:nvSpPr>
          <p:spPr>
            <a:xfrm>
              <a:off x="903198" y="1454627"/>
              <a:ext cx="9094165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Help with developing a focus to my work</a:t>
              </a: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643508" y="1402689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969035" y="2078248"/>
              <a:ext cx="9028328" cy="415503"/>
            </a:xfrm>
            <a:prstGeom prst="rect">
              <a:avLst/>
            </a:prstGeom>
            <a:solidFill>
              <a:schemeClr val="accent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5"/>
            <p:cNvSpPr txBox="1"/>
            <p:nvPr/>
          </p:nvSpPr>
          <p:spPr>
            <a:xfrm>
              <a:off x="969035" y="2078248"/>
              <a:ext cx="9028328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Collaborators</a:t>
              </a: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09345" y="2026310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903198" y="2701869"/>
              <a:ext cx="9094165" cy="415503"/>
            </a:xfrm>
            <a:prstGeom prst="rect">
              <a:avLst/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5"/>
            <p:cNvSpPr txBox="1"/>
            <p:nvPr/>
          </p:nvSpPr>
          <p:spPr>
            <a:xfrm>
              <a:off x="903198" y="2701869"/>
              <a:ext cx="9094165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Education and mentoring to further develop my skillset</a:t>
              </a: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643508" y="2649931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697001" y="3325032"/>
              <a:ext cx="9300362" cy="415503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5"/>
            <p:cNvSpPr txBox="1"/>
            <p:nvPr/>
          </p:nvSpPr>
          <p:spPr>
            <a:xfrm>
              <a:off x="697001" y="3325032"/>
              <a:ext cx="9300362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 group for problem solving/ discussion (lab group or working group)</a:t>
              </a: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437311" y="3273094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320725" y="3948653"/>
              <a:ext cx="9676638" cy="415503"/>
            </a:xfrm>
            <a:prstGeom prst="rect">
              <a:avLst/>
            </a:prstGeom>
            <a:solidFill>
              <a:srgbClr val="0075CE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5"/>
            <p:cNvSpPr txBox="1"/>
            <p:nvPr/>
          </p:nvSpPr>
          <p:spPr>
            <a:xfrm>
              <a:off x="320725" y="3948653"/>
              <a:ext cx="9676638" cy="415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329800" spcFirstLastPara="1" rIns="55875" wrap="square" tIns="55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U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Accountability (writing group, other accountability forms)</a:t>
              </a: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61036" y="3896715"/>
              <a:ext cx="519379" cy="5193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0075C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6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Education about Educational Research</a:t>
            </a:r>
            <a:endParaRPr/>
          </a:p>
        </p:txBody>
      </p:sp>
      <p:sp>
        <p:nvSpPr>
          <p:cNvPr id="396" name="Google Shape;396;p16"/>
          <p:cNvSpPr txBox="1"/>
          <p:nvPr>
            <p:ph idx="1" type="body"/>
          </p:nvPr>
        </p:nvSpPr>
        <p:spPr>
          <a:xfrm>
            <a:off x="640080" y="1463040"/>
            <a:ext cx="484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New developing courses/ modules through AoE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Mini-Gamer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Institutional resources</a:t>
            </a:r>
            <a:endParaRPr/>
          </a:p>
        </p:txBody>
      </p:sp>
      <p:pic>
        <p:nvPicPr>
          <p:cNvPr id="397" name="Google Shape;3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525" y="1512000"/>
            <a:ext cx="5998375" cy="400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7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Support to get a project started</a:t>
            </a:r>
            <a:endParaRPr/>
          </a:p>
        </p:txBody>
      </p:sp>
      <p:sp>
        <p:nvSpPr>
          <p:cNvPr id="403" name="Google Shape;403;p17"/>
          <p:cNvSpPr txBox="1"/>
          <p:nvPr>
            <p:ph idx="1" type="body"/>
          </p:nvPr>
        </p:nvSpPr>
        <p:spPr>
          <a:xfrm>
            <a:off x="640077" y="1463050"/>
            <a:ext cx="5044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Mini-Gamer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Institutional resources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Connections through AoE and SOE SIG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/>
              <a:t>Searchable directory in development</a:t>
            </a:r>
            <a:endParaRPr/>
          </a:p>
        </p:txBody>
      </p:sp>
      <p:pic>
        <p:nvPicPr>
          <p:cNvPr id="404" name="Google Shape;4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277" y="1524000"/>
            <a:ext cx="6202322" cy="4134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8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Collaborators</a:t>
            </a:r>
            <a:endParaRPr/>
          </a:p>
        </p:txBody>
      </p:sp>
      <p:sp>
        <p:nvSpPr>
          <p:cNvPr id="410" name="Google Shape;410;p18"/>
          <p:cNvSpPr txBox="1"/>
          <p:nvPr>
            <p:ph idx="1" type="body"/>
          </p:nvPr>
        </p:nvSpPr>
        <p:spPr>
          <a:xfrm>
            <a:off x="640077" y="1463050"/>
            <a:ext cx="5044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In development: APTA Collaborative for Educational Research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Networking through SOE SIG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https://www.aptaeducation.org/research-mentor-database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Program or University level lab groups (or joining a lab group from another university)</a:t>
            </a:r>
            <a:endParaRPr/>
          </a:p>
        </p:txBody>
      </p:sp>
      <p:pic>
        <p:nvPicPr>
          <p:cNvPr id="411" name="Google Shape;4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7277" y="1524000"/>
            <a:ext cx="6202323" cy="413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0250" y="2499675"/>
            <a:ext cx="2295175" cy="22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9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Education for further development</a:t>
            </a:r>
            <a:endParaRPr/>
          </a:p>
        </p:txBody>
      </p:sp>
      <p:sp>
        <p:nvSpPr>
          <p:cNvPr id="418" name="Google Shape;418;p19"/>
          <p:cNvSpPr txBox="1"/>
          <p:nvPr>
            <p:ph idx="1" type="body"/>
          </p:nvPr>
        </p:nvSpPr>
        <p:spPr>
          <a:xfrm>
            <a:off x="640077" y="1463050"/>
            <a:ext cx="50331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Resources in development through AoE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Joining a group to work on a systematic review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Lab groups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APTA Collaborative (join a group for a topic and learn more as you work)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GAMER</a:t>
            </a:r>
            <a:endParaRPr/>
          </a:p>
        </p:txBody>
      </p:sp>
      <p:pic>
        <p:nvPicPr>
          <p:cNvPr id="419" name="Google Shape;4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577" y="1524000"/>
            <a:ext cx="6214022" cy="4139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0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Sharing my knowledge and experiences</a:t>
            </a:r>
            <a:endParaRPr/>
          </a:p>
        </p:txBody>
      </p:sp>
      <p:sp>
        <p:nvSpPr>
          <p:cNvPr id="425" name="Google Shape;425;p20"/>
          <p:cNvSpPr txBox="1"/>
          <p:nvPr>
            <p:ph idx="1" type="body"/>
          </p:nvPr>
        </p:nvSpPr>
        <p:spPr>
          <a:xfrm>
            <a:off x="640077" y="1463050"/>
            <a:ext cx="50685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Contribute to development of modules for AoE faculty development pathway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Form a lab group in your program/ institution or regionally/ nationally on a topic focus</a:t>
            </a:r>
            <a:endParaRPr/>
          </a:p>
        </p:txBody>
      </p:sp>
      <p:pic>
        <p:nvPicPr>
          <p:cNvPr id="426" name="Google Shape;4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977" y="1524000"/>
            <a:ext cx="6178623" cy="366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2"/>
          <p:cNvSpPr txBox="1"/>
          <p:nvPr>
            <p:ph type="title"/>
          </p:nvPr>
        </p:nvSpPr>
        <p:spPr>
          <a:xfrm>
            <a:off x="640080" y="1005839"/>
            <a:ext cx="731520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</a:pPr>
            <a:r>
              <a:rPr lang="en-US"/>
              <a:t>Questions &amp; Answers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"/>
          <p:cNvSpPr txBox="1"/>
          <p:nvPr>
            <p:ph type="title"/>
          </p:nvPr>
        </p:nvSpPr>
        <p:spPr>
          <a:xfrm>
            <a:off x="640080" y="1005839"/>
            <a:ext cx="731520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721f6b955_0_5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Academy of Education Booth</a:t>
            </a:r>
            <a:endParaRPr/>
          </a:p>
        </p:txBody>
      </p:sp>
      <p:sp>
        <p:nvSpPr>
          <p:cNvPr id="217" name="Google Shape;217;g2b721f6b955_0_5"/>
          <p:cNvSpPr txBox="1"/>
          <p:nvPr>
            <p:ph idx="1" type="body"/>
          </p:nvPr>
        </p:nvSpPr>
        <p:spPr>
          <a:xfrm>
            <a:off x="640077" y="1463050"/>
            <a:ext cx="5044800" cy="457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Use link to learn more about Academy programming and resources</a:t>
            </a:r>
            <a:endParaRPr/>
          </a:p>
        </p:txBody>
      </p:sp>
      <p:pic>
        <p:nvPicPr>
          <p:cNvPr id="218" name="Google Shape;218;g2b721f6b955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002" y="628450"/>
            <a:ext cx="5129957" cy="518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870689edb_0_0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00"/>
                </a:solidFill>
              </a:rPr>
              <a:t>APTA Academy of Education Excellence in Education Certification Taskforce</a:t>
            </a:r>
            <a:endParaRPr sz="3600"/>
          </a:p>
        </p:txBody>
      </p:sp>
      <p:sp>
        <p:nvSpPr>
          <p:cNvPr id="224" name="Google Shape;224;g2b870689edb_0_0"/>
          <p:cNvSpPr txBox="1"/>
          <p:nvPr>
            <p:ph idx="1" type="body"/>
          </p:nvPr>
        </p:nvSpPr>
        <p:spPr>
          <a:xfrm>
            <a:off x="640077" y="1463050"/>
            <a:ext cx="5080200" cy="457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highlight>
                  <a:srgbClr val="FFFFFF"/>
                </a:highlight>
              </a:rPr>
              <a:t>Phase 1: Develop a pilot certification curriculum that can be utilized for new and emerging physical therapy faculty (DPT, PTA) such as clinicians that are ready to transition into academics and/or early career faculty without a background or foundation in education and academia.</a:t>
            </a:r>
            <a:endParaRPr sz="2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highlight>
                  <a:srgbClr val="FFFFFF"/>
                </a:highlight>
              </a:rPr>
              <a:t>Anticipated delivery of the pilot is scheduled for summer 2024.</a:t>
            </a:r>
            <a:endParaRPr sz="2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3800"/>
          </a:p>
        </p:txBody>
      </p:sp>
      <p:pic>
        <p:nvPicPr>
          <p:cNvPr id="225" name="Google Shape;225;g2b870689ed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6452" y="1559350"/>
            <a:ext cx="405765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870689edb_0_8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00"/>
                </a:solidFill>
              </a:rPr>
              <a:t>APTA Academy of Education Webinar Series</a:t>
            </a:r>
            <a:endParaRPr sz="3600"/>
          </a:p>
        </p:txBody>
      </p:sp>
      <p:sp>
        <p:nvSpPr>
          <p:cNvPr id="231" name="Google Shape;231;g2b870689edb_0_8"/>
          <p:cNvSpPr txBox="1"/>
          <p:nvPr>
            <p:ph idx="1" type="body"/>
          </p:nvPr>
        </p:nvSpPr>
        <p:spPr>
          <a:xfrm>
            <a:off x="640077" y="1463050"/>
            <a:ext cx="5044800" cy="457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</a:rPr>
              <a:t>Proposals are needed for this new initiative. Please consider making a submission. If you are new to the scholarly presentation world, this group has a purposeful “mentoring” element to help nurture and grow emerging presenters.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</a:rPr>
              <a:t>Next Webinar: </a:t>
            </a:r>
            <a:r>
              <a:rPr lang="en-US" sz="2000">
                <a:solidFill>
                  <a:srgbClr val="000000"/>
                </a:solidFill>
              </a:rPr>
              <a:t>Excellence in Clinical Education - Translating Classroom Teaching and Learn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</a:rPr>
              <a:t>Thursday, March 7, 2024 | 7:00 PM - 8:00 PM EST | Register through the APTA Academy of Education Website (Events Tab)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232" name="Google Shape;232;g2b870689edb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8427" y="1463050"/>
            <a:ext cx="4210050" cy="42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b721f6b955_0_162"/>
          <p:cNvSpPr/>
          <p:nvPr/>
        </p:nvSpPr>
        <p:spPr>
          <a:xfrm>
            <a:off x="1339215" y="365759"/>
            <a:ext cx="1931700" cy="19317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2b721f6b955_0_162"/>
          <p:cNvSpPr/>
          <p:nvPr/>
        </p:nvSpPr>
        <p:spPr>
          <a:xfrm>
            <a:off x="3469005" y="365759"/>
            <a:ext cx="1931700" cy="1931700"/>
          </a:xfrm>
          <a:prstGeom prst="rect">
            <a:avLst/>
          </a:prstGeom>
          <a:solidFill>
            <a:srgbClr val="3F4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2b721f6b955_0_162"/>
          <p:cNvSpPr/>
          <p:nvPr/>
        </p:nvSpPr>
        <p:spPr>
          <a:xfrm>
            <a:off x="5598795" y="365759"/>
            <a:ext cx="1931700" cy="19317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2b721f6b955_0_162"/>
          <p:cNvSpPr/>
          <p:nvPr/>
        </p:nvSpPr>
        <p:spPr>
          <a:xfrm>
            <a:off x="1339215" y="2463165"/>
            <a:ext cx="1931700" cy="1931700"/>
          </a:xfrm>
          <a:prstGeom prst="rect">
            <a:avLst/>
          </a:prstGeom>
          <a:solidFill>
            <a:srgbClr val="3F4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2b721f6b955_0_162"/>
          <p:cNvSpPr/>
          <p:nvPr/>
        </p:nvSpPr>
        <p:spPr>
          <a:xfrm>
            <a:off x="3469005" y="2463165"/>
            <a:ext cx="1931700" cy="19317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2b721f6b955_0_162"/>
          <p:cNvSpPr/>
          <p:nvPr/>
        </p:nvSpPr>
        <p:spPr>
          <a:xfrm>
            <a:off x="5598795" y="2463165"/>
            <a:ext cx="1931700" cy="1931700"/>
          </a:xfrm>
          <a:prstGeom prst="rect">
            <a:avLst/>
          </a:prstGeom>
          <a:solidFill>
            <a:srgbClr val="3F4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b721f6b955_0_162"/>
          <p:cNvSpPr/>
          <p:nvPr/>
        </p:nvSpPr>
        <p:spPr>
          <a:xfrm>
            <a:off x="1339215" y="4560571"/>
            <a:ext cx="1931700" cy="19317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b721f6b955_0_162"/>
          <p:cNvSpPr/>
          <p:nvPr/>
        </p:nvSpPr>
        <p:spPr>
          <a:xfrm>
            <a:off x="3469005" y="4560571"/>
            <a:ext cx="1931700" cy="1931700"/>
          </a:xfrm>
          <a:prstGeom prst="rect">
            <a:avLst/>
          </a:prstGeom>
          <a:solidFill>
            <a:srgbClr val="3F4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b721f6b955_0_162"/>
          <p:cNvSpPr/>
          <p:nvPr/>
        </p:nvSpPr>
        <p:spPr>
          <a:xfrm>
            <a:off x="5598795" y="4560571"/>
            <a:ext cx="1931700" cy="193170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in a circle&#10;&#10;Description automatically generated" id="246" name="Google Shape;246;g2b721f6b955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7862" y="2628778"/>
            <a:ext cx="1931670" cy="1931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circle with orange and white graph and arrow pointing up&#10;&#10;Description automatically generated" id="247" name="Google Shape;247;g2b721f6b955_0_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8132" y="2628778"/>
            <a:ext cx="1931670" cy="1931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ircle with people icons on it&#10;&#10;Description automatically generated" id="248" name="Google Shape;248;g2b721f6b955_0_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7862" y="893323"/>
            <a:ext cx="1931670" cy="1931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circle with arrows in center&#10;&#10;Description automatically generated" id="249" name="Google Shape;249;g2b721f6b955_0_1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98132" y="893323"/>
            <a:ext cx="1931670" cy="193167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2b721f6b955_0_162"/>
          <p:cNvSpPr/>
          <p:nvPr/>
        </p:nvSpPr>
        <p:spPr>
          <a:xfrm>
            <a:off x="8595360" y="5383530"/>
            <a:ext cx="3463200" cy="1383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background with green text&#10;&#10;Description automatically generated" id="251" name="Google Shape;251;g2b721f6b955_0_1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28585" y="5261230"/>
            <a:ext cx="4103370" cy="123101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2b721f6b955_0_162"/>
          <p:cNvSpPr txBox="1"/>
          <p:nvPr/>
        </p:nvSpPr>
        <p:spPr>
          <a:xfrm rot="-5400000">
            <a:off x="-2937647" y="2206309"/>
            <a:ext cx="750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64A70B"/>
                </a:solidFill>
                <a:latin typeface="Arial"/>
                <a:ea typeface="Arial"/>
                <a:cs typeface="Arial"/>
                <a:sym typeface="Arial"/>
              </a:rPr>
              <a:t>THE YEAR IN NUMBERS</a:t>
            </a:r>
            <a:endParaRPr/>
          </a:p>
        </p:txBody>
      </p:sp>
      <p:sp>
        <p:nvSpPr>
          <p:cNvPr id="253" name="Google Shape;253;g2b721f6b955_0_162"/>
          <p:cNvSpPr txBox="1"/>
          <p:nvPr/>
        </p:nvSpPr>
        <p:spPr>
          <a:xfrm>
            <a:off x="1579784" y="543222"/>
            <a:ext cx="15201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3817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PT and PTA Educator and Student Members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2b721f6b955_0_162"/>
          <p:cNvSpPr txBox="1"/>
          <p:nvPr/>
        </p:nvSpPr>
        <p:spPr>
          <a:xfrm>
            <a:off x="3508192" y="2628778"/>
            <a:ext cx="1853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Now 7</a:t>
            </a:r>
            <a:endParaRPr sz="18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Special Interest Groups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b721f6b955_0_162"/>
          <p:cNvSpPr txBox="1"/>
          <p:nvPr/>
        </p:nvSpPr>
        <p:spPr>
          <a:xfrm>
            <a:off x="1445892" y="2751889"/>
            <a:ext cx="17184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$25,000 +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Research Awards in 2023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b721f6b955_0_162"/>
          <p:cNvSpPr txBox="1"/>
          <p:nvPr/>
        </p:nvSpPr>
        <p:spPr>
          <a:xfrm>
            <a:off x="5677169" y="2674946"/>
            <a:ext cx="1853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sz="18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Academy of Education website</a:t>
            </a:r>
            <a:endParaRPr/>
          </a:p>
        </p:txBody>
      </p:sp>
      <p:sp>
        <p:nvSpPr>
          <p:cNvPr id="257" name="Google Shape;257;g2b721f6b955_0_162"/>
          <p:cNvSpPr txBox="1"/>
          <p:nvPr/>
        </p:nvSpPr>
        <p:spPr>
          <a:xfrm>
            <a:off x="3788704" y="4772353"/>
            <a:ext cx="13533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100+</a:t>
            </a:r>
            <a:endParaRPr sz="180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Dedicated Volunteers</a:t>
            </a:r>
            <a:endParaRPr/>
          </a:p>
        </p:txBody>
      </p:sp>
      <p:pic>
        <p:nvPicPr>
          <p:cNvPr descr="No photo description available." id="258" name="Google Shape;258;g2b721f6b955_0_162"/>
          <p:cNvPicPr preferRelativeResize="0"/>
          <p:nvPr/>
        </p:nvPicPr>
        <p:blipFill rotWithShape="1">
          <a:blip r:embed="rId8">
            <a:alphaModFix/>
          </a:blip>
          <a:srcRect b="8754" l="7315" r="37347" t="13010"/>
          <a:stretch/>
        </p:blipFill>
        <p:spPr>
          <a:xfrm>
            <a:off x="3467641" y="365759"/>
            <a:ext cx="1931668" cy="1932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behind a table with a green tablecloth and banners&#10;&#10;Description automatically generated" id="259" name="Google Shape;259;g2b721f6b955_0_162"/>
          <p:cNvPicPr preferRelativeResize="0"/>
          <p:nvPr/>
        </p:nvPicPr>
        <p:blipFill rotWithShape="1">
          <a:blip r:embed="rId9">
            <a:alphaModFix/>
          </a:blip>
          <a:srcRect b="0" l="6164" r="19018" t="0"/>
          <a:stretch/>
        </p:blipFill>
        <p:spPr>
          <a:xfrm>
            <a:off x="1326836" y="4549544"/>
            <a:ext cx="1944050" cy="1942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elping a person stretch her leg&#10;&#10;Description automatically generated" id="260" name="Google Shape;260;g2b721f6b955_0_16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6068" y="365243"/>
            <a:ext cx="1932186" cy="19321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" id="261" name="Google Shape;261;g2b721f6b955_0_16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573601" y="4560448"/>
            <a:ext cx="1954654" cy="1931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Meeting Agenda</a:t>
            </a:r>
            <a:endParaRPr/>
          </a:p>
        </p:txBody>
      </p:sp>
      <p:sp>
        <p:nvSpPr>
          <p:cNvPr id="267" name="Google Shape;267;p2"/>
          <p:cNvSpPr txBox="1"/>
          <p:nvPr>
            <p:ph idx="1" type="body"/>
          </p:nvPr>
        </p:nvSpPr>
        <p:spPr>
          <a:xfrm>
            <a:off x="640080" y="1463040"/>
            <a:ext cx="10058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Review of elections slate, open positions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Reflections on your professional development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Exploring stages of development as an educational researcher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Resources to support your professional development journey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"/>
          <p:cNvSpPr txBox="1"/>
          <p:nvPr>
            <p:ph type="title"/>
          </p:nvPr>
        </p:nvSpPr>
        <p:spPr>
          <a:xfrm>
            <a:off x="640080" y="45720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SIG </a:t>
            </a:r>
            <a:r>
              <a:rPr b="1" lang="en-US">
                <a:solidFill>
                  <a:srgbClr val="0070C0"/>
                </a:solidFill>
              </a:rPr>
              <a:t>Open Positions </a:t>
            </a:r>
            <a:r>
              <a:rPr lang="en-US"/>
              <a:t>for 2024 Slate</a:t>
            </a:r>
            <a:br>
              <a:rPr lang="en-US"/>
            </a:br>
            <a:r>
              <a:rPr lang="en-US"/>
              <a:t>…Final time for Nominations! </a:t>
            </a:r>
            <a:endParaRPr/>
          </a:p>
        </p:txBody>
      </p:sp>
      <p:sp>
        <p:nvSpPr>
          <p:cNvPr id="273" name="Google Shape;273;p3"/>
          <p:cNvSpPr txBox="1"/>
          <p:nvPr>
            <p:ph idx="1" type="body"/>
          </p:nvPr>
        </p:nvSpPr>
        <p:spPr>
          <a:xfrm>
            <a:off x="4940300" y="2001838"/>
            <a:ext cx="6629399" cy="4221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70000" lnSpcReduction="20000"/>
          </a:bodyPr>
          <a:lstStyle/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AutoNum type="arabicPeriod"/>
            </a:pPr>
            <a:r>
              <a:rPr b="1" lang="en-US">
                <a:solidFill>
                  <a:srgbClr val="0070C0"/>
                </a:solidFill>
              </a:rPr>
              <a:t>Vice-Chair</a:t>
            </a:r>
            <a:endParaRPr/>
          </a:p>
          <a:p>
            <a:pPr indent="-274320" lvl="2" marL="82296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⮚"/>
            </a:pPr>
            <a:r>
              <a:rPr lang="en-US" sz="1800"/>
              <a:t>Communicate with SIG committees/task forces</a:t>
            </a:r>
            <a:endParaRPr/>
          </a:p>
          <a:p>
            <a:pPr indent="-274320" lvl="2" marL="82296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⮚"/>
            </a:pPr>
            <a:r>
              <a:rPr lang="en-US" sz="1800"/>
              <a:t>Communicate with SIG reps to Academy’s Conference Program Committee </a:t>
            </a:r>
            <a:endParaRPr/>
          </a:p>
          <a:p>
            <a:pPr indent="-274320" lvl="2" marL="82296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⮚"/>
            </a:pPr>
            <a:r>
              <a:rPr lang="en-US" sz="1800"/>
              <a:t>Assume responsibilities of Chair if unavailable </a:t>
            </a:r>
            <a:endParaRPr/>
          </a:p>
          <a:p>
            <a:pPr indent="-17653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None/>
            </a:pPr>
            <a:r>
              <a:t/>
            </a:r>
            <a:endParaRPr sz="2200"/>
          </a:p>
          <a:p>
            <a:pPr indent="-514350" lvl="0" marL="5143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AutoNum type="arabicPeriod"/>
            </a:pPr>
            <a:r>
              <a:rPr b="1" lang="en-US">
                <a:solidFill>
                  <a:srgbClr val="0070C0"/>
                </a:solidFill>
              </a:rPr>
              <a:t>Nominating Committee member</a:t>
            </a:r>
            <a:endParaRPr/>
          </a:p>
          <a:p>
            <a:pPr indent="-274320" lvl="2" marL="82296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⮚"/>
            </a:pPr>
            <a:r>
              <a:rPr lang="en-US" sz="1800"/>
              <a:t>Present election slates for open offices each year </a:t>
            </a:r>
            <a:endParaRPr/>
          </a:p>
          <a:p>
            <a:pPr indent="-274320" lvl="2" marL="82296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⮚"/>
            </a:pPr>
            <a:r>
              <a:rPr lang="en-US" sz="1800"/>
              <a:t>Consists of 2 SIG members </a:t>
            </a:r>
            <a:endParaRPr/>
          </a:p>
          <a:p>
            <a:pPr indent="-14986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Each position will be for a 3-year term</a:t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Positions start July 1</a:t>
            </a:r>
            <a:r>
              <a:rPr baseline="30000" lang="en-US"/>
              <a:t>st</a:t>
            </a:r>
            <a:r>
              <a:rPr lang="en-US"/>
              <a:t>, 2024 </a:t>
            </a:r>
            <a:endParaRPr/>
          </a:p>
          <a:p>
            <a:pPr indent="-16764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  <a:p>
            <a:pPr indent="-274320" lvl="1" marL="548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Can send your interest to Kelly Pogemiller at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pogemille@hartford.edu</a:t>
            </a:r>
            <a:r>
              <a:rPr lang="en-US"/>
              <a:t> prior to CSM </a:t>
            </a:r>
            <a:r>
              <a:rPr lang="en-US" u="sng"/>
              <a:t>or</a:t>
            </a:r>
            <a:r>
              <a:rPr lang="en-US"/>
              <a:t> attend SIG Business meeting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274" name="Google Shape;274;p3"/>
          <p:cNvSpPr txBox="1"/>
          <p:nvPr>
            <p:ph idx="2" type="body"/>
          </p:nvPr>
        </p:nvSpPr>
        <p:spPr>
          <a:xfrm>
            <a:off x="165100" y="2201862"/>
            <a:ext cx="4102100" cy="3348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70000" lnSpcReduction="20000"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Qualifications to be eligible for election to </a:t>
            </a:r>
            <a:r>
              <a:rPr b="1" lang="en-US"/>
              <a:t>any</a:t>
            </a:r>
            <a:r>
              <a:rPr lang="en-US"/>
              <a:t> SIG office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lang="en-US" sz="2100"/>
              <a:t>Be an Academy and SIG member for at least one year 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lang="en-US" sz="2100"/>
              <a:t>Candidates for Chair or Co/Vice Chair must have been continuous members in good standing of the Academy for at least 2 years 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lang="en-US" sz="2100"/>
              <a:t>Have consented to serve</a:t>
            </a:r>
            <a:endParaRPr/>
          </a:p>
          <a:p>
            <a:pPr indent="-14986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"/>
          <p:cNvSpPr txBox="1"/>
          <p:nvPr>
            <p:ph type="title"/>
          </p:nvPr>
        </p:nvSpPr>
        <p:spPr>
          <a:xfrm>
            <a:off x="640080" y="822960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Reflecting on your Research Journey</a:t>
            </a:r>
            <a:endParaRPr/>
          </a:p>
        </p:txBody>
      </p:sp>
      <p:pic>
        <p:nvPicPr>
          <p:cNvPr id="280" name="Google Shape;28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750" y="2728450"/>
            <a:ext cx="3529375" cy="35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PTA-Geriatrics">
  <a:themeElements>
    <a:clrScheme name="APTA Education">
      <a:dk1>
        <a:srgbClr val="3F4444"/>
      </a:dk1>
      <a:lt1>
        <a:srgbClr val="FFFFFF"/>
      </a:lt1>
      <a:dk2>
        <a:srgbClr val="3F4444"/>
      </a:dk2>
      <a:lt2>
        <a:srgbClr val="64A70B"/>
      </a:lt2>
      <a:accent1>
        <a:srgbClr val="64A70B"/>
      </a:accent1>
      <a:accent2>
        <a:srgbClr val="009CB6"/>
      </a:accent2>
      <a:accent3>
        <a:srgbClr val="0076CE"/>
      </a:accent3>
      <a:accent4>
        <a:srgbClr val="E4B9FC"/>
      </a:accent4>
      <a:accent5>
        <a:srgbClr val="005587"/>
      </a:accent5>
      <a:accent6>
        <a:srgbClr val="E57200"/>
      </a:accent6>
      <a:hlink>
        <a:srgbClr val="005587"/>
      </a:hlink>
      <a:folHlink>
        <a:srgbClr val="3F444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2020-12-08T15:03:34Z</dcterms:created>
  <dc:creator>Raquel Konde</dc:creator>
</cp:coreProperties>
</file>