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0" r:id="rId3"/>
    <p:sldId id="265" r:id="rId4"/>
    <p:sldId id="257" r:id="rId5"/>
    <p:sldId id="266" r:id="rId6"/>
    <p:sldId id="267" r:id="rId7"/>
    <p:sldId id="268"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EFDFD-44B3-8943-A06F-FFAB2972EE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A66F92-B957-3845-945A-13E8A21EB2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409FCF-1D76-0A40-8E7F-46AD72A7F68D}"/>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5" name="Footer Placeholder 4">
            <a:extLst>
              <a:ext uri="{FF2B5EF4-FFF2-40B4-BE49-F238E27FC236}">
                <a16:creationId xmlns:a16="http://schemas.microsoft.com/office/drawing/2014/main" id="{8B5D1FDB-1615-0344-82D2-7EA91B590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44DA47-5800-124E-9402-5B2D67D3B711}"/>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369553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9B29F-8A2A-AD44-BEF4-3A44B17B67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BA2B29-7D9C-9F4F-9A70-353C400C3D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3D84ED-92BF-C841-AC3C-81943211D7C0}"/>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5" name="Footer Placeholder 4">
            <a:extLst>
              <a:ext uri="{FF2B5EF4-FFF2-40B4-BE49-F238E27FC236}">
                <a16:creationId xmlns:a16="http://schemas.microsoft.com/office/drawing/2014/main" id="{5197DE90-65C2-3C4B-9EA2-D1A770DA9D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679ED-7D85-044C-B61A-788F2133B813}"/>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61935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FE8A30-E757-D849-8254-5118017D6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D3C2FB-D648-D040-9397-8ED44ECFAA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575BF9-0C72-E24B-8FC3-DD73AA55CFDC}"/>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5" name="Footer Placeholder 4">
            <a:extLst>
              <a:ext uri="{FF2B5EF4-FFF2-40B4-BE49-F238E27FC236}">
                <a16:creationId xmlns:a16="http://schemas.microsoft.com/office/drawing/2014/main" id="{A7F4CE75-A1E0-8A4C-8008-8E29D34C5C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9B620-2D30-A044-95C5-E3DE3AF789E6}"/>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2136940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D6AD7-6659-1D43-8BC8-6415FDD431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38EEF6-8595-AA4C-8856-53388450AE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D74C3F-8E4C-5548-970C-5E0CE3FCA4D5}"/>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5" name="Footer Placeholder 4">
            <a:extLst>
              <a:ext uri="{FF2B5EF4-FFF2-40B4-BE49-F238E27FC236}">
                <a16:creationId xmlns:a16="http://schemas.microsoft.com/office/drawing/2014/main" id="{9BBF152F-7F6C-C142-9941-3445D859B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7BE646-B5D7-2944-93B1-79D441078C0B}"/>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1474165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18B22-BBD4-FB47-915A-08B49560F8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9C5E1F-A56F-224C-9000-D35628DF45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AEDAE8-DAD1-354E-B5E3-4D8B597C38BE}"/>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5" name="Footer Placeholder 4">
            <a:extLst>
              <a:ext uri="{FF2B5EF4-FFF2-40B4-BE49-F238E27FC236}">
                <a16:creationId xmlns:a16="http://schemas.microsoft.com/office/drawing/2014/main" id="{D50683E0-773C-2547-8D23-15E7B58786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0A3B1E-01CB-B743-B9EF-3467341814A5}"/>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57392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3B681-C09B-FA47-859B-AFD84CED52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9AB4F3-6442-2D4B-A04A-506B73AFCA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8AD543-96FB-0843-9D63-52615076C4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CD25C1-3844-7146-90BB-FEEE3CBCEF47}"/>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6" name="Footer Placeholder 5">
            <a:extLst>
              <a:ext uri="{FF2B5EF4-FFF2-40B4-BE49-F238E27FC236}">
                <a16:creationId xmlns:a16="http://schemas.microsoft.com/office/drawing/2014/main" id="{7BA253C9-48AB-4641-8D4D-E816A3BC61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9F8B44-0193-BC44-9EC2-0786AF37EEB2}"/>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3185272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125D8-CA8B-604A-BBB4-D088EE9A26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D44145-46C7-2A47-B2FF-B67AFB69AA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D8E33D-DDC4-DA4A-B1A9-8A29563907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D8D9DA-E55B-684E-8136-C15F5EC398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F5BAB8-846F-664A-A5E2-C582B207C3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4C5327-3F86-C247-B602-DBBF28D0045C}"/>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8" name="Footer Placeholder 7">
            <a:extLst>
              <a:ext uri="{FF2B5EF4-FFF2-40B4-BE49-F238E27FC236}">
                <a16:creationId xmlns:a16="http://schemas.microsoft.com/office/drawing/2014/main" id="{FC68B1E5-0657-9B4C-8AB4-0053C8F267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1FCD10-7C44-2F44-9D9F-D937C91002CB}"/>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101918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5100C-79C6-894D-B3F6-50349DAC37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C516CE-CACF-5E41-86DE-58999A2907BA}"/>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4" name="Footer Placeholder 3">
            <a:extLst>
              <a:ext uri="{FF2B5EF4-FFF2-40B4-BE49-F238E27FC236}">
                <a16:creationId xmlns:a16="http://schemas.microsoft.com/office/drawing/2014/main" id="{8A45CA15-D7EA-DA4A-A0C7-F5BB299B9B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CB42E8-539F-7548-B807-DE9503768900}"/>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371386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A19879-C2D2-3B41-8443-6F6B92CE6618}"/>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3" name="Footer Placeholder 2">
            <a:extLst>
              <a:ext uri="{FF2B5EF4-FFF2-40B4-BE49-F238E27FC236}">
                <a16:creationId xmlns:a16="http://schemas.microsoft.com/office/drawing/2014/main" id="{7B8FA712-B64A-DF48-A878-D18A76E87D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37008A-CF40-9148-B43E-DE97A91D4AAB}"/>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3680741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9576F-CC8B-AF45-975B-2F9C0ABF0C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9584AA-A10A-2A40-B5D2-3921304FB2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A5A386-66E2-7147-BCB4-6480325BEF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882AF3-F79A-8244-B794-AE70BCAB8168}"/>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6" name="Footer Placeholder 5">
            <a:extLst>
              <a:ext uri="{FF2B5EF4-FFF2-40B4-BE49-F238E27FC236}">
                <a16:creationId xmlns:a16="http://schemas.microsoft.com/office/drawing/2014/main" id="{94C9AB54-FDC1-2F46-B758-4D2D812EB7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DAEEC1-D6EE-044B-B22F-424AAD431EC6}"/>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2091547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3266A-845C-8946-A1DD-654ED5B00D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30B238-4869-B74C-993A-4F2A2D7785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41477C-6DAA-A54D-A021-C9B1B6B4D9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EFCE0A-33FB-814F-B872-A9B5DE2F4665}"/>
              </a:ext>
            </a:extLst>
          </p:cNvPr>
          <p:cNvSpPr>
            <a:spLocks noGrp="1"/>
          </p:cNvSpPr>
          <p:nvPr>
            <p:ph type="dt" sz="half" idx="10"/>
          </p:nvPr>
        </p:nvSpPr>
        <p:spPr/>
        <p:txBody>
          <a:bodyPr/>
          <a:lstStyle/>
          <a:p>
            <a:fld id="{5533368D-0FB6-2940-A3D9-0B24C0A9263A}" type="datetimeFigureOut">
              <a:rPr lang="en-US" smtClean="0"/>
              <a:t>9/24/23</a:t>
            </a:fld>
            <a:endParaRPr lang="en-US"/>
          </a:p>
        </p:txBody>
      </p:sp>
      <p:sp>
        <p:nvSpPr>
          <p:cNvPr id="6" name="Footer Placeholder 5">
            <a:extLst>
              <a:ext uri="{FF2B5EF4-FFF2-40B4-BE49-F238E27FC236}">
                <a16:creationId xmlns:a16="http://schemas.microsoft.com/office/drawing/2014/main" id="{DCD4F20A-C450-7743-8BB7-8C179BCBE4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754A67-5381-A342-8490-5E1525B5AA97}"/>
              </a:ext>
            </a:extLst>
          </p:cNvPr>
          <p:cNvSpPr>
            <a:spLocks noGrp="1"/>
          </p:cNvSpPr>
          <p:nvPr>
            <p:ph type="sldNum" sz="quarter" idx="12"/>
          </p:nvPr>
        </p:nvSpPr>
        <p:spPr/>
        <p:txBody>
          <a:bodyPr/>
          <a:lstStyle/>
          <a:p>
            <a:fld id="{04266092-A3CE-F44E-A454-F0CDA37560E9}" type="slidenum">
              <a:rPr lang="en-US" smtClean="0"/>
              <a:t>‹#›</a:t>
            </a:fld>
            <a:endParaRPr lang="en-US"/>
          </a:p>
        </p:txBody>
      </p:sp>
    </p:spTree>
    <p:extLst>
      <p:ext uri="{BB962C8B-B14F-4D97-AF65-F5344CB8AC3E}">
        <p14:creationId xmlns:p14="http://schemas.microsoft.com/office/powerpoint/2010/main" val="2323970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4C106C-7B6D-1C4E-AB84-2C570B6C3A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FB3265-1254-FD4F-B370-EC270E7FC9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A3AED7-6360-5949-9B4B-255611C3EC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3368D-0FB6-2940-A3D9-0B24C0A9263A}" type="datetimeFigureOut">
              <a:rPr lang="en-US" smtClean="0"/>
              <a:t>9/24/23</a:t>
            </a:fld>
            <a:endParaRPr lang="en-US"/>
          </a:p>
        </p:txBody>
      </p:sp>
      <p:sp>
        <p:nvSpPr>
          <p:cNvPr id="5" name="Footer Placeholder 4">
            <a:extLst>
              <a:ext uri="{FF2B5EF4-FFF2-40B4-BE49-F238E27FC236}">
                <a16:creationId xmlns:a16="http://schemas.microsoft.com/office/drawing/2014/main" id="{E22C91BE-AB84-2D42-9018-B1CE81D397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4298B5-191D-564C-867E-6CA85CAA54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66092-A3CE-F44E-A454-F0CDA37560E9}" type="slidenum">
              <a:rPr lang="en-US" smtClean="0"/>
              <a:t>‹#›</a:t>
            </a:fld>
            <a:endParaRPr lang="en-US"/>
          </a:p>
        </p:txBody>
      </p:sp>
    </p:spTree>
    <p:extLst>
      <p:ext uri="{BB962C8B-B14F-4D97-AF65-F5344CB8AC3E}">
        <p14:creationId xmlns:p14="http://schemas.microsoft.com/office/powerpoint/2010/main" val="1150028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97680-5CA9-E64F-BDE9-D92C74C951CF}"/>
              </a:ext>
            </a:extLst>
          </p:cNvPr>
          <p:cNvSpPr>
            <a:spLocks noGrp="1"/>
          </p:cNvSpPr>
          <p:nvPr>
            <p:ph type="ctrTitle"/>
          </p:nvPr>
        </p:nvSpPr>
        <p:spPr>
          <a:xfrm>
            <a:off x="1524000" y="576263"/>
            <a:ext cx="9144000" cy="2387600"/>
          </a:xfrm>
        </p:spPr>
        <p:txBody>
          <a:bodyPr/>
          <a:lstStyle/>
          <a:p>
            <a:r>
              <a:rPr lang="en-US" dirty="0"/>
              <a:t>Journal Club</a:t>
            </a:r>
          </a:p>
        </p:txBody>
      </p:sp>
      <p:sp>
        <p:nvSpPr>
          <p:cNvPr id="3" name="Subtitle 2">
            <a:extLst>
              <a:ext uri="{FF2B5EF4-FFF2-40B4-BE49-F238E27FC236}">
                <a16:creationId xmlns:a16="http://schemas.microsoft.com/office/drawing/2014/main" id="{67FE279F-3551-7047-B3DE-49BB93B59AC3}"/>
              </a:ext>
            </a:extLst>
          </p:cNvPr>
          <p:cNvSpPr>
            <a:spLocks noGrp="1"/>
          </p:cNvSpPr>
          <p:nvPr>
            <p:ph type="subTitle" idx="1"/>
          </p:nvPr>
        </p:nvSpPr>
        <p:spPr>
          <a:xfrm>
            <a:off x="1436914" y="2963862"/>
            <a:ext cx="9144000" cy="2762023"/>
          </a:xfrm>
        </p:spPr>
        <p:txBody>
          <a:bodyPr>
            <a:normAutofit/>
          </a:bodyPr>
          <a:lstStyle/>
          <a:p>
            <a:r>
              <a:rPr lang="en-US" sz="1800" dirty="0"/>
              <a:t>Tuesday, April 12, 2022</a:t>
            </a:r>
          </a:p>
          <a:p>
            <a:r>
              <a:rPr lang="en-US" sz="1800" dirty="0"/>
              <a:t>6:30-7:30 EDT</a:t>
            </a:r>
          </a:p>
          <a:p>
            <a:endParaRPr lang="en-US" sz="1600" dirty="0"/>
          </a:p>
          <a:p>
            <a:r>
              <a:rPr lang="en-US" sz="8000" dirty="0">
                <a:solidFill>
                  <a:srgbClr val="00B050"/>
                </a:solidFill>
              </a:rPr>
              <a:t>WELCOME!</a:t>
            </a:r>
          </a:p>
        </p:txBody>
      </p:sp>
      <p:pic>
        <p:nvPicPr>
          <p:cNvPr id="6" name="Picture 5" descr="Text&#10;&#10;Description automatically generated">
            <a:extLst>
              <a:ext uri="{FF2B5EF4-FFF2-40B4-BE49-F238E27FC236}">
                <a16:creationId xmlns:a16="http://schemas.microsoft.com/office/drawing/2014/main" id="{F8C8310E-CC85-3E4C-A708-B54D237FD6DE}"/>
              </a:ext>
            </a:extLst>
          </p:cNvPr>
          <p:cNvPicPr>
            <a:picLocks noChangeAspect="1"/>
          </p:cNvPicPr>
          <p:nvPr/>
        </p:nvPicPr>
        <p:blipFill>
          <a:blip r:embed="rId2"/>
          <a:stretch>
            <a:fillRect/>
          </a:stretch>
        </p:blipFill>
        <p:spPr>
          <a:xfrm>
            <a:off x="391886" y="6085976"/>
            <a:ext cx="1839686" cy="461328"/>
          </a:xfrm>
          <a:prstGeom prst="rect">
            <a:avLst/>
          </a:prstGeom>
        </p:spPr>
      </p:pic>
      <p:pic>
        <p:nvPicPr>
          <p:cNvPr id="8" name="Picture 7" descr="A picture containing graphical user interface&#10;&#10;Description automatically generated">
            <a:extLst>
              <a:ext uri="{FF2B5EF4-FFF2-40B4-BE49-F238E27FC236}">
                <a16:creationId xmlns:a16="http://schemas.microsoft.com/office/drawing/2014/main" id="{C21AA8F2-4BED-4B4A-8056-FE0538A3DF76}"/>
              </a:ext>
            </a:extLst>
          </p:cNvPr>
          <p:cNvPicPr>
            <a:picLocks noChangeAspect="1"/>
          </p:cNvPicPr>
          <p:nvPr/>
        </p:nvPicPr>
        <p:blipFill>
          <a:blip r:embed="rId3"/>
          <a:stretch>
            <a:fillRect/>
          </a:stretch>
        </p:blipFill>
        <p:spPr>
          <a:xfrm>
            <a:off x="3875314" y="576263"/>
            <a:ext cx="4267200" cy="1295400"/>
          </a:xfrm>
          <a:prstGeom prst="rect">
            <a:avLst/>
          </a:prstGeom>
        </p:spPr>
      </p:pic>
    </p:spTree>
    <p:extLst>
      <p:ext uri="{BB962C8B-B14F-4D97-AF65-F5344CB8AC3E}">
        <p14:creationId xmlns:p14="http://schemas.microsoft.com/office/powerpoint/2010/main" val="1145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20B8D9-FD93-114B-8F5E-617CAA731906}"/>
              </a:ext>
            </a:extLst>
          </p:cNvPr>
          <p:cNvSpPr>
            <a:spLocks noGrp="1"/>
          </p:cNvSpPr>
          <p:nvPr>
            <p:ph type="title"/>
          </p:nvPr>
        </p:nvSpPr>
        <p:spPr/>
        <p:txBody>
          <a:bodyPr/>
          <a:lstStyle/>
          <a:p>
            <a:r>
              <a:rPr lang="en-US" dirty="0"/>
              <a:t>Organizational notes</a:t>
            </a:r>
          </a:p>
        </p:txBody>
      </p:sp>
      <p:sp>
        <p:nvSpPr>
          <p:cNvPr id="5" name="Content Placeholder 4">
            <a:extLst>
              <a:ext uri="{FF2B5EF4-FFF2-40B4-BE49-F238E27FC236}">
                <a16:creationId xmlns:a16="http://schemas.microsoft.com/office/drawing/2014/main" id="{41AB0C6B-A26C-3B4E-8FA8-EC226CFA43BB}"/>
              </a:ext>
            </a:extLst>
          </p:cNvPr>
          <p:cNvSpPr>
            <a:spLocks noGrp="1"/>
          </p:cNvSpPr>
          <p:nvPr>
            <p:ph idx="1"/>
          </p:nvPr>
        </p:nvSpPr>
        <p:spPr/>
        <p:txBody>
          <a:bodyPr/>
          <a:lstStyle/>
          <a:p>
            <a:r>
              <a:rPr lang="en-US" dirty="0"/>
              <a:t>All microphones are currently muted</a:t>
            </a:r>
          </a:p>
          <a:p>
            <a:r>
              <a:rPr lang="en-US" dirty="0"/>
              <a:t>Unmute yourself to comment</a:t>
            </a:r>
          </a:p>
          <a:p>
            <a:r>
              <a:rPr lang="en-US" dirty="0"/>
              <a:t>The proceedings will be recorded</a:t>
            </a:r>
          </a:p>
          <a:p>
            <a:endParaRPr lang="en-US" dirty="0"/>
          </a:p>
          <a:p>
            <a:r>
              <a:rPr lang="en-US" dirty="0"/>
              <a:t>Laurie Hack will guide proceedings</a:t>
            </a:r>
          </a:p>
          <a:p>
            <a:r>
              <a:rPr lang="en-US" dirty="0"/>
              <a:t>Denise Bender will monitor the chat</a:t>
            </a:r>
          </a:p>
          <a:p>
            <a:r>
              <a:rPr lang="en-US" dirty="0"/>
              <a:t>Sarah Gilliland will document participants</a:t>
            </a:r>
          </a:p>
          <a:p>
            <a:pPr lvl="1"/>
            <a:r>
              <a:rPr lang="en-US" dirty="0"/>
              <a:t>Each participant will receive a certificate of attendance </a:t>
            </a:r>
          </a:p>
          <a:p>
            <a:endParaRPr lang="en-US" dirty="0"/>
          </a:p>
        </p:txBody>
      </p:sp>
      <p:pic>
        <p:nvPicPr>
          <p:cNvPr id="6" name="Picture 5" descr="Text&#10;&#10;Description automatically generated">
            <a:extLst>
              <a:ext uri="{FF2B5EF4-FFF2-40B4-BE49-F238E27FC236}">
                <a16:creationId xmlns:a16="http://schemas.microsoft.com/office/drawing/2014/main" id="{265D0737-4982-CC40-8D0F-962CA7CDDD9A}"/>
              </a:ext>
            </a:extLst>
          </p:cNvPr>
          <p:cNvPicPr>
            <a:picLocks noChangeAspect="1"/>
          </p:cNvPicPr>
          <p:nvPr/>
        </p:nvPicPr>
        <p:blipFill>
          <a:blip r:embed="rId2"/>
          <a:stretch>
            <a:fillRect/>
          </a:stretch>
        </p:blipFill>
        <p:spPr>
          <a:xfrm>
            <a:off x="435429" y="6037376"/>
            <a:ext cx="2189496" cy="549048"/>
          </a:xfrm>
          <a:prstGeom prst="rect">
            <a:avLst/>
          </a:prstGeom>
        </p:spPr>
      </p:pic>
    </p:spTree>
    <p:extLst>
      <p:ext uri="{BB962C8B-B14F-4D97-AF65-F5344CB8AC3E}">
        <p14:creationId xmlns:p14="http://schemas.microsoft.com/office/powerpoint/2010/main" val="608922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20B8D9-FD93-114B-8F5E-617CAA731906}"/>
              </a:ext>
            </a:extLst>
          </p:cNvPr>
          <p:cNvSpPr>
            <a:spLocks noGrp="1"/>
          </p:cNvSpPr>
          <p:nvPr>
            <p:ph type="title"/>
          </p:nvPr>
        </p:nvSpPr>
        <p:spPr/>
        <p:txBody>
          <a:bodyPr/>
          <a:lstStyle/>
          <a:p>
            <a:r>
              <a:rPr lang="en-US" dirty="0"/>
              <a:t>New offering from JOPTE</a:t>
            </a:r>
          </a:p>
        </p:txBody>
      </p:sp>
      <p:sp>
        <p:nvSpPr>
          <p:cNvPr id="5" name="Content Placeholder 4">
            <a:extLst>
              <a:ext uri="{FF2B5EF4-FFF2-40B4-BE49-F238E27FC236}">
                <a16:creationId xmlns:a16="http://schemas.microsoft.com/office/drawing/2014/main" id="{41AB0C6B-A26C-3B4E-8FA8-EC226CFA43BB}"/>
              </a:ext>
            </a:extLst>
          </p:cNvPr>
          <p:cNvSpPr>
            <a:spLocks noGrp="1"/>
          </p:cNvSpPr>
          <p:nvPr>
            <p:ph idx="1"/>
          </p:nvPr>
        </p:nvSpPr>
        <p:spPr/>
        <p:txBody>
          <a:bodyPr/>
          <a:lstStyle/>
          <a:p>
            <a:r>
              <a:rPr lang="en-US" dirty="0"/>
              <a:t>Once a quarter we will offer a conversation on the open access article from the last Journal Issue</a:t>
            </a:r>
          </a:p>
          <a:p>
            <a:r>
              <a:rPr lang="en-US" dirty="0"/>
              <a:t>The authors will present the article</a:t>
            </a:r>
          </a:p>
          <a:p>
            <a:r>
              <a:rPr lang="en-US" dirty="0"/>
              <a:t>A commentator will expand and deepen perspectives on the topic</a:t>
            </a:r>
          </a:p>
          <a:p>
            <a:r>
              <a:rPr lang="en-US" dirty="0"/>
              <a:t>Participants will add their voices to the conversation</a:t>
            </a:r>
          </a:p>
          <a:p>
            <a:r>
              <a:rPr lang="en-US" dirty="0"/>
              <a:t>All in one enjoyable hour!</a:t>
            </a:r>
          </a:p>
          <a:p>
            <a:endParaRPr lang="en-US" dirty="0"/>
          </a:p>
        </p:txBody>
      </p:sp>
      <p:pic>
        <p:nvPicPr>
          <p:cNvPr id="6" name="Picture 5" descr="Text&#10;&#10;Description automatically generated">
            <a:extLst>
              <a:ext uri="{FF2B5EF4-FFF2-40B4-BE49-F238E27FC236}">
                <a16:creationId xmlns:a16="http://schemas.microsoft.com/office/drawing/2014/main" id="{265D0737-4982-CC40-8D0F-962CA7CDDD9A}"/>
              </a:ext>
            </a:extLst>
          </p:cNvPr>
          <p:cNvPicPr>
            <a:picLocks noChangeAspect="1"/>
          </p:cNvPicPr>
          <p:nvPr/>
        </p:nvPicPr>
        <p:blipFill>
          <a:blip r:embed="rId2"/>
          <a:stretch>
            <a:fillRect/>
          </a:stretch>
        </p:blipFill>
        <p:spPr>
          <a:xfrm>
            <a:off x="435429" y="6037376"/>
            <a:ext cx="2189496" cy="549048"/>
          </a:xfrm>
          <a:prstGeom prst="rect">
            <a:avLst/>
          </a:prstGeom>
        </p:spPr>
      </p:pic>
      <p:pic>
        <p:nvPicPr>
          <p:cNvPr id="1026" name="Picture 2" descr="Madison by the Hour">
            <a:extLst>
              <a:ext uri="{FF2B5EF4-FFF2-40B4-BE49-F238E27FC236}">
                <a16:creationId xmlns:a16="http://schemas.microsoft.com/office/drawing/2014/main" id="{D511ABEA-2F66-6F48-9FF4-0CA5E06A2E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67590" y="3807246"/>
            <a:ext cx="2574447" cy="2574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029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20B8D9-FD93-114B-8F5E-617CAA731906}"/>
              </a:ext>
            </a:extLst>
          </p:cNvPr>
          <p:cNvSpPr>
            <a:spLocks noGrp="1"/>
          </p:cNvSpPr>
          <p:nvPr>
            <p:ph type="title"/>
          </p:nvPr>
        </p:nvSpPr>
        <p:spPr/>
        <p:txBody>
          <a:bodyPr>
            <a:normAutofit/>
          </a:bodyPr>
          <a:lstStyle/>
          <a:p>
            <a:r>
              <a:rPr lang="en-US" dirty="0"/>
              <a:t>Tonight’s article from the </a:t>
            </a:r>
            <a:br>
              <a:rPr lang="en-US" dirty="0"/>
            </a:br>
            <a:r>
              <a:rPr lang="en-US" dirty="0"/>
              <a:t>         December 2021 issue, Vol 35, No 4</a:t>
            </a:r>
          </a:p>
        </p:txBody>
      </p:sp>
      <p:sp>
        <p:nvSpPr>
          <p:cNvPr id="5" name="Content Placeholder 4">
            <a:extLst>
              <a:ext uri="{FF2B5EF4-FFF2-40B4-BE49-F238E27FC236}">
                <a16:creationId xmlns:a16="http://schemas.microsoft.com/office/drawing/2014/main" id="{41AB0C6B-A26C-3B4E-8FA8-EC226CFA43BB}"/>
              </a:ext>
            </a:extLst>
          </p:cNvPr>
          <p:cNvSpPr>
            <a:spLocks noGrp="1"/>
          </p:cNvSpPr>
          <p:nvPr>
            <p:ph idx="1"/>
          </p:nvPr>
        </p:nvSpPr>
        <p:spPr/>
        <p:txBody>
          <a:bodyPr>
            <a:normAutofit/>
          </a:bodyPr>
          <a:lstStyle/>
          <a:p>
            <a:r>
              <a:rPr lang="en-US" u="sng" dirty="0"/>
              <a:t>Part 1</a:t>
            </a:r>
            <a:r>
              <a:rPr lang="en-US" dirty="0"/>
              <a:t>. </a:t>
            </a:r>
            <a:r>
              <a:rPr lang="en-US" i="1" dirty="0"/>
              <a:t>Payment for Clinical Education Experiences: A Historical Perspective</a:t>
            </a:r>
          </a:p>
          <a:p>
            <a:pPr marL="457200" lvl="1" indent="0">
              <a:buNone/>
            </a:pPr>
            <a:r>
              <a:rPr lang="en-US" dirty="0"/>
              <a:t>Michele Lewis, PT, DPT, Peggy Blake Gleeson, PT, PhD, Tawna Wilkinson, PT, DPT, PhD, Kathleen Manella, PT, PhD, and Janet Konecne, PT, DPT, CSCS</a:t>
            </a:r>
          </a:p>
          <a:p>
            <a:r>
              <a:rPr lang="en-US" u="sng" dirty="0"/>
              <a:t>Part 2</a:t>
            </a:r>
            <a:r>
              <a:rPr lang="en-US" dirty="0"/>
              <a:t>. </a:t>
            </a:r>
            <a:r>
              <a:rPr lang="en-US" i="1" dirty="0"/>
              <a:t>Payment for Clinical Education Experiences in Physical Therapy: Perspectives From Stakeholders</a:t>
            </a:r>
          </a:p>
          <a:p>
            <a:pPr marL="457200" lvl="1" indent="0">
              <a:buNone/>
            </a:pPr>
            <a:r>
              <a:rPr lang="en-US" dirty="0"/>
              <a:t>Tawna Wilkinson, PT,DPT, PhD, Kathleen Manella, PT, PhD, Katherine Myers, PT, DPT, Sara Alhajeri, PT, MPT, Janet Konecne, PT, DPT, PhD, Michele Lewis, PT, DPT, Jessica Dunn, PT, DPT, MS, Tara Legar, PT, MPT, Derek Fenwick, PT, MBA, SHRM-SCP, Todd Bzdweka, PT, MPT, Gary Chleboun, PT, PhD, and Peggy Blake Gleeson, PT, PhD</a:t>
            </a:r>
          </a:p>
          <a:p>
            <a:endParaRPr lang="en-US" dirty="0"/>
          </a:p>
          <a:p>
            <a:endParaRPr lang="en-US" dirty="0"/>
          </a:p>
        </p:txBody>
      </p:sp>
      <p:pic>
        <p:nvPicPr>
          <p:cNvPr id="6" name="Picture 5" descr="Text&#10;&#10;Description automatically generated">
            <a:extLst>
              <a:ext uri="{FF2B5EF4-FFF2-40B4-BE49-F238E27FC236}">
                <a16:creationId xmlns:a16="http://schemas.microsoft.com/office/drawing/2014/main" id="{265D0737-4982-CC40-8D0F-962CA7CDDD9A}"/>
              </a:ext>
            </a:extLst>
          </p:cNvPr>
          <p:cNvPicPr>
            <a:picLocks noChangeAspect="1"/>
          </p:cNvPicPr>
          <p:nvPr/>
        </p:nvPicPr>
        <p:blipFill>
          <a:blip r:embed="rId2"/>
          <a:stretch>
            <a:fillRect/>
          </a:stretch>
        </p:blipFill>
        <p:spPr>
          <a:xfrm>
            <a:off x="435429" y="6037376"/>
            <a:ext cx="2189496" cy="549048"/>
          </a:xfrm>
          <a:prstGeom prst="rect">
            <a:avLst/>
          </a:prstGeom>
        </p:spPr>
      </p:pic>
    </p:spTree>
    <p:extLst>
      <p:ext uri="{BB962C8B-B14F-4D97-AF65-F5344CB8AC3E}">
        <p14:creationId xmlns:p14="http://schemas.microsoft.com/office/powerpoint/2010/main" val="2027579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20B8D9-FD93-114B-8F5E-617CAA731906}"/>
              </a:ext>
            </a:extLst>
          </p:cNvPr>
          <p:cNvSpPr>
            <a:spLocks noGrp="1"/>
          </p:cNvSpPr>
          <p:nvPr>
            <p:ph type="title"/>
          </p:nvPr>
        </p:nvSpPr>
        <p:spPr/>
        <p:txBody>
          <a:bodyPr/>
          <a:lstStyle/>
          <a:p>
            <a:r>
              <a:rPr lang="en-US" dirty="0"/>
              <a:t>Presenters</a:t>
            </a:r>
          </a:p>
        </p:txBody>
      </p:sp>
      <p:sp>
        <p:nvSpPr>
          <p:cNvPr id="5" name="Content Placeholder 4">
            <a:extLst>
              <a:ext uri="{FF2B5EF4-FFF2-40B4-BE49-F238E27FC236}">
                <a16:creationId xmlns:a16="http://schemas.microsoft.com/office/drawing/2014/main" id="{41AB0C6B-A26C-3B4E-8FA8-EC226CFA43BB}"/>
              </a:ext>
            </a:extLst>
          </p:cNvPr>
          <p:cNvSpPr>
            <a:spLocks noGrp="1"/>
          </p:cNvSpPr>
          <p:nvPr>
            <p:ph idx="1"/>
          </p:nvPr>
        </p:nvSpPr>
        <p:spPr/>
        <p:txBody>
          <a:bodyPr/>
          <a:lstStyle/>
          <a:p>
            <a:r>
              <a:rPr lang="en-US" dirty="0"/>
              <a:t>Authors: </a:t>
            </a:r>
          </a:p>
          <a:p>
            <a:pPr lvl="1"/>
            <a:r>
              <a:rPr lang="en-US" dirty="0"/>
              <a:t>Peggy Blake Gleeson, PT, PhD, professor and the director of clinical education at Texas Woman’s University</a:t>
            </a:r>
          </a:p>
          <a:p>
            <a:pPr lvl="1"/>
            <a:r>
              <a:rPr lang="en-US" dirty="0"/>
              <a:t>Tawna Wilkinson, PT, DPT, PhD, director of curriculum and assessment In the Doctor of Physical Therapy Program, Tufts University School of Medicine</a:t>
            </a:r>
          </a:p>
          <a:p>
            <a:endParaRPr lang="en-US" dirty="0"/>
          </a:p>
          <a:p>
            <a:r>
              <a:rPr lang="en-US" dirty="0"/>
              <a:t>Commentator: </a:t>
            </a:r>
          </a:p>
          <a:p>
            <a:pPr lvl="1"/>
            <a:r>
              <a:rPr lang="en-US" dirty="0"/>
              <a:t>Bob Rowe, PT, DPT, DMT, MHS, FAAOMPT, Executive Director, Brooks Institute of Higher Education</a:t>
            </a:r>
          </a:p>
          <a:p>
            <a:endParaRPr lang="en-US" dirty="0"/>
          </a:p>
        </p:txBody>
      </p:sp>
      <p:pic>
        <p:nvPicPr>
          <p:cNvPr id="6" name="Picture 5" descr="Text&#10;&#10;Description automatically generated">
            <a:extLst>
              <a:ext uri="{FF2B5EF4-FFF2-40B4-BE49-F238E27FC236}">
                <a16:creationId xmlns:a16="http://schemas.microsoft.com/office/drawing/2014/main" id="{265D0737-4982-CC40-8D0F-962CA7CDDD9A}"/>
              </a:ext>
            </a:extLst>
          </p:cNvPr>
          <p:cNvPicPr>
            <a:picLocks noChangeAspect="1"/>
          </p:cNvPicPr>
          <p:nvPr/>
        </p:nvPicPr>
        <p:blipFill>
          <a:blip r:embed="rId2"/>
          <a:stretch>
            <a:fillRect/>
          </a:stretch>
        </p:blipFill>
        <p:spPr>
          <a:xfrm>
            <a:off x="435429" y="6037376"/>
            <a:ext cx="2189496" cy="549048"/>
          </a:xfrm>
          <a:prstGeom prst="rect">
            <a:avLst/>
          </a:prstGeom>
        </p:spPr>
      </p:pic>
    </p:spTree>
    <p:extLst>
      <p:ext uri="{BB962C8B-B14F-4D97-AF65-F5344CB8AC3E}">
        <p14:creationId xmlns:p14="http://schemas.microsoft.com/office/powerpoint/2010/main" val="194145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20B8D9-FD93-114B-8F5E-617CAA731906}"/>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41AB0C6B-A26C-3B4E-8FA8-EC226CFA43BB}"/>
              </a:ext>
            </a:extLst>
          </p:cNvPr>
          <p:cNvSpPr>
            <a:spLocks noGrp="1"/>
          </p:cNvSpPr>
          <p:nvPr>
            <p:ph idx="1"/>
          </p:nvPr>
        </p:nvSpPr>
        <p:spPr/>
        <p:txBody>
          <a:bodyPr/>
          <a:lstStyle/>
          <a:p>
            <a:endParaRPr lang="en-US" dirty="0"/>
          </a:p>
        </p:txBody>
      </p:sp>
      <p:pic>
        <p:nvPicPr>
          <p:cNvPr id="6" name="Picture 5" descr="Text&#10;&#10;Description automatically generated">
            <a:extLst>
              <a:ext uri="{FF2B5EF4-FFF2-40B4-BE49-F238E27FC236}">
                <a16:creationId xmlns:a16="http://schemas.microsoft.com/office/drawing/2014/main" id="{265D0737-4982-CC40-8D0F-962CA7CDDD9A}"/>
              </a:ext>
            </a:extLst>
          </p:cNvPr>
          <p:cNvPicPr>
            <a:picLocks noChangeAspect="1"/>
          </p:cNvPicPr>
          <p:nvPr/>
        </p:nvPicPr>
        <p:blipFill>
          <a:blip r:embed="rId2"/>
          <a:stretch>
            <a:fillRect/>
          </a:stretch>
        </p:blipFill>
        <p:spPr>
          <a:xfrm>
            <a:off x="435429" y="6037376"/>
            <a:ext cx="2189496" cy="549048"/>
          </a:xfrm>
          <a:prstGeom prst="rect">
            <a:avLst/>
          </a:prstGeom>
        </p:spPr>
      </p:pic>
    </p:spTree>
    <p:extLst>
      <p:ext uri="{BB962C8B-B14F-4D97-AF65-F5344CB8AC3E}">
        <p14:creationId xmlns:p14="http://schemas.microsoft.com/office/powerpoint/2010/main" val="2186529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20B8D9-FD93-114B-8F5E-617CAA731906}"/>
              </a:ext>
            </a:extLst>
          </p:cNvPr>
          <p:cNvSpPr>
            <a:spLocks noGrp="1"/>
          </p:cNvSpPr>
          <p:nvPr>
            <p:ph type="title"/>
          </p:nvPr>
        </p:nvSpPr>
        <p:spPr/>
        <p:txBody>
          <a:bodyPr>
            <a:normAutofit/>
          </a:bodyPr>
          <a:lstStyle/>
          <a:p>
            <a:pPr algn="ctr"/>
            <a:r>
              <a:rPr lang="en-US" sz="6000" b="1" dirty="0">
                <a:solidFill>
                  <a:srgbClr val="00B050"/>
                </a:solidFill>
              </a:rPr>
              <a:t>THANK YOU!</a:t>
            </a:r>
          </a:p>
        </p:txBody>
      </p:sp>
      <p:sp>
        <p:nvSpPr>
          <p:cNvPr id="5" name="Content Placeholder 4">
            <a:extLst>
              <a:ext uri="{FF2B5EF4-FFF2-40B4-BE49-F238E27FC236}">
                <a16:creationId xmlns:a16="http://schemas.microsoft.com/office/drawing/2014/main" id="{41AB0C6B-A26C-3B4E-8FA8-EC226CFA43BB}"/>
              </a:ext>
            </a:extLst>
          </p:cNvPr>
          <p:cNvSpPr>
            <a:spLocks noGrp="1"/>
          </p:cNvSpPr>
          <p:nvPr>
            <p:ph idx="1"/>
          </p:nvPr>
        </p:nvSpPr>
        <p:spPr/>
        <p:txBody>
          <a:bodyPr/>
          <a:lstStyle/>
          <a:p>
            <a:r>
              <a:rPr lang="en-US" dirty="0"/>
              <a:t>APTA Academy of Education Board and staff</a:t>
            </a:r>
          </a:p>
          <a:p>
            <a:r>
              <a:rPr lang="en-US" dirty="0"/>
              <a:t>The editors and editorial board of JOPTE</a:t>
            </a:r>
          </a:p>
          <a:p>
            <a:r>
              <a:rPr lang="en-US" dirty="0"/>
              <a:t>The Task Force on the Journal Club</a:t>
            </a:r>
          </a:p>
          <a:p>
            <a:r>
              <a:rPr lang="en-US" dirty="0"/>
              <a:t>The authors and commentator</a:t>
            </a:r>
          </a:p>
          <a:p>
            <a:r>
              <a:rPr lang="en-US" dirty="0"/>
              <a:t>You, the participants</a:t>
            </a:r>
          </a:p>
        </p:txBody>
      </p:sp>
      <p:pic>
        <p:nvPicPr>
          <p:cNvPr id="6" name="Picture 5" descr="Text&#10;&#10;Description automatically generated">
            <a:extLst>
              <a:ext uri="{FF2B5EF4-FFF2-40B4-BE49-F238E27FC236}">
                <a16:creationId xmlns:a16="http://schemas.microsoft.com/office/drawing/2014/main" id="{265D0737-4982-CC40-8D0F-962CA7CDDD9A}"/>
              </a:ext>
            </a:extLst>
          </p:cNvPr>
          <p:cNvPicPr>
            <a:picLocks noChangeAspect="1"/>
          </p:cNvPicPr>
          <p:nvPr/>
        </p:nvPicPr>
        <p:blipFill>
          <a:blip r:embed="rId2"/>
          <a:stretch>
            <a:fillRect/>
          </a:stretch>
        </p:blipFill>
        <p:spPr>
          <a:xfrm>
            <a:off x="435429" y="6037376"/>
            <a:ext cx="2189496" cy="549048"/>
          </a:xfrm>
          <a:prstGeom prst="rect">
            <a:avLst/>
          </a:prstGeom>
        </p:spPr>
      </p:pic>
      <p:sp>
        <p:nvSpPr>
          <p:cNvPr id="2" name="TextBox 1">
            <a:extLst>
              <a:ext uri="{FF2B5EF4-FFF2-40B4-BE49-F238E27FC236}">
                <a16:creationId xmlns:a16="http://schemas.microsoft.com/office/drawing/2014/main" id="{B1C2C45F-3781-8D41-A7B8-57BF685DD581}"/>
              </a:ext>
            </a:extLst>
          </p:cNvPr>
          <p:cNvSpPr txBox="1"/>
          <p:nvPr/>
        </p:nvSpPr>
        <p:spPr>
          <a:xfrm>
            <a:off x="581544" y="5166250"/>
            <a:ext cx="11028917" cy="461665"/>
          </a:xfrm>
          <a:prstGeom prst="rect">
            <a:avLst/>
          </a:prstGeom>
          <a:noFill/>
        </p:spPr>
        <p:txBody>
          <a:bodyPr wrap="none" rtlCol="0">
            <a:spAutoFit/>
          </a:bodyPr>
          <a:lstStyle/>
          <a:p>
            <a:pPr algn="ctr"/>
            <a:r>
              <a:rPr lang="en-US" sz="2400" dirty="0"/>
              <a:t>If you have connected by phone, please type your name in the chat </a:t>
            </a:r>
            <a:r>
              <a:rPr lang="en-US" sz="2400"/>
              <a:t>before logging off.  </a:t>
            </a:r>
            <a:endParaRPr lang="en-US" sz="2400" dirty="0"/>
          </a:p>
        </p:txBody>
      </p:sp>
    </p:spTree>
    <p:extLst>
      <p:ext uri="{BB962C8B-B14F-4D97-AF65-F5344CB8AC3E}">
        <p14:creationId xmlns:p14="http://schemas.microsoft.com/office/powerpoint/2010/main" val="3365841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20B8D9-FD93-114B-8F5E-617CAA731906}"/>
              </a:ext>
            </a:extLst>
          </p:cNvPr>
          <p:cNvSpPr>
            <a:spLocks noGrp="1"/>
          </p:cNvSpPr>
          <p:nvPr>
            <p:ph type="title"/>
          </p:nvPr>
        </p:nvSpPr>
        <p:spPr/>
        <p:txBody>
          <a:bodyPr>
            <a:normAutofit/>
          </a:bodyPr>
          <a:lstStyle/>
          <a:p>
            <a:r>
              <a:rPr lang="en-US" dirty="0"/>
              <a:t>Join us for our next event in three months, featuring:</a:t>
            </a:r>
          </a:p>
        </p:txBody>
      </p:sp>
      <p:sp>
        <p:nvSpPr>
          <p:cNvPr id="5" name="Content Placeholder 4">
            <a:extLst>
              <a:ext uri="{FF2B5EF4-FFF2-40B4-BE49-F238E27FC236}">
                <a16:creationId xmlns:a16="http://schemas.microsoft.com/office/drawing/2014/main" id="{41AB0C6B-A26C-3B4E-8FA8-EC226CFA43BB}"/>
              </a:ext>
            </a:extLst>
          </p:cNvPr>
          <p:cNvSpPr>
            <a:spLocks noGrp="1"/>
          </p:cNvSpPr>
          <p:nvPr>
            <p:ph idx="1"/>
          </p:nvPr>
        </p:nvSpPr>
        <p:spPr/>
        <p:txBody>
          <a:bodyPr>
            <a:normAutofit fontScale="92500"/>
          </a:bodyPr>
          <a:lstStyle/>
          <a:p>
            <a:r>
              <a:rPr lang="en-US" i="1" dirty="0"/>
              <a:t>Navigating Student Challenges: From the Lens of First-Year Doctor of Physical Therapy Students</a:t>
            </a:r>
          </a:p>
          <a:p>
            <a:pPr marL="457200" lvl="1" indent="0">
              <a:buNone/>
            </a:pPr>
            <a:r>
              <a:rPr lang="en-US" dirty="0"/>
              <a:t>Margaret M. Plack, PT, DPT, EdD, William E. Healey, PT, EdD, GCS, Karen Huhn, PT, PhD, Ellen Costello, PT, PhD, Joyce Maring, PT, EdD, and Marjorie Johnson Hilliard, PT, EdD</a:t>
            </a:r>
          </a:p>
          <a:p>
            <a:pPr marL="457200" lvl="1" indent="0">
              <a:buNone/>
            </a:pPr>
            <a:r>
              <a:rPr lang="en-US" dirty="0"/>
              <a:t>(from George Washington University, Husson University,  and Northwestern University)</a:t>
            </a:r>
          </a:p>
          <a:p>
            <a:pPr marL="457200" lvl="1" indent="0">
              <a:buNone/>
            </a:pPr>
            <a:endParaRPr lang="en-US" dirty="0"/>
          </a:p>
          <a:p>
            <a:pPr marL="0" indent="0" algn="ctr">
              <a:buNone/>
            </a:pPr>
            <a:r>
              <a:rPr lang="en-US" sz="2600" dirty="0">
                <a:solidFill>
                  <a:srgbClr val="FF0000"/>
                </a:solidFill>
              </a:rPr>
              <a:t>Anxiety, depression, and burnout are being discussed across health professions. Despite rising concern, studies investigating stress in students enrolled in Doctor of Physical Therapy (DPT) programs remain limited. Only recently have studies exploring stress in DPT students surfaced with any consistency. In this study, our aim was to elucidate the self-identified challenges first-year DPT students faced, how they reacted, and what they did to manage them.</a:t>
            </a:r>
          </a:p>
          <a:p>
            <a:pPr marL="457200" lvl="1" indent="0">
              <a:buNone/>
            </a:pPr>
            <a:endParaRPr lang="en-US" dirty="0"/>
          </a:p>
          <a:p>
            <a:endParaRPr lang="en-US" dirty="0"/>
          </a:p>
        </p:txBody>
      </p:sp>
      <p:pic>
        <p:nvPicPr>
          <p:cNvPr id="6" name="Picture 5" descr="Text&#10;&#10;Description automatically generated">
            <a:extLst>
              <a:ext uri="{FF2B5EF4-FFF2-40B4-BE49-F238E27FC236}">
                <a16:creationId xmlns:a16="http://schemas.microsoft.com/office/drawing/2014/main" id="{265D0737-4982-CC40-8D0F-962CA7CDDD9A}"/>
              </a:ext>
            </a:extLst>
          </p:cNvPr>
          <p:cNvPicPr>
            <a:picLocks noChangeAspect="1"/>
          </p:cNvPicPr>
          <p:nvPr/>
        </p:nvPicPr>
        <p:blipFill>
          <a:blip r:embed="rId2"/>
          <a:stretch>
            <a:fillRect/>
          </a:stretch>
        </p:blipFill>
        <p:spPr>
          <a:xfrm>
            <a:off x="435429" y="6037376"/>
            <a:ext cx="2189496" cy="549048"/>
          </a:xfrm>
          <a:prstGeom prst="rect">
            <a:avLst/>
          </a:prstGeom>
        </p:spPr>
      </p:pic>
    </p:spTree>
    <p:extLst>
      <p:ext uri="{BB962C8B-B14F-4D97-AF65-F5344CB8AC3E}">
        <p14:creationId xmlns:p14="http://schemas.microsoft.com/office/powerpoint/2010/main" val="2822083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569</Words>
  <Application>Microsoft Macintosh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Journal Club</vt:lpstr>
      <vt:lpstr>Organizational notes</vt:lpstr>
      <vt:lpstr>New offering from JOPTE</vt:lpstr>
      <vt:lpstr>Tonight’s article from the           December 2021 issue, Vol 35, No 4</vt:lpstr>
      <vt:lpstr>Presenters</vt:lpstr>
      <vt:lpstr>PowerPoint Presentation</vt:lpstr>
      <vt:lpstr>THANK YOU!</vt:lpstr>
      <vt:lpstr>Join us for our next event in three months, featuring: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dc:title>
  <dc:creator>Laurita Hack</dc:creator>
  <cp:lastModifiedBy>Natalie Nardone</cp:lastModifiedBy>
  <cp:revision>4</cp:revision>
  <dcterms:created xsi:type="dcterms:W3CDTF">2022-04-10T20:15:29Z</dcterms:created>
  <dcterms:modified xsi:type="dcterms:W3CDTF">2023-09-24T18:28:33Z</dcterms:modified>
</cp:coreProperties>
</file>