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sldIdLst>
    <p:sldId id="268" r:id="rId2"/>
    <p:sldId id="270" r:id="rId3"/>
    <p:sldId id="271" r:id="rId4"/>
    <p:sldId id="272" r:id="rId5"/>
    <p:sldId id="274" r:id="rId6"/>
    <p:sldId id="277" r:id="rId7"/>
    <p:sldId id="291" r:id="rId8"/>
    <p:sldId id="278" r:id="rId9"/>
    <p:sldId id="293" r:id="rId10"/>
    <p:sldId id="279" r:id="rId11"/>
    <p:sldId id="280" r:id="rId12"/>
    <p:sldId id="281" r:id="rId13"/>
    <p:sldId id="292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751" autoAdjust="0"/>
  </p:normalViewPr>
  <p:slideViewPr>
    <p:cSldViewPr snapToGrid="0" snapToObjects="1">
      <p:cViewPr varScale="1">
        <p:scale>
          <a:sx n="115" d="100"/>
          <a:sy n="115" d="100"/>
        </p:scale>
        <p:origin x="258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8F0656-A456-46D4-A202-1574DE2F4DEE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2EB0B3-39CD-4940-9647-473093D0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67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A5F490-53F5-4EF3-A4C4-2AFF19E9674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7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04356-2371-4F4C-9BD7-FA647FC95A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84FFC-5033-4A55-B3AE-1823171510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8618-2DB3-4BB6-8CAE-657CBB126600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E750-6AC6-42DE-A75B-76040B8A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ECB5-1545-47D2-9BDA-4E949C210885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768C-7961-4291-84A3-4E790120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F98E-C69C-47B7-BC77-FF348B74016E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6EA9-FB39-4897-8C3A-73ED65E07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17E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3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4D68-39A9-4362-8B63-EB4A4C5D0369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963A-9299-4069-8E0C-35151D0B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419D-2BCA-41AD-B915-46B5DE85504A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E338-778A-4F9A-A3CB-8B399430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43F0-2055-4308-9D53-35022DDA79E5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CE09-C4CB-4E51-BC76-41EDA304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246E-1413-458C-97F7-2399FFB3FC08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8F1C-D9AE-4731-B6DD-D929EF1AD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D6E-0AB9-4540-94DC-357E93829806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D6F0-8023-468A-9FEF-4D2AE0F5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955-BD50-4F2C-A5D7-934BD27CD38E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01EE-354C-40D7-838F-584DE2722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656F-867D-4CED-8A6F-AE62253B2635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6B73-ACB9-49A7-9223-E547B3F1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59BB1-0445-4BB1-9A10-3E8A324C1F8D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F7692-970F-4E3A-9F7B-CD2DA79B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 rot="16200000">
            <a:off x="-2166937" y="2179637"/>
            <a:ext cx="4540250" cy="180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5" b="1" dirty="0">
                <a:solidFill>
                  <a:srgbClr val="7A8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American Physical Therapy Association. All rights reserved.</a:t>
            </a:r>
            <a:endParaRPr lang="en-US" sz="575" dirty="0">
              <a:solidFill>
                <a:srgbClr val="7A8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42" y="166688"/>
            <a:ext cx="7946728" cy="7411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Flipped Anatomy </a:t>
            </a:r>
            <a:r>
              <a:rPr lang="en-US" dirty="0"/>
              <a:t>C</a:t>
            </a:r>
            <a:r>
              <a:rPr lang="en-US" dirty="0" smtClean="0"/>
              <a:t>lassroom in a DPT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196975"/>
            <a:ext cx="7594229" cy="3665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/>
              <a:t>Key findings</a:t>
            </a:r>
            <a:r>
              <a:rPr lang="en-US" sz="1350" dirty="0"/>
              <a:t>:</a:t>
            </a:r>
          </a:p>
          <a:p>
            <a:pPr lvl="1">
              <a:defRPr/>
            </a:pPr>
            <a:r>
              <a:rPr lang="en-US" sz="1350" dirty="0"/>
              <a:t>Students in the flipped anatomy classroom had an increase in semester average grades </a:t>
            </a:r>
            <a:r>
              <a:rPr lang="en-US" sz="1350" dirty="0" smtClean="0"/>
              <a:t>(p </a:t>
            </a:r>
            <a:r>
              <a:rPr lang="en-US" sz="1350" dirty="0"/>
              <a:t>= 0.01) and </a:t>
            </a:r>
            <a:r>
              <a:rPr lang="en-US" sz="1350" dirty="0" smtClean="0"/>
              <a:t>better performance </a:t>
            </a:r>
            <a:r>
              <a:rPr lang="en-US" sz="1350" dirty="0"/>
              <a:t>on higher-level analytical questions </a:t>
            </a:r>
            <a:r>
              <a:rPr lang="en-US" sz="1350" dirty="0" smtClean="0"/>
              <a:t>(p </a:t>
            </a:r>
            <a:r>
              <a:rPr lang="en-US" sz="1350" dirty="0"/>
              <a:t>&lt; 0.001). </a:t>
            </a:r>
          </a:p>
          <a:p>
            <a:pPr lvl="1">
              <a:defRPr/>
            </a:pPr>
            <a:r>
              <a:rPr lang="en-US" sz="1350" dirty="0" smtClean="0"/>
              <a:t> Students from the flipped classroom demonstrated better long-term retention and knowledge transfer as assessed in subsequent semester's kinesiology course </a:t>
            </a:r>
            <a:r>
              <a:rPr lang="en-US" sz="1200" dirty="0" smtClean="0"/>
              <a:t>(P </a:t>
            </a:r>
            <a:r>
              <a:rPr lang="en-US" sz="1200" dirty="0"/>
              <a:t>&lt; 0.05) </a:t>
            </a:r>
          </a:p>
          <a:p>
            <a:pPr lvl="1">
              <a:defRPr/>
            </a:pPr>
            <a:r>
              <a:rPr lang="en-US" sz="1350" dirty="0"/>
              <a:t>When previously lower performing students were in a flipped anatomy class, they out performed their traditional anatomy class counterparts </a:t>
            </a:r>
          </a:p>
          <a:p>
            <a:pPr lvl="1">
              <a:defRPr/>
            </a:pPr>
            <a:endParaRPr lang="en-US" sz="1350" dirty="0"/>
          </a:p>
          <a:p>
            <a:pPr>
              <a:defRPr/>
            </a:pPr>
            <a:r>
              <a:rPr lang="en-US" sz="1600" b="1" dirty="0"/>
              <a:t>Take home message</a:t>
            </a:r>
            <a:r>
              <a:rPr lang="en-US" sz="1350" b="1" dirty="0"/>
              <a:t>:  The flipped classroom is effective in improving long term knowledge retention and transfer, and may benefit lower performing student's knowledge acquisition and transfer to a greater degree than higher performing students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077075" y="4084638"/>
            <a:ext cx="1704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 dirty="0">
                <a:latin typeface="+mj-lt"/>
              </a:rPr>
              <a:t>Day, L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51" y="55072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Alternatives and Adjuncts to Dissection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899" y="793750"/>
            <a:ext cx="8862317" cy="3779838"/>
          </a:xfrm>
        </p:spPr>
        <p:txBody>
          <a:bodyPr>
            <a:normAutofit/>
          </a:bodyPr>
          <a:lstStyle/>
          <a:p>
            <a:pPr marL="385763"/>
            <a:r>
              <a:rPr lang="en-US" altLang="en-US" sz="1800" b="1" dirty="0" err="1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Prosections</a:t>
            </a:r>
            <a:r>
              <a:rPr lang="en-US" altLang="en-US" sz="1800" b="1" dirty="0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Pros: 3D realistic structures,  time (students), re-usable, space required; student preferences (dissection over </a:t>
            </a:r>
            <a:r>
              <a:rPr lang="en-US" altLang="en-US" sz="1200" dirty="0" err="1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prosection</a:t>
            </a:r>
            <a:r>
              <a:rPr lang="en-US" altLang="en-US" sz="1200" dirty="0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Cons:  tissue layers, relationships between regions; time (faculty), less "exploration" and variety for students than dissection</a:t>
            </a:r>
            <a:endParaRPr lang="en-US" altLang="en-US" sz="1050" dirty="0" smtClean="0"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85763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Models/</a:t>
            </a:r>
            <a:r>
              <a:rPr lang="en-US" alt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plastination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Pros: convenience, re-usable, can be semi-3D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Cons: not always true representation, lack variation, altered texture</a:t>
            </a:r>
          </a:p>
          <a:p>
            <a:pPr marL="385763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media 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Pros: convenient, accessible, efficient,  requires less space, seldom conflicts with religious concerns, cost? 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Cons: not true 3D, lacks variability and realism, can’t assess tissue integrity; cost?</a:t>
            </a:r>
          </a:p>
          <a:p>
            <a:pPr marL="385763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Living Anatomy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Pros: closely reflects PT clinical skills</a:t>
            </a:r>
          </a:p>
          <a:p>
            <a:pPr marL="785813" lvl="1"/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Cons: probably not enough by itself</a:t>
            </a:r>
          </a:p>
          <a:p>
            <a:pPr marL="385763"/>
            <a:endParaRPr lang="en-US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66688"/>
            <a:ext cx="8697913" cy="687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Meta-analysis of the Literature </a:t>
            </a:r>
            <a:r>
              <a:rPr lang="en-US" dirty="0"/>
              <a:t>C</a:t>
            </a:r>
            <a:r>
              <a:rPr lang="en-US" dirty="0" smtClean="0"/>
              <a:t>omparing </a:t>
            </a:r>
            <a:r>
              <a:rPr lang="en-US" dirty="0"/>
              <a:t>V</a:t>
            </a:r>
            <a:r>
              <a:rPr lang="en-US" dirty="0" smtClean="0"/>
              <a:t>arious Instructional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19075" y="1200150"/>
            <a:ext cx="8229600" cy="3394075"/>
          </a:xfrm>
        </p:spPr>
        <p:txBody>
          <a:bodyPr/>
          <a:lstStyle/>
          <a:p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No effect on short-term outcome gains when comparing traditional dissection to other modes of instruction (</a:t>
            </a:r>
            <a:r>
              <a:rPr lang="en-US" alt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prosection</a:t>
            </a: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 digital media, models, hybrid)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169025" y="3948113"/>
            <a:ext cx="221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latin typeface="+mj-lt"/>
              </a:rPr>
              <a:t>Wilson AB et al.,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Clay Modeling?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Kinethestic</a:t>
            </a:r>
            <a:endParaRPr lang="en-US" dirty="0" smtClean="0"/>
          </a:p>
          <a:p>
            <a:r>
              <a:rPr lang="en-US" dirty="0" smtClean="0"/>
              <a:t>3D</a:t>
            </a:r>
          </a:p>
          <a:p>
            <a:r>
              <a:rPr lang="en-US" dirty="0" smtClean="0"/>
              <a:t>Cooperative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30" y="1063625"/>
            <a:ext cx="2431753" cy="32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2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5" y="280988"/>
            <a:ext cx="8400057" cy="735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Physical Models vs Digital </a:t>
            </a:r>
            <a:r>
              <a:rPr lang="en-US" dirty="0" smtClean="0"/>
              <a:t>Models and Text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3" y="1082675"/>
            <a:ext cx="8489950" cy="2940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/>
              <a:t>Primary </a:t>
            </a:r>
            <a:r>
              <a:rPr lang="en-US" sz="1600" b="1" dirty="0" smtClean="0"/>
              <a:t>aim</a:t>
            </a:r>
            <a:r>
              <a:rPr lang="en-US" sz="1600" dirty="0" smtClean="0"/>
              <a:t>: </a:t>
            </a:r>
            <a:r>
              <a:rPr lang="en-US" sz="1400" dirty="0" smtClean="0"/>
              <a:t>Assess </a:t>
            </a:r>
            <a:r>
              <a:rPr lang="en-US" sz="1400" dirty="0"/>
              <a:t>use of </a:t>
            </a:r>
            <a:r>
              <a:rPr lang="en-US" sz="1400" dirty="0" smtClean="0"/>
              <a:t>3D physical </a:t>
            </a:r>
            <a:r>
              <a:rPr lang="en-US" sz="1400" dirty="0"/>
              <a:t>model in demonstrating the complex spatial relationships of the equine foot compared to textbooks and </a:t>
            </a:r>
            <a:r>
              <a:rPr lang="en-US" sz="1400" dirty="0" smtClean="0"/>
              <a:t>3D </a:t>
            </a:r>
            <a:r>
              <a:rPr lang="en-US" sz="1400" dirty="0"/>
              <a:t>computer </a:t>
            </a:r>
            <a:r>
              <a:rPr lang="en-US" sz="1400" dirty="0" smtClean="0"/>
              <a:t>model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600" b="1" dirty="0"/>
              <a:t>Key findings: </a:t>
            </a:r>
          </a:p>
          <a:p>
            <a:pPr lvl="1">
              <a:defRPr/>
            </a:pPr>
            <a:r>
              <a:rPr lang="en-US" sz="1400" dirty="0"/>
              <a:t>Mean MRI assessment scores significantly higher in physical model group (86.39%) compared to textbooks (62.61%) and 3D computer model (63.68%) (P &lt; 0.001)</a:t>
            </a:r>
          </a:p>
          <a:p>
            <a:pPr lvl="2">
              <a:defRPr/>
            </a:pPr>
            <a:r>
              <a:rPr lang="en-US" sz="1400" dirty="0"/>
              <a:t>no significant difference between the textbook and 3D computer model groups (P = 0.685)</a:t>
            </a:r>
          </a:p>
          <a:p>
            <a:pPr lvl="1">
              <a:defRPr/>
            </a:pPr>
            <a:r>
              <a:rPr lang="en-US" sz="1400" dirty="0"/>
              <a:t>Student feedback was </a:t>
            </a:r>
            <a:r>
              <a:rPr lang="en-US" sz="1400" dirty="0" smtClean="0"/>
              <a:t>more </a:t>
            </a:r>
            <a:r>
              <a:rPr lang="en-US" sz="1400" dirty="0"/>
              <a:t>positive in the physical model group compared </a:t>
            </a:r>
            <a:r>
              <a:rPr lang="en-US" sz="1400" dirty="0" smtClean="0"/>
              <a:t>to other groups</a:t>
            </a:r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r>
              <a:rPr lang="en-US" sz="1600" b="1" dirty="0" smtClean="0"/>
              <a:t>Take </a:t>
            </a:r>
            <a:r>
              <a:rPr lang="en-US" sz="1600" b="1" dirty="0"/>
              <a:t>home message: </a:t>
            </a:r>
            <a:r>
              <a:rPr lang="en-US" sz="1400" b="1" dirty="0" smtClean="0"/>
              <a:t>physical </a:t>
            </a:r>
            <a:r>
              <a:rPr lang="en-US" sz="1400" b="1" dirty="0"/>
              <a:t>models may </a:t>
            </a:r>
            <a:r>
              <a:rPr lang="en-US" sz="1400" b="1" dirty="0" smtClean="0"/>
              <a:t>enhance </a:t>
            </a:r>
            <a:r>
              <a:rPr lang="en-US" sz="1400" b="1" dirty="0"/>
              <a:t>visuospatial and 3D understanding of complex anatomical architecture compared to text books and 3D computer </a:t>
            </a:r>
            <a:r>
              <a:rPr lang="en-US" sz="1400" b="1" dirty="0" smtClean="0"/>
              <a:t>model</a:t>
            </a:r>
            <a:r>
              <a:rPr lang="en-US" sz="1400" b="1" dirty="0"/>
              <a:t>s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350" b="1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312025" y="4089400"/>
            <a:ext cx="183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 err="1">
                <a:latin typeface="+mj-lt"/>
              </a:rPr>
              <a:t>Preece</a:t>
            </a:r>
            <a:r>
              <a:rPr lang="en-US" altLang="en-US" sz="1400" dirty="0">
                <a:latin typeface="+mj-lt"/>
              </a:rPr>
              <a:t> et al., </a:t>
            </a:r>
            <a:r>
              <a:rPr lang="en-US" altLang="en-US" sz="1400" dirty="0" smtClean="0">
                <a:latin typeface="+mj-lt"/>
              </a:rPr>
              <a:t>2013</a:t>
            </a:r>
            <a:endParaRPr lang="en-US" altLang="en-US" sz="14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Physical Models vs Digital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110"/>
            <a:ext cx="7370762" cy="3321050"/>
          </a:xfrm>
        </p:spPr>
        <p:txBody>
          <a:bodyPr>
            <a:normAutofit/>
          </a:bodyPr>
          <a:lstStyle/>
          <a:p>
            <a:r>
              <a:rPr lang="en-US" alt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Aim: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efficacy of clay modeling versus cat dissection in human anatomy course</a:t>
            </a:r>
          </a:p>
          <a:p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700" b="1" dirty="0" smtClean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Key Findings:</a:t>
            </a:r>
          </a:p>
          <a:p>
            <a:pPr lvl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Clay modeling group scored  higher scores on low level questions related to peripheral nerves</a:t>
            </a:r>
          </a:p>
          <a:p>
            <a:pPr lvl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Both groups scored similarly on higher order questions related to peripheral nerves and all questions related to muscles and blood vessels</a:t>
            </a:r>
          </a:p>
          <a:p>
            <a:pPr lvl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perceived clay modeling more favorably than cat dissection</a:t>
            </a:r>
          </a:p>
          <a:p>
            <a:pPr lvl="1"/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Message:  </a:t>
            </a: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Clay modeling may be an adequate substitute for dissection in undergraduate education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438" y="4225925"/>
            <a:ext cx="1717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050" dirty="0">
                <a:latin typeface="+mj-lt"/>
              </a:rPr>
              <a:t>De Hoff ME et al., 2011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Clay Modeling vs Written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153"/>
            <a:ext cx="7678738" cy="3321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 smtClean="0"/>
              <a:t>Primary Aim:  </a:t>
            </a:r>
            <a:r>
              <a:rPr lang="en-US" sz="1400" dirty="0" smtClean="0"/>
              <a:t>Assess the effectiveness of </a:t>
            </a:r>
            <a:r>
              <a:rPr lang="en-US" sz="1400" b="1" dirty="0" smtClean="0"/>
              <a:t>clay modeling </a:t>
            </a:r>
            <a:r>
              <a:rPr lang="en-US" sz="1400" dirty="0" smtClean="0"/>
              <a:t>versus written modules about </a:t>
            </a:r>
            <a:r>
              <a:rPr lang="en-US" sz="1400" dirty="0"/>
              <a:t>3D anatomical relationships among students with different learning </a:t>
            </a:r>
            <a:r>
              <a:rPr lang="en-US" sz="1400" dirty="0" smtClean="0"/>
              <a:t>preferences</a:t>
            </a:r>
          </a:p>
          <a:p>
            <a:pPr>
              <a:defRPr/>
            </a:pPr>
            <a:r>
              <a:rPr lang="en-US" sz="1600" b="1" dirty="0" smtClean="0"/>
              <a:t>Key Findings</a:t>
            </a:r>
          </a:p>
          <a:p>
            <a:pPr lvl="1">
              <a:defRPr/>
            </a:pPr>
            <a:r>
              <a:rPr lang="en-US" sz="1400" dirty="0" smtClean="0"/>
              <a:t>Change in post test scores for</a:t>
            </a:r>
            <a:r>
              <a:rPr lang="en-US" sz="1400" dirty="0"/>
              <a:t> </a:t>
            </a:r>
            <a:r>
              <a:rPr lang="en-US" sz="1400" b="1" dirty="0"/>
              <a:t>clay</a:t>
            </a:r>
            <a:r>
              <a:rPr lang="en-US" sz="1400" dirty="0"/>
              <a:t> and module groups were each significantly higher than controls (21.46 +/- 8.2 vs. 15.70 +/- 7.5, P &lt;= 0.05; and 21.31 +/- 6.9 vs. 15.70 +/- 7.5, P &lt;=0.05, </a:t>
            </a:r>
            <a:r>
              <a:rPr lang="en-US" sz="1400" dirty="0" smtClean="0"/>
              <a:t>respectively)</a:t>
            </a:r>
          </a:p>
          <a:p>
            <a:pPr lvl="1">
              <a:defRPr/>
            </a:pPr>
            <a:r>
              <a:rPr lang="en-US" sz="1400" dirty="0" smtClean="0"/>
              <a:t>Change in retention scores for</a:t>
            </a:r>
            <a:r>
              <a:rPr lang="en-US" sz="1400" dirty="0"/>
              <a:t> </a:t>
            </a:r>
            <a:r>
              <a:rPr lang="en-US" sz="1400" b="1" dirty="0"/>
              <a:t>clay</a:t>
            </a:r>
            <a:r>
              <a:rPr lang="en-US" sz="1400" dirty="0"/>
              <a:t> and module groups approached but did not achieve significance over controls </a:t>
            </a:r>
            <a:endParaRPr lang="en-US" sz="1400" dirty="0" smtClean="0"/>
          </a:p>
          <a:p>
            <a:pPr lvl="1">
              <a:defRPr/>
            </a:pPr>
            <a:r>
              <a:rPr lang="en-US" sz="1400" dirty="0"/>
              <a:t>S</a:t>
            </a:r>
            <a:r>
              <a:rPr lang="en-US" sz="1400" dirty="0" smtClean="0"/>
              <a:t>tudents </a:t>
            </a:r>
            <a:r>
              <a:rPr lang="en-US" sz="1400" dirty="0"/>
              <a:t>of some learning styles tended to perform better when engaging in certain </a:t>
            </a:r>
            <a:r>
              <a:rPr lang="en-US" sz="1400" dirty="0" smtClean="0"/>
              <a:t>modalities</a:t>
            </a:r>
          </a:p>
          <a:p>
            <a:pPr lvl="1"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600" b="1" dirty="0" smtClean="0"/>
              <a:t>Take home message: </a:t>
            </a:r>
            <a:r>
              <a:rPr lang="en-US" sz="1400" b="1" dirty="0" smtClean="0"/>
              <a:t>Multiple </a:t>
            </a:r>
            <a:r>
              <a:rPr lang="en-US" sz="1400" b="1" dirty="0"/>
              <a:t>teaching modalities may accommodate learning preferences and improve understanding of anatomy.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054850" y="4124325"/>
            <a:ext cx="216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 err="1">
                <a:latin typeface="+mj-lt"/>
              </a:rPr>
              <a:t>Bareither</a:t>
            </a:r>
            <a:r>
              <a:rPr lang="en-US" altLang="en-US" sz="1400" dirty="0">
                <a:latin typeface="+mj-lt"/>
              </a:rPr>
              <a:t> et. al., 2013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09575" y="169863"/>
            <a:ext cx="8229600" cy="857250"/>
          </a:xfrm>
        </p:spPr>
        <p:txBody>
          <a:bodyPr/>
          <a:lstStyle/>
          <a:p>
            <a:r>
              <a:rPr lang="en-US" altLang="en-US" smtClean="0"/>
              <a:t>Modeling tools and techniques</a:t>
            </a:r>
          </a:p>
        </p:txBody>
      </p:sp>
      <p:pic>
        <p:nvPicPr>
          <p:cNvPr id="21507" name="Picture 2" descr="Image result for clay extruder g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360" y="2178336"/>
            <a:ext cx="1825625" cy="1709737"/>
          </a:xfrm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883677" y="1144050"/>
            <a:ext cx="20108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Clay </a:t>
            </a:r>
            <a:r>
              <a:rPr lang="en-US" altLang="en-US" dirty="0" smtClean="0">
                <a:latin typeface="+mj-lt"/>
              </a:rPr>
              <a:t>extruder:</a:t>
            </a:r>
            <a:endParaRPr lang="en-US" altLang="en-US" dirty="0">
              <a:latin typeface="+mj-lt"/>
            </a:endParaRPr>
          </a:p>
          <a:p>
            <a:r>
              <a:rPr lang="en-US" altLang="en-US" sz="1200" dirty="0">
                <a:latin typeface="+mj-lt"/>
              </a:rPr>
              <a:t>Good for arteries, nerves, </a:t>
            </a:r>
            <a:r>
              <a:rPr lang="en-US" altLang="en-US" sz="1200" dirty="0" smtClean="0">
                <a:latin typeface="+mj-lt"/>
              </a:rPr>
              <a:t>ligaments</a:t>
            </a:r>
          </a:p>
          <a:p>
            <a:endParaRPr lang="en-US" altLang="en-US" sz="1200" dirty="0">
              <a:latin typeface="+mj-lt"/>
            </a:endParaRPr>
          </a:p>
          <a:p>
            <a:endParaRPr lang="en-US" altLang="en-US" sz="1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329" y="890881"/>
            <a:ext cx="4578493" cy="3432345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95000" y="4277060"/>
            <a:ext cx="4377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 smtClean="0">
                <a:latin typeface="+mj-lt"/>
              </a:rPr>
              <a:t>Good for shaping, sculpting and contouring muscle</a:t>
            </a:r>
            <a:endParaRPr lang="en-US" alt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Work in Progress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487"/>
            <a:ext cx="2431753" cy="3242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r="12494"/>
          <a:stretch/>
        </p:blipFill>
        <p:spPr>
          <a:xfrm>
            <a:off x="3331968" y="1129625"/>
            <a:ext cx="2658653" cy="294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36" y="1129625"/>
            <a:ext cx="2389222" cy="32034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Share a model with a partner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Use </a:t>
            </a:r>
            <a:r>
              <a:rPr lang="en-US" dirty="0" smtClean="0"/>
              <a:t>the step by step directions for </a:t>
            </a:r>
            <a:r>
              <a:rPr lang="en-US" b="1" dirty="0" smtClean="0"/>
              <a:t>either the shoulder or pelvic girdle </a:t>
            </a:r>
            <a:r>
              <a:rPr lang="en-US" dirty="0" smtClean="0"/>
              <a:t>(</a:t>
            </a:r>
            <a:r>
              <a:rPr lang="en-US" i="1" u="sng" dirty="0" smtClean="0"/>
              <a:t>please do not take those with you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Choose one area and try building the model as outlined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You will be tempted to jump ahead but this must be completed systematically or you will find yourself removing muscles to </a:t>
            </a:r>
            <a:r>
              <a:rPr lang="en-US" dirty="0"/>
              <a:t>c</a:t>
            </a:r>
            <a:r>
              <a:rPr lang="en-US" dirty="0" smtClean="0"/>
              <a:t>reate the necessary layering and relationships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967027"/>
            <a:ext cx="7772400" cy="2019574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17EA2"/>
                </a:solidFill>
                <a:cs typeface="Calibri" panose="020F0502020204030204" pitchFamily="34" charset="0"/>
              </a:rPr>
              <a:t>Anatomy From The Inside Out:</a:t>
            </a:r>
            <a:br>
              <a:rPr lang="en-US" altLang="en-US" sz="4000" b="1" dirty="0" smtClean="0">
                <a:solidFill>
                  <a:srgbClr val="017EA2"/>
                </a:solidFill>
                <a:cs typeface="Calibri" panose="020F0502020204030204" pitchFamily="34" charset="0"/>
              </a:rPr>
            </a:br>
            <a:r>
              <a:rPr lang="en-US" altLang="en-US" sz="4000" b="1" dirty="0" smtClean="0">
                <a:solidFill>
                  <a:srgbClr val="017EA2"/>
                </a:solidFill>
                <a:cs typeface="Calibri" panose="020F0502020204030204" pitchFamily="34" charset="0"/>
              </a:rPr>
              <a:t>A 3D Kinesthetic Learning Method</a:t>
            </a:r>
            <a:endParaRPr lang="en-US" altLang="en-US" sz="4000" dirty="0" smtClean="0">
              <a:solidFill>
                <a:srgbClr val="017EA2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055938"/>
            <a:ext cx="6400800" cy="131445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450"/>
              </a:spcAft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Beth Moody Jones, PT, DPT,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EdD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450"/>
              </a:spcAft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Stephanie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Muth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, PT, PhD</a:t>
            </a:r>
            <a:endParaRPr lang="en-US" altLang="en-US" sz="2400" dirty="0" smtClean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979613" y="2754313"/>
            <a:ext cx="1857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" y="3231352"/>
            <a:ext cx="1812560" cy="1208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161" y="3428704"/>
            <a:ext cx="1794828" cy="711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begin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969963"/>
            <a:ext cx="8229600" cy="3394075"/>
          </a:xfrm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volunteer students on hand to assist you if needed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extruders up front you can use to create ligaments and nerves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a cone shaped triangle of red clay</a:t>
            </a:r>
          </a:p>
          <a:p>
            <a:pPr marL="0" indent="0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List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1151" y="963327"/>
            <a:ext cx="8229600" cy="3394075"/>
          </a:xfrm>
        </p:spPr>
        <p:txBody>
          <a:bodyPr/>
          <a:lstStyle/>
          <a:p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 WL, Mitchell SM, Osgood MP. 2006. Comparison of student performance in cooperative learning and traditional lecture‐based biochemistry classes.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Biochemistry and Molecular Biology Education 6: 387-393.</a:t>
            </a:r>
          </a:p>
          <a:p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Bareither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MJ,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Growe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Muszczynski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E, Rudd A and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Marone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JR. 2013. Clay Modeling versus Written Modules as Effective Interventions IN Understanding Human Anatomy.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6:170-176</a:t>
            </a:r>
          </a:p>
          <a:p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Day, L. 2018. A Gross Anatomy Flipped classroom Effects Performance, Retentions, and Higher-Level Thinking Lower Performing Students.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Fleagle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TR,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Borcherding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NC, Harris J and Hoffman DS. 2017. Application of Flipped Classroom Pedagogy to the Human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Gorss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Anatomy Laboratory: Student Preferences and Learning Outcomes.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Preece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D, Williams, SB, Lam R and Weller R. 2013. “Lets Get Physical”.  Advantages of a Physical Model Over 3D Computer Models and Textbooks in Learning Imaging Anatomy.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6: 216-224.</a:t>
            </a:r>
          </a:p>
          <a:p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Thamen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R, Dhillon S,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Saggar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S, Gupta M, Kaur H. 2013.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Promotin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Active Learning in Respiratory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Physiologoy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-Positive Student Perception and Improved Outcomes. National Journal of Physiology, Pharmacy &amp; Pharmacology 1: 27-34.</a:t>
            </a:r>
          </a:p>
          <a:p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Wilson AB, Miller CH, Klein BA, Taylor MA, Goodwin M Boyle EK, Brown K, Hoppe C and Lazarus M 2017. A Meta-Analysis of Anatomy Laboratory Pedagogies. Clinical Anatomy 31: 122-133.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Calibri" panose="020F0502020204030204" pitchFamily="34" charset="0"/>
              </a:rPr>
              <a:t>Disclosure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543050"/>
            <a:ext cx="4645185" cy="2835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No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relevant 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financial relationships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We would like to thank Anatomy in Clay© and Thieme for their support of this program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5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35" y="499960"/>
            <a:ext cx="2464165" cy="369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7" y="2539431"/>
            <a:ext cx="1435877" cy="1742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and contrast dissection vs clay modeling to promote anatomy knowledge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pedagogical advantages of clay modeling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the use of clay modeling to facilitate palpation skill</a:t>
            </a:r>
          </a:p>
          <a:p>
            <a:pPr marL="0" indent="0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Apply unique active learning technique to improve students’ understanding of anatomy</a:t>
            </a: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13968"/>
          </a:xfr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this program is to examine an active learning method as a supplement to PT gross anatomy dissection.</a:t>
            </a:r>
          </a:p>
          <a:p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will use plastic models and clay to create joints from the skeletal system outward to experience this kinesthetic learning method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Active Learning?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561975" y="1196975"/>
            <a:ext cx="7761288" cy="3436938"/>
          </a:xfrm>
        </p:spPr>
        <p:txBody>
          <a:bodyPr/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content knowledge, critical thinking and problem-solving abilities compared to traditional lecture-based delivery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enthusiasm for learning in both students and instructors</a:t>
            </a: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development of critical and creative thinking, problem-solving, adaptability, communication and interpersonal skills 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106958" y="3915766"/>
            <a:ext cx="3817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latin typeface="+mj-lt"/>
              </a:rPr>
              <a:t>Anderson et al, 2005 </a:t>
            </a:r>
            <a:endParaRPr lang="en-US" altLang="en-US" sz="1600" dirty="0" smtClean="0">
              <a:latin typeface="+mj-lt"/>
            </a:endParaRPr>
          </a:p>
          <a:p>
            <a:r>
              <a:rPr lang="en-US" altLang="en-US" sz="1600" dirty="0" err="1" smtClean="0">
                <a:latin typeface="+mj-lt"/>
              </a:rPr>
              <a:t>Thaman</a:t>
            </a:r>
            <a:r>
              <a:rPr lang="en-US" altLang="en-US" sz="1600" dirty="0" smtClean="0">
                <a:latin typeface="+mj-lt"/>
              </a:rPr>
              <a:t> </a:t>
            </a:r>
            <a:r>
              <a:rPr lang="en-US" altLang="en-US" sz="1600" dirty="0">
                <a:latin typeface="+mj-lt"/>
              </a:rPr>
              <a:t>et al., </a:t>
            </a:r>
            <a:r>
              <a:rPr lang="en-US" altLang="en-US" sz="1600" dirty="0" smtClean="0">
                <a:latin typeface="+mj-lt"/>
              </a:rPr>
              <a:t>2013</a:t>
            </a:r>
            <a:endParaRPr lang="en-US" alt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Flipped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Curated assigned readings prior to class</a:t>
            </a:r>
          </a:p>
          <a:p>
            <a:r>
              <a:rPr lang="en-US" dirty="0" smtClean="0"/>
              <a:t>Short on-line lectures</a:t>
            </a:r>
          </a:p>
          <a:p>
            <a:r>
              <a:rPr lang="en-US" dirty="0" smtClean="0"/>
              <a:t>Class time spent discussing and applying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Flipped </a:t>
            </a:r>
            <a:r>
              <a:rPr lang="en-US" altLang="en-US" dirty="0"/>
              <a:t>A</a:t>
            </a:r>
            <a:r>
              <a:rPr lang="en-US" altLang="en-US" dirty="0" smtClean="0"/>
              <a:t>natomy </a:t>
            </a:r>
            <a:r>
              <a:rPr lang="en-US" altLang="en-US" dirty="0"/>
              <a:t>C</a:t>
            </a:r>
            <a:r>
              <a:rPr lang="en-US" altLang="en-US" dirty="0" smtClean="0"/>
              <a:t>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6"/>
            <a:ext cx="8229600" cy="3530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b="1" dirty="0" smtClean="0"/>
              <a:t>Key Findings</a:t>
            </a:r>
            <a:r>
              <a:rPr lang="en-US" dirty="0" smtClean="0"/>
              <a:t>: </a:t>
            </a:r>
          </a:p>
          <a:p>
            <a:pPr lvl="1">
              <a:defRPr/>
            </a:pPr>
            <a:r>
              <a:rPr lang="en-US" dirty="0" smtClean="0"/>
              <a:t>Students spent similar amount of time with on-line materials as was previous spent in class prepping for lab 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3D anatomy videos and key atlas figures were rated the most helpful </a:t>
            </a:r>
            <a:r>
              <a:rPr lang="en-US" dirty="0" smtClean="0"/>
              <a:t>resources </a:t>
            </a:r>
          </a:p>
          <a:p>
            <a:pPr lvl="1">
              <a:defRPr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change in average grades on the first and second laboratory </a:t>
            </a:r>
            <a:r>
              <a:rPr lang="en-US" dirty="0" smtClean="0"/>
              <a:t>examinations</a:t>
            </a:r>
          </a:p>
          <a:p>
            <a:pPr lvl="1">
              <a:defRPr/>
            </a:pPr>
            <a:r>
              <a:rPr lang="en-US" dirty="0" smtClean="0"/>
              <a:t>Scores significantly higher on </a:t>
            </a:r>
            <a:r>
              <a:rPr lang="en-US" dirty="0"/>
              <a:t>the final semi-cumulative laboratory </a:t>
            </a:r>
            <a:r>
              <a:rPr lang="en-US" dirty="0" smtClean="0"/>
              <a:t>exam post flipped classroom implementation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Take home message</a:t>
            </a:r>
            <a:r>
              <a:rPr lang="en-US" dirty="0" smtClean="0"/>
              <a:t>: </a:t>
            </a:r>
          </a:p>
          <a:p>
            <a:pPr lvl="1">
              <a:defRPr/>
            </a:pPr>
            <a:r>
              <a:rPr lang="en-US" b="1" dirty="0" smtClean="0"/>
              <a:t>flipped </a:t>
            </a:r>
            <a:r>
              <a:rPr lang="en-US" b="1" dirty="0"/>
              <a:t>classroom pedagogy </a:t>
            </a:r>
            <a:r>
              <a:rPr lang="en-US" b="1" dirty="0" smtClean="0"/>
              <a:t>can be effectively implemented in the gross </a:t>
            </a:r>
            <a:r>
              <a:rPr lang="en-US" b="1" dirty="0"/>
              <a:t>anatomy </a:t>
            </a:r>
            <a:r>
              <a:rPr lang="en-US" b="1" dirty="0" smtClean="0"/>
              <a:t>laboratory </a:t>
            </a:r>
          </a:p>
          <a:p>
            <a:pPr lvl="1">
              <a:defRPr/>
            </a:pPr>
            <a:r>
              <a:rPr lang="en-US" b="1" dirty="0" smtClean="0"/>
              <a:t>3D </a:t>
            </a:r>
            <a:r>
              <a:rPr lang="en-US" b="1" dirty="0"/>
              <a:t>anatomy visualizations in a dissection-based </a:t>
            </a:r>
            <a:r>
              <a:rPr lang="en-US" b="1" dirty="0" smtClean="0"/>
              <a:t>course are deemed valuable</a:t>
            </a:r>
            <a:endParaRPr lang="en-US" b="1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175375" y="3948113"/>
            <a:ext cx="160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Fleagle et al.,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5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T2012_THeme">
  <a:themeElements>
    <a:clrScheme name="Custom 2">
      <a:dk1>
        <a:sysClr val="windowText" lastClr="000000"/>
      </a:dk1>
      <a:lt1>
        <a:sysClr val="window" lastClr="FFFFFF"/>
      </a:lt1>
      <a:dk2>
        <a:srgbClr val="B8B8B8"/>
      </a:dk2>
      <a:lt2>
        <a:srgbClr val="EEECE1"/>
      </a:lt2>
      <a:accent1>
        <a:srgbClr val="2C778D"/>
      </a:accent1>
      <a:accent2>
        <a:srgbClr val="D22036"/>
      </a:accent2>
      <a:accent3>
        <a:srgbClr val="67BB3A"/>
      </a:accent3>
      <a:accent4>
        <a:srgbClr val="8064A2"/>
      </a:accent4>
      <a:accent5>
        <a:srgbClr val="4BACC6"/>
      </a:accent5>
      <a:accent6>
        <a:srgbClr val="F79646"/>
      </a:accent6>
      <a:hlink>
        <a:srgbClr val="721B4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29206</TotalTime>
  <Words>1127</Words>
  <Application>Microsoft Office PowerPoint</Application>
  <PresentationFormat>On-screen Show (16:9)</PresentationFormat>
  <Paragraphs>130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PT2012_THeme</vt:lpstr>
      <vt:lpstr>PowerPoint Presentation</vt:lpstr>
      <vt:lpstr>Anatomy From The Inside Out: A 3D Kinesthetic Learning Method</vt:lpstr>
      <vt:lpstr>Disclosure</vt:lpstr>
      <vt:lpstr>Learning Objectives</vt:lpstr>
      <vt:lpstr>Introduction</vt:lpstr>
      <vt:lpstr>Why Active Learning?</vt:lpstr>
      <vt:lpstr>The Flipped Classroom</vt:lpstr>
      <vt:lpstr>The Flipped Anatomy Classroom</vt:lpstr>
      <vt:lpstr>PowerPoint Presentation</vt:lpstr>
      <vt:lpstr>The Flipped Anatomy Classroom in a DPT Program</vt:lpstr>
      <vt:lpstr>Alternatives and Adjuncts to Dissection</vt:lpstr>
      <vt:lpstr>Meta-analysis of the Literature Comparing Various Instructional Methods</vt:lpstr>
      <vt:lpstr>Why Clay Modeling?</vt:lpstr>
      <vt:lpstr>Physical Models vs Digital Models and Text Books</vt:lpstr>
      <vt:lpstr>Physical Models vs Digital Models</vt:lpstr>
      <vt:lpstr>Clay Modeling vs Written Modules</vt:lpstr>
      <vt:lpstr>Modeling tools and techniques</vt:lpstr>
      <vt:lpstr>The Work in Progress</vt:lpstr>
      <vt:lpstr>Lab activity</vt:lpstr>
      <vt:lpstr>How to begin</vt:lpstr>
      <vt:lpstr>Reference List</vt:lpstr>
    </vt:vector>
  </TitlesOfParts>
  <Company>American Physical Therapy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Cross</dc:creator>
  <cp:lastModifiedBy>Rice, Julia</cp:lastModifiedBy>
  <cp:revision>52</cp:revision>
  <dcterms:created xsi:type="dcterms:W3CDTF">2011-09-22T15:03:37Z</dcterms:created>
  <dcterms:modified xsi:type="dcterms:W3CDTF">2019-02-19T22:12:12Z</dcterms:modified>
</cp:coreProperties>
</file>