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7" r:id="rId3"/>
    <p:sldId id="298" r:id="rId4"/>
    <p:sldId id="295" r:id="rId5"/>
    <p:sldId id="270" r:id="rId6"/>
    <p:sldId id="304" r:id="rId7"/>
    <p:sldId id="296" r:id="rId8"/>
    <p:sldId id="299" r:id="rId9"/>
    <p:sldId id="300" r:id="rId10"/>
    <p:sldId id="305" r:id="rId11"/>
    <p:sldId id="301" r:id="rId12"/>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E8874-F175-4531-BF27-C4E05C2FE1DD}" v="2" dt="2022-02-05T12:04:39.8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19" autoAdjust="0"/>
  </p:normalViewPr>
  <p:slideViewPr>
    <p:cSldViewPr>
      <p:cViewPr varScale="1">
        <p:scale>
          <a:sx n="78" d="100"/>
          <a:sy n="78" d="100"/>
        </p:scale>
        <p:origin x="940"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C7C30"/>
          </a:solidFill>
        </p:spPr>
        <p:txBody>
          <a:bodyPr wrap="square" lIns="0" tIns="0" rIns="0" bIns="0" rtlCol="0"/>
          <a:lstStyle/>
          <a:p>
            <a:endParaRPr/>
          </a:p>
        </p:txBody>
      </p:sp>
      <p:sp>
        <p:nvSpPr>
          <p:cNvPr id="17" name="bg object 17"/>
          <p:cNvSpPr/>
          <p:nvPr/>
        </p:nvSpPr>
        <p:spPr>
          <a:xfrm>
            <a:off x="2077211" y="164592"/>
            <a:ext cx="7066915" cy="4979035"/>
          </a:xfrm>
          <a:custGeom>
            <a:avLst/>
            <a:gdLst/>
            <a:ahLst/>
            <a:cxnLst/>
            <a:rect l="l" t="t" r="r" b="b"/>
            <a:pathLst>
              <a:path w="7066915" h="4979035">
                <a:moveTo>
                  <a:pt x="4252595" y="0"/>
                </a:moveTo>
                <a:lnTo>
                  <a:pt x="4204066" y="269"/>
                </a:lnTo>
                <a:lnTo>
                  <a:pt x="4155668" y="1076"/>
                </a:lnTo>
                <a:lnTo>
                  <a:pt x="4107403" y="2417"/>
                </a:lnTo>
                <a:lnTo>
                  <a:pt x="4059272" y="4289"/>
                </a:lnTo>
                <a:lnTo>
                  <a:pt x="4011281" y="6690"/>
                </a:lnTo>
                <a:lnTo>
                  <a:pt x="3963430" y="9616"/>
                </a:lnTo>
                <a:lnTo>
                  <a:pt x="3915724" y="13066"/>
                </a:lnTo>
                <a:lnTo>
                  <a:pt x="3868164" y="17035"/>
                </a:lnTo>
                <a:lnTo>
                  <a:pt x="3820755" y="21522"/>
                </a:lnTo>
                <a:lnTo>
                  <a:pt x="3773498" y="26523"/>
                </a:lnTo>
                <a:lnTo>
                  <a:pt x="3726397" y="32035"/>
                </a:lnTo>
                <a:lnTo>
                  <a:pt x="3679454" y="38056"/>
                </a:lnTo>
                <a:lnTo>
                  <a:pt x="3632673" y="44582"/>
                </a:lnTo>
                <a:lnTo>
                  <a:pt x="3586055" y="51612"/>
                </a:lnTo>
                <a:lnTo>
                  <a:pt x="3539605" y="59141"/>
                </a:lnTo>
                <a:lnTo>
                  <a:pt x="3493325" y="67168"/>
                </a:lnTo>
                <a:lnTo>
                  <a:pt x="3447218" y="75689"/>
                </a:lnTo>
                <a:lnTo>
                  <a:pt x="3401287" y="84701"/>
                </a:lnTo>
                <a:lnTo>
                  <a:pt x="3355534" y="94203"/>
                </a:lnTo>
                <a:lnTo>
                  <a:pt x="3309962" y="104189"/>
                </a:lnTo>
                <a:lnTo>
                  <a:pt x="3264575" y="114659"/>
                </a:lnTo>
                <a:lnTo>
                  <a:pt x="3219375" y="125609"/>
                </a:lnTo>
                <a:lnTo>
                  <a:pt x="3174365" y="137036"/>
                </a:lnTo>
                <a:lnTo>
                  <a:pt x="3129548" y="148937"/>
                </a:lnTo>
                <a:lnTo>
                  <a:pt x="3084927" y="161309"/>
                </a:lnTo>
                <a:lnTo>
                  <a:pt x="3040504" y="174151"/>
                </a:lnTo>
                <a:lnTo>
                  <a:pt x="2996284" y="187458"/>
                </a:lnTo>
                <a:lnTo>
                  <a:pt x="2952267" y="201228"/>
                </a:lnTo>
                <a:lnTo>
                  <a:pt x="2908458" y="215458"/>
                </a:lnTo>
                <a:lnTo>
                  <a:pt x="2864859" y="230145"/>
                </a:lnTo>
                <a:lnTo>
                  <a:pt x="2821473" y="245287"/>
                </a:lnTo>
                <a:lnTo>
                  <a:pt x="2778303" y="260880"/>
                </a:lnTo>
                <a:lnTo>
                  <a:pt x="2735352" y="276921"/>
                </a:lnTo>
                <a:lnTo>
                  <a:pt x="2692622" y="293409"/>
                </a:lnTo>
                <a:lnTo>
                  <a:pt x="2650117" y="310339"/>
                </a:lnTo>
                <a:lnTo>
                  <a:pt x="2607840" y="327710"/>
                </a:lnTo>
                <a:lnTo>
                  <a:pt x="2565792" y="345517"/>
                </a:lnTo>
                <a:lnTo>
                  <a:pt x="2523978" y="363760"/>
                </a:lnTo>
                <a:lnTo>
                  <a:pt x="2482400" y="382433"/>
                </a:lnTo>
                <a:lnTo>
                  <a:pt x="2441061" y="401535"/>
                </a:lnTo>
                <a:lnTo>
                  <a:pt x="2399964" y="421063"/>
                </a:lnTo>
                <a:lnTo>
                  <a:pt x="2359111" y="441014"/>
                </a:lnTo>
                <a:lnTo>
                  <a:pt x="2318505" y="461386"/>
                </a:lnTo>
                <a:lnTo>
                  <a:pt x="2278151" y="482174"/>
                </a:lnTo>
                <a:lnTo>
                  <a:pt x="2238049" y="503377"/>
                </a:lnTo>
                <a:lnTo>
                  <a:pt x="2198203" y="524991"/>
                </a:lnTo>
                <a:lnTo>
                  <a:pt x="2158617" y="547014"/>
                </a:lnTo>
                <a:lnTo>
                  <a:pt x="2119292" y="569443"/>
                </a:lnTo>
                <a:lnTo>
                  <a:pt x="2080232" y="592274"/>
                </a:lnTo>
                <a:lnTo>
                  <a:pt x="2041440" y="615506"/>
                </a:lnTo>
                <a:lnTo>
                  <a:pt x="2002918" y="639135"/>
                </a:lnTo>
                <a:lnTo>
                  <a:pt x="1964670" y="663159"/>
                </a:lnTo>
                <a:lnTo>
                  <a:pt x="1926698" y="687574"/>
                </a:lnTo>
                <a:lnTo>
                  <a:pt x="1889005" y="712378"/>
                </a:lnTo>
                <a:lnTo>
                  <a:pt x="1851594" y="737567"/>
                </a:lnTo>
                <a:lnTo>
                  <a:pt x="1814467" y="763140"/>
                </a:lnTo>
                <a:lnTo>
                  <a:pt x="1777629" y="789092"/>
                </a:lnTo>
                <a:lnTo>
                  <a:pt x="1741081" y="815422"/>
                </a:lnTo>
                <a:lnTo>
                  <a:pt x="1704827" y="842127"/>
                </a:lnTo>
                <a:lnTo>
                  <a:pt x="1668869" y="869203"/>
                </a:lnTo>
                <a:lnTo>
                  <a:pt x="1633210" y="896648"/>
                </a:lnTo>
                <a:lnTo>
                  <a:pt x="1597853" y="924458"/>
                </a:lnTo>
                <a:lnTo>
                  <a:pt x="1562801" y="952632"/>
                </a:lnTo>
                <a:lnTo>
                  <a:pt x="1528057" y="981165"/>
                </a:lnTo>
                <a:lnTo>
                  <a:pt x="1493624" y="1010056"/>
                </a:lnTo>
                <a:lnTo>
                  <a:pt x="1459504" y="1039302"/>
                </a:lnTo>
                <a:lnTo>
                  <a:pt x="1425701" y="1068899"/>
                </a:lnTo>
                <a:lnTo>
                  <a:pt x="1392217" y="1098845"/>
                </a:lnTo>
                <a:lnTo>
                  <a:pt x="1359055" y="1129136"/>
                </a:lnTo>
                <a:lnTo>
                  <a:pt x="1326219" y="1159771"/>
                </a:lnTo>
                <a:lnTo>
                  <a:pt x="1293710" y="1190746"/>
                </a:lnTo>
                <a:lnTo>
                  <a:pt x="1261532" y="1222058"/>
                </a:lnTo>
                <a:lnTo>
                  <a:pt x="1229688" y="1253705"/>
                </a:lnTo>
                <a:lnTo>
                  <a:pt x="1198180" y="1285683"/>
                </a:lnTo>
                <a:lnTo>
                  <a:pt x="1167012" y="1317990"/>
                </a:lnTo>
                <a:lnTo>
                  <a:pt x="1136186" y="1350623"/>
                </a:lnTo>
                <a:lnTo>
                  <a:pt x="1105705" y="1383579"/>
                </a:lnTo>
                <a:lnTo>
                  <a:pt x="1075572" y="1416855"/>
                </a:lnTo>
                <a:lnTo>
                  <a:pt x="1045790" y="1450449"/>
                </a:lnTo>
                <a:lnTo>
                  <a:pt x="1016362" y="1484357"/>
                </a:lnTo>
                <a:lnTo>
                  <a:pt x="987291" y="1518576"/>
                </a:lnTo>
                <a:lnTo>
                  <a:pt x="958579" y="1553105"/>
                </a:lnTo>
                <a:lnTo>
                  <a:pt x="930229" y="1587939"/>
                </a:lnTo>
                <a:lnTo>
                  <a:pt x="902245" y="1623076"/>
                </a:lnTo>
                <a:lnTo>
                  <a:pt x="874629" y="1658514"/>
                </a:lnTo>
                <a:lnTo>
                  <a:pt x="847384" y="1694249"/>
                </a:lnTo>
                <a:lnTo>
                  <a:pt x="820513" y="1730278"/>
                </a:lnTo>
                <a:lnTo>
                  <a:pt x="794019" y="1766599"/>
                </a:lnTo>
                <a:lnTo>
                  <a:pt x="767904" y="1803209"/>
                </a:lnTo>
                <a:lnTo>
                  <a:pt x="742172" y="1840105"/>
                </a:lnTo>
                <a:lnTo>
                  <a:pt x="716825" y="1877284"/>
                </a:lnTo>
                <a:lnTo>
                  <a:pt x="691866" y="1914743"/>
                </a:lnTo>
                <a:lnTo>
                  <a:pt x="667299" y="1952480"/>
                </a:lnTo>
                <a:lnTo>
                  <a:pt x="643125" y="1990491"/>
                </a:lnTo>
                <a:lnTo>
                  <a:pt x="619349" y="2028774"/>
                </a:lnTo>
                <a:lnTo>
                  <a:pt x="595972" y="2067325"/>
                </a:lnTo>
                <a:lnTo>
                  <a:pt x="572997" y="2106143"/>
                </a:lnTo>
                <a:lnTo>
                  <a:pt x="550429" y="2145223"/>
                </a:lnTo>
                <a:lnTo>
                  <a:pt x="528268" y="2184564"/>
                </a:lnTo>
                <a:lnTo>
                  <a:pt x="506519" y="2224162"/>
                </a:lnTo>
                <a:lnTo>
                  <a:pt x="485184" y="2264015"/>
                </a:lnTo>
                <a:lnTo>
                  <a:pt x="464266" y="2304119"/>
                </a:lnTo>
                <a:lnTo>
                  <a:pt x="443768" y="2344473"/>
                </a:lnTo>
                <a:lnTo>
                  <a:pt x="423692" y="2385072"/>
                </a:lnTo>
                <a:lnTo>
                  <a:pt x="404042" y="2425914"/>
                </a:lnTo>
                <a:lnTo>
                  <a:pt x="384820" y="2466997"/>
                </a:lnTo>
                <a:lnTo>
                  <a:pt x="366030" y="2508317"/>
                </a:lnTo>
                <a:lnTo>
                  <a:pt x="347674" y="2549872"/>
                </a:lnTo>
                <a:lnTo>
                  <a:pt x="329755" y="2591658"/>
                </a:lnTo>
                <a:lnTo>
                  <a:pt x="312277" y="2633673"/>
                </a:lnTo>
                <a:lnTo>
                  <a:pt x="295240" y="2675915"/>
                </a:lnTo>
                <a:lnTo>
                  <a:pt x="278650" y="2718379"/>
                </a:lnTo>
                <a:lnTo>
                  <a:pt x="262508" y="2761063"/>
                </a:lnTo>
                <a:lnTo>
                  <a:pt x="246818" y="2803966"/>
                </a:lnTo>
                <a:lnTo>
                  <a:pt x="231582" y="2847082"/>
                </a:lnTo>
                <a:lnTo>
                  <a:pt x="216803" y="2890411"/>
                </a:lnTo>
                <a:lnTo>
                  <a:pt x="202484" y="2933948"/>
                </a:lnTo>
                <a:lnTo>
                  <a:pt x="188628" y="2977691"/>
                </a:lnTo>
                <a:lnTo>
                  <a:pt x="175238" y="3021638"/>
                </a:lnTo>
                <a:lnTo>
                  <a:pt x="162316" y="3065784"/>
                </a:lnTo>
                <a:lnTo>
                  <a:pt x="149866" y="3110128"/>
                </a:lnTo>
                <a:lnTo>
                  <a:pt x="137891" y="3154667"/>
                </a:lnTo>
                <a:lnTo>
                  <a:pt x="126393" y="3199398"/>
                </a:lnTo>
                <a:lnTo>
                  <a:pt x="115375" y="3244317"/>
                </a:lnTo>
                <a:lnTo>
                  <a:pt x="104840" y="3289423"/>
                </a:lnTo>
                <a:lnTo>
                  <a:pt x="94791" y="3334711"/>
                </a:lnTo>
                <a:lnTo>
                  <a:pt x="85230" y="3380180"/>
                </a:lnTo>
                <a:lnTo>
                  <a:pt x="76162" y="3425827"/>
                </a:lnTo>
                <a:lnTo>
                  <a:pt x="67587" y="3471648"/>
                </a:lnTo>
                <a:lnTo>
                  <a:pt x="59511" y="3517641"/>
                </a:lnTo>
                <a:lnTo>
                  <a:pt x="51934" y="3563802"/>
                </a:lnTo>
                <a:lnTo>
                  <a:pt x="44861" y="3610130"/>
                </a:lnTo>
                <a:lnTo>
                  <a:pt x="38293" y="3656621"/>
                </a:lnTo>
                <a:lnTo>
                  <a:pt x="32235" y="3703272"/>
                </a:lnTo>
                <a:lnTo>
                  <a:pt x="26688" y="3750081"/>
                </a:lnTo>
                <a:lnTo>
                  <a:pt x="21656" y="3797045"/>
                </a:lnTo>
                <a:lnTo>
                  <a:pt x="17142" y="3844160"/>
                </a:lnTo>
                <a:lnTo>
                  <a:pt x="13147" y="3891424"/>
                </a:lnTo>
                <a:lnTo>
                  <a:pt x="9676" y="3938835"/>
                </a:lnTo>
                <a:lnTo>
                  <a:pt x="6732" y="3986388"/>
                </a:lnTo>
                <a:lnTo>
                  <a:pt x="4316" y="4034082"/>
                </a:lnTo>
                <a:lnTo>
                  <a:pt x="2432" y="4081913"/>
                </a:lnTo>
                <a:lnTo>
                  <a:pt x="1082" y="4129879"/>
                </a:lnTo>
                <a:lnTo>
                  <a:pt x="271" y="4177977"/>
                </a:lnTo>
                <a:lnTo>
                  <a:pt x="0" y="4226204"/>
                </a:lnTo>
                <a:lnTo>
                  <a:pt x="297" y="4276632"/>
                </a:lnTo>
                <a:lnTo>
                  <a:pt x="1185" y="4326918"/>
                </a:lnTo>
                <a:lnTo>
                  <a:pt x="2662" y="4377060"/>
                </a:lnTo>
                <a:lnTo>
                  <a:pt x="4724" y="4427054"/>
                </a:lnTo>
                <a:lnTo>
                  <a:pt x="7367" y="4476897"/>
                </a:lnTo>
                <a:lnTo>
                  <a:pt x="10588" y="4526586"/>
                </a:lnTo>
                <a:lnTo>
                  <a:pt x="14383" y="4576117"/>
                </a:lnTo>
                <a:lnTo>
                  <a:pt x="18749" y="4625488"/>
                </a:lnTo>
                <a:lnTo>
                  <a:pt x="23683" y="4674694"/>
                </a:lnTo>
                <a:lnTo>
                  <a:pt x="29180" y="4723733"/>
                </a:lnTo>
                <a:lnTo>
                  <a:pt x="35238" y="4772602"/>
                </a:lnTo>
                <a:lnTo>
                  <a:pt x="41853" y="4821297"/>
                </a:lnTo>
                <a:lnTo>
                  <a:pt x="49021" y="4869815"/>
                </a:lnTo>
                <a:lnTo>
                  <a:pt x="68580" y="4978907"/>
                </a:lnTo>
                <a:lnTo>
                  <a:pt x="7066788" y="4978907"/>
                </a:lnTo>
                <a:lnTo>
                  <a:pt x="7066788" y="1058926"/>
                </a:lnTo>
                <a:lnTo>
                  <a:pt x="6957694" y="965073"/>
                </a:lnTo>
                <a:lnTo>
                  <a:pt x="6920140" y="934626"/>
                </a:lnTo>
                <a:lnTo>
                  <a:pt x="6882231" y="904598"/>
                </a:lnTo>
                <a:lnTo>
                  <a:pt x="6843972" y="874992"/>
                </a:lnTo>
                <a:lnTo>
                  <a:pt x="6805366" y="845812"/>
                </a:lnTo>
                <a:lnTo>
                  <a:pt x="6766417" y="817060"/>
                </a:lnTo>
                <a:lnTo>
                  <a:pt x="6727128" y="788741"/>
                </a:lnTo>
                <a:lnTo>
                  <a:pt x="6687504" y="760858"/>
                </a:lnTo>
                <a:lnTo>
                  <a:pt x="6647546" y="733415"/>
                </a:lnTo>
                <a:lnTo>
                  <a:pt x="6607260" y="706415"/>
                </a:lnTo>
                <a:lnTo>
                  <a:pt x="6566649" y="679862"/>
                </a:lnTo>
                <a:lnTo>
                  <a:pt x="6525716" y="653759"/>
                </a:lnTo>
                <a:lnTo>
                  <a:pt x="6484465" y="628110"/>
                </a:lnTo>
                <a:lnTo>
                  <a:pt x="6442899" y="602918"/>
                </a:lnTo>
                <a:lnTo>
                  <a:pt x="6401022" y="578188"/>
                </a:lnTo>
                <a:lnTo>
                  <a:pt x="6358838" y="553922"/>
                </a:lnTo>
                <a:lnTo>
                  <a:pt x="6316350" y="530124"/>
                </a:lnTo>
                <a:lnTo>
                  <a:pt x="6273561" y="506797"/>
                </a:lnTo>
                <a:lnTo>
                  <a:pt x="6230476" y="483946"/>
                </a:lnTo>
                <a:lnTo>
                  <a:pt x="6187098" y="461574"/>
                </a:lnTo>
                <a:lnTo>
                  <a:pt x="6143430" y="439684"/>
                </a:lnTo>
                <a:lnTo>
                  <a:pt x="6099476" y="418279"/>
                </a:lnTo>
                <a:lnTo>
                  <a:pt x="6055240" y="397364"/>
                </a:lnTo>
                <a:lnTo>
                  <a:pt x="6010724" y="376942"/>
                </a:lnTo>
                <a:lnTo>
                  <a:pt x="5965934" y="357017"/>
                </a:lnTo>
                <a:lnTo>
                  <a:pt x="5920872" y="337592"/>
                </a:lnTo>
                <a:lnTo>
                  <a:pt x="5875541" y="318670"/>
                </a:lnTo>
                <a:lnTo>
                  <a:pt x="5829946" y="300255"/>
                </a:lnTo>
                <a:lnTo>
                  <a:pt x="5784090" y="282351"/>
                </a:lnTo>
                <a:lnTo>
                  <a:pt x="5737977" y="264961"/>
                </a:lnTo>
                <a:lnTo>
                  <a:pt x="5691610" y="248089"/>
                </a:lnTo>
                <a:lnTo>
                  <a:pt x="5644992" y="231738"/>
                </a:lnTo>
                <a:lnTo>
                  <a:pt x="5598128" y="215913"/>
                </a:lnTo>
                <a:lnTo>
                  <a:pt x="5551021" y="200615"/>
                </a:lnTo>
                <a:lnTo>
                  <a:pt x="5503674" y="185850"/>
                </a:lnTo>
                <a:lnTo>
                  <a:pt x="5456091" y="171620"/>
                </a:lnTo>
                <a:lnTo>
                  <a:pt x="5408276" y="157929"/>
                </a:lnTo>
                <a:lnTo>
                  <a:pt x="5360231" y="144781"/>
                </a:lnTo>
                <a:lnTo>
                  <a:pt x="5311962" y="132179"/>
                </a:lnTo>
                <a:lnTo>
                  <a:pt x="5263471" y="120127"/>
                </a:lnTo>
                <a:lnTo>
                  <a:pt x="5214762" y="108628"/>
                </a:lnTo>
                <a:lnTo>
                  <a:pt x="5165838" y="97687"/>
                </a:lnTo>
                <a:lnTo>
                  <a:pt x="5116703" y="87305"/>
                </a:lnTo>
                <a:lnTo>
                  <a:pt x="5067361" y="77487"/>
                </a:lnTo>
                <a:lnTo>
                  <a:pt x="5017815" y="68237"/>
                </a:lnTo>
                <a:lnTo>
                  <a:pt x="4968069" y="59558"/>
                </a:lnTo>
                <a:lnTo>
                  <a:pt x="4918126" y="51454"/>
                </a:lnTo>
                <a:lnTo>
                  <a:pt x="4867990" y="43927"/>
                </a:lnTo>
                <a:lnTo>
                  <a:pt x="4817664" y="36983"/>
                </a:lnTo>
                <a:lnTo>
                  <a:pt x="4767152" y="30623"/>
                </a:lnTo>
                <a:lnTo>
                  <a:pt x="4716458" y="24853"/>
                </a:lnTo>
                <a:lnTo>
                  <a:pt x="4665586" y="19674"/>
                </a:lnTo>
                <a:lnTo>
                  <a:pt x="4614538" y="15092"/>
                </a:lnTo>
                <a:lnTo>
                  <a:pt x="4563318" y="11109"/>
                </a:lnTo>
                <a:lnTo>
                  <a:pt x="4511930" y="7729"/>
                </a:lnTo>
                <a:lnTo>
                  <a:pt x="4460378" y="4956"/>
                </a:lnTo>
                <a:lnTo>
                  <a:pt x="4408664" y="2793"/>
                </a:lnTo>
                <a:lnTo>
                  <a:pt x="4356794" y="1243"/>
                </a:lnTo>
                <a:lnTo>
                  <a:pt x="4304769" y="311"/>
                </a:lnTo>
                <a:lnTo>
                  <a:pt x="4252595" y="0"/>
                </a:lnTo>
                <a:close/>
              </a:path>
            </a:pathLst>
          </a:custGeom>
          <a:solidFill>
            <a:srgbClr val="FFFFFF"/>
          </a:solidFill>
        </p:spPr>
        <p:txBody>
          <a:bodyPr wrap="square" lIns="0" tIns="0" rIns="0" bIns="0" rtlCol="0"/>
          <a:lstStyle/>
          <a:p>
            <a:endParaRPr/>
          </a:p>
        </p:txBody>
      </p:sp>
      <p:sp>
        <p:nvSpPr>
          <p:cNvPr id="18" name="bg object 18"/>
          <p:cNvSpPr/>
          <p:nvPr/>
        </p:nvSpPr>
        <p:spPr>
          <a:xfrm>
            <a:off x="1658112" y="1574292"/>
            <a:ext cx="1455420" cy="1417320"/>
          </a:xfrm>
          <a:custGeom>
            <a:avLst/>
            <a:gdLst/>
            <a:ahLst/>
            <a:cxnLst/>
            <a:rect l="l" t="t" r="r" b="b"/>
            <a:pathLst>
              <a:path w="1455420" h="1417320">
                <a:moveTo>
                  <a:pt x="727710" y="0"/>
                </a:moveTo>
                <a:lnTo>
                  <a:pt x="679857" y="1507"/>
                </a:lnTo>
                <a:lnTo>
                  <a:pt x="632831" y="5966"/>
                </a:lnTo>
                <a:lnTo>
                  <a:pt x="586729" y="13284"/>
                </a:lnTo>
                <a:lnTo>
                  <a:pt x="541645" y="23368"/>
                </a:lnTo>
                <a:lnTo>
                  <a:pt x="497677" y="36124"/>
                </a:lnTo>
                <a:lnTo>
                  <a:pt x="454919" y="51459"/>
                </a:lnTo>
                <a:lnTo>
                  <a:pt x="413468" y="69280"/>
                </a:lnTo>
                <a:lnTo>
                  <a:pt x="373419" y="89492"/>
                </a:lnTo>
                <a:lnTo>
                  <a:pt x="334868" y="112004"/>
                </a:lnTo>
                <a:lnTo>
                  <a:pt x="297911" y="136721"/>
                </a:lnTo>
                <a:lnTo>
                  <a:pt x="262644" y="163550"/>
                </a:lnTo>
                <a:lnTo>
                  <a:pt x="229163" y="192397"/>
                </a:lnTo>
                <a:lnTo>
                  <a:pt x="197563" y="223171"/>
                </a:lnTo>
                <a:lnTo>
                  <a:pt x="167940" y="255776"/>
                </a:lnTo>
                <a:lnTo>
                  <a:pt x="140390" y="290120"/>
                </a:lnTo>
                <a:lnTo>
                  <a:pt x="115010" y="326110"/>
                </a:lnTo>
                <a:lnTo>
                  <a:pt x="91894" y="363652"/>
                </a:lnTo>
                <a:lnTo>
                  <a:pt x="71139" y="402652"/>
                </a:lnTo>
                <a:lnTo>
                  <a:pt x="52840" y="443018"/>
                </a:lnTo>
                <a:lnTo>
                  <a:pt x="37094" y="484656"/>
                </a:lnTo>
                <a:lnTo>
                  <a:pt x="23995" y="527473"/>
                </a:lnTo>
                <a:lnTo>
                  <a:pt x="13641" y="571375"/>
                </a:lnTo>
                <a:lnTo>
                  <a:pt x="6126" y="616269"/>
                </a:lnTo>
                <a:lnTo>
                  <a:pt x="1547" y="662061"/>
                </a:lnTo>
                <a:lnTo>
                  <a:pt x="0" y="708660"/>
                </a:lnTo>
                <a:lnTo>
                  <a:pt x="1547" y="755258"/>
                </a:lnTo>
                <a:lnTo>
                  <a:pt x="6126" y="801050"/>
                </a:lnTo>
                <a:lnTo>
                  <a:pt x="13641" y="845944"/>
                </a:lnTo>
                <a:lnTo>
                  <a:pt x="23995" y="889846"/>
                </a:lnTo>
                <a:lnTo>
                  <a:pt x="37094" y="932663"/>
                </a:lnTo>
                <a:lnTo>
                  <a:pt x="52840" y="974301"/>
                </a:lnTo>
                <a:lnTo>
                  <a:pt x="71139" y="1014667"/>
                </a:lnTo>
                <a:lnTo>
                  <a:pt x="91894" y="1053667"/>
                </a:lnTo>
                <a:lnTo>
                  <a:pt x="115010" y="1091209"/>
                </a:lnTo>
                <a:lnTo>
                  <a:pt x="140390" y="1127199"/>
                </a:lnTo>
                <a:lnTo>
                  <a:pt x="167940" y="1161543"/>
                </a:lnTo>
                <a:lnTo>
                  <a:pt x="197563" y="1194148"/>
                </a:lnTo>
                <a:lnTo>
                  <a:pt x="229163" y="1224922"/>
                </a:lnTo>
                <a:lnTo>
                  <a:pt x="262644" y="1253769"/>
                </a:lnTo>
                <a:lnTo>
                  <a:pt x="297911" y="1280598"/>
                </a:lnTo>
                <a:lnTo>
                  <a:pt x="334868" y="1305315"/>
                </a:lnTo>
                <a:lnTo>
                  <a:pt x="373419" y="1327827"/>
                </a:lnTo>
                <a:lnTo>
                  <a:pt x="413468" y="1348039"/>
                </a:lnTo>
                <a:lnTo>
                  <a:pt x="454919" y="1365860"/>
                </a:lnTo>
                <a:lnTo>
                  <a:pt x="497677" y="1381195"/>
                </a:lnTo>
                <a:lnTo>
                  <a:pt x="541645" y="1393951"/>
                </a:lnTo>
                <a:lnTo>
                  <a:pt x="586729" y="1404035"/>
                </a:lnTo>
                <a:lnTo>
                  <a:pt x="632831" y="1411353"/>
                </a:lnTo>
                <a:lnTo>
                  <a:pt x="679857" y="1415812"/>
                </a:lnTo>
                <a:lnTo>
                  <a:pt x="727710" y="1417320"/>
                </a:lnTo>
                <a:lnTo>
                  <a:pt x="775562" y="1415812"/>
                </a:lnTo>
                <a:lnTo>
                  <a:pt x="822588" y="1411353"/>
                </a:lnTo>
                <a:lnTo>
                  <a:pt x="868690" y="1404035"/>
                </a:lnTo>
                <a:lnTo>
                  <a:pt x="913774" y="1393951"/>
                </a:lnTo>
                <a:lnTo>
                  <a:pt x="957742" y="1381195"/>
                </a:lnTo>
                <a:lnTo>
                  <a:pt x="1000500" y="1365860"/>
                </a:lnTo>
                <a:lnTo>
                  <a:pt x="1041951" y="1348039"/>
                </a:lnTo>
                <a:lnTo>
                  <a:pt x="1082000" y="1327827"/>
                </a:lnTo>
                <a:lnTo>
                  <a:pt x="1120551" y="1305315"/>
                </a:lnTo>
                <a:lnTo>
                  <a:pt x="1157508" y="1280598"/>
                </a:lnTo>
                <a:lnTo>
                  <a:pt x="1192775" y="1253769"/>
                </a:lnTo>
                <a:lnTo>
                  <a:pt x="1226256" y="1224922"/>
                </a:lnTo>
                <a:lnTo>
                  <a:pt x="1257856" y="1194148"/>
                </a:lnTo>
                <a:lnTo>
                  <a:pt x="1287479" y="1161543"/>
                </a:lnTo>
                <a:lnTo>
                  <a:pt x="1315029" y="1127199"/>
                </a:lnTo>
                <a:lnTo>
                  <a:pt x="1340409" y="1091209"/>
                </a:lnTo>
                <a:lnTo>
                  <a:pt x="1363525" y="1053667"/>
                </a:lnTo>
                <a:lnTo>
                  <a:pt x="1384280" y="1014667"/>
                </a:lnTo>
                <a:lnTo>
                  <a:pt x="1402579" y="974301"/>
                </a:lnTo>
                <a:lnTo>
                  <a:pt x="1418325" y="932663"/>
                </a:lnTo>
                <a:lnTo>
                  <a:pt x="1431424" y="889846"/>
                </a:lnTo>
                <a:lnTo>
                  <a:pt x="1441778" y="845944"/>
                </a:lnTo>
                <a:lnTo>
                  <a:pt x="1449293" y="801050"/>
                </a:lnTo>
                <a:lnTo>
                  <a:pt x="1453872" y="755258"/>
                </a:lnTo>
                <a:lnTo>
                  <a:pt x="1455420" y="708660"/>
                </a:lnTo>
                <a:lnTo>
                  <a:pt x="1453872" y="662061"/>
                </a:lnTo>
                <a:lnTo>
                  <a:pt x="1449293" y="616269"/>
                </a:lnTo>
                <a:lnTo>
                  <a:pt x="1441778" y="571375"/>
                </a:lnTo>
                <a:lnTo>
                  <a:pt x="1431424" y="527473"/>
                </a:lnTo>
                <a:lnTo>
                  <a:pt x="1418325" y="484656"/>
                </a:lnTo>
                <a:lnTo>
                  <a:pt x="1402579" y="443018"/>
                </a:lnTo>
                <a:lnTo>
                  <a:pt x="1384280" y="402652"/>
                </a:lnTo>
                <a:lnTo>
                  <a:pt x="1363525" y="363652"/>
                </a:lnTo>
                <a:lnTo>
                  <a:pt x="1340409" y="326110"/>
                </a:lnTo>
                <a:lnTo>
                  <a:pt x="1315029" y="290120"/>
                </a:lnTo>
                <a:lnTo>
                  <a:pt x="1287479" y="255776"/>
                </a:lnTo>
                <a:lnTo>
                  <a:pt x="1257856" y="223171"/>
                </a:lnTo>
                <a:lnTo>
                  <a:pt x="1226256" y="192397"/>
                </a:lnTo>
                <a:lnTo>
                  <a:pt x="1192775" y="163550"/>
                </a:lnTo>
                <a:lnTo>
                  <a:pt x="1157508" y="136721"/>
                </a:lnTo>
                <a:lnTo>
                  <a:pt x="1120551" y="112004"/>
                </a:lnTo>
                <a:lnTo>
                  <a:pt x="1082000" y="89492"/>
                </a:lnTo>
                <a:lnTo>
                  <a:pt x="1041951" y="69280"/>
                </a:lnTo>
                <a:lnTo>
                  <a:pt x="1000500" y="51459"/>
                </a:lnTo>
                <a:lnTo>
                  <a:pt x="957742" y="36124"/>
                </a:lnTo>
                <a:lnTo>
                  <a:pt x="913774" y="23368"/>
                </a:lnTo>
                <a:lnTo>
                  <a:pt x="868690" y="13284"/>
                </a:lnTo>
                <a:lnTo>
                  <a:pt x="822588" y="5966"/>
                </a:lnTo>
                <a:lnTo>
                  <a:pt x="775562" y="1507"/>
                </a:lnTo>
                <a:lnTo>
                  <a:pt x="727710" y="0"/>
                </a:lnTo>
                <a:close/>
              </a:path>
            </a:pathLst>
          </a:custGeom>
          <a:solidFill>
            <a:srgbClr val="FFC000"/>
          </a:solidFill>
        </p:spPr>
        <p:txBody>
          <a:bodyPr wrap="square" lIns="0" tIns="0" rIns="0" bIns="0" rtlCol="0"/>
          <a:lstStyle/>
          <a:p>
            <a:endParaRPr/>
          </a:p>
        </p:txBody>
      </p:sp>
      <p:sp>
        <p:nvSpPr>
          <p:cNvPr id="19" name="bg object 19"/>
          <p:cNvSpPr/>
          <p:nvPr/>
        </p:nvSpPr>
        <p:spPr>
          <a:xfrm>
            <a:off x="1225550" y="1119282"/>
            <a:ext cx="1861820" cy="934085"/>
          </a:xfrm>
          <a:custGeom>
            <a:avLst/>
            <a:gdLst/>
            <a:ahLst/>
            <a:cxnLst/>
            <a:rect l="l" t="t" r="r" b="b"/>
            <a:pathLst>
              <a:path w="1861820" h="934085">
                <a:moveTo>
                  <a:pt x="0" y="933799"/>
                </a:moveTo>
                <a:lnTo>
                  <a:pt x="9120" y="886052"/>
                </a:lnTo>
                <a:lnTo>
                  <a:pt x="20166" y="839167"/>
                </a:lnTo>
                <a:lnTo>
                  <a:pt x="33089" y="793178"/>
                </a:lnTo>
                <a:lnTo>
                  <a:pt x="47841" y="748120"/>
                </a:lnTo>
                <a:lnTo>
                  <a:pt x="64374" y="704028"/>
                </a:lnTo>
                <a:lnTo>
                  <a:pt x="82638" y="660934"/>
                </a:lnTo>
                <a:lnTo>
                  <a:pt x="102585" y="618875"/>
                </a:lnTo>
                <a:lnTo>
                  <a:pt x="124168" y="577885"/>
                </a:lnTo>
                <a:lnTo>
                  <a:pt x="147337" y="537997"/>
                </a:lnTo>
                <a:lnTo>
                  <a:pt x="172044" y="499247"/>
                </a:lnTo>
                <a:lnTo>
                  <a:pt x="198241" y="461668"/>
                </a:lnTo>
                <a:lnTo>
                  <a:pt x="225879" y="425296"/>
                </a:lnTo>
                <a:lnTo>
                  <a:pt x="254910" y="390165"/>
                </a:lnTo>
                <a:lnTo>
                  <a:pt x="285285" y="356308"/>
                </a:lnTo>
                <a:lnTo>
                  <a:pt x="316956" y="323762"/>
                </a:lnTo>
                <a:lnTo>
                  <a:pt x="349874" y="292559"/>
                </a:lnTo>
                <a:lnTo>
                  <a:pt x="383991" y="262735"/>
                </a:lnTo>
                <a:lnTo>
                  <a:pt x="419258" y="234323"/>
                </a:lnTo>
                <a:lnTo>
                  <a:pt x="455628" y="207359"/>
                </a:lnTo>
                <a:lnTo>
                  <a:pt x="493051" y="181877"/>
                </a:lnTo>
                <a:lnTo>
                  <a:pt x="531479" y="157911"/>
                </a:lnTo>
                <a:lnTo>
                  <a:pt x="570864" y="135496"/>
                </a:lnTo>
                <a:lnTo>
                  <a:pt x="611157" y="114666"/>
                </a:lnTo>
                <a:lnTo>
                  <a:pt x="652310" y="95455"/>
                </a:lnTo>
                <a:lnTo>
                  <a:pt x="694274" y="77898"/>
                </a:lnTo>
                <a:lnTo>
                  <a:pt x="737001" y="62030"/>
                </a:lnTo>
                <a:lnTo>
                  <a:pt x="780442" y="47884"/>
                </a:lnTo>
                <a:lnTo>
                  <a:pt x="824549" y="35496"/>
                </a:lnTo>
                <a:lnTo>
                  <a:pt x="869274" y="24900"/>
                </a:lnTo>
                <a:lnTo>
                  <a:pt x="914568" y="16130"/>
                </a:lnTo>
                <a:lnTo>
                  <a:pt x="960382" y="9220"/>
                </a:lnTo>
                <a:lnTo>
                  <a:pt x="1006669" y="4206"/>
                </a:lnTo>
                <a:lnTo>
                  <a:pt x="1053379" y="1121"/>
                </a:lnTo>
                <a:lnTo>
                  <a:pt x="1100464" y="0"/>
                </a:lnTo>
                <a:lnTo>
                  <a:pt x="1147877" y="877"/>
                </a:lnTo>
                <a:lnTo>
                  <a:pt x="1195567" y="3787"/>
                </a:lnTo>
                <a:lnTo>
                  <a:pt x="1243488" y="8764"/>
                </a:lnTo>
                <a:lnTo>
                  <a:pt x="1291589" y="15843"/>
                </a:lnTo>
                <a:lnTo>
                  <a:pt x="1340403" y="25210"/>
                </a:lnTo>
                <a:lnTo>
                  <a:pt x="1388621" y="36699"/>
                </a:lnTo>
                <a:lnTo>
                  <a:pt x="1436178" y="50280"/>
                </a:lnTo>
                <a:lnTo>
                  <a:pt x="1483010" y="65921"/>
                </a:lnTo>
                <a:lnTo>
                  <a:pt x="1529054" y="83589"/>
                </a:lnTo>
                <a:lnTo>
                  <a:pt x="1574245" y="103253"/>
                </a:lnTo>
                <a:lnTo>
                  <a:pt x="1618519" y="124881"/>
                </a:lnTo>
                <a:lnTo>
                  <a:pt x="1661812" y="148441"/>
                </a:lnTo>
                <a:lnTo>
                  <a:pt x="1704059" y="173900"/>
                </a:lnTo>
                <a:lnTo>
                  <a:pt x="1745197" y="201228"/>
                </a:lnTo>
                <a:lnTo>
                  <a:pt x="1785161" y="230392"/>
                </a:lnTo>
                <a:lnTo>
                  <a:pt x="1823887" y="261360"/>
                </a:lnTo>
                <a:lnTo>
                  <a:pt x="1861312" y="294100"/>
                </a:lnTo>
              </a:path>
            </a:pathLst>
          </a:custGeom>
          <a:ln w="127000">
            <a:solidFill>
              <a:srgbClr val="FFC000"/>
            </a:solidFill>
            <a:prstDash val="lgDash"/>
          </a:ln>
        </p:spPr>
        <p:txBody>
          <a:bodyPr wrap="square" lIns="0" tIns="0" rIns="0" bIns="0" rtlCol="0"/>
          <a:lstStyle/>
          <a:p>
            <a:endParaRPr/>
          </a:p>
        </p:txBody>
      </p:sp>
      <p:sp>
        <p:nvSpPr>
          <p:cNvPr id="2" name="Holder 2"/>
          <p:cNvSpPr>
            <a:spLocks noGrp="1"/>
          </p:cNvSpPr>
          <p:nvPr>
            <p:ph type="ctrTitle"/>
          </p:nvPr>
        </p:nvSpPr>
        <p:spPr>
          <a:xfrm>
            <a:off x="3284854" y="1859660"/>
            <a:ext cx="2574290" cy="635000"/>
          </a:xfrm>
          <a:prstGeom prst="rect">
            <a:avLst/>
          </a:prstGeom>
        </p:spPr>
        <p:txBody>
          <a:bodyPr wrap="square" lIns="0" tIns="0" rIns="0" bIns="0">
            <a:spAutoFit/>
          </a:bodyPr>
          <a:lstStyle>
            <a:lvl1pPr>
              <a:defRPr sz="4000" b="0" i="1">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3126105" cy="5143500"/>
          </a:xfrm>
          <a:custGeom>
            <a:avLst/>
            <a:gdLst/>
            <a:ahLst/>
            <a:cxnLst/>
            <a:rect l="l" t="t" r="r" b="b"/>
            <a:pathLst>
              <a:path w="3126105" h="5143500">
                <a:moveTo>
                  <a:pt x="1694814" y="0"/>
                </a:moveTo>
                <a:lnTo>
                  <a:pt x="0" y="0"/>
                </a:lnTo>
                <a:lnTo>
                  <a:pt x="0" y="5143499"/>
                </a:lnTo>
                <a:lnTo>
                  <a:pt x="1694814" y="5143499"/>
                </a:lnTo>
                <a:lnTo>
                  <a:pt x="1790954" y="5081833"/>
                </a:lnTo>
                <a:lnTo>
                  <a:pt x="1830335" y="5054777"/>
                </a:lnTo>
                <a:lnTo>
                  <a:pt x="1869266" y="5027119"/>
                </a:lnTo>
                <a:lnTo>
                  <a:pt x="1907738" y="4998866"/>
                </a:lnTo>
                <a:lnTo>
                  <a:pt x="1945745" y="4970025"/>
                </a:lnTo>
                <a:lnTo>
                  <a:pt x="1983280" y="4940602"/>
                </a:lnTo>
                <a:lnTo>
                  <a:pt x="2020338" y="4910604"/>
                </a:lnTo>
                <a:lnTo>
                  <a:pt x="2056910" y="4880039"/>
                </a:lnTo>
                <a:lnTo>
                  <a:pt x="2092990" y="4848912"/>
                </a:lnTo>
                <a:lnTo>
                  <a:pt x="2128572" y="4817230"/>
                </a:lnTo>
                <a:lnTo>
                  <a:pt x="2163649" y="4785000"/>
                </a:lnTo>
                <a:lnTo>
                  <a:pt x="2198214" y="4752229"/>
                </a:lnTo>
                <a:lnTo>
                  <a:pt x="2232261" y="4718923"/>
                </a:lnTo>
                <a:lnTo>
                  <a:pt x="2265782" y="4685089"/>
                </a:lnTo>
                <a:lnTo>
                  <a:pt x="2298772" y="4650735"/>
                </a:lnTo>
                <a:lnTo>
                  <a:pt x="2331222" y="4615865"/>
                </a:lnTo>
                <a:lnTo>
                  <a:pt x="2363128" y="4580488"/>
                </a:lnTo>
                <a:lnTo>
                  <a:pt x="2394481" y="4544610"/>
                </a:lnTo>
                <a:lnTo>
                  <a:pt x="2425276" y="4508238"/>
                </a:lnTo>
                <a:lnTo>
                  <a:pt x="2455505" y="4471378"/>
                </a:lnTo>
                <a:lnTo>
                  <a:pt x="2485162" y="4434037"/>
                </a:lnTo>
                <a:lnTo>
                  <a:pt x="2514240" y="4396222"/>
                </a:lnTo>
                <a:lnTo>
                  <a:pt x="2542732" y="4357939"/>
                </a:lnTo>
                <a:lnTo>
                  <a:pt x="2570633" y="4319196"/>
                </a:lnTo>
                <a:lnTo>
                  <a:pt x="2597934" y="4279998"/>
                </a:lnTo>
                <a:lnTo>
                  <a:pt x="2624629" y="4240353"/>
                </a:lnTo>
                <a:lnTo>
                  <a:pt x="2650713" y="4200267"/>
                </a:lnTo>
                <a:lnTo>
                  <a:pt x="2676177" y="4159748"/>
                </a:lnTo>
                <a:lnTo>
                  <a:pt x="2701015" y="4118801"/>
                </a:lnTo>
                <a:lnTo>
                  <a:pt x="2725221" y="4077433"/>
                </a:lnTo>
                <a:lnTo>
                  <a:pt x="2748787" y="4035652"/>
                </a:lnTo>
                <a:lnTo>
                  <a:pt x="2771708" y="3993464"/>
                </a:lnTo>
                <a:lnTo>
                  <a:pt x="2793976" y="3950875"/>
                </a:lnTo>
                <a:lnTo>
                  <a:pt x="2815584" y="3907892"/>
                </a:lnTo>
                <a:lnTo>
                  <a:pt x="2836527" y="3864522"/>
                </a:lnTo>
                <a:lnTo>
                  <a:pt x="2856797" y="3820772"/>
                </a:lnTo>
                <a:lnTo>
                  <a:pt x="2876388" y="3776648"/>
                </a:lnTo>
                <a:lnTo>
                  <a:pt x="2895292" y="3732158"/>
                </a:lnTo>
                <a:lnTo>
                  <a:pt x="2913503" y="3687307"/>
                </a:lnTo>
                <a:lnTo>
                  <a:pt x="2931015" y="3642103"/>
                </a:lnTo>
                <a:lnTo>
                  <a:pt x="2947821" y="3596552"/>
                </a:lnTo>
                <a:lnTo>
                  <a:pt x="2963914" y="3550661"/>
                </a:lnTo>
                <a:lnTo>
                  <a:pt x="2979287" y="3504436"/>
                </a:lnTo>
                <a:lnTo>
                  <a:pt x="2993934" y="3457885"/>
                </a:lnTo>
                <a:lnTo>
                  <a:pt x="3007847" y="3411014"/>
                </a:lnTo>
                <a:lnTo>
                  <a:pt x="3021021" y="3363829"/>
                </a:lnTo>
                <a:lnTo>
                  <a:pt x="3033448" y="3316338"/>
                </a:lnTo>
                <a:lnTo>
                  <a:pt x="3045123" y="3268548"/>
                </a:lnTo>
                <a:lnTo>
                  <a:pt x="3056037" y="3220464"/>
                </a:lnTo>
                <a:lnTo>
                  <a:pt x="3066185" y="3172093"/>
                </a:lnTo>
                <a:lnTo>
                  <a:pt x="3075559" y="3123443"/>
                </a:lnTo>
                <a:lnTo>
                  <a:pt x="3084154" y="3074520"/>
                </a:lnTo>
                <a:lnTo>
                  <a:pt x="3091961" y="3025331"/>
                </a:lnTo>
                <a:lnTo>
                  <a:pt x="3098976" y="2975882"/>
                </a:lnTo>
                <a:lnTo>
                  <a:pt x="3105190" y="2926180"/>
                </a:lnTo>
                <a:lnTo>
                  <a:pt x="3110597" y="2876232"/>
                </a:lnTo>
                <a:lnTo>
                  <a:pt x="3115191" y="2826045"/>
                </a:lnTo>
                <a:lnTo>
                  <a:pt x="3118965" y="2775624"/>
                </a:lnTo>
                <a:lnTo>
                  <a:pt x="3121912" y="2724978"/>
                </a:lnTo>
                <a:lnTo>
                  <a:pt x="3124025" y="2674112"/>
                </a:lnTo>
                <a:lnTo>
                  <a:pt x="3125298" y="2623034"/>
                </a:lnTo>
                <a:lnTo>
                  <a:pt x="3125724" y="2571750"/>
                </a:lnTo>
                <a:lnTo>
                  <a:pt x="3125298" y="2520465"/>
                </a:lnTo>
                <a:lnTo>
                  <a:pt x="3124025" y="2469387"/>
                </a:lnTo>
                <a:lnTo>
                  <a:pt x="3121912" y="2418521"/>
                </a:lnTo>
                <a:lnTo>
                  <a:pt x="3118965" y="2367875"/>
                </a:lnTo>
                <a:lnTo>
                  <a:pt x="3115191" y="2317455"/>
                </a:lnTo>
                <a:lnTo>
                  <a:pt x="3110597" y="2267267"/>
                </a:lnTo>
                <a:lnTo>
                  <a:pt x="3105190" y="2217319"/>
                </a:lnTo>
                <a:lnTo>
                  <a:pt x="3098976" y="2167618"/>
                </a:lnTo>
                <a:lnTo>
                  <a:pt x="3091961" y="2118169"/>
                </a:lnTo>
                <a:lnTo>
                  <a:pt x="3084154" y="2068980"/>
                </a:lnTo>
                <a:lnTo>
                  <a:pt x="3075559" y="2020057"/>
                </a:lnTo>
                <a:lnTo>
                  <a:pt x="3066185" y="1971407"/>
                </a:lnTo>
                <a:lnTo>
                  <a:pt x="3056037" y="1923037"/>
                </a:lnTo>
                <a:lnTo>
                  <a:pt x="3045123" y="1874954"/>
                </a:lnTo>
                <a:lnTo>
                  <a:pt x="3033448" y="1827163"/>
                </a:lnTo>
                <a:lnTo>
                  <a:pt x="3021021" y="1779673"/>
                </a:lnTo>
                <a:lnTo>
                  <a:pt x="3007847" y="1732489"/>
                </a:lnTo>
                <a:lnTo>
                  <a:pt x="2993934" y="1685618"/>
                </a:lnTo>
                <a:lnTo>
                  <a:pt x="2979287" y="1639067"/>
                </a:lnTo>
                <a:lnTo>
                  <a:pt x="2963914" y="1592843"/>
                </a:lnTo>
                <a:lnTo>
                  <a:pt x="2947821" y="1546952"/>
                </a:lnTo>
                <a:lnTo>
                  <a:pt x="2931015" y="1501402"/>
                </a:lnTo>
                <a:lnTo>
                  <a:pt x="2913503" y="1456198"/>
                </a:lnTo>
                <a:lnTo>
                  <a:pt x="2895292" y="1411348"/>
                </a:lnTo>
                <a:lnTo>
                  <a:pt x="2876388" y="1366858"/>
                </a:lnTo>
                <a:lnTo>
                  <a:pt x="2856797" y="1322735"/>
                </a:lnTo>
                <a:lnTo>
                  <a:pt x="2836527" y="1278986"/>
                </a:lnTo>
                <a:lnTo>
                  <a:pt x="2815584" y="1235617"/>
                </a:lnTo>
                <a:lnTo>
                  <a:pt x="2793976" y="1192635"/>
                </a:lnTo>
                <a:lnTo>
                  <a:pt x="2771708" y="1150047"/>
                </a:lnTo>
                <a:lnTo>
                  <a:pt x="2748787" y="1107859"/>
                </a:lnTo>
                <a:lnTo>
                  <a:pt x="2725221" y="1066079"/>
                </a:lnTo>
                <a:lnTo>
                  <a:pt x="2701015" y="1024712"/>
                </a:lnTo>
                <a:lnTo>
                  <a:pt x="2676177" y="983766"/>
                </a:lnTo>
                <a:lnTo>
                  <a:pt x="2650713" y="943247"/>
                </a:lnTo>
                <a:lnTo>
                  <a:pt x="2624629" y="903163"/>
                </a:lnTo>
                <a:lnTo>
                  <a:pt x="2597934" y="863519"/>
                </a:lnTo>
                <a:lnTo>
                  <a:pt x="2570633" y="824322"/>
                </a:lnTo>
                <a:lnTo>
                  <a:pt x="2542732" y="785580"/>
                </a:lnTo>
                <a:lnTo>
                  <a:pt x="2514240" y="747299"/>
                </a:lnTo>
                <a:lnTo>
                  <a:pt x="2485162" y="709485"/>
                </a:lnTo>
                <a:lnTo>
                  <a:pt x="2455505" y="672145"/>
                </a:lnTo>
                <a:lnTo>
                  <a:pt x="2425276" y="635286"/>
                </a:lnTo>
                <a:lnTo>
                  <a:pt x="2394481" y="598915"/>
                </a:lnTo>
                <a:lnTo>
                  <a:pt x="2363128" y="563038"/>
                </a:lnTo>
                <a:lnTo>
                  <a:pt x="2331222" y="527663"/>
                </a:lnTo>
                <a:lnTo>
                  <a:pt x="2298772" y="492795"/>
                </a:lnTo>
                <a:lnTo>
                  <a:pt x="2265782" y="458442"/>
                </a:lnTo>
                <a:lnTo>
                  <a:pt x="2232261" y="424610"/>
                </a:lnTo>
                <a:lnTo>
                  <a:pt x="2198214" y="391306"/>
                </a:lnTo>
                <a:lnTo>
                  <a:pt x="2163649" y="358536"/>
                </a:lnTo>
                <a:lnTo>
                  <a:pt x="2128572" y="326308"/>
                </a:lnTo>
                <a:lnTo>
                  <a:pt x="2092990" y="294628"/>
                </a:lnTo>
                <a:lnTo>
                  <a:pt x="2056910" y="263503"/>
                </a:lnTo>
                <a:lnTo>
                  <a:pt x="2020338" y="232939"/>
                </a:lnTo>
                <a:lnTo>
                  <a:pt x="1983280" y="202943"/>
                </a:lnTo>
                <a:lnTo>
                  <a:pt x="1945745" y="173522"/>
                </a:lnTo>
                <a:lnTo>
                  <a:pt x="1907738" y="144683"/>
                </a:lnTo>
                <a:lnTo>
                  <a:pt x="1869266" y="116432"/>
                </a:lnTo>
                <a:lnTo>
                  <a:pt x="1830335" y="88776"/>
                </a:lnTo>
                <a:lnTo>
                  <a:pt x="1790954" y="61722"/>
                </a:lnTo>
                <a:lnTo>
                  <a:pt x="1694814" y="0"/>
                </a:lnTo>
                <a:close/>
              </a:path>
            </a:pathLst>
          </a:custGeom>
          <a:solidFill>
            <a:srgbClr val="EC7C3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1">
                <a:solidFill>
                  <a:srgbClr val="006FC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rgbClr val="006FC0"/>
                </a:solidFill>
                <a:latin typeface="Calibri"/>
                <a:cs typeface="Calibri"/>
              </a:defRPr>
            </a:lvl1pPr>
          </a:lstStyle>
          <a:p>
            <a:endParaRPr/>
          </a:p>
        </p:txBody>
      </p:sp>
      <p:sp>
        <p:nvSpPr>
          <p:cNvPr id="3" name="Holder 3"/>
          <p:cNvSpPr>
            <a:spLocks noGrp="1"/>
          </p:cNvSpPr>
          <p:nvPr>
            <p:ph sz="half" idx="2"/>
          </p:nvPr>
        </p:nvSpPr>
        <p:spPr>
          <a:xfrm>
            <a:off x="1791716" y="1533905"/>
            <a:ext cx="3336925" cy="2910204"/>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rgbClr val="006FC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41472" y="375869"/>
            <a:ext cx="2861055" cy="391795"/>
          </a:xfrm>
          <a:prstGeom prst="rect">
            <a:avLst/>
          </a:prstGeom>
        </p:spPr>
        <p:txBody>
          <a:bodyPr wrap="square" lIns="0" tIns="0" rIns="0" bIns="0">
            <a:spAutoFit/>
          </a:bodyPr>
          <a:lstStyle>
            <a:lvl1pPr>
              <a:defRPr sz="2400" b="1" i="1">
                <a:solidFill>
                  <a:srgbClr val="006FC0"/>
                </a:solidFill>
                <a:latin typeface="Calibri"/>
                <a:cs typeface="Calibri"/>
              </a:defRPr>
            </a:lvl1pPr>
          </a:lstStyle>
          <a:p>
            <a:endParaRPr/>
          </a:p>
        </p:txBody>
      </p:sp>
      <p:sp>
        <p:nvSpPr>
          <p:cNvPr id="3" name="Holder 3"/>
          <p:cNvSpPr>
            <a:spLocks noGrp="1"/>
          </p:cNvSpPr>
          <p:nvPr>
            <p:ph type="body" idx="1"/>
          </p:nvPr>
        </p:nvSpPr>
        <p:spPr>
          <a:xfrm>
            <a:off x="110616" y="1343392"/>
            <a:ext cx="8922766" cy="2897504"/>
          </a:xfrm>
          <a:prstGeom prst="rect">
            <a:avLst/>
          </a:prstGeom>
        </p:spPr>
        <p:txBody>
          <a:bodyPr wrap="square" lIns="0" tIns="0" rIns="0" bIns="0">
            <a:spAutoFit/>
          </a:bodyPr>
          <a:lstStyle>
            <a:lvl1pPr>
              <a:defRPr sz="16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8/25/2023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143625" cy="4095750"/>
          </a:xfrm>
          <a:prstGeom prst="rect">
            <a:avLst/>
          </a:prstGeom>
        </p:spPr>
      </p:pic>
      <p:sp>
        <p:nvSpPr>
          <p:cNvPr id="3" name="object 3"/>
          <p:cNvSpPr/>
          <p:nvPr/>
        </p:nvSpPr>
        <p:spPr>
          <a:xfrm>
            <a:off x="-10886" y="3418826"/>
            <a:ext cx="7036434" cy="515620"/>
          </a:xfrm>
          <a:custGeom>
            <a:avLst/>
            <a:gdLst/>
            <a:ahLst/>
            <a:cxnLst/>
            <a:rect l="l" t="t" r="r" b="b"/>
            <a:pathLst>
              <a:path w="7036434" h="515620">
                <a:moveTo>
                  <a:pt x="7036308" y="0"/>
                </a:moveTo>
                <a:lnTo>
                  <a:pt x="0" y="0"/>
                </a:lnTo>
                <a:lnTo>
                  <a:pt x="0" y="515111"/>
                </a:lnTo>
                <a:lnTo>
                  <a:pt x="7036308" y="515111"/>
                </a:lnTo>
                <a:lnTo>
                  <a:pt x="7036308" y="0"/>
                </a:lnTo>
                <a:close/>
              </a:path>
            </a:pathLst>
          </a:custGeom>
          <a:solidFill>
            <a:srgbClr val="EC7C30"/>
          </a:solidFill>
        </p:spPr>
        <p:txBody>
          <a:bodyPr wrap="square" lIns="0" tIns="0" rIns="0" bIns="0" rtlCol="0"/>
          <a:lstStyle/>
          <a:p>
            <a:endParaRPr dirty="0"/>
          </a:p>
        </p:txBody>
      </p:sp>
      <p:sp>
        <p:nvSpPr>
          <p:cNvPr id="4" name="object 4"/>
          <p:cNvSpPr txBox="1"/>
          <p:nvPr/>
        </p:nvSpPr>
        <p:spPr>
          <a:xfrm>
            <a:off x="183113" y="3424668"/>
            <a:ext cx="6149507" cy="443070"/>
          </a:xfrm>
          <a:prstGeom prst="rect">
            <a:avLst/>
          </a:prstGeom>
        </p:spPr>
        <p:txBody>
          <a:bodyPr vert="horz" wrap="square" lIns="0" tIns="12065" rIns="0" bIns="0" rtlCol="0">
            <a:spAutoFit/>
          </a:bodyPr>
          <a:lstStyle/>
          <a:p>
            <a:pPr marL="12700">
              <a:lnSpc>
                <a:spcPct val="100000"/>
              </a:lnSpc>
              <a:spcBef>
                <a:spcPts val="95"/>
              </a:spcBef>
            </a:pPr>
            <a:r>
              <a:rPr lang="en-US" sz="2800" spc="-20" dirty="0">
                <a:solidFill>
                  <a:srgbClr val="FFFFFF"/>
                </a:solidFill>
                <a:latin typeface="Calibri Light"/>
                <a:cs typeface="Calibri Light"/>
              </a:rPr>
              <a:t>Welcome to UWC 211 HHS</a:t>
            </a:r>
            <a:endParaRPr sz="2800" dirty="0">
              <a:latin typeface="Calibri Light"/>
              <a:cs typeface="Calibri Light"/>
            </a:endParaRPr>
          </a:p>
        </p:txBody>
      </p:sp>
      <p:pic>
        <p:nvPicPr>
          <p:cNvPr id="6" name="object 6"/>
          <p:cNvPicPr/>
          <p:nvPr/>
        </p:nvPicPr>
        <p:blipFill>
          <a:blip r:embed="rId3" cstate="print"/>
          <a:stretch>
            <a:fillRect/>
          </a:stretch>
        </p:blipFill>
        <p:spPr>
          <a:xfrm>
            <a:off x="7848600" y="4400550"/>
            <a:ext cx="1004316" cy="54864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2620" y="4321168"/>
            <a:ext cx="1143000" cy="7074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227"/>
            <a:ext cx="9144000" cy="66459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4471C4"/>
          </a:solidFill>
        </p:spPr>
        <p:txBody>
          <a:bodyPr wrap="square" lIns="0" tIns="0" rIns="0" bIns="0" rtlCol="0"/>
          <a:lstStyle/>
          <a:p>
            <a:endParaRPr dirty="0"/>
          </a:p>
        </p:txBody>
      </p:sp>
      <p:sp>
        <p:nvSpPr>
          <p:cNvPr id="3" name="object 3"/>
          <p:cNvSpPr txBox="1"/>
          <p:nvPr/>
        </p:nvSpPr>
        <p:spPr>
          <a:xfrm>
            <a:off x="70002" y="28045"/>
            <a:ext cx="8062164" cy="580672"/>
          </a:xfrm>
          <a:prstGeom prst="rect">
            <a:avLst/>
          </a:prstGeom>
        </p:spPr>
        <p:txBody>
          <a:bodyPr vert="horz" wrap="square" lIns="0" tIns="81280" rIns="0" bIns="0" rtlCol="0">
            <a:spAutoFit/>
          </a:bodyPr>
          <a:lstStyle/>
          <a:p>
            <a:pPr marL="12700" marR="5080" algn="ctr">
              <a:lnSpc>
                <a:spcPct val="90000"/>
              </a:lnSpc>
              <a:spcBef>
                <a:spcPts val="640"/>
              </a:spcBef>
            </a:pPr>
            <a:r>
              <a:rPr lang="en-US" sz="3600" b="0" spc="-50" dirty="0">
                <a:solidFill>
                  <a:srgbClr val="FFFFFF"/>
                </a:solidFill>
                <a:latin typeface="Times New Roman" panose="02020603050405020304" pitchFamily="18" charset="0"/>
                <a:cs typeface="Times New Roman" panose="02020603050405020304" pitchFamily="18" charset="0"/>
              </a:rPr>
              <a:t>Workstation Ergonomics</a:t>
            </a:r>
            <a:endParaRPr lang="en-US" sz="3600" dirty="0">
              <a:latin typeface="Times New Roman" panose="02020603050405020304" pitchFamily="18" charset="0"/>
              <a:cs typeface="Times New Roman" panose="02020603050405020304" pitchFamily="18" charset="0"/>
            </a:endParaRPr>
          </a:p>
        </p:txBody>
      </p:sp>
      <p:sp>
        <p:nvSpPr>
          <p:cNvPr id="13" name="object 2"/>
          <p:cNvSpPr/>
          <p:nvPr/>
        </p:nvSpPr>
        <p:spPr>
          <a:xfrm>
            <a:off x="0" y="886613"/>
            <a:ext cx="2127455" cy="2218537"/>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EC7C30"/>
          </a:solidFill>
        </p:spPr>
        <p:txBody>
          <a:bodyPr wrap="square" lIns="0" tIns="0" rIns="0" bIns="0" rtlCol="0"/>
          <a:lstStyle/>
          <a:p>
            <a:endParaRPr/>
          </a:p>
        </p:txBody>
      </p:sp>
      <p:sp>
        <p:nvSpPr>
          <p:cNvPr id="14" name="object 7"/>
          <p:cNvSpPr txBox="1">
            <a:spLocks noGrp="1"/>
          </p:cNvSpPr>
          <p:nvPr>
            <p:ph type="title"/>
          </p:nvPr>
        </p:nvSpPr>
        <p:spPr>
          <a:xfrm>
            <a:off x="152400" y="1276350"/>
            <a:ext cx="1752600" cy="780663"/>
          </a:xfrm>
          <a:prstGeom prst="rect">
            <a:avLst/>
          </a:prstGeom>
        </p:spPr>
        <p:txBody>
          <a:bodyPr vert="horz" wrap="square" lIns="0" tIns="12700" rIns="0" bIns="0" rtlCol="0">
            <a:spAutoFit/>
          </a:bodyPr>
          <a:lstStyle/>
          <a:p>
            <a:pPr marL="12700" algn="ctr">
              <a:lnSpc>
                <a:spcPts val="3105"/>
              </a:lnSpc>
              <a:spcBef>
                <a:spcPts val="100"/>
              </a:spcBef>
            </a:pPr>
            <a:r>
              <a:rPr lang="en-US" dirty="0">
                <a:latin typeface="Times New Roman" panose="02020603050405020304" pitchFamily="18" charset="0"/>
                <a:cs typeface="Times New Roman" panose="02020603050405020304" pitchFamily="18" charset="0"/>
              </a:rPr>
              <a:t>Safety </a:t>
            </a:r>
            <a:r>
              <a:rPr lang="en-US">
                <a:latin typeface="Times New Roman" panose="02020603050405020304" pitchFamily="18" charset="0"/>
                <a:cs typeface="Times New Roman" panose="02020603050405020304" pitchFamily="18" charset="0"/>
              </a:rPr>
              <a:t>&amp; Comfort</a:t>
            </a:r>
            <a:endParaRPr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6FBCA77-88BB-4CEC-8197-5F4DEF5B2C46}"/>
              </a:ext>
            </a:extLst>
          </p:cNvPr>
          <p:cNvPicPr>
            <a:picLocks noChangeAspect="1"/>
          </p:cNvPicPr>
          <p:nvPr/>
        </p:nvPicPr>
        <p:blipFill>
          <a:blip r:embed="rId2"/>
          <a:stretch>
            <a:fillRect/>
          </a:stretch>
        </p:blipFill>
        <p:spPr>
          <a:xfrm>
            <a:off x="43108" y="4543955"/>
            <a:ext cx="1752600" cy="571500"/>
          </a:xfrm>
          <a:prstGeom prst="rect">
            <a:avLst/>
          </a:prstGeom>
        </p:spPr>
      </p:pic>
      <p:pic>
        <p:nvPicPr>
          <p:cNvPr id="7" name="Picture 6">
            <a:extLst>
              <a:ext uri="{FF2B5EF4-FFF2-40B4-BE49-F238E27FC236}">
                <a16:creationId xmlns:a16="http://schemas.microsoft.com/office/drawing/2014/main" id="{3E4B0B0E-D52A-4C77-8BB3-355F4534440E}"/>
              </a:ext>
            </a:extLst>
          </p:cNvPr>
          <p:cNvPicPr>
            <a:picLocks noChangeAspect="1"/>
          </p:cNvPicPr>
          <p:nvPr/>
        </p:nvPicPr>
        <p:blipFill>
          <a:blip r:embed="rId3"/>
          <a:stretch>
            <a:fillRect/>
          </a:stretch>
        </p:blipFill>
        <p:spPr>
          <a:xfrm>
            <a:off x="2091596" y="692635"/>
            <a:ext cx="7052404" cy="4469915"/>
          </a:xfrm>
          <a:prstGeom prst="rect">
            <a:avLst/>
          </a:prstGeom>
        </p:spPr>
      </p:pic>
    </p:spTree>
    <p:extLst>
      <p:ext uri="{BB962C8B-B14F-4D97-AF65-F5344CB8AC3E}">
        <p14:creationId xmlns:p14="http://schemas.microsoft.com/office/powerpoint/2010/main" val="250224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227"/>
            <a:ext cx="9144000" cy="66459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4471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p:nvPr/>
        </p:nvSpPr>
        <p:spPr>
          <a:xfrm>
            <a:off x="70002" y="28045"/>
            <a:ext cx="8062164" cy="580672"/>
          </a:xfrm>
          <a:prstGeom prst="rect">
            <a:avLst/>
          </a:prstGeom>
        </p:spPr>
        <p:txBody>
          <a:bodyPr vert="horz" wrap="square" lIns="0" tIns="81280" rIns="0" bIns="0" rtlCol="0">
            <a:spAutoFit/>
          </a:bodyPr>
          <a:lstStyle/>
          <a:p>
            <a:pPr marL="12700" marR="5080" algn="ctr">
              <a:lnSpc>
                <a:spcPct val="90000"/>
              </a:lnSpc>
              <a:spcBef>
                <a:spcPts val="640"/>
              </a:spcBef>
            </a:pPr>
            <a:r>
              <a:rPr lang="en-US" sz="3600" b="0" spc="-50" dirty="0">
                <a:solidFill>
                  <a:srgbClr val="FFFFFF"/>
                </a:solidFill>
                <a:latin typeface="Times New Roman" panose="02020603050405020304" pitchFamily="18" charset="0"/>
                <a:cs typeface="Times New Roman" panose="02020603050405020304" pitchFamily="18" charset="0"/>
              </a:rPr>
              <a:t>Remote Approval Process</a:t>
            </a:r>
            <a:endParaRPr lang="en-US" sz="3600" dirty="0">
              <a:latin typeface="Times New Roman" panose="02020603050405020304" pitchFamily="18" charset="0"/>
              <a:cs typeface="Times New Roman" panose="02020603050405020304" pitchFamily="18" charset="0"/>
            </a:endParaRPr>
          </a:p>
        </p:txBody>
      </p:sp>
      <p:sp>
        <p:nvSpPr>
          <p:cNvPr id="13" name="object 2"/>
          <p:cNvSpPr/>
          <p:nvPr/>
        </p:nvSpPr>
        <p:spPr>
          <a:xfrm>
            <a:off x="0" y="886613"/>
            <a:ext cx="2127455" cy="2218537"/>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7"/>
          <p:cNvSpPr txBox="1">
            <a:spLocks noGrp="1"/>
          </p:cNvSpPr>
          <p:nvPr>
            <p:ph type="title"/>
          </p:nvPr>
        </p:nvSpPr>
        <p:spPr>
          <a:xfrm>
            <a:off x="152400" y="1276350"/>
            <a:ext cx="1752600" cy="383118"/>
          </a:xfrm>
          <a:prstGeom prst="rect">
            <a:avLst/>
          </a:prstGeom>
        </p:spPr>
        <p:txBody>
          <a:bodyPr vert="horz" wrap="square" lIns="0" tIns="12700" rIns="0" bIns="0" rtlCol="0">
            <a:spAutoFit/>
          </a:bodyPr>
          <a:lstStyle/>
          <a:p>
            <a:pPr marL="12700" algn="ctr">
              <a:lnSpc>
                <a:spcPts val="3105"/>
              </a:lnSpc>
              <a:spcBef>
                <a:spcPts val="100"/>
              </a:spcBef>
            </a:pPr>
            <a:r>
              <a:rPr lang="en-US" b="0" i="0" dirty="0">
                <a:solidFill>
                  <a:schemeClr val="bg1"/>
                </a:solidFill>
                <a:latin typeface="Times New Roman" panose="02020603050405020304" pitchFamily="18" charset="0"/>
                <a:cs typeface="Times New Roman" panose="02020603050405020304" pitchFamily="18" charset="0"/>
              </a:rPr>
              <a:t>Approved!</a:t>
            </a:r>
            <a:endParaRPr b="0" i="0"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6FBCA77-88BB-4CEC-8197-5F4DEF5B2C46}"/>
              </a:ext>
            </a:extLst>
          </p:cNvPr>
          <p:cNvPicPr>
            <a:picLocks noChangeAspect="1"/>
          </p:cNvPicPr>
          <p:nvPr/>
        </p:nvPicPr>
        <p:blipFill>
          <a:blip r:embed="rId2"/>
          <a:stretch>
            <a:fillRect/>
          </a:stretch>
        </p:blipFill>
        <p:spPr>
          <a:xfrm>
            <a:off x="7255866" y="4543955"/>
            <a:ext cx="1752600" cy="571500"/>
          </a:xfrm>
          <a:prstGeom prst="rect">
            <a:avLst/>
          </a:prstGeom>
        </p:spPr>
      </p:pic>
      <p:sp>
        <p:nvSpPr>
          <p:cNvPr id="4" name="TextBox 3">
            <a:extLst>
              <a:ext uri="{FF2B5EF4-FFF2-40B4-BE49-F238E27FC236}">
                <a16:creationId xmlns:a16="http://schemas.microsoft.com/office/drawing/2014/main" id="{87611EAC-48D2-498B-960F-30C5026D7232}"/>
              </a:ext>
            </a:extLst>
          </p:cNvPr>
          <p:cNvSpPr txBox="1"/>
          <p:nvPr/>
        </p:nvSpPr>
        <p:spPr>
          <a:xfrm>
            <a:off x="2590800" y="874651"/>
            <a:ext cx="6096000" cy="3970318"/>
          </a:xfrm>
          <a:prstGeom prst="rect">
            <a:avLst/>
          </a:prstGeom>
          <a:noFill/>
        </p:spPr>
        <p:txBody>
          <a:bodyPr wrap="square" rtlCol="0">
            <a:spAutoFit/>
          </a:bodyPr>
          <a:lstStyle/>
          <a:p>
            <a:r>
              <a:rPr lang="en-US" dirty="0"/>
              <a:t>After equipment distribution, an employee requesting to WFH must complete a speed test and submit three (3) photos of the proposed WFH workspace to UWC management via request link (provided during orientation ). UWC management will review and determine if the proposed remote workspace is satisfactory for performing work and for the installation of equipment to be used while telecommuting.</a:t>
            </a:r>
          </a:p>
          <a:p>
            <a:endParaRPr lang="en-US" dirty="0"/>
          </a:p>
          <a:p>
            <a:r>
              <a:rPr lang="en-US" dirty="0"/>
              <a:t>Please note the approval process can take up to 2 weeks therefore preparation prior to orientation will give trainees a head start to  the remote learning process.</a:t>
            </a:r>
          </a:p>
          <a:p>
            <a:endParaRPr lang="en-US" dirty="0"/>
          </a:p>
          <a:p>
            <a:r>
              <a:rPr lang="en-US" dirty="0"/>
              <a:t>If individual does not have a proper workspace at home, they are required to work in office.</a:t>
            </a:r>
          </a:p>
        </p:txBody>
      </p:sp>
      <p:pic>
        <p:nvPicPr>
          <p:cNvPr id="7" name="Picture 6" descr="Hand giving the thumbs up sign">
            <a:extLst>
              <a:ext uri="{FF2B5EF4-FFF2-40B4-BE49-F238E27FC236}">
                <a16:creationId xmlns:a16="http://schemas.microsoft.com/office/drawing/2014/main" id="{58ADF8E7-1B5C-45B9-8724-D8BFB4CFB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59468"/>
            <a:ext cx="1752600" cy="1129528"/>
          </a:xfrm>
          <a:prstGeom prst="rect">
            <a:avLst/>
          </a:prstGeom>
        </p:spPr>
      </p:pic>
    </p:spTree>
    <p:extLst>
      <p:ext uri="{BB962C8B-B14F-4D97-AF65-F5344CB8AC3E}">
        <p14:creationId xmlns:p14="http://schemas.microsoft.com/office/powerpoint/2010/main" val="279603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EE145-E642-47FA-9550-94625F6B2A72}"/>
              </a:ext>
            </a:extLst>
          </p:cNvPr>
          <p:cNvSpPr txBox="1"/>
          <p:nvPr/>
        </p:nvSpPr>
        <p:spPr>
          <a:xfrm>
            <a:off x="3200400" y="916123"/>
            <a:ext cx="4194912" cy="4124206"/>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2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ea typeface="+mn-ea"/>
                <a:cs typeface="+mn-cs"/>
              </a:rPr>
              <a:t>United Way of CT is accredited by the American Association of Suicidology and the Alliance of Information and Referral Systems. </a:t>
            </a:r>
            <a:br>
              <a:rPr kumimoji="0" lang="en-US" sz="2000" b="0" i="0" u="none" strike="noStrike" kern="1200" cap="none" spc="0" normalizeH="0" baseline="0" noProof="0" dirty="0">
                <a:ln>
                  <a:noFill/>
                </a:ln>
                <a:solidFill>
                  <a:prstClr val="black">
                    <a:lumMod val="65000"/>
                    <a:lumOff val="35000"/>
                  </a:prstClr>
                </a:solidFill>
                <a:effectLst/>
                <a:uLnTx/>
                <a:uFillTx/>
                <a:ea typeface="+mn-ea"/>
                <a:cs typeface="+mn-cs"/>
              </a:rPr>
            </a:br>
            <a:endParaRPr kumimoji="0" lang="en-US" sz="2000" b="0" i="0" u="none" strike="noStrike" kern="1200" cap="none" spc="0" normalizeH="0" baseline="0" noProof="0" dirty="0">
              <a:ln>
                <a:noFill/>
              </a:ln>
              <a:solidFill>
                <a:prstClr val="black">
                  <a:lumMod val="65000"/>
                  <a:lumOff val="35000"/>
                </a:prstClr>
              </a:solidFill>
              <a:effectLst/>
              <a:uLnTx/>
              <a:uFillTx/>
              <a:ea typeface="+mn-ea"/>
              <a:cs typeface="+mn-cs"/>
            </a:endParaRPr>
          </a:p>
          <a:p>
            <a:pPr marL="342900" marR="0" lvl="0" indent="-342900" algn="l" defTabSz="914400" rtl="0" eaLnBrk="1" fontAlgn="auto" latinLnBrk="0" hangingPunct="1">
              <a:lnSpc>
                <a:spcPct val="90000"/>
              </a:lnSpc>
              <a:spcBef>
                <a:spcPts val="12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ea typeface="+mn-ea"/>
                <a:cs typeface="+mn-cs"/>
              </a:rPr>
              <a:t>The 211 Contact Center follows American Association of Suicidology and Substance Abuse and Mental Health Services (SAMSHA) approved crisis intervention </a:t>
            </a:r>
            <a:r>
              <a:rPr kumimoji="0" lang="en-US"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protocols for non-clinical risk assessment and intervention, referral, safety planning and follow-up.</a:t>
            </a:r>
          </a:p>
        </p:txBody>
      </p:sp>
      <p:sp>
        <p:nvSpPr>
          <p:cNvPr id="9" name="object 2"/>
          <p:cNvSpPr/>
          <p:nvPr/>
        </p:nvSpPr>
        <p:spPr>
          <a:xfrm>
            <a:off x="0" y="-19050"/>
            <a:ext cx="9144000" cy="66459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4471C4"/>
          </a:solidFill>
        </p:spPr>
        <p:txBody>
          <a:bodyPr wrap="square" lIns="0" tIns="0" rIns="0" bIns="0" rtlCol="0"/>
          <a:lstStyle/>
          <a:p>
            <a:endParaRPr dirty="0"/>
          </a:p>
        </p:txBody>
      </p:sp>
      <p:sp>
        <p:nvSpPr>
          <p:cNvPr id="10" name="object 3"/>
          <p:cNvSpPr txBox="1"/>
          <p:nvPr/>
        </p:nvSpPr>
        <p:spPr>
          <a:xfrm>
            <a:off x="70002" y="28045"/>
            <a:ext cx="8062164" cy="580672"/>
          </a:xfrm>
          <a:prstGeom prst="rect">
            <a:avLst/>
          </a:prstGeom>
        </p:spPr>
        <p:txBody>
          <a:bodyPr vert="horz" wrap="square" lIns="0" tIns="81280" rIns="0" bIns="0" rtlCol="0">
            <a:spAutoFit/>
          </a:bodyPr>
          <a:lstStyle/>
          <a:p>
            <a:pPr marL="12700" marR="5080" algn="just">
              <a:lnSpc>
                <a:spcPct val="90000"/>
              </a:lnSpc>
              <a:spcBef>
                <a:spcPts val="640"/>
              </a:spcBef>
            </a:pPr>
            <a:r>
              <a:rPr lang="en-US" sz="3600" b="0" spc="-50" dirty="0">
                <a:solidFill>
                  <a:srgbClr val="FFFFFF"/>
                </a:solidFill>
                <a:latin typeface="Calibri Light"/>
                <a:cs typeface="Calibri Light"/>
              </a:rPr>
              <a:t>United Way of Connecticut</a:t>
            </a:r>
            <a:endParaRPr sz="3600" dirty="0">
              <a:latin typeface="Calibri Light"/>
              <a:cs typeface="Calibri Light"/>
            </a:endParaRPr>
          </a:p>
        </p:txBody>
      </p:sp>
      <p:sp>
        <p:nvSpPr>
          <p:cNvPr id="13" name="object 7"/>
          <p:cNvSpPr txBox="1">
            <a:spLocks/>
          </p:cNvSpPr>
          <p:nvPr/>
        </p:nvSpPr>
        <p:spPr>
          <a:xfrm>
            <a:off x="447334" y="1962150"/>
            <a:ext cx="1461516" cy="392223"/>
          </a:xfrm>
          <a:prstGeom prst="rect">
            <a:avLst/>
          </a:prstGeom>
        </p:spPr>
        <p:txBody>
          <a:bodyPr vert="horz" wrap="square" lIns="0" tIns="12700" rIns="0" bIns="0" rtlCol="0">
            <a:spAutoFit/>
          </a:bodyPr>
          <a:lstStyle>
            <a:lvl1pPr>
              <a:defRPr sz="2400" b="1" i="1">
                <a:solidFill>
                  <a:srgbClr val="006FC0"/>
                </a:solidFill>
                <a:latin typeface="Calibri"/>
                <a:ea typeface="+mj-ea"/>
                <a:cs typeface="Calibri"/>
              </a:defRPr>
            </a:lvl1pPr>
          </a:lstStyle>
          <a:p>
            <a:pPr marL="12700" algn="ctr">
              <a:lnSpc>
                <a:spcPts val="3105"/>
              </a:lnSpc>
              <a:spcBef>
                <a:spcPts val="100"/>
              </a:spcBef>
            </a:pPr>
            <a:r>
              <a:rPr lang="en-US" b="0" i="0" kern="0" spc="-10" dirty="0">
                <a:solidFill>
                  <a:srgbClr val="FFFFFF"/>
                </a:solidFill>
              </a:rPr>
              <a:t>About Us</a:t>
            </a:r>
            <a:endParaRPr lang="en-US" kern="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312" y="1133413"/>
            <a:ext cx="1473708" cy="1465062"/>
          </a:xfrm>
          <a:prstGeom prst="rect">
            <a:avLst/>
          </a:prstGeom>
        </p:spPr>
      </p:pic>
      <p:pic>
        <p:nvPicPr>
          <p:cNvPr id="2" name="Picture 1">
            <a:extLst>
              <a:ext uri="{FF2B5EF4-FFF2-40B4-BE49-F238E27FC236}">
                <a16:creationId xmlns:a16="http://schemas.microsoft.com/office/drawing/2014/main" id="{80608D91-CB42-4905-97D9-D12096DDD82C}"/>
              </a:ext>
            </a:extLst>
          </p:cNvPr>
          <p:cNvPicPr>
            <a:picLocks noChangeAspect="1"/>
          </p:cNvPicPr>
          <p:nvPr/>
        </p:nvPicPr>
        <p:blipFill>
          <a:blip r:embed="rId3"/>
          <a:stretch>
            <a:fillRect/>
          </a:stretch>
        </p:blipFill>
        <p:spPr>
          <a:xfrm>
            <a:off x="7138468" y="3462262"/>
            <a:ext cx="1987396" cy="1530229"/>
          </a:xfrm>
          <a:prstGeom prst="rect">
            <a:avLst/>
          </a:prstGeom>
        </p:spPr>
      </p:pic>
    </p:spTree>
    <p:extLst>
      <p:ext uri="{BB962C8B-B14F-4D97-AF65-F5344CB8AC3E}">
        <p14:creationId xmlns:p14="http://schemas.microsoft.com/office/powerpoint/2010/main" val="135051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2"/>
          <p:cNvPicPr/>
          <p:nvPr/>
        </p:nvPicPr>
        <p:blipFill>
          <a:blip r:embed="rId2" cstate="print"/>
          <a:stretch>
            <a:fillRect/>
          </a:stretch>
        </p:blipFill>
        <p:spPr>
          <a:xfrm>
            <a:off x="3662172" y="606143"/>
            <a:ext cx="5481828" cy="2523744"/>
          </a:xfrm>
          <a:prstGeom prst="rect">
            <a:avLst/>
          </a:prstGeom>
        </p:spPr>
      </p:pic>
      <p:sp>
        <p:nvSpPr>
          <p:cNvPr id="3" name="TextBox 2">
            <a:extLst>
              <a:ext uri="{FF2B5EF4-FFF2-40B4-BE49-F238E27FC236}">
                <a16:creationId xmlns:a16="http://schemas.microsoft.com/office/drawing/2014/main" id="{33D53FB7-B888-4D55-95E9-F7E57A7C8EE5}"/>
              </a:ext>
            </a:extLst>
          </p:cNvPr>
          <p:cNvSpPr txBox="1"/>
          <p:nvPr/>
        </p:nvSpPr>
        <p:spPr>
          <a:xfrm>
            <a:off x="70002" y="696239"/>
            <a:ext cx="3886200" cy="4278094"/>
          </a:xfrm>
          <a:prstGeom prst="rect">
            <a:avLst/>
          </a:prstGeom>
          <a:noFill/>
        </p:spPr>
        <p:txBody>
          <a:bodyPr wrap="square">
            <a:spAutoFit/>
          </a:bodyPr>
          <a:lstStyle/>
          <a:p>
            <a:pPr lvl="0"/>
            <a:r>
              <a:rPr lang="en-US" sz="1600" dirty="0"/>
              <a:t>211 Contact Specialists are at minimum Bachelor level professionals who either have or are working towards a Certification by the Information and Referral System and Certification by the American Association of Suicidology. </a:t>
            </a:r>
            <a:br>
              <a:rPr lang="en-US" sz="1600" dirty="0"/>
            </a:br>
            <a:endParaRPr lang="en-US" sz="1600" dirty="0"/>
          </a:p>
          <a:p>
            <a:pPr lvl="0"/>
            <a:r>
              <a:rPr lang="en-US" sz="1600" dirty="0"/>
              <a:t>All 211 Contact Specialists complete six to eight weeks of intensive training and mentoring before becoming responsible for working with callers in distress. Staff meetings and individual supervision occur regularly with on-going coaching and support. Trainings and refreshers are provided as needed and as regular requirements to maintain accreditation status. </a:t>
            </a:r>
          </a:p>
        </p:txBody>
      </p:sp>
      <p:sp>
        <p:nvSpPr>
          <p:cNvPr id="5" name="object 2"/>
          <p:cNvSpPr/>
          <p:nvPr/>
        </p:nvSpPr>
        <p:spPr>
          <a:xfrm>
            <a:off x="0" y="-19050"/>
            <a:ext cx="9144000" cy="66459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4471C4"/>
          </a:solidFill>
        </p:spPr>
        <p:txBody>
          <a:bodyPr wrap="square" lIns="0" tIns="0" rIns="0" bIns="0" rtlCol="0"/>
          <a:lstStyle/>
          <a:p>
            <a:endParaRPr dirty="0"/>
          </a:p>
        </p:txBody>
      </p:sp>
      <p:sp>
        <p:nvSpPr>
          <p:cNvPr id="6" name="object 3"/>
          <p:cNvSpPr txBox="1"/>
          <p:nvPr/>
        </p:nvSpPr>
        <p:spPr>
          <a:xfrm>
            <a:off x="70002" y="28045"/>
            <a:ext cx="8062164" cy="580672"/>
          </a:xfrm>
          <a:prstGeom prst="rect">
            <a:avLst/>
          </a:prstGeom>
        </p:spPr>
        <p:txBody>
          <a:bodyPr vert="horz" wrap="square" lIns="0" tIns="81280" rIns="0" bIns="0" rtlCol="0">
            <a:spAutoFit/>
          </a:bodyPr>
          <a:lstStyle/>
          <a:p>
            <a:pPr marL="12700" marR="5080" algn="just">
              <a:lnSpc>
                <a:spcPct val="90000"/>
              </a:lnSpc>
              <a:spcBef>
                <a:spcPts val="640"/>
              </a:spcBef>
            </a:pPr>
            <a:r>
              <a:rPr lang="en-US" sz="3600" b="0" spc="-50" dirty="0">
                <a:solidFill>
                  <a:srgbClr val="FFFFFF"/>
                </a:solidFill>
                <a:latin typeface="Calibri Light"/>
                <a:cs typeface="Calibri Light"/>
              </a:rPr>
              <a:t>United Way of Connecticut</a:t>
            </a:r>
            <a:endParaRPr sz="3600" dirty="0">
              <a:latin typeface="Calibri Light"/>
              <a:cs typeface="Calibri Light"/>
            </a:endParaRPr>
          </a:p>
        </p:txBody>
      </p:sp>
      <p:sp>
        <p:nvSpPr>
          <p:cNvPr id="8" name="Rectangle 7"/>
          <p:cNvSpPr/>
          <p:nvPr/>
        </p:nvSpPr>
        <p:spPr>
          <a:xfrm>
            <a:off x="4264101" y="3589930"/>
            <a:ext cx="4572000" cy="923330"/>
          </a:xfrm>
          <a:prstGeom prst="rect">
            <a:avLst/>
          </a:prstGeom>
        </p:spPr>
        <p:txBody>
          <a:bodyPr>
            <a:spAutoFit/>
          </a:bodyPr>
          <a:lstStyle/>
          <a:p>
            <a:pPr lvl="0"/>
            <a:r>
              <a:rPr lang="en-US" dirty="0">
                <a:solidFill>
                  <a:schemeClr val="accent6">
                    <a:lumMod val="75000"/>
                  </a:schemeClr>
                </a:solidFill>
              </a:rPr>
              <a:t>In Fiscal Year 2023, United Way of Connecticut, 211 handled 321,865 contacts of which 52% (168,657) crisis-related calls.</a:t>
            </a:r>
          </a:p>
        </p:txBody>
      </p:sp>
      <p:pic>
        <p:nvPicPr>
          <p:cNvPr id="4" name="Picture 3">
            <a:extLst>
              <a:ext uri="{FF2B5EF4-FFF2-40B4-BE49-F238E27FC236}">
                <a16:creationId xmlns:a16="http://schemas.microsoft.com/office/drawing/2014/main" id="{A9A4A4CB-4513-4BD6-8DBA-FE646B462F15}"/>
              </a:ext>
            </a:extLst>
          </p:cNvPr>
          <p:cNvPicPr>
            <a:picLocks noChangeAspect="1"/>
          </p:cNvPicPr>
          <p:nvPr/>
        </p:nvPicPr>
        <p:blipFill>
          <a:blip r:embed="rId3"/>
          <a:stretch>
            <a:fillRect/>
          </a:stretch>
        </p:blipFill>
        <p:spPr>
          <a:xfrm>
            <a:off x="7391400" y="4572000"/>
            <a:ext cx="1752600" cy="571500"/>
          </a:xfrm>
          <a:prstGeom prst="rect">
            <a:avLst/>
          </a:prstGeom>
        </p:spPr>
      </p:pic>
    </p:spTree>
    <p:extLst>
      <p:ext uri="{BB962C8B-B14F-4D97-AF65-F5344CB8AC3E}">
        <p14:creationId xmlns:p14="http://schemas.microsoft.com/office/powerpoint/2010/main" val="262092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p:cNvSpPr/>
          <p:nvPr/>
        </p:nvSpPr>
        <p:spPr>
          <a:xfrm>
            <a:off x="0" y="1276350"/>
            <a:ext cx="2127455" cy="160020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EC7C30"/>
          </a:solidFill>
        </p:spPr>
        <p:txBody>
          <a:bodyPr wrap="square" lIns="0" tIns="0" rIns="0" bIns="0" rtlCol="0"/>
          <a:lstStyle/>
          <a:p>
            <a:endParaRPr/>
          </a:p>
        </p:txBody>
      </p:sp>
      <p:sp>
        <p:nvSpPr>
          <p:cNvPr id="2" name="object 2"/>
          <p:cNvSpPr/>
          <p:nvPr/>
        </p:nvSpPr>
        <p:spPr>
          <a:xfrm>
            <a:off x="0" y="10227"/>
            <a:ext cx="9144000" cy="66459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4471C4"/>
          </a:solidFill>
        </p:spPr>
        <p:txBody>
          <a:bodyPr wrap="square" lIns="0" tIns="0" rIns="0" bIns="0" rtlCol="0"/>
          <a:lstStyle/>
          <a:p>
            <a:endParaRPr dirty="0"/>
          </a:p>
        </p:txBody>
      </p:sp>
      <p:sp>
        <p:nvSpPr>
          <p:cNvPr id="3" name="object 3"/>
          <p:cNvSpPr txBox="1"/>
          <p:nvPr/>
        </p:nvSpPr>
        <p:spPr>
          <a:xfrm>
            <a:off x="70002" y="28045"/>
            <a:ext cx="8062164" cy="580672"/>
          </a:xfrm>
          <a:prstGeom prst="rect">
            <a:avLst/>
          </a:prstGeom>
        </p:spPr>
        <p:txBody>
          <a:bodyPr vert="horz" wrap="square" lIns="0" tIns="81280" rIns="0" bIns="0" rtlCol="0">
            <a:spAutoFit/>
          </a:bodyPr>
          <a:lstStyle/>
          <a:p>
            <a:pPr marL="12700" marR="5080" algn="ctr">
              <a:lnSpc>
                <a:spcPct val="90000"/>
              </a:lnSpc>
              <a:spcBef>
                <a:spcPts val="640"/>
              </a:spcBef>
            </a:pPr>
            <a:r>
              <a:rPr lang="en-US" sz="3600" b="0" spc="-50" dirty="0">
                <a:solidFill>
                  <a:srgbClr val="FFFFFF"/>
                </a:solidFill>
                <a:latin typeface="Times New Roman" panose="02020603050405020304" pitchFamily="18" charset="0"/>
                <a:cs typeface="Times New Roman" panose="02020603050405020304" pitchFamily="18" charset="0"/>
              </a:rPr>
              <a:t>211 HHS Training Program</a:t>
            </a:r>
            <a:endParaRPr lang="en-US" sz="3600" dirty="0">
              <a:latin typeface="Times New Roman" panose="02020603050405020304" pitchFamily="18" charset="0"/>
              <a:cs typeface="Times New Roman" panose="02020603050405020304" pitchFamily="18" charset="0"/>
            </a:endParaRPr>
          </a:p>
        </p:txBody>
      </p:sp>
      <p:sp>
        <p:nvSpPr>
          <p:cNvPr id="7" name="object 7"/>
          <p:cNvSpPr txBox="1">
            <a:spLocks noGrp="1"/>
          </p:cNvSpPr>
          <p:nvPr>
            <p:ph type="title"/>
          </p:nvPr>
        </p:nvSpPr>
        <p:spPr>
          <a:xfrm>
            <a:off x="70002" y="1473721"/>
            <a:ext cx="2057329" cy="789768"/>
          </a:xfrm>
          <a:prstGeom prst="rect">
            <a:avLst/>
          </a:prstGeom>
        </p:spPr>
        <p:txBody>
          <a:bodyPr vert="horz" wrap="square" lIns="0" tIns="12700" rIns="0" bIns="0" rtlCol="0">
            <a:spAutoFit/>
          </a:bodyPr>
          <a:lstStyle/>
          <a:p>
            <a:pPr marL="12700" algn="ctr">
              <a:lnSpc>
                <a:spcPts val="3105"/>
              </a:lnSpc>
              <a:spcBef>
                <a:spcPts val="100"/>
              </a:spcBef>
            </a:pPr>
            <a:r>
              <a:rPr lang="en-US" b="0" i="0" spc="-10" dirty="0">
                <a:solidFill>
                  <a:srgbClr val="FFFFFF"/>
                </a:solidFill>
                <a:latin typeface="Times New Roman" panose="02020603050405020304" pitchFamily="18" charset="0"/>
                <a:cs typeface="Times New Roman" panose="02020603050405020304" pitchFamily="18" charset="0"/>
              </a:rPr>
              <a:t>Training Methodologies</a:t>
            </a:r>
            <a:endParaRPr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 y="2876550"/>
            <a:ext cx="2127207" cy="1418138"/>
          </a:xfrm>
          <a:prstGeom prst="rect">
            <a:avLst/>
          </a:prstGeom>
        </p:spPr>
      </p:pic>
      <p:sp>
        <p:nvSpPr>
          <p:cNvPr id="11" name="TextBox 10">
            <a:extLst>
              <a:ext uri="{FF2B5EF4-FFF2-40B4-BE49-F238E27FC236}">
                <a16:creationId xmlns:a16="http://schemas.microsoft.com/office/drawing/2014/main" id="{A34EBBAD-C7B8-4F33-9058-00E46DB59094}"/>
              </a:ext>
            </a:extLst>
          </p:cNvPr>
          <p:cNvSpPr txBox="1"/>
          <p:nvPr/>
        </p:nvSpPr>
        <p:spPr>
          <a:xfrm>
            <a:off x="2127331" y="674817"/>
            <a:ext cx="7016669" cy="4555093"/>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211 HHS training program is an intensive three-four -week hybrid program which delivers curriculum developed to meet AAS standards to introduce trainees to crisis call management using the least invasive approach and best practices for telephonic support and non-clinical assessment of needs and safety. Training sessions include:</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Live/Virtual Classroom Trainings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Interactive Group Discussion</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Relias online training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the ‘Teams’ platform for virtual training which allows for group collaboration and discussion with ability to have break-up sessions.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Simulation sessions (Live/online)</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Role plays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Call review of documentation and audio recordings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Contact Specialist Observation </a:t>
            </a:r>
          </a:p>
          <a:p>
            <a:endParaRPr lang="en-US" sz="2000" dirty="0"/>
          </a:p>
        </p:txBody>
      </p:sp>
      <p:pic>
        <p:nvPicPr>
          <p:cNvPr id="6" name="Picture 5">
            <a:extLst>
              <a:ext uri="{FF2B5EF4-FFF2-40B4-BE49-F238E27FC236}">
                <a16:creationId xmlns:a16="http://schemas.microsoft.com/office/drawing/2014/main" id="{3640E074-6525-4938-ACC0-087D90D3B477}"/>
              </a:ext>
            </a:extLst>
          </p:cNvPr>
          <p:cNvPicPr>
            <a:picLocks noChangeAspect="1"/>
          </p:cNvPicPr>
          <p:nvPr/>
        </p:nvPicPr>
        <p:blipFill>
          <a:blip r:embed="rId3"/>
          <a:stretch>
            <a:fillRect/>
          </a:stretch>
        </p:blipFill>
        <p:spPr>
          <a:xfrm>
            <a:off x="7369098" y="4543955"/>
            <a:ext cx="1752600" cy="571500"/>
          </a:xfrm>
          <a:prstGeom prst="rect">
            <a:avLst/>
          </a:prstGeom>
        </p:spPr>
      </p:pic>
    </p:spTree>
    <p:extLst>
      <p:ext uri="{BB962C8B-B14F-4D97-AF65-F5344CB8AC3E}">
        <p14:creationId xmlns:p14="http://schemas.microsoft.com/office/powerpoint/2010/main" val="370290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227"/>
            <a:ext cx="9144000" cy="66459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4471C4"/>
          </a:solidFill>
        </p:spPr>
        <p:txBody>
          <a:bodyPr wrap="square" lIns="0" tIns="0" rIns="0" bIns="0" rtlCol="0"/>
          <a:lstStyle/>
          <a:p>
            <a:endParaRPr dirty="0"/>
          </a:p>
        </p:txBody>
      </p:sp>
      <p:sp>
        <p:nvSpPr>
          <p:cNvPr id="3" name="object 3"/>
          <p:cNvSpPr txBox="1"/>
          <p:nvPr/>
        </p:nvSpPr>
        <p:spPr>
          <a:xfrm>
            <a:off x="70002" y="28045"/>
            <a:ext cx="8062164" cy="580672"/>
          </a:xfrm>
          <a:prstGeom prst="rect">
            <a:avLst/>
          </a:prstGeom>
        </p:spPr>
        <p:txBody>
          <a:bodyPr vert="horz" wrap="square" lIns="0" tIns="81280" rIns="0" bIns="0" rtlCol="0">
            <a:spAutoFit/>
          </a:bodyPr>
          <a:lstStyle/>
          <a:p>
            <a:pPr marL="12700" marR="5080" algn="ctr">
              <a:lnSpc>
                <a:spcPct val="90000"/>
              </a:lnSpc>
              <a:spcBef>
                <a:spcPts val="640"/>
              </a:spcBef>
            </a:pPr>
            <a:r>
              <a:rPr lang="en-US" sz="3600" spc="-50" dirty="0">
                <a:solidFill>
                  <a:srgbClr val="FFFFFF"/>
                </a:solidFill>
                <a:latin typeface="Times New Roman" panose="02020603050405020304" pitchFamily="18" charset="0"/>
                <a:cs typeface="Times New Roman" panose="02020603050405020304" pitchFamily="18" charset="0"/>
              </a:rPr>
              <a:t>211 HHS</a:t>
            </a:r>
            <a:r>
              <a:rPr lang="en-US" sz="3600" b="0" spc="-50" dirty="0">
                <a:solidFill>
                  <a:srgbClr val="FFFFFF"/>
                </a:solidFill>
                <a:latin typeface="Times New Roman" panose="02020603050405020304" pitchFamily="18" charset="0"/>
                <a:cs typeface="Times New Roman" panose="02020603050405020304" pitchFamily="18" charset="0"/>
              </a:rPr>
              <a:t> Training Program</a:t>
            </a:r>
            <a:endParaRPr lang="en-US" sz="3600" dirty="0">
              <a:latin typeface="Times New Roman" panose="02020603050405020304" pitchFamily="18" charset="0"/>
              <a:cs typeface="Times New Roman" panose="02020603050405020304" pitchFamily="18" charset="0"/>
            </a:endParaRPr>
          </a:p>
        </p:txBody>
      </p:sp>
      <p:sp>
        <p:nvSpPr>
          <p:cNvPr id="8" name="object 8"/>
          <p:cNvSpPr txBox="1"/>
          <p:nvPr/>
        </p:nvSpPr>
        <p:spPr>
          <a:xfrm>
            <a:off x="2514600" y="1123950"/>
            <a:ext cx="6096000" cy="3603551"/>
          </a:xfrm>
          <a:prstGeom prst="rect">
            <a:avLst/>
          </a:prstGeom>
        </p:spPr>
        <p:txBody>
          <a:bodyPr vert="horz" wrap="square" lIns="0" tIns="33020" rIns="0" bIns="0" rtlCol="0">
            <a:spAutoFit/>
          </a:bodyPr>
          <a:lstStyle/>
          <a:p>
            <a:pPr lvl="0"/>
            <a:r>
              <a:rPr lang="en-US" sz="2000" dirty="0">
                <a:latin typeface="Times New Roman" panose="02020603050405020304" pitchFamily="18" charset="0"/>
                <a:cs typeface="Times New Roman" panose="02020603050405020304" pitchFamily="18" charset="0"/>
              </a:rPr>
              <a:t>After classroom training and Contact Specialist observation sessions, an 8-hour individualized training session is provided to trainees to reinforce practiced skills, which includes:</a:t>
            </a:r>
          </a:p>
          <a:p>
            <a:pPr marL="285750" lvl="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Call simulation</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Side by Side call management coaching</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Side by Side documentation coaching</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direct performance feedback</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Establish continued performance goals</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endParaRPr lang="en-US" sz="1600" dirty="0"/>
          </a:p>
        </p:txBody>
      </p:sp>
      <p:sp>
        <p:nvSpPr>
          <p:cNvPr id="10" name="object 2"/>
          <p:cNvSpPr/>
          <p:nvPr/>
        </p:nvSpPr>
        <p:spPr>
          <a:xfrm>
            <a:off x="0" y="1123950"/>
            <a:ext cx="2127455" cy="243840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EC7C30"/>
          </a:solidFill>
        </p:spPr>
        <p:txBody>
          <a:bodyPr wrap="square" lIns="0" tIns="0" rIns="0" bIns="0" rtlCol="0"/>
          <a:lstStyle/>
          <a:p>
            <a:endParaRPr/>
          </a:p>
        </p:txBody>
      </p:sp>
      <p:sp>
        <p:nvSpPr>
          <p:cNvPr id="7" name="object 7"/>
          <p:cNvSpPr txBox="1">
            <a:spLocks noGrp="1"/>
          </p:cNvSpPr>
          <p:nvPr>
            <p:ph type="title"/>
          </p:nvPr>
        </p:nvSpPr>
        <p:spPr>
          <a:xfrm>
            <a:off x="70002" y="1352550"/>
            <a:ext cx="1911198" cy="789768"/>
          </a:xfrm>
          <a:prstGeom prst="rect">
            <a:avLst/>
          </a:prstGeom>
        </p:spPr>
        <p:txBody>
          <a:bodyPr vert="horz" wrap="square" lIns="0" tIns="12700" rIns="0" bIns="0" rtlCol="0">
            <a:spAutoFit/>
          </a:bodyPr>
          <a:lstStyle/>
          <a:p>
            <a:pPr marL="12700" algn="ctr">
              <a:lnSpc>
                <a:spcPts val="3105"/>
              </a:lnSpc>
              <a:spcBef>
                <a:spcPts val="100"/>
              </a:spcBef>
            </a:pPr>
            <a:r>
              <a:rPr lang="en-US" b="0" i="0" spc="-10" dirty="0">
                <a:solidFill>
                  <a:srgbClr val="FFFFFF"/>
                </a:solidFill>
                <a:latin typeface="Times New Roman" panose="02020603050405020304" pitchFamily="18" charset="0"/>
                <a:cs typeface="Times New Roman" panose="02020603050405020304" pitchFamily="18" charset="0"/>
              </a:rPr>
              <a:t>Individualized Training</a:t>
            </a:r>
            <a:endParaRPr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 y="3562350"/>
            <a:ext cx="2127207" cy="1418138"/>
          </a:xfrm>
          <a:prstGeom prst="rect">
            <a:avLst/>
          </a:prstGeom>
        </p:spPr>
      </p:pic>
      <p:pic>
        <p:nvPicPr>
          <p:cNvPr id="5" name="Picture 4">
            <a:extLst>
              <a:ext uri="{FF2B5EF4-FFF2-40B4-BE49-F238E27FC236}">
                <a16:creationId xmlns:a16="http://schemas.microsoft.com/office/drawing/2014/main" id="{9027FAF0-DE0B-4BB3-86C8-6CD2F59317FD}"/>
              </a:ext>
            </a:extLst>
          </p:cNvPr>
          <p:cNvPicPr>
            <a:picLocks noChangeAspect="1"/>
          </p:cNvPicPr>
          <p:nvPr/>
        </p:nvPicPr>
        <p:blipFill>
          <a:blip r:embed="rId3"/>
          <a:stretch>
            <a:fillRect/>
          </a:stretch>
        </p:blipFill>
        <p:spPr>
          <a:xfrm>
            <a:off x="7363460" y="4562811"/>
            <a:ext cx="1752600" cy="571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227"/>
            <a:ext cx="9144000" cy="66459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4471C4"/>
          </a:solidFill>
        </p:spPr>
        <p:txBody>
          <a:bodyPr wrap="square" lIns="0" tIns="0" rIns="0" bIns="0" rtlCol="0"/>
          <a:lstStyle/>
          <a:p>
            <a:endParaRPr dirty="0"/>
          </a:p>
        </p:txBody>
      </p:sp>
      <p:sp>
        <p:nvSpPr>
          <p:cNvPr id="3" name="object 3"/>
          <p:cNvSpPr txBox="1"/>
          <p:nvPr/>
        </p:nvSpPr>
        <p:spPr>
          <a:xfrm>
            <a:off x="70002" y="28045"/>
            <a:ext cx="8062164" cy="580672"/>
          </a:xfrm>
          <a:prstGeom prst="rect">
            <a:avLst/>
          </a:prstGeom>
        </p:spPr>
        <p:txBody>
          <a:bodyPr vert="horz" wrap="square" lIns="0" tIns="81280" rIns="0" bIns="0" rtlCol="0">
            <a:spAutoFit/>
          </a:bodyPr>
          <a:lstStyle/>
          <a:p>
            <a:pPr marL="12700" marR="5080" algn="ctr">
              <a:lnSpc>
                <a:spcPct val="90000"/>
              </a:lnSpc>
              <a:spcBef>
                <a:spcPts val="640"/>
              </a:spcBef>
            </a:pPr>
            <a:r>
              <a:rPr lang="en-US" sz="3600" b="0" spc="-50" dirty="0">
                <a:solidFill>
                  <a:srgbClr val="FFFFFF"/>
                </a:solidFill>
                <a:latin typeface="Times New Roman" panose="02020603050405020304" pitchFamily="18" charset="0"/>
                <a:cs typeface="Times New Roman" panose="02020603050405020304" pitchFamily="18" charset="0"/>
              </a:rPr>
              <a:t>211 HHS Training Program</a:t>
            </a:r>
            <a:endParaRPr lang="en-US" sz="3600" dirty="0">
              <a:latin typeface="Times New Roman" panose="02020603050405020304" pitchFamily="18" charset="0"/>
              <a:cs typeface="Times New Roman" panose="02020603050405020304" pitchFamily="18" charset="0"/>
            </a:endParaRPr>
          </a:p>
        </p:txBody>
      </p:sp>
      <p:sp>
        <p:nvSpPr>
          <p:cNvPr id="9" name="object 2"/>
          <p:cNvSpPr/>
          <p:nvPr/>
        </p:nvSpPr>
        <p:spPr>
          <a:xfrm>
            <a:off x="0" y="1276350"/>
            <a:ext cx="2127455" cy="160020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EC7C30"/>
          </a:solidFill>
        </p:spPr>
        <p:txBody>
          <a:bodyPr wrap="square" lIns="0" tIns="0" rIns="0" bIns="0" rtlCol="0"/>
          <a:lstStyle/>
          <a:p>
            <a:endParaRPr/>
          </a:p>
        </p:txBody>
      </p:sp>
      <p:sp>
        <p:nvSpPr>
          <p:cNvPr id="11" name="object 7"/>
          <p:cNvSpPr txBox="1">
            <a:spLocks/>
          </p:cNvSpPr>
          <p:nvPr/>
        </p:nvSpPr>
        <p:spPr>
          <a:xfrm>
            <a:off x="70002" y="1473721"/>
            <a:ext cx="1857021" cy="780663"/>
          </a:xfrm>
          <a:prstGeom prst="rect">
            <a:avLst/>
          </a:prstGeom>
        </p:spPr>
        <p:txBody>
          <a:bodyPr vert="horz" wrap="square" lIns="0" tIns="12700" rIns="0" bIns="0" rtlCol="0">
            <a:spAutoFit/>
          </a:bodyPr>
          <a:lstStyle>
            <a:lvl1pPr>
              <a:defRPr sz="2400" b="1" i="1">
                <a:solidFill>
                  <a:srgbClr val="006FC0"/>
                </a:solidFill>
                <a:latin typeface="Calibri"/>
                <a:ea typeface="+mj-ea"/>
                <a:cs typeface="Calibri"/>
              </a:defRPr>
            </a:lvl1pPr>
          </a:lstStyle>
          <a:p>
            <a:pPr marL="12700" algn="ctr">
              <a:lnSpc>
                <a:spcPts val="3105"/>
              </a:lnSpc>
              <a:spcBef>
                <a:spcPts val="100"/>
              </a:spcBef>
            </a:pPr>
            <a:r>
              <a:rPr lang="en-US" b="0" i="0" kern="0" spc="-10" dirty="0">
                <a:solidFill>
                  <a:srgbClr val="FFFFFF"/>
                </a:solidFill>
                <a:latin typeface="Times New Roman" panose="02020603050405020304" pitchFamily="18" charset="0"/>
                <a:cs typeface="Times New Roman" panose="02020603050405020304" pitchFamily="18" charset="0"/>
              </a:rPr>
              <a:t>Training Ambassadors</a:t>
            </a:r>
            <a:endParaRPr lang="en-US" kern="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626994B-90D9-47CD-9024-3E4D41E73B94}"/>
              </a:ext>
            </a:extLst>
          </p:cNvPr>
          <p:cNvSpPr txBox="1"/>
          <p:nvPr/>
        </p:nvSpPr>
        <p:spPr>
          <a:xfrm>
            <a:off x="2460424" y="674817"/>
            <a:ext cx="6150176" cy="3631763"/>
          </a:xfrm>
          <a:prstGeom prst="rect">
            <a:avLst/>
          </a:prstGeom>
          <a:noFill/>
        </p:spPr>
        <p:txBody>
          <a:bodyPr wrap="square">
            <a:spAutoFit/>
          </a:bodyPr>
          <a:lstStyle/>
          <a:p>
            <a:pPr lvl="0"/>
            <a:r>
              <a:rPr lang="en-US" dirty="0">
                <a:latin typeface="Times New Roman" panose="02020603050405020304" pitchFamily="18" charset="0"/>
                <a:cs typeface="Times New Roman" panose="02020603050405020304" pitchFamily="18" charset="0"/>
              </a:rPr>
              <a:t>After trainees have completed their individualized training and transition to hands on learning, they are paired with a seasoned contact specialist for mentoring 2-4 hours daily for continued guided call handling practice.</a:t>
            </a:r>
          </a:p>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The mentor's role during these sessions include</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Demonstration of  call management</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Demonstration of documentation completion</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Coaching trainees during call management</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Coaching trainees of documentation completion</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 direct feedback to trainees for growth</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Contribute feedback for trainee performance goals</a:t>
            </a:r>
          </a:p>
          <a:p>
            <a:pPr lvl="1"/>
            <a:endParaRPr lang="en-US" sz="1400" dirty="0"/>
          </a:p>
        </p:txBody>
      </p:sp>
      <p:pic>
        <p:nvPicPr>
          <p:cNvPr id="5" name="Picture 4">
            <a:extLst>
              <a:ext uri="{FF2B5EF4-FFF2-40B4-BE49-F238E27FC236}">
                <a16:creationId xmlns:a16="http://schemas.microsoft.com/office/drawing/2014/main" id="{09585A84-478A-4BC4-80D0-63A7A4420C5D}"/>
              </a:ext>
            </a:extLst>
          </p:cNvPr>
          <p:cNvPicPr>
            <a:picLocks noChangeAspect="1"/>
          </p:cNvPicPr>
          <p:nvPr/>
        </p:nvPicPr>
        <p:blipFill>
          <a:blip r:embed="rId2"/>
          <a:stretch>
            <a:fillRect/>
          </a:stretch>
        </p:blipFill>
        <p:spPr>
          <a:xfrm>
            <a:off x="36755" y="2876550"/>
            <a:ext cx="2090700" cy="1600200"/>
          </a:xfrm>
          <a:prstGeom prst="rect">
            <a:avLst/>
          </a:prstGeom>
        </p:spPr>
      </p:pic>
      <p:pic>
        <p:nvPicPr>
          <p:cNvPr id="12" name="Picture 11">
            <a:extLst>
              <a:ext uri="{FF2B5EF4-FFF2-40B4-BE49-F238E27FC236}">
                <a16:creationId xmlns:a16="http://schemas.microsoft.com/office/drawing/2014/main" id="{AE544A28-9AD6-44A8-BF4F-D6F35C7800C9}"/>
              </a:ext>
            </a:extLst>
          </p:cNvPr>
          <p:cNvPicPr>
            <a:picLocks noChangeAspect="1"/>
          </p:cNvPicPr>
          <p:nvPr/>
        </p:nvPicPr>
        <p:blipFill>
          <a:blip r:embed="rId3"/>
          <a:stretch>
            <a:fillRect/>
          </a:stretch>
        </p:blipFill>
        <p:spPr>
          <a:xfrm>
            <a:off x="7391400" y="4572000"/>
            <a:ext cx="1752600" cy="571500"/>
          </a:xfrm>
          <a:prstGeom prst="rect">
            <a:avLst/>
          </a:prstGeom>
        </p:spPr>
      </p:pic>
    </p:spTree>
    <p:extLst>
      <p:ext uri="{BB962C8B-B14F-4D97-AF65-F5344CB8AC3E}">
        <p14:creationId xmlns:p14="http://schemas.microsoft.com/office/powerpoint/2010/main" val="360650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227"/>
            <a:ext cx="9144000" cy="66459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4471C4"/>
          </a:solidFill>
        </p:spPr>
        <p:txBody>
          <a:bodyPr wrap="square" lIns="0" tIns="0" rIns="0" bIns="0" rtlCol="0"/>
          <a:lstStyle/>
          <a:p>
            <a:endParaRPr dirty="0"/>
          </a:p>
        </p:txBody>
      </p:sp>
      <p:sp>
        <p:nvSpPr>
          <p:cNvPr id="3" name="object 3"/>
          <p:cNvSpPr txBox="1"/>
          <p:nvPr/>
        </p:nvSpPr>
        <p:spPr>
          <a:xfrm>
            <a:off x="70002" y="28045"/>
            <a:ext cx="8062164" cy="580672"/>
          </a:xfrm>
          <a:prstGeom prst="rect">
            <a:avLst/>
          </a:prstGeom>
        </p:spPr>
        <p:txBody>
          <a:bodyPr vert="horz" wrap="square" lIns="0" tIns="81280" rIns="0" bIns="0" rtlCol="0">
            <a:spAutoFit/>
          </a:bodyPr>
          <a:lstStyle/>
          <a:p>
            <a:pPr marL="12700" marR="5080" algn="ctr">
              <a:lnSpc>
                <a:spcPct val="90000"/>
              </a:lnSpc>
              <a:spcBef>
                <a:spcPts val="640"/>
              </a:spcBef>
            </a:pPr>
            <a:r>
              <a:rPr lang="en-US" sz="3600" b="0" spc="-50" dirty="0">
                <a:solidFill>
                  <a:srgbClr val="FFFFFF"/>
                </a:solidFill>
                <a:latin typeface="Times New Roman" panose="02020603050405020304" pitchFamily="18" charset="0"/>
                <a:cs typeface="Times New Roman" panose="02020603050405020304" pitchFamily="18" charset="0"/>
              </a:rPr>
              <a:t>211 HHS Training Program</a:t>
            </a:r>
            <a:endParaRPr lang="en-US" sz="3600" dirty="0">
              <a:latin typeface="Times New Roman" panose="02020603050405020304" pitchFamily="18" charset="0"/>
              <a:cs typeface="Times New Roman" panose="02020603050405020304" pitchFamily="18" charset="0"/>
            </a:endParaRPr>
          </a:p>
        </p:txBody>
      </p:sp>
      <p:sp>
        <p:nvSpPr>
          <p:cNvPr id="9" name="object 2"/>
          <p:cNvSpPr/>
          <p:nvPr/>
        </p:nvSpPr>
        <p:spPr>
          <a:xfrm>
            <a:off x="0" y="1276350"/>
            <a:ext cx="2127455" cy="160020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EC7C30"/>
          </a:solidFill>
        </p:spPr>
        <p:txBody>
          <a:bodyPr wrap="square" lIns="0" tIns="0" rIns="0" bIns="0" rtlCol="0"/>
          <a:lstStyle/>
          <a:p>
            <a:endParaRPr/>
          </a:p>
        </p:txBody>
      </p:sp>
      <p:sp>
        <p:nvSpPr>
          <p:cNvPr id="11" name="object 7"/>
          <p:cNvSpPr txBox="1">
            <a:spLocks/>
          </p:cNvSpPr>
          <p:nvPr/>
        </p:nvSpPr>
        <p:spPr>
          <a:xfrm>
            <a:off x="332969" y="1473721"/>
            <a:ext cx="1461516" cy="780663"/>
          </a:xfrm>
          <a:prstGeom prst="rect">
            <a:avLst/>
          </a:prstGeom>
        </p:spPr>
        <p:txBody>
          <a:bodyPr vert="horz" wrap="square" lIns="0" tIns="12700" rIns="0" bIns="0" rtlCol="0">
            <a:spAutoFit/>
          </a:bodyPr>
          <a:lstStyle>
            <a:lvl1pPr>
              <a:defRPr sz="2400" b="1" i="1">
                <a:solidFill>
                  <a:srgbClr val="006FC0"/>
                </a:solidFill>
                <a:latin typeface="Calibri"/>
                <a:ea typeface="+mj-ea"/>
                <a:cs typeface="Calibri"/>
              </a:defRPr>
            </a:lvl1pPr>
          </a:lstStyle>
          <a:p>
            <a:pPr marL="12700" algn="ctr">
              <a:lnSpc>
                <a:spcPts val="3105"/>
              </a:lnSpc>
              <a:spcBef>
                <a:spcPts val="100"/>
              </a:spcBef>
            </a:pPr>
            <a:r>
              <a:rPr lang="en-US" b="0" i="0" kern="0" spc="-10" dirty="0">
                <a:solidFill>
                  <a:srgbClr val="FFFFFF"/>
                </a:solidFill>
                <a:latin typeface="Times New Roman" panose="02020603050405020304" pitchFamily="18" charset="0"/>
                <a:cs typeface="Times New Roman" panose="02020603050405020304" pitchFamily="18" charset="0"/>
              </a:rPr>
              <a:t>Training Syllabus</a:t>
            </a:r>
            <a:endParaRPr lang="en-US" kern="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626994B-90D9-47CD-9024-3E4D41E73B94}"/>
              </a:ext>
            </a:extLst>
          </p:cNvPr>
          <p:cNvSpPr txBox="1"/>
          <p:nvPr/>
        </p:nvSpPr>
        <p:spPr>
          <a:xfrm>
            <a:off x="2164210" y="692635"/>
            <a:ext cx="6979790" cy="4062651"/>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Training is offered in multiple sessions over the course of 4-8 weeks in preparation for independent  call/chat/text handling.  Training sessions are designed for trainees to gain effective skills in contact management that include</a:t>
            </a:r>
          </a:p>
          <a:p>
            <a:pPr lvl="1"/>
            <a:endParaRPr lang="en-US" sz="1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Effective Engagement </a:t>
            </a:r>
          </a:p>
          <a:p>
            <a:pPr lvl="1"/>
            <a:endParaRPr lang="en-US" sz="1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Assessment</a:t>
            </a:r>
          </a:p>
          <a:p>
            <a:pPr lvl="1"/>
            <a:endParaRPr lang="en-US" sz="1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Collaborative  Planning</a:t>
            </a:r>
          </a:p>
          <a:p>
            <a:pPr lvl="1"/>
            <a:endParaRPr lang="en-US" sz="1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Resources, Referrals, and telephonic support</a:t>
            </a:r>
          </a:p>
          <a:p>
            <a:pPr lvl="1"/>
            <a:endParaRPr lang="en-US" sz="1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Documentation</a:t>
            </a:r>
          </a:p>
          <a:p>
            <a:pPr lvl="1"/>
            <a:endParaRPr lang="en-US" sz="1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Direct Referral to Programs and Services</a:t>
            </a:r>
          </a:p>
          <a:p>
            <a:pPr lvl="1"/>
            <a:endParaRPr lang="en-US" sz="1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Collaboration with internal and external resources</a:t>
            </a:r>
          </a:p>
          <a:p>
            <a:pPr lvl="1"/>
            <a:endParaRPr lang="en-US" sz="1400" dirty="0"/>
          </a:p>
        </p:txBody>
      </p:sp>
      <p:pic>
        <p:nvPicPr>
          <p:cNvPr id="5" name="Picture 4">
            <a:extLst>
              <a:ext uri="{FF2B5EF4-FFF2-40B4-BE49-F238E27FC236}">
                <a16:creationId xmlns:a16="http://schemas.microsoft.com/office/drawing/2014/main" id="{09585A84-478A-4BC4-80D0-63A7A4420C5D}"/>
              </a:ext>
            </a:extLst>
          </p:cNvPr>
          <p:cNvPicPr>
            <a:picLocks noChangeAspect="1"/>
          </p:cNvPicPr>
          <p:nvPr/>
        </p:nvPicPr>
        <p:blipFill>
          <a:blip r:embed="rId2"/>
          <a:stretch>
            <a:fillRect/>
          </a:stretch>
        </p:blipFill>
        <p:spPr>
          <a:xfrm>
            <a:off x="36755" y="2876550"/>
            <a:ext cx="2090700" cy="1600200"/>
          </a:xfrm>
          <a:prstGeom prst="rect">
            <a:avLst/>
          </a:prstGeom>
        </p:spPr>
      </p:pic>
      <p:pic>
        <p:nvPicPr>
          <p:cNvPr id="12" name="Picture 11">
            <a:extLst>
              <a:ext uri="{FF2B5EF4-FFF2-40B4-BE49-F238E27FC236}">
                <a16:creationId xmlns:a16="http://schemas.microsoft.com/office/drawing/2014/main" id="{AE544A28-9AD6-44A8-BF4F-D6F35C7800C9}"/>
              </a:ext>
            </a:extLst>
          </p:cNvPr>
          <p:cNvPicPr>
            <a:picLocks noChangeAspect="1"/>
          </p:cNvPicPr>
          <p:nvPr/>
        </p:nvPicPr>
        <p:blipFill>
          <a:blip r:embed="rId3"/>
          <a:stretch>
            <a:fillRect/>
          </a:stretch>
        </p:blipFill>
        <p:spPr>
          <a:xfrm>
            <a:off x="7391400" y="4572000"/>
            <a:ext cx="1752600" cy="571500"/>
          </a:xfrm>
          <a:prstGeom prst="rect">
            <a:avLst/>
          </a:prstGeom>
        </p:spPr>
      </p:pic>
    </p:spTree>
    <p:extLst>
      <p:ext uri="{BB962C8B-B14F-4D97-AF65-F5344CB8AC3E}">
        <p14:creationId xmlns:p14="http://schemas.microsoft.com/office/powerpoint/2010/main" val="359638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227"/>
            <a:ext cx="9144000" cy="66459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4471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p:nvPr/>
        </p:nvSpPr>
        <p:spPr>
          <a:xfrm>
            <a:off x="70002" y="28045"/>
            <a:ext cx="8062164" cy="580672"/>
          </a:xfrm>
          <a:prstGeom prst="rect">
            <a:avLst/>
          </a:prstGeom>
        </p:spPr>
        <p:txBody>
          <a:bodyPr vert="horz" wrap="square" lIns="0" tIns="81280" rIns="0" bIns="0" rtlCol="0">
            <a:spAutoFit/>
          </a:bodyPr>
          <a:lstStyle/>
          <a:p>
            <a:pPr marL="12700" marR="5080" algn="ctr">
              <a:lnSpc>
                <a:spcPct val="90000"/>
              </a:lnSpc>
              <a:spcBef>
                <a:spcPts val="640"/>
              </a:spcBef>
            </a:pPr>
            <a:r>
              <a:rPr lang="en-US" sz="3600" spc="-50" dirty="0">
                <a:solidFill>
                  <a:srgbClr val="FFFFFF"/>
                </a:solidFill>
                <a:latin typeface="Times New Roman" panose="02020603050405020304" pitchFamily="18" charset="0"/>
                <a:cs typeface="Times New Roman" panose="02020603050405020304" pitchFamily="18" charset="0"/>
              </a:rPr>
              <a:t>Technology for Learning</a:t>
            </a:r>
            <a:endParaRPr lang="en-US" sz="3600" dirty="0">
              <a:latin typeface="Times New Roman" panose="02020603050405020304" pitchFamily="18" charset="0"/>
              <a:cs typeface="Times New Roman" panose="02020603050405020304" pitchFamily="18" charset="0"/>
            </a:endParaRPr>
          </a:p>
        </p:txBody>
      </p:sp>
      <p:sp>
        <p:nvSpPr>
          <p:cNvPr id="13" name="object 2"/>
          <p:cNvSpPr/>
          <p:nvPr/>
        </p:nvSpPr>
        <p:spPr>
          <a:xfrm>
            <a:off x="0" y="886613"/>
            <a:ext cx="2127455" cy="2218537"/>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EC7C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7"/>
          <p:cNvSpPr txBox="1">
            <a:spLocks noGrp="1"/>
          </p:cNvSpPr>
          <p:nvPr>
            <p:ph type="title"/>
          </p:nvPr>
        </p:nvSpPr>
        <p:spPr>
          <a:xfrm>
            <a:off x="152400" y="1276350"/>
            <a:ext cx="1752600" cy="383118"/>
          </a:xfrm>
          <a:prstGeom prst="rect">
            <a:avLst/>
          </a:prstGeom>
        </p:spPr>
        <p:txBody>
          <a:bodyPr vert="horz" wrap="square" lIns="0" tIns="12700" rIns="0" bIns="0" rtlCol="0">
            <a:spAutoFit/>
          </a:bodyPr>
          <a:lstStyle/>
          <a:p>
            <a:pPr marL="12700" algn="ctr">
              <a:lnSpc>
                <a:spcPts val="3105"/>
              </a:lnSpc>
              <a:spcBef>
                <a:spcPts val="100"/>
              </a:spcBef>
            </a:pPr>
            <a:r>
              <a:rPr lang="en-US" b="0" i="0" spc="-10" dirty="0">
                <a:solidFill>
                  <a:srgbClr val="FFFFFF"/>
                </a:solidFill>
                <a:latin typeface="Times New Roman" panose="02020603050405020304" pitchFamily="18" charset="0"/>
                <a:cs typeface="Times New Roman" panose="02020603050405020304" pitchFamily="18" charset="0"/>
              </a:rPr>
              <a:t>Technology</a:t>
            </a:r>
            <a:endParaRPr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 y="3105150"/>
            <a:ext cx="2127207" cy="1271338"/>
          </a:xfrm>
          <a:prstGeom prst="rect">
            <a:avLst/>
          </a:prstGeom>
        </p:spPr>
      </p:pic>
      <p:pic>
        <p:nvPicPr>
          <p:cNvPr id="5" name="Picture 4">
            <a:extLst>
              <a:ext uri="{FF2B5EF4-FFF2-40B4-BE49-F238E27FC236}">
                <a16:creationId xmlns:a16="http://schemas.microsoft.com/office/drawing/2014/main" id="{B6FBCA77-88BB-4CEC-8197-5F4DEF5B2C46}"/>
              </a:ext>
            </a:extLst>
          </p:cNvPr>
          <p:cNvPicPr>
            <a:picLocks noChangeAspect="1"/>
          </p:cNvPicPr>
          <p:nvPr/>
        </p:nvPicPr>
        <p:blipFill>
          <a:blip r:embed="rId3"/>
          <a:stretch>
            <a:fillRect/>
          </a:stretch>
        </p:blipFill>
        <p:spPr>
          <a:xfrm>
            <a:off x="7255866" y="4543955"/>
            <a:ext cx="1752600" cy="571500"/>
          </a:xfrm>
          <a:prstGeom prst="rect">
            <a:avLst/>
          </a:prstGeom>
        </p:spPr>
      </p:pic>
      <p:sp>
        <p:nvSpPr>
          <p:cNvPr id="4" name="TextBox 3">
            <a:extLst>
              <a:ext uri="{FF2B5EF4-FFF2-40B4-BE49-F238E27FC236}">
                <a16:creationId xmlns:a16="http://schemas.microsoft.com/office/drawing/2014/main" id="{EB5F89CE-C147-495A-AE75-F7D82A36109D}"/>
              </a:ext>
            </a:extLst>
          </p:cNvPr>
          <p:cNvSpPr txBox="1"/>
          <p:nvPr/>
        </p:nvSpPr>
        <p:spPr>
          <a:xfrm>
            <a:off x="2279855" y="1047750"/>
            <a:ext cx="5949745" cy="3970318"/>
          </a:xfrm>
          <a:prstGeom prst="rect">
            <a:avLst/>
          </a:prstGeom>
          <a:noFill/>
        </p:spPr>
        <p:txBody>
          <a:bodyPr wrap="square" rtlCol="0">
            <a:spAutoFit/>
          </a:bodyPr>
          <a:lstStyle/>
          <a:p>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Introductory training week is conducted in-office and  includes instructions on accessing technological applications, communications, and completion of the Work From Home (WFH) approval process.</a:t>
            </a:r>
          </a:p>
          <a:p>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Trainees are issued company equipment for business use only which include: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Computer hardware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Computer software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VPN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Softphone Headset (if required)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HDMI cord to connect to internet router (connection req)</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Other applicable equipment as deemed necessary</a:t>
            </a:r>
          </a:p>
          <a:p>
            <a:endParaRPr lang="en-US" dirty="0"/>
          </a:p>
        </p:txBody>
      </p:sp>
    </p:spTree>
    <p:extLst>
      <p:ext uri="{BB962C8B-B14F-4D97-AF65-F5344CB8AC3E}">
        <p14:creationId xmlns:p14="http://schemas.microsoft.com/office/powerpoint/2010/main" val="390803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227"/>
            <a:ext cx="9144000" cy="664590"/>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4471C4"/>
          </a:solidFill>
        </p:spPr>
        <p:txBody>
          <a:bodyPr wrap="square" lIns="0" tIns="0" rIns="0" bIns="0" rtlCol="0"/>
          <a:lstStyle/>
          <a:p>
            <a:endParaRPr dirty="0"/>
          </a:p>
        </p:txBody>
      </p:sp>
      <p:sp>
        <p:nvSpPr>
          <p:cNvPr id="3" name="object 3"/>
          <p:cNvSpPr txBox="1"/>
          <p:nvPr/>
        </p:nvSpPr>
        <p:spPr>
          <a:xfrm>
            <a:off x="70002" y="28045"/>
            <a:ext cx="8062164" cy="580672"/>
          </a:xfrm>
          <a:prstGeom prst="rect">
            <a:avLst/>
          </a:prstGeom>
        </p:spPr>
        <p:txBody>
          <a:bodyPr vert="horz" wrap="square" lIns="0" tIns="81280" rIns="0" bIns="0" rtlCol="0">
            <a:spAutoFit/>
          </a:bodyPr>
          <a:lstStyle/>
          <a:p>
            <a:pPr marL="12700" marR="5080" algn="ctr">
              <a:lnSpc>
                <a:spcPct val="90000"/>
              </a:lnSpc>
              <a:spcBef>
                <a:spcPts val="640"/>
              </a:spcBef>
            </a:pPr>
            <a:r>
              <a:rPr lang="en-US" sz="3600" b="0" spc="-50" dirty="0">
                <a:solidFill>
                  <a:srgbClr val="FFFFFF"/>
                </a:solidFill>
                <a:latin typeface="Times New Roman" panose="02020603050405020304" pitchFamily="18" charset="0"/>
                <a:cs typeface="Times New Roman" panose="02020603050405020304" pitchFamily="18" charset="0"/>
              </a:rPr>
              <a:t>Technological Requirements</a:t>
            </a:r>
            <a:endParaRPr lang="en-US" sz="3600" dirty="0">
              <a:latin typeface="Times New Roman" panose="02020603050405020304" pitchFamily="18" charset="0"/>
              <a:cs typeface="Times New Roman" panose="02020603050405020304" pitchFamily="18" charset="0"/>
            </a:endParaRPr>
          </a:p>
        </p:txBody>
      </p:sp>
      <p:sp>
        <p:nvSpPr>
          <p:cNvPr id="13" name="object 2"/>
          <p:cNvSpPr/>
          <p:nvPr/>
        </p:nvSpPr>
        <p:spPr>
          <a:xfrm>
            <a:off x="0" y="886613"/>
            <a:ext cx="2127455" cy="2218537"/>
          </a:xfrm>
          <a:custGeom>
            <a:avLst/>
            <a:gdLst/>
            <a:ahLst/>
            <a:cxnLst/>
            <a:rect l="l" t="t" r="r" b="b"/>
            <a:pathLst>
              <a:path w="3820795" h="5143500">
                <a:moveTo>
                  <a:pt x="3820667" y="0"/>
                </a:moveTo>
                <a:lnTo>
                  <a:pt x="0" y="0"/>
                </a:lnTo>
                <a:lnTo>
                  <a:pt x="0" y="5143500"/>
                </a:lnTo>
                <a:lnTo>
                  <a:pt x="3820667" y="5143500"/>
                </a:lnTo>
                <a:lnTo>
                  <a:pt x="3820667" y="0"/>
                </a:lnTo>
                <a:close/>
              </a:path>
            </a:pathLst>
          </a:custGeom>
          <a:solidFill>
            <a:srgbClr val="EC7C30"/>
          </a:solidFill>
        </p:spPr>
        <p:txBody>
          <a:bodyPr wrap="square" lIns="0" tIns="0" rIns="0" bIns="0" rtlCol="0"/>
          <a:lstStyle/>
          <a:p>
            <a:endParaRPr/>
          </a:p>
        </p:txBody>
      </p:sp>
      <p:sp>
        <p:nvSpPr>
          <p:cNvPr id="14" name="object 7"/>
          <p:cNvSpPr txBox="1">
            <a:spLocks noGrp="1"/>
          </p:cNvSpPr>
          <p:nvPr>
            <p:ph type="title"/>
          </p:nvPr>
        </p:nvSpPr>
        <p:spPr>
          <a:xfrm>
            <a:off x="152400" y="1276350"/>
            <a:ext cx="1752600" cy="780663"/>
          </a:xfrm>
          <a:prstGeom prst="rect">
            <a:avLst/>
          </a:prstGeom>
        </p:spPr>
        <p:txBody>
          <a:bodyPr vert="horz" wrap="square" lIns="0" tIns="12700" rIns="0" bIns="0" rtlCol="0">
            <a:spAutoFit/>
          </a:bodyPr>
          <a:lstStyle/>
          <a:p>
            <a:pPr marL="12700" algn="ctr">
              <a:lnSpc>
                <a:spcPts val="3105"/>
              </a:lnSpc>
              <a:spcBef>
                <a:spcPts val="100"/>
              </a:spcBef>
            </a:pPr>
            <a:r>
              <a:rPr lang="en-US" b="0" i="0" spc="-10" dirty="0">
                <a:solidFill>
                  <a:srgbClr val="FFFFFF"/>
                </a:solidFill>
                <a:latin typeface="Times New Roman" panose="02020603050405020304" pitchFamily="18" charset="0"/>
                <a:cs typeface="Times New Roman" panose="02020603050405020304" pitchFamily="18" charset="0"/>
              </a:rPr>
              <a:t>Workspace &amp; Technology</a:t>
            </a:r>
            <a:endParaRPr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6FBCA77-88BB-4CEC-8197-5F4DEF5B2C46}"/>
              </a:ext>
            </a:extLst>
          </p:cNvPr>
          <p:cNvPicPr>
            <a:picLocks noChangeAspect="1"/>
          </p:cNvPicPr>
          <p:nvPr/>
        </p:nvPicPr>
        <p:blipFill>
          <a:blip r:embed="rId2"/>
          <a:stretch>
            <a:fillRect/>
          </a:stretch>
        </p:blipFill>
        <p:spPr>
          <a:xfrm>
            <a:off x="7255866" y="4543955"/>
            <a:ext cx="1752600" cy="571500"/>
          </a:xfrm>
          <a:prstGeom prst="rect">
            <a:avLst/>
          </a:prstGeom>
        </p:spPr>
      </p:pic>
      <p:sp>
        <p:nvSpPr>
          <p:cNvPr id="4" name="TextBox 3">
            <a:extLst>
              <a:ext uri="{FF2B5EF4-FFF2-40B4-BE49-F238E27FC236}">
                <a16:creationId xmlns:a16="http://schemas.microsoft.com/office/drawing/2014/main" id="{3B74B1EC-83CF-4ED6-A42F-72C7873716D2}"/>
              </a:ext>
            </a:extLst>
          </p:cNvPr>
          <p:cNvSpPr txBox="1"/>
          <p:nvPr/>
        </p:nvSpPr>
        <p:spPr>
          <a:xfrm>
            <a:off x="2279854" y="971550"/>
            <a:ext cx="6254545"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211 HHS business is conducted remotely with some in office attendance based on schedule and team assignment. Eligibility for employees to train and work remotely in their home or designated location include the following:</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Wired internet connection with bandwidth of 3MB or greater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Private workspace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Free from distractions and access to materials by others</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Safe and hazard- free</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Meets ergonomic standards</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8468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7957</TotalTime>
  <Words>758</Words>
  <Application>Microsoft Office PowerPoint</Application>
  <PresentationFormat>On-screen Show (16:9)</PresentationFormat>
  <Paragraphs>86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Training Methodologies</vt:lpstr>
      <vt:lpstr>Individualized Training</vt:lpstr>
      <vt:lpstr>PowerPoint Presentation</vt:lpstr>
      <vt:lpstr>PowerPoint Presentation</vt:lpstr>
      <vt:lpstr>Technology</vt:lpstr>
      <vt:lpstr>Workspace &amp; Technology</vt:lpstr>
      <vt:lpstr>Safety &amp; Comfort</vt:lpstr>
      <vt:lpstr>Approved!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Buckley, Annette</cp:lastModifiedBy>
  <cp:revision>85</cp:revision>
  <dcterms:created xsi:type="dcterms:W3CDTF">2021-07-16T12:48:21Z</dcterms:created>
  <dcterms:modified xsi:type="dcterms:W3CDTF">2023-08-25T16:48:39Z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2021-07-01T00:00:00Z</vt:filetime>
  </property>
  <property fmtid="{D5CDD505-2E9C-101B-9397-08002B2CF9AE}" pid="3" name="Creator">
    <vt:lpwstr>Microsoft® PowerPoint® for Microsoft 365</vt:lpwstr>
  </property>
  <property fmtid="{D5CDD505-2E9C-101B-9397-08002B2CF9AE}" pid="4" name="LastSaved">
    <vt:filetime>2021-07-16T00:00:00Z</vt:filetime>
  </property>
</Properties>
</file>