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3" r:id="rId3"/>
    <p:sldId id="257" r:id="rId4"/>
    <p:sldId id="258" r:id="rId5"/>
    <p:sldId id="259" r:id="rId6"/>
    <p:sldId id="260"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4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78857" autoAdjust="0"/>
  </p:normalViewPr>
  <p:slideViewPr>
    <p:cSldViewPr snapToGrid="0">
      <p:cViewPr varScale="1">
        <p:scale>
          <a:sx n="90" d="100"/>
          <a:sy n="90" d="100"/>
        </p:scale>
        <p:origin x="139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55EFAD-88E3-4FC0-AD29-9E4BD25468D6}" type="datetimeFigureOut">
              <a:rPr lang="en-US" smtClean="0"/>
              <a:t>12/9/2020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BCB8FF-6ABE-4CE8-B431-1AE7853D3B19}" type="slidenum">
              <a:rPr lang="en-US" smtClean="0"/>
              <a:t>‹#›</a:t>
            </a:fld>
            <a:endParaRPr lang="en-US"/>
          </a:p>
        </p:txBody>
      </p:sp>
    </p:spTree>
    <p:extLst>
      <p:ext uri="{BB962C8B-B14F-4D97-AF65-F5344CB8AC3E}">
        <p14:creationId xmlns:p14="http://schemas.microsoft.com/office/powerpoint/2010/main" val="2223501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Welcome to Build the Block! Thanks for joining us today eager to learn about what impacts design decisions when you’re creating a new school, hospital, or housing complex.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You’ll notice that there is one adult at each table. They are real-life architects!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This hands-on game demonstrates the impact architects and the field of architecture can make on communities – even yours – through real world design principles.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Architype Light" pitchFamily="2" charset="0"/>
                <a:ea typeface="Calibri" panose="020F0502020204030204" pitchFamily="34" charset="0"/>
                <a:cs typeface="Times New Roman" panose="02020603050405020304" pitchFamily="18" charset="0"/>
              </a:rPr>
              <a:t>Before we begin, here’s a quick overview of the game you’ll be playing today…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DBCB8FF-6ABE-4CE8-B431-1AE7853D3B19}" type="slidenum">
              <a:rPr lang="en-US" smtClean="0"/>
              <a:t>1</a:t>
            </a:fld>
            <a:endParaRPr lang="en-US"/>
          </a:p>
        </p:txBody>
      </p:sp>
    </p:spTree>
    <p:extLst>
      <p:ext uri="{BB962C8B-B14F-4D97-AF65-F5344CB8AC3E}">
        <p14:creationId xmlns:p14="http://schemas.microsoft.com/office/powerpoint/2010/main" val="2962139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tell by the way you’re seated, this game is played in groups, with the architects leading each group. There is a lot of discussion in this game. Don’t be shy! Use your voice.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premise of the game is that there is an </a:t>
            </a:r>
            <a:r>
              <a:rPr lang="en-US" sz="1200" b="0" i="0" kern="1200" dirty="0">
                <a:solidFill>
                  <a:schemeClr val="tx1"/>
                </a:solidFill>
                <a:effectLst/>
                <a:latin typeface="+mn-lt"/>
                <a:ea typeface="+mn-ea"/>
                <a:cs typeface="+mn-cs"/>
              </a:rPr>
              <a:t>empty, overgrown lot in a fictitious town</a:t>
            </a:r>
            <a:r>
              <a:rPr lang="en-US" dirty="0"/>
              <a:t>. As a team, you must </a:t>
            </a:r>
            <a:r>
              <a:rPr lang="en-US" sz="1200" b="0" i="0" kern="1200" dirty="0">
                <a:solidFill>
                  <a:schemeClr val="tx1"/>
                </a:solidFill>
                <a:effectLst/>
                <a:latin typeface="+mn-lt"/>
                <a:ea typeface="+mn-ea"/>
                <a:cs typeface="+mn-cs"/>
              </a:rPr>
              <a:t>identify the best use of the lot and decide how to develop the site.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Your ultimate goal is to fulfill the needs of your community.</a:t>
            </a:r>
          </a:p>
          <a:p>
            <a:endParaRPr lang="en-US" dirty="0"/>
          </a:p>
        </p:txBody>
      </p:sp>
      <p:sp>
        <p:nvSpPr>
          <p:cNvPr id="4" name="Slide Number Placeholder 3"/>
          <p:cNvSpPr>
            <a:spLocks noGrp="1"/>
          </p:cNvSpPr>
          <p:nvPr>
            <p:ph type="sldNum" sz="quarter" idx="5"/>
          </p:nvPr>
        </p:nvSpPr>
        <p:spPr/>
        <p:txBody>
          <a:bodyPr/>
          <a:lstStyle/>
          <a:p>
            <a:fld id="{CDBCB8FF-6ABE-4CE8-B431-1AE7853D3B19}" type="slidenum">
              <a:rPr lang="en-US" smtClean="0"/>
              <a:t>2</a:t>
            </a:fld>
            <a:endParaRPr lang="en-US"/>
          </a:p>
        </p:txBody>
      </p:sp>
    </p:spTree>
    <p:extLst>
      <p:ext uri="{BB962C8B-B14F-4D97-AF65-F5344CB8AC3E}">
        <p14:creationId xmlns:p14="http://schemas.microsoft.com/office/powerpoint/2010/main" val="4119943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player will be assigned a role in the game. Every group will have a Client as one role, but the rest of the roles are randomized, which means each team will have a different set of characters. </a:t>
            </a:r>
          </a:p>
          <a:p>
            <a:endParaRPr lang="en-US" dirty="0"/>
          </a:p>
          <a:p>
            <a:r>
              <a:rPr lang="en-US" dirty="0"/>
              <a:t>Each role has three characteristics. It’s your job to remember your role and characteristics – we recommend you write them down – and advocate for your role’s opinions and priorities throughout the game.</a:t>
            </a:r>
          </a:p>
          <a:p>
            <a:endParaRPr lang="en-US" dirty="0"/>
          </a:p>
          <a:p>
            <a:r>
              <a:rPr lang="en-US" dirty="0"/>
              <a:t>When it comes to making decisions, the Client has final say and can make any selection he or she wants, regardless of the group’s discussion. It’s your job to persuade the Client to make the decision YOU want!</a:t>
            </a:r>
          </a:p>
        </p:txBody>
      </p:sp>
      <p:sp>
        <p:nvSpPr>
          <p:cNvPr id="4" name="Slide Number Placeholder 3"/>
          <p:cNvSpPr>
            <a:spLocks noGrp="1"/>
          </p:cNvSpPr>
          <p:nvPr>
            <p:ph type="sldNum" sz="quarter" idx="5"/>
          </p:nvPr>
        </p:nvSpPr>
        <p:spPr/>
        <p:txBody>
          <a:bodyPr/>
          <a:lstStyle/>
          <a:p>
            <a:fld id="{CDBCB8FF-6ABE-4CE8-B431-1AE7853D3B19}" type="slidenum">
              <a:rPr lang="en-US" smtClean="0"/>
              <a:t>3</a:t>
            </a:fld>
            <a:endParaRPr lang="en-US"/>
          </a:p>
        </p:txBody>
      </p:sp>
    </p:spTree>
    <p:extLst>
      <p:ext uri="{BB962C8B-B14F-4D97-AF65-F5344CB8AC3E}">
        <p14:creationId xmlns:p14="http://schemas.microsoft.com/office/powerpoint/2010/main" val="1580929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team will be working in a different community because you get to create the community in which your lot is located. You can get as creative and detailed as you’d like. </a:t>
            </a:r>
          </a:p>
          <a:p>
            <a:endParaRPr lang="en-US" dirty="0"/>
          </a:p>
          <a:p>
            <a:r>
              <a:rPr lang="en-US" dirty="0"/>
              <a:t>Then, you’ll see a couple images of your lot – this is where you will build your project. </a:t>
            </a:r>
          </a:p>
          <a:p>
            <a:endParaRPr lang="en-US" dirty="0"/>
          </a:p>
          <a:p>
            <a:r>
              <a:rPr lang="en-US" dirty="0"/>
              <a:t>Here, you will also see your community’s needs. Every team will be measuring the same six factors – housing, health, education, safety, parks &amp; rec, and commercial – but the values are different for everyone. Your goal is to fulfill as many community needs with your building as possible.</a:t>
            </a:r>
          </a:p>
          <a:p>
            <a:endParaRPr lang="en-US" dirty="0"/>
          </a:p>
        </p:txBody>
      </p:sp>
      <p:sp>
        <p:nvSpPr>
          <p:cNvPr id="4" name="Slide Number Placeholder 3"/>
          <p:cNvSpPr>
            <a:spLocks noGrp="1"/>
          </p:cNvSpPr>
          <p:nvPr>
            <p:ph type="sldNum" sz="quarter" idx="5"/>
          </p:nvPr>
        </p:nvSpPr>
        <p:spPr/>
        <p:txBody>
          <a:bodyPr/>
          <a:lstStyle/>
          <a:p>
            <a:fld id="{CDBCB8FF-6ABE-4CE8-B431-1AE7853D3B19}" type="slidenum">
              <a:rPr lang="en-US" smtClean="0"/>
              <a:t>4</a:t>
            </a:fld>
            <a:endParaRPr lang="en-US"/>
          </a:p>
        </p:txBody>
      </p:sp>
    </p:spTree>
    <p:extLst>
      <p:ext uri="{BB962C8B-B14F-4D97-AF65-F5344CB8AC3E}">
        <p14:creationId xmlns:p14="http://schemas.microsoft.com/office/powerpoint/2010/main" val="1026804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 seen the community’s needs, you get to vote for YOUR priorities. Remember, you’re each playing a role and get to vote for your individual priorities, regardless of the community’s needs.</a:t>
            </a:r>
          </a:p>
          <a:p>
            <a:endParaRPr lang="en-US" dirty="0"/>
          </a:p>
          <a:p>
            <a:r>
              <a:rPr lang="en-US" dirty="0"/>
              <a:t>Each person will have a turn to vote. Keep an eye on the top red bar to make sure you’re voting when your name appears!</a:t>
            </a:r>
          </a:p>
          <a:p>
            <a:endParaRPr lang="en-US" dirty="0"/>
          </a:p>
          <a:p>
            <a:r>
              <a:rPr lang="en-US" dirty="0"/>
              <a:t>After everyone has voted, you’ll see a tally of the results.</a:t>
            </a:r>
          </a:p>
        </p:txBody>
      </p:sp>
      <p:sp>
        <p:nvSpPr>
          <p:cNvPr id="4" name="Slide Number Placeholder 3"/>
          <p:cNvSpPr>
            <a:spLocks noGrp="1"/>
          </p:cNvSpPr>
          <p:nvPr>
            <p:ph type="sldNum" sz="quarter" idx="5"/>
          </p:nvPr>
        </p:nvSpPr>
        <p:spPr/>
        <p:txBody>
          <a:bodyPr/>
          <a:lstStyle/>
          <a:p>
            <a:fld id="{CDBCB8FF-6ABE-4CE8-B431-1AE7853D3B19}" type="slidenum">
              <a:rPr lang="en-US" smtClean="0"/>
              <a:t>5</a:t>
            </a:fld>
            <a:endParaRPr lang="en-US"/>
          </a:p>
        </p:txBody>
      </p:sp>
    </p:spTree>
    <p:extLst>
      <p:ext uri="{BB962C8B-B14F-4D97-AF65-F5344CB8AC3E}">
        <p14:creationId xmlns:p14="http://schemas.microsoft.com/office/powerpoint/2010/main" val="3953770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you finally get to make a decisions on what to build! You’ll select either a school, hospital, or affordable housing. </a:t>
            </a:r>
          </a:p>
          <a:p>
            <a:endParaRPr lang="en-US" dirty="0"/>
          </a:p>
          <a:p>
            <a:r>
              <a:rPr lang="en-US" dirty="0"/>
              <a:t>This is your last chance to convince the Client to choose what YOU want to build, so use your voice. Then, the Client will make the final decision.</a:t>
            </a:r>
          </a:p>
          <a:p>
            <a:endParaRPr lang="en-US" dirty="0"/>
          </a:p>
          <a:p>
            <a:r>
              <a:rPr lang="en-US" dirty="0"/>
              <a:t>You’ll also be able to add a few enhancements to your project.</a:t>
            </a:r>
          </a:p>
        </p:txBody>
      </p:sp>
      <p:sp>
        <p:nvSpPr>
          <p:cNvPr id="4" name="Slide Number Placeholder 3"/>
          <p:cNvSpPr>
            <a:spLocks noGrp="1"/>
          </p:cNvSpPr>
          <p:nvPr>
            <p:ph type="sldNum" sz="quarter" idx="5"/>
          </p:nvPr>
        </p:nvSpPr>
        <p:spPr/>
        <p:txBody>
          <a:bodyPr/>
          <a:lstStyle/>
          <a:p>
            <a:fld id="{CDBCB8FF-6ABE-4CE8-B431-1AE7853D3B19}" type="slidenum">
              <a:rPr lang="en-US" smtClean="0"/>
              <a:t>6</a:t>
            </a:fld>
            <a:endParaRPr lang="en-US"/>
          </a:p>
        </p:txBody>
      </p:sp>
    </p:spTree>
    <p:extLst>
      <p:ext uri="{BB962C8B-B14F-4D97-AF65-F5344CB8AC3E}">
        <p14:creationId xmlns:p14="http://schemas.microsoft.com/office/powerpoint/2010/main" val="118117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you’ve made your decision, you get to sketch your building! On your table, you have sketching materials, including a picture of your empty lot, graph paper, tracing paper, pencils, and colored markers.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architect will give you further instructions on how to sketch. It’s okay if each group does this differently.</a:t>
            </a:r>
          </a:p>
          <a:p>
            <a:endParaRPr lang="en-US" dirty="0"/>
          </a:p>
          <a:p>
            <a:r>
              <a:rPr lang="en-US" dirty="0"/>
              <a:t>Then, you’ll upload up to six pictures of your sketch(es) into the game for the final presentation.</a:t>
            </a:r>
          </a:p>
        </p:txBody>
      </p:sp>
      <p:sp>
        <p:nvSpPr>
          <p:cNvPr id="4" name="Slide Number Placeholder 3"/>
          <p:cNvSpPr>
            <a:spLocks noGrp="1"/>
          </p:cNvSpPr>
          <p:nvPr>
            <p:ph type="sldNum" sz="quarter" idx="5"/>
          </p:nvPr>
        </p:nvSpPr>
        <p:spPr/>
        <p:txBody>
          <a:bodyPr/>
          <a:lstStyle/>
          <a:p>
            <a:fld id="{CDBCB8FF-6ABE-4CE8-B431-1AE7853D3B19}" type="slidenum">
              <a:rPr lang="en-US" smtClean="0"/>
              <a:t>7</a:t>
            </a:fld>
            <a:endParaRPr lang="en-US"/>
          </a:p>
        </p:txBody>
      </p:sp>
    </p:spTree>
    <p:extLst>
      <p:ext uri="{BB962C8B-B14F-4D97-AF65-F5344CB8AC3E}">
        <p14:creationId xmlns:p14="http://schemas.microsoft.com/office/powerpoint/2010/main" val="4120217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everyone in the group gets to vote on the final outcome of the project. Did you like your selections? Are you happy with the sketches? Why or why not?</a:t>
            </a:r>
          </a:p>
          <a:p>
            <a:endParaRPr lang="en-US" dirty="0"/>
          </a:p>
          <a:p>
            <a:r>
              <a:rPr lang="en-US" dirty="0"/>
              <a:t>The architect will record your votes in the game.</a:t>
            </a:r>
          </a:p>
          <a:p>
            <a:endParaRPr lang="en-US" dirty="0"/>
          </a:p>
          <a:p>
            <a:r>
              <a:rPr lang="en-US" dirty="0"/>
              <a:t>When every group has finished, you’ll each come up to the front of the room and present your projects to the larger group.</a:t>
            </a:r>
          </a:p>
          <a:p>
            <a:endParaRPr lang="en-US" dirty="0"/>
          </a:p>
          <a:p>
            <a:r>
              <a:rPr lang="en-US" dirty="0"/>
              <a:t>Any questions?</a:t>
            </a:r>
          </a:p>
        </p:txBody>
      </p:sp>
      <p:sp>
        <p:nvSpPr>
          <p:cNvPr id="4" name="Slide Number Placeholder 3"/>
          <p:cNvSpPr>
            <a:spLocks noGrp="1"/>
          </p:cNvSpPr>
          <p:nvPr>
            <p:ph type="sldNum" sz="quarter" idx="5"/>
          </p:nvPr>
        </p:nvSpPr>
        <p:spPr/>
        <p:txBody>
          <a:bodyPr/>
          <a:lstStyle/>
          <a:p>
            <a:fld id="{CDBCB8FF-6ABE-4CE8-B431-1AE7853D3B19}" type="slidenum">
              <a:rPr lang="en-US" smtClean="0"/>
              <a:t>8</a:t>
            </a:fld>
            <a:endParaRPr lang="en-US"/>
          </a:p>
        </p:txBody>
      </p:sp>
    </p:spTree>
    <p:extLst>
      <p:ext uri="{BB962C8B-B14F-4D97-AF65-F5344CB8AC3E}">
        <p14:creationId xmlns:p14="http://schemas.microsoft.com/office/powerpoint/2010/main" val="2372645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88F3E-3985-4AE2-81C2-3EB06977D7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B256A7-B696-4225-9F85-DB47452D0C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ADFA06-7355-4B61-8A11-96A8BC7C47D5}"/>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9B4A0DF1-9119-490A-B64B-63858230D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C8AC2E-87AD-4555-BCDD-E86041416733}"/>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380004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5DC2-BC40-4B7E-8082-4DA4D65FAE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668089-F833-49B9-9AC1-DADB7B3C14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4BA70-8A29-4A74-B932-54084336B839}"/>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74CB6669-5134-49E5-B579-0D2B27BCC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B6A42C-1306-4A4F-A52F-322122784BAE}"/>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241626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AD2FCC-C2A7-49BC-8197-909FE31D99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4CE658-DD99-4C1D-A0A7-4F4CF3D5BD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F55D52-F03D-456C-AB96-21620EFA20F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55140F46-967B-4FBE-AFBB-954B8A5E1C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1FE8C6-BD6F-40A3-BAC4-D6A23B3AD030}"/>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312742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9F3EF-EA01-42E4-A7E2-EEBE134801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D5BAE1-EE41-4E9B-A0EA-9EDB72DFAA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9007C-27AF-4786-AFDE-033F2F5C8121}"/>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9FE0A378-9B2A-4BAC-A8D6-ACF88DBA8A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CCE28B-31FF-4FA0-9CF8-6CCAB95F8887}"/>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855591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AA41D-7DB7-4751-820D-A9E6D83042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7D79EA-78F3-4582-8B20-B8862FF30C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0DE0FC-BA55-4AC6-8488-9AC8539933CB}"/>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E1295142-3495-462E-BDD6-EB19A4705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09C29-2E41-4268-AF59-0A9AE55781C8}"/>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14701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53C6-C6F0-4BCE-838C-AFC5FB3213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058A52-5300-490E-94B4-04E9754662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AD1756-CA1B-45C7-95F9-E5C07FD00C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85D435-08CC-4141-9C47-993A407DE91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04B89B05-931C-456B-B3A7-D52C3FD3F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B9D1A3-E999-4A32-8F3C-5D6B45DBAEC7}"/>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1477642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2A9F0-C8D5-4B5E-8F69-CCAC7B5C96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6FC8B2-8BD6-486D-8CB9-9DA79A6428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703E58-0328-4460-A89C-F29CA4D219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CD06B8-002E-4AD3-A8B4-9F4F1FB2F7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A91558-7F62-42AC-946F-3B87EAC67A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2B3BFD-BBFC-4D75-A6B7-A4FA63D177C6}"/>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8" name="Footer Placeholder 7">
            <a:extLst>
              <a:ext uri="{FF2B5EF4-FFF2-40B4-BE49-F238E27FC236}">
                <a16:creationId xmlns:a16="http://schemas.microsoft.com/office/drawing/2014/main" id="{6C2F1113-FFE9-4FC6-A0D5-80C663122F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20D54F-5675-433D-A5CF-1B203FC5F963}"/>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1731005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60F16-B201-446A-B4D7-0980FE3849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50BB49-72BF-42F8-9AD0-BE2293562C3F}"/>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4" name="Footer Placeholder 3">
            <a:extLst>
              <a:ext uri="{FF2B5EF4-FFF2-40B4-BE49-F238E27FC236}">
                <a16:creationId xmlns:a16="http://schemas.microsoft.com/office/drawing/2014/main" id="{7E8EAE76-A8D3-42B2-AAF2-4FD698BA41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4A7BD6-E1E5-4738-AE21-BEA158C6803F}"/>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40475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CFA1D7-8BC7-4256-B8F4-914F193B4AF9}"/>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3" name="Footer Placeholder 2">
            <a:extLst>
              <a:ext uri="{FF2B5EF4-FFF2-40B4-BE49-F238E27FC236}">
                <a16:creationId xmlns:a16="http://schemas.microsoft.com/office/drawing/2014/main" id="{DF17BA4E-5AFD-4F54-B917-162A6A434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A1C31F-B45E-4BFE-877A-ACDA45D29B1D}"/>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57311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A6FE6-71A0-4815-92E8-605B67D60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6CCB43-0B9B-4938-A899-DCC8902E5F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1AFD02-040E-4073-A862-DF9B62161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38498-BAA5-42D9-BBDC-21048D689DB4}"/>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11084BA8-A6C0-4D8D-AE32-1C85457A4A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989222-5DE6-439F-AF7A-F712F08A1FFE}"/>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220484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3418-03EF-4D7F-B345-EC4FEA5009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57A52C-CCC6-4BA2-A632-E328115D72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F2BA11-D9C1-4F62-A431-891CAE514D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9FC49-9167-45D5-863C-99498CEDF9AB}"/>
              </a:ext>
            </a:extLst>
          </p:cNvPr>
          <p:cNvSpPr>
            <a:spLocks noGrp="1"/>
          </p:cNvSpPr>
          <p:nvPr>
            <p:ph type="dt" sz="half" idx="10"/>
          </p:nvPr>
        </p:nvSpPr>
        <p:spPr/>
        <p:txBody>
          <a:bodyPr/>
          <a:lstStyle/>
          <a:p>
            <a:fld id="{6A39189C-664A-4702-96E2-04EC543ECFCF}" type="datetimeFigureOut">
              <a:rPr lang="en-US" smtClean="0"/>
              <a:t>12/9/2020</a:t>
            </a:fld>
            <a:endParaRPr lang="en-US"/>
          </a:p>
        </p:txBody>
      </p:sp>
      <p:sp>
        <p:nvSpPr>
          <p:cNvPr id="6" name="Footer Placeholder 5">
            <a:extLst>
              <a:ext uri="{FF2B5EF4-FFF2-40B4-BE49-F238E27FC236}">
                <a16:creationId xmlns:a16="http://schemas.microsoft.com/office/drawing/2014/main" id="{827D64F8-0628-463C-9FE3-1F6AE11D1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8F8743-5E1C-46BD-8A98-B12A34C6E63C}"/>
              </a:ext>
            </a:extLst>
          </p:cNvPr>
          <p:cNvSpPr>
            <a:spLocks noGrp="1"/>
          </p:cNvSpPr>
          <p:nvPr>
            <p:ph type="sldNum" sz="quarter" idx="12"/>
          </p:nvPr>
        </p:nvSpPr>
        <p:spPr/>
        <p:txBody>
          <a:bodyPr/>
          <a:lstStyle/>
          <a:p>
            <a:fld id="{A74EA1D2-BA00-458C-953D-E56219E3920E}" type="slidenum">
              <a:rPr lang="en-US" smtClean="0"/>
              <a:t>‹#›</a:t>
            </a:fld>
            <a:endParaRPr lang="en-US"/>
          </a:p>
        </p:txBody>
      </p:sp>
    </p:spTree>
    <p:extLst>
      <p:ext uri="{BB962C8B-B14F-4D97-AF65-F5344CB8AC3E}">
        <p14:creationId xmlns:p14="http://schemas.microsoft.com/office/powerpoint/2010/main" val="3394027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3E6CEB-5ED7-42A9-BB2C-0823DD6C2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8134AB-8899-4910-82AF-14AA721B71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73986-B3F0-4F70-8410-902C2233BB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39189C-664A-4702-96E2-04EC543ECFCF}" type="datetimeFigureOut">
              <a:rPr lang="en-US" smtClean="0"/>
              <a:t>12/9/2020</a:t>
            </a:fld>
            <a:endParaRPr lang="en-US"/>
          </a:p>
        </p:txBody>
      </p:sp>
      <p:sp>
        <p:nvSpPr>
          <p:cNvPr id="5" name="Footer Placeholder 4">
            <a:extLst>
              <a:ext uri="{FF2B5EF4-FFF2-40B4-BE49-F238E27FC236}">
                <a16:creationId xmlns:a16="http://schemas.microsoft.com/office/drawing/2014/main" id="{252F77A3-45B2-43A4-B8FB-2543824760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739EFF2-DE40-4015-86DD-0408085B14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EA1D2-BA00-458C-953D-E56219E3920E}" type="slidenum">
              <a:rPr lang="en-US" smtClean="0"/>
              <a:t>‹#›</a:t>
            </a:fld>
            <a:endParaRPr lang="en-US"/>
          </a:p>
        </p:txBody>
      </p:sp>
    </p:spTree>
    <p:extLst>
      <p:ext uri="{BB962C8B-B14F-4D97-AF65-F5344CB8AC3E}">
        <p14:creationId xmlns:p14="http://schemas.microsoft.com/office/powerpoint/2010/main" val="183663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emf"/><Relationship Id="rId5" Type="http://schemas.openxmlformats.org/officeDocument/2006/relationships/image" Target="../media/image10.emf"/><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3.emf"/><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emf"/><Relationship Id="rId4"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535D7DD-5374-554B-884F-6B691AE2DB62}"/>
              </a:ext>
            </a:extLst>
          </p:cNvPr>
          <p:cNvSpPr/>
          <p:nvPr/>
        </p:nvSpPr>
        <p:spPr>
          <a:xfrm>
            <a:off x="-143934" y="626136"/>
            <a:ext cx="12479867" cy="6468172"/>
          </a:xfrm>
          <a:prstGeom prst="rect">
            <a:avLst/>
          </a:prstGeom>
          <a:solidFill>
            <a:srgbClr val="FA4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737473-4518-8141-83F8-12B18807EBDE}"/>
              </a:ext>
            </a:extLst>
          </p:cNvPr>
          <p:cNvPicPr>
            <a:picLocks noChangeAspect="1"/>
          </p:cNvPicPr>
          <p:nvPr/>
        </p:nvPicPr>
        <p:blipFill>
          <a:blip r:embed="rId3"/>
          <a:stretch>
            <a:fillRect/>
          </a:stretch>
        </p:blipFill>
        <p:spPr>
          <a:xfrm>
            <a:off x="-745068" y="-395708"/>
            <a:ext cx="13292667" cy="7540815"/>
          </a:xfrm>
          <a:prstGeom prst="rect">
            <a:avLst/>
          </a:prstGeom>
        </p:spPr>
      </p:pic>
      <p:pic>
        <p:nvPicPr>
          <p:cNvPr id="4" name="Picture 3">
            <a:extLst>
              <a:ext uri="{FF2B5EF4-FFF2-40B4-BE49-F238E27FC236}">
                <a16:creationId xmlns:a16="http://schemas.microsoft.com/office/drawing/2014/main" id="{87590391-C3BD-4FAF-B9FC-E95D66EEEB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364" y="177363"/>
            <a:ext cx="933936" cy="270054"/>
          </a:xfrm>
          <a:prstGeom prst="rect">
            <a:avLst/>
          </a:prstGeom>
        </p:spPr>
      </p:pic>
      <p:sp>
        <p:nvSpPr>
          <p:cNvPr id="2" name="Title 1">
            <a:extLst>
              <a:ext uri="{FF2B5EF4-FFF2-40B4-BE49-F238E27FC236}">
                <a16:creationId xmlns:a16="http://schemas.microsoft.com/office/drawing/2014/main" id="{4ADD89B3-9048-49A3-B3F2-F65AFD012173}"/>
              </a:ext>
            </a:extLst>
          </p:cNvPr>
          <p:cNvSpPr>
            <a:spLocks noGrp="1"/>
          </p:cNvSpPr>
          <p:nvPr>
            <p:ph type="ctrTitle" idx="4294967295"/>
          </p:nvPr>
        </p:nvSpPr>
        <p:spPr>
          <a:xfrm>
            <a:off x="1523999" y="2363237"/>
            <a:ext cx="9144000" cy="2387600"/>
          </a:xfrm>
        </p:spPr>
        <p:txBody>
          <a:bodyPr>
            <a:normAutofit/>
          </a:bodyPr>
          <a:lstStyle/>
          <a:p>
            <a:pPr algn="ctr"/>
            <a:r>
              <a:rPr lang="en-US" sz="8000" dirty="0">
                <a:solidFill>
                  <a:schemeClr val="bg1"/>
                </a:solidFill>
                <a:latin typeface="Architype Bold" pitchFamily="2" charset="0"/>
              </a:rPr>
              <a:t>Build the Block</a:t>
            </a:r>
          </a:p>
        </p:txBody>
      </p:sp>
    </p:spTree>
    <p:extLst>
      <p:ext uri="{BB962C8B-B14F-4D97-AF65-F5344CB8AC3E}">
        <p14:creationId xmlns:p14="http://schemas.microsoft.com/office/powerpoint/2010/main" val="30869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C9BBE8-2928-418E-A258-446C4DD9DDF2}"/>
              </a:ext>
            </a:extLst>
          </p:cNvPr>
          <p:cNvSpPr>
            <a:spLocks noGrp="1"/>
          </p:cNvSpPr>
          <p:nvPr>
            <p:ph idx="1"/>
          </p:nvPr>
        </p:nvSpPr>
        <p:spPr>
          <a:xfrm>
            <a:off x="838201" y="875144"/>
            <a:ext cx="8255000" cy="5107712"/>
          </a:xfrm>
        </p:spPr>
        <p:txBody>
          <a:bodyPr>
            <a:normAutofit fontScale="92500" lnSpcReduction="10000"/>
          </a:bodyPr>
          <a:lstStyle/>
          <a:p>
            <a:pPr marL="0" indent="0">
              <a:lnSpc>
                <a:spcPct val="150000"/>
              </a:lnSpc>
              <a:spcBef>
                <a:spcPts val="0"/>
              </a:spcBef>
              <a:buNone/>
            </a:pPr>
            <a:r>
              <a:rPr lang="en-US" sz="2400" b="1" dirty="0">
                <a:latin typeface="Architype" pitchFamily="2" charset="77"/>
              </a:rPr>
              <a:t>Groups</a:t>
            </a:r>
          </a:p>
          <a:p>
            <a:pPr marL="0" indent="0">
              <a:lnSpc>
                <a:spcPct val="150000"/>
              </a:lnSpc>
              <a:spcBef>
                <a:spcPts val="0"/>
              </a:spcBef>
              <a:buNone/>
            </a:pPr>
            <a:r>
              <a:rPr lang="en-US" sz="2400" dirty="0">
                <a:latin typeface="Architype Light" pitchFamily="2" charset="77"/>
              </a:rPr>
              <a:t>This game is played in groups with architects leading each group.</a:t>
            </a:r>
          </a:p>
          <a:p>
            <a:pPr marL="0" indent="0">
              <a:lnSpc>
                <a:spcPct val="150000"/>
              </a:lnSpc>
              <a:spcBef>
                <a:spcPts val="0"/>
              </a:spcBef>
              <a:buNone/>
            </a:pPr>
            <a:r>
              <a:rPr lang="en-US" sz="2400" dirty="0">
                <a:latin typeface="Architype Light" pitchFamily="2" charset="77"/>
              </a:rPr>
              <a:t>Heavy on discussion—don’t be shy!</a:t>
            </a:r>
          </a:p>
          <a:p>
            <a:pPr marL="0" indent="0">
              <a:lnSpc>
                <a:spcPct val="150000"/>
              </a:lnSpc>
              <a:spcBef>
                <a:spcPts val="0"/>
              </a:spcBef>
              <a:buNone/>
            </a:pPr>
            <a:endParaRPr lang="en-US" dirty="0">
              <a:latin typeface="Architype Light" pitchFamily="2" charset="77"/>
            </a:endParaRPr>
          </a:p>
          <a:p>
            <a:pPr marL="0" indent="0">
              <a:lnSpc>
                <a:spcPct val="150000"/>
              </a:lnSpc>
              <a:spcBef>
                <a:spcPts val="0"/>
              </a:spcBef>
              <a:buNone/>
            </a:pPr>
            <a:r>
              <a:rPr lang="en-US" sz="2400" b="1" dirty="0">
                <a:latin typeface="Architype" pitchFamily="2" charset="77"/>
              </a:rPr>
              <a:t>Scenario</a:t>
            </a:r>
          </a:p>
          <a:p>
            <a:pPr marL="0" indent="0">
              <a:lnSpc>
                <a:spcPct val="150000"/>
              </a:lnSpc>
              <a:spcBef>
                <a:spcPts val="0"/>
              </a:spcBef>
              <a:buNone/>
            </a:pPr>
            <a:r>
              <a:rPr lang="en-US" sz="2400" dirty="0">
                <a:latin typeface="Architype Light" pitchFamily="2" charset="77"/>
              </a:rPr>
              <a:t>There’s an empty lot in your community. Decide what to build on this lot—a school, hospital, or affordable housing units.</a:t>
            </a:r>
          </a:p>
          <a:p>
            <a:pPr marL="0" indent="0">
              <a:lnSpc>
                <a:spcPct val="150000"/>
              </a:lnSpc>
              <a:spcBef>
                <a:spcPts val="0"/>
              </a:spcBef>
              <a:buNone/>
            </a:pPr>
            <a:endParaRPr lang="en-US" sz="2400" dirty="0">
              <a:latin typeface="Architype Light" pitchFamily="2" charset="77"/>
            </a:endParaRPr>
          </a:p>
          <a:p>
            <a:pPr marL="0" indent="0">
              <a:lnSpc>
                <a:spcPct val="150000"/>
              </a:lnSpc>
              <a:spcBef>
                <a:spcPts val="0"/>
              </a:spcBef>
              <a:buNone/>
            </a:pPr>
            <a:r>
              <a:rPr lang="en-US" sz="2400" b="1" dirty="0">
                <a:latin typeface="Architype" pitchFamily="2" charset="77"/>
              </a:rPr>
              <a:t>Goal</a:t>
            </a:r>
          </a:p>
          <a:p>
            <a:pPr marL="0" indent="0">
              <a:lnSpc>
                <a:spcPct val="150000"/>
              </a:lnSpc>
              <a:spcBef>
                <a:spcPts val="0"/>
              </a:spcBef>
              <a:buNone/>
            </a:pPr>
            <a:r>
              <a:rPr lang="en-US" sz="2400" dirty="0">
                <a:latin typeface="Architype Light" pitchFamily="2" charset="77"/>
              </a:rPr>
              <a:t>Fulfill all the needs in your community.</a:t>
            </a:r>
          </a:p>
          <a:p>
            <a:pPr marL="0" indent="0">
              <a:lnSpc>
                <a:spcPct val="150000"/>
              </a:lnSpc>
              <a:spcBef>
                <a:spcPts val="0"/>
              </a:spcBef>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F66BDAA6-32CA-4D48-8308-0B389F4EB804}"/>
              </a:ext>
            </a:extLst>
          </p:cNvPr>
          <p:cNvPicPr>
            <a:picLocks noChangeAspect="1"/>
          </p:cNvPicPr>
          <p:nvPr/>
        </p:nvPicPr>
        <p:blipFill>
          <a:blip r:embed="rId3"/>
          <a:stretch>
            <a:fillRect/>
          </a:stretch>
        </p:blipFill>
        <p:spPr>
          <a:xfrm>
            <a:off x="9554632" y="3699933"/>
            <a:ext cx="2214033" cy="2872259"/>
          </a:xfrm>
          <a:prstGeom prst="rect">
            <a:avLst/>
          </a:prstGeom>
        </p:spPr>
      </p:pic>
      <p:pic>
        <p:nvPicPr>
          <p:cNvPr id="6" name="Picture 5">
            <a:extLst>
              <a:ext uri="{FF2B5EF4-FFF2-40B4-BE49-F238E27FC236}">
                <a16:creationId xmlns:a16="http://schemas.microsoft.com/office/drawing/2014/main" id="{2840C0C0-065C-D44B-B878-0B5E5F3CDB66}"/>
              </a:ext>
            </a:extLst>
          </p:cNvPr>
          <p:cNvPicPr>
            <a:picLocks noChangeAspect="1"/>
          </p:cNvPicPr>
          <p:nvPr/>
        </p:nvPicPr>
        <p:blipFill>
          <a:blip r:embed="rId4"/>
          <a:stretch>
            <a:fillRect/>
          </a:stretch>
        </p:blipFill>
        <p:spPr>
          <a:xfrm>
            <a:off x="8168218" y="4722282"/>
            <a:ext cx="924983" cy="1494203"/>
          </a:xfrm>
          <a:prstGeom prst="rect">
            <a:avLst/>
          </a:prstGeom>
        </p:spPr>
      </p:pic>
    </p:spTree>
    <p:extLst>
      <p:ext uri="{BB962C8B-B14F-4D97-AF65-F5344CB8AC3E}">
        <p14:creationId xmlns:p14="http://schemas.microsoft.com/office/powerpoint/2010/main" val="4195155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CAB6176-C621-4FA5-8B09-3EE54D87599C}"/>
              </a:ext>
            </a:extLst>
          </p:cNvPr>
          <p:cNvSpPr txBox="1"/>
          <p:nvPr/>
        </p:nvSpPr>
        <p:spPr>
          <a:xfrm>
            <a:off x="6055148" y="708963"/>
            <a:ext cx="5138525" cy="1508105"/>
          </a:xfrm>
          <a:prstGeom prst="rect">
            <a:avLst/>
          </a:prstGeom>
          <a:noFill/>
        </p:spPr>
        <p:txBody>
          <a:bodyPr wrap="square" rtlCol="0">
            <a:spAutoFit/>
          </a:bodyPr>
          <a:lstStyle/>
          <a:p>
            <a:r>
              <a:rPr lang="en-US" sz="2000" dirty="0">
                <a:latin typeface="Architype Bold" pitchFamily="2" charset="0"/>
              </a:rPr>
              <a:t>Your role</a:t>
            </a:r>
          </a:p>
          <a:p>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You play this role the entire game</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Write down your role and characteristics</a:t>
            </a:r>
          </a:p>
        </p:txBody>
      </p:sp>
      <p:sp>
        <p:nvSpPr>
          <p:cNvPr id="2" name="TextBox 1">
            <a:extLst>
              <a:ext uri="{FF2B5EF4-FFF2-40B4-BE49-F238E27FC236}">
                <a16:creationId xmlns:a16="http://schemas.microsoft.com/office/drawing/2014/main" id="{C7EC3B46-8AA2-4BD4-B1A2-A5ADE81791F1}"/>
              </a:ext>
            </a:extLst>
          </p:cNvPr>
          <p:cNvSpPr txBox="1"/>
          <p:nvPr/>
        </p:nvSpPr>
        <p:spPr>
          <a:xfrm>
            <a:off x="6055148" y="3037058"/>
            <a:ext cx="5007428" cy="1846659"/>
          </a:xfrm>
          <a:prstGeom prst="rect">
            <a:avLst/>
          </a:prstGeom>
          <a:noFill/>
        </p:spPr>
        <p:txBody>
          <a:bodyPr wrap="square" rtlCol="0">
            <a:spAutoFit/>
          </a:bodyPr>
          <a:lstStyle/>
          <a:p>
            <a:r>
              <a:rPr lang="en-US" sz="2000" b="1" dirty="0">
                <a:latin typeface="Architype" pitchFamily="2" charset="77"/>
              </a:rPr>
              <a:t>The Client</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Every group has a Client</a:t>
            </a:r>
          </a:p>
          <a:p>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The Client makes the final decision on what to build</a:t>
            </a:r>
          </a:p>
        </p:txBody>
      </p:sp>
      <p:pic>
        <p:nvPicPr>
          <p:cNvPr id="8" name="Content Placeholder 7" descr="A screenshot of a cell phone&#10;&#10;Description automatically generated">
            <a:extLst>
              <a:ext uri="{FF2B5EF4-FFF2-40B4-BE49-F238E27FC236}">
                <a16:creationId xmlns:a16="http://schemas.microsoft.com/office/drawing/2014/main" id="{85B45E3C-0F6B-4D6E-97E1-523B415DE0C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95131" y="554767"/>
            <a:ext cx="4658886" cy="5748465"/>
          </a:xfrm>
          <a:ln>
            <a:solidFill>
              <a:schemeClr val="tx1"/>
            </a:solidFill>
          </a:ln>
        </p:spPr>
      </p:pic>
      <p:pic>
        <p:nvPicPr>
          <p:cNvPr id="5" name="Picture 4">
            <a:extLst>
              <a:ext uri="{FF2B5EF4-FFF2-40B4-BE49-F238E27FC236}">
                <a16:creationId xmlns:a16="http://schemas.microsoft.com/office/drawing/2014/main" id="{972D4795-3A78-EA49-BA6A-C19DC254C05D}"/>
              </a:ext>
            </a:extLst>
          </p:cNvPr>
          <p:cNvPicPr>
            <a:picLocks noChangeAspect="1"/>
          </p:cNvPicPr>
          <p:nvPr/>
        </p:nvPicPr>
        <p:blipFill>
          <a:blip r:embed="rId4"/>
          <a:stretch>
            <a:fillRect/>
          </a:stretch>
        </p:blipFill>
        <p:spPr>
          <a:xfrm>
            <a:off x="5772150" y="4110677"/>
            <a:ext cx="7848601" cy="3716193"/>
          </a:xfrm>
          <a:prstGeom prst="rect">
            <a:avLst/>
          </a:prstGeom>
        </p:spPr>
      </p:pic>
      <p:pic>
        <p:nvPicPr>
          <p:cNvPr id="6" name="Picture 5">
            <a:extLst>
              <a:ext uri="{FF2B5EF4-FFF2-40B4-BE49-F238E27FC236}">
                <a16:creationId xmlns:a16="http://schemas.microsoft.com/office/drawing/2014/main" id="{6CA2A3FB-B3C2-C64D-AF51-C48F8CFA22A0}"/>
              </a:ext>
            </a:extLst>
          </p:cNvPr>
          <p:cNvPicPr>
            <a:picLocks noChangeAspect="1"/>
          </p:cNvPicPr>
          <p:nvPr/>
        </p:nvPicPr>
        <p:blipFill>
          <a:blip r:embed="rId5"/>
          <a:stretch>
            <a:fillRect/>
          </a:stretch>
        </p:blipFill>
        <p:spPr>
          <a:xfrm>
            <a:off x="10287000" y="5046644"/>
            <a:ext cx="916198" cy="1350187"/>
          </a:xfrm>
          <a:prstGeom prst="rect">
            <a:avLst/>
          </a:prstGeom>
        </p:spPr>
      </p:pic>
    </p:spTree>
    <p:extLst>
      <p:ext uri="{BB962C8B-B14F-4D97-AF65-F5344CB8AC3E}">
        <p14:creationId xmlns:p14="http://schemas.microsoft.com/office/powerpoint/2010/main" val="4071814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video game&#10;&#10;Description automatically generated">
            <a:extLst>
              <a:ext uri="{FF2B5EF4-FFF2-40B4-BE49-F238E27FC236}">
                <a16:creationId xmlns:a16="http://schemas.microsoft.com/office/drawing/2014/main" id="{5D86606E-9C22-4D55-9C06-D704F3B2D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2" y="554766"/>
            <a:ext cx="4658886" cy="5748466"/>
          </a:xfrm>
          <a:prstGeom prst="rect">
            <a:avLst/>
          </a:prstGeom>
          <a:ln>
            <a:solidFill>
              <a:schemeClr val="tx1"/>
            </a:solidFill>
          </a:ln>
        </p:spPr>
      </p:pic>
      <p:sp>
        <p:nvSpPr>
          <p:cNvPr id="4" name="Content Placeholder 3">
            <a:extLst>
              <a:ext uri="{FF2B5EF4-FFF2-40B4-BE49-F238E27FC236}">
                <a16:creationId xmlns:a16="http://schemas.microsoft.com/office/drawing/2014/main" id="{E5E3AAFD-1F16-476D-9595-59A380F4966B}"/>
              </a:ext>
            </a:extLst>
          </p:cNvPr>
          <p:cNvSpPr>
            <a:spLocks noGrp="1"/>
          </p:cNvSpPr>
          <p:nvPr>
            <p:ph sz="half" idx="2"/>
          </p:nvPr>
        </p:nvSpPr>
        <p:spPr>
          <a:xfrm>
            <a:off x="6055148" y="601739"/>
            <a:ext cx="5181600" cy="2199861"/>
          </a:xfrm>
        </p:spPr>
        <p:txBody>
          <a:bodyPr/>
          <a:lstStyle/>
          <a:p>
            <a:pPr marL="0" indent="0">
              <a:lnSpc>
                <a:spcPct val="150000"/>
              </a:lnSpc>
              <a:buNone/>
            </a:pPr>
            <a:r>
              <a:rPr lang="en-US" sz="2000" dirty="0">
                <a:latin typeface="Architype Bold" pitchFamily="2" charset="0"/>
              </a:rPr>
              <a:t>Your community and your lot</a:t>
            </a:r>
          </a:p>
          <a:p>
            <a:pPr>
              <a:lnSpc>
                <a:spcPct val="150000"/>
              </a:lnSpc>
            </a:pPr>
            <a:r>
              <a:rPr lang="en-US" sz="1800" dirty="0">
                <a:latin typeface="Architype Light" pitchFamily="2" charset="0"/>
              </a:rPr>
              <a:t>As a group, you’ll create your community </a:t>
            </a:r>
          </a:p>
          <a:p>
            <a:pPr>
              <a:lnSpc>
                <a:spcPct val="150000"/>
              </a:lnSpc>
            </a:pPr>
            <a:r>
              <a:rPr lang="en-US" sz="1800" dirty="0">
                <a:latin typeface="Architype Light" pitchFamily="2" charset="0"/>
              </a:rPr>
              <a:t>Then you’ll learn about and see your empty lot</a:t>
            </a:r>
          </a:p>
          <a:p>
            <a:pPr>
              <a:lnSpc>
                <a:spcPct val="150000"/>
              </a:lnSpc>
            </a:pPr>
            <a:r>
              <a:rPr lang="en-US" sz="1800" dirty="0">
                <a:latin typeface="Architype Light" pitchFamily="2" charset="0"/>
              </a:rPr>
              <a:t>This lot is where you’ll build your project</a:t>
            </a:r>
          </a:p>
          <a:p>
            <a:pPr marL="0" indent="0">
              <a:buNone/>
            </a:pPr>
            <a:endParaRPr lang="en-US" sz="1800" dirty="0">
              <a:latin typeface="Architype Light" pitchFamily="2" charset="0"/>
            </a:endParaRPr>
          </a:p>
          <a:p>
            <a:pPr marL="0" indent="0">
              <a:buNone/>
            </a:pPr>
            <a:endParaRPr lang="en-US" sz="1800" dirty="0">
              <a:latin typeface="Architype Light" pitchFamily="2" charset="0"/>
            </a:endParaRPr>
          </a:p>
        </p:txBody>
      </p:sp>
      <p:sp>
        <p:nvSpPr>
          <p:cNvPr id="7" name="TextBox 6">
            <a:extLst>
              <a:ext uri="{FF2B5EF4-FFF2-40B4-BE49-F238E27FC236}">
                <a16:creationId xmlns:a16="http://schemas.microsoft.com/office/drawing/2014/main" id="{19E8D712-A5F7-485B-926E-5FB4A3117F97}"/>
              </a:ext>
            </a:extLst>
          </p:cNvPr>
          <p:cNvSpPr txBox="1"/>
          <p:nvPr/>
        </p:nvSpPr>
        <p:spPr>
          <a:xfrm>
            <a:off x="6055148" y="3116460"/>
            <a:ext cx="4876800" cy="369332"/>
          </a:xfrm>
          <a:prstGeom prst="rect">
            <a:avLst/>
          </a:prstGeom>
          <a:noFill/>
        </p:spPr>
        <p:txBody>
          <a:bodyPr wrap="square" rtlCol="0">
            <a:spAutoFit/>
          </a:bodyPr>
          <a:lstStyle/>
          <a:p>
            <a:r>
              <a:rPr lang="en-US" dirty="0">
                <a:latin typeface="Architype Light" pitchFamily="2" charset="0"/>
              </a:rPr>
              <a:t>Then, you’ll discuss your community’s needs.</a:t>
            </a:r>
          </a:p>
        </p:txBody>
      </p:sp>
      <p:pic>
        <p:nvPicPr>
          <p:cNvPr id="11" name="Picture 10">
            <a:extLst>
              <a:ext uri="{FF2B5EF4-FFF2-40B4-BE49-F238E27FC236}">
                <a16:creationId xmlns:a16="http://schemas.microsoft.com/office/drawing/2014/main" id="{516BD294-742C-43BC-8A08-F98FB34F0F09}"/>
              </a:ext>
            </a:extLst>
          </p:cNvPr>
          <p:cNvPicPr>
            <a:picLocks noChangeAspect="1"/>
          </p:cNvPicPr>
          <p:nvPr/>
        </p:nvPicPr>
        <p:blipFill>
          <a:blip r:embed="rId4"/>
          <a:stretch>
            <a:fillRect/>
          </a:stretch>
        </p:blipFill>
        <p:spPr>
          <a:xfrm>
            <a:off x="6055148" y="3741540"/>
            <a:ext cx="5069209" cy="2561692"/>
          </a:xfrm>
          <a:prstGeom prst="rect">
            <a:avLst/>
          </a:prstGeom>
        </p:spPr>
      </p:pic>
      <p:pic>
        <p:nvPicPr>
          <p:cNvPr id="24" name="Picture 23">
            <a:extLst>
              <a:ext uri="{FF2B5EF4-FFF2-40B4-BE49-F238E27FC236}">
                <a16:creationId xmlns:a16="http://schemas.microsoft.com/office/drawing/2014/main" id="{6E620FFF-46E6-844F-BF8B-4DCA03C151D2}"/>
              </a:ext>
            </a:extLst>
          </p:cNvPr>
          <p:cNvPicPr>
            <a:picLocks noChangeAspect="1"/>
          </p:cNvPicPr>
          <p:nvPr/>
        </p:nvPicPr>
        <p:blipFill>
          <a:blip r:embed="rId5"/>
          <a:stretch>
            <a:fillRect/>
          </a:stretch>
        </p:blipFill>
        <p:spPr>
          <a:xfrm>
            <a:off x="2726268" y="3259657"/>
            <a:ext cx="3261148" cy="2702973"/>
          </a:xfrm>
          <a:prstGeom prst="rect">
            <a:avLst/>
          </a:prstGeom>
        </p:spPr>
      </p:pic>
      <p:pic>
        <p:nvPicPr>
          <p:cNvPr id="8" name="Picture 7">
            <a:extLst>
              <a:ext uri="{FF2B5EF4-FFF2-40B4-BE49-F238E27FC236}">
                <a16:creationId xmlns:a16="http://schemas.microsoft.com/office/drawing/2014/main" id="{11880382-FFD9-4E45-849C-DD8FC603435F}"/>
              </a:ext>
            </a:extLst>
          </p:cNvPr>
          <p:cNvPicPr>
            <a:picLocks noChangeAspect="1"/>
          </p:cNvPicPr>
          <p:nvPr/>
        </p:nvPicPr>
        <p:blipFill>
          <a:blip r:embed="rId6"/>
          <a:stretch>
            <a:fillRect/>
          </a:stretch>
        </p:blipFill>
        <p:spPr>
          <a:xfrm>
            <a:off x="10933847" y="286879"/>
            <a:ext cx="926041" cy="1364692"/>
          </a:xfrm>
          <a:prstGeom prst="rect">
            <a:avLst/>
          </a:prstGeom>
        </p:spPr>
      </p:pic>
    </p:spTree>
    <p:extLst>
      <p:ext uri="{BB962C8B-B14F-4D97-AF65-F5344CB8AC3E}">
        <p14:creationId xmlns:p14="http://schemas.microsoft.com/office/powerpoint/2010/main" val="38869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5D070C47-B8C6-4FEC-838B-2D4FA3103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sp>
        <p:nvSpPr>
          <p:cNvPr id="7" name="TextBox 6">
            <a:extLst>
              <a:ext uri="{FF2B5EF4-FFF2-40B4-BE49-F238E27FC236}">
                <a16:creationId xmlns:a16="http://schemas.microsoft.com/office/drawing/2014/main" id="{DF2679DF-3105-45A6-BA66-6ED9C37DF6C5}"/>
              </a:ext>
            </a:extLst>
          </p:cNvPr>
          <p:cNvSpPr txBox="1"/>
          <p:nvPr/>
        </p:nvSpPr>
        <p:spPr>
          <a:xfrm>
            <a:off x="6096000" y="1758598"/>
            <a:ext cx="4479235" cy="2125710"/>
          </a:xfrm>
          <a:prstGeom prst="rect">
            <a:avLst/>
          </a:prstGeom>
          <a:noFill/>
        </p:spPr>
        <p:txBody>
          <a:bodyPr wrap="square" rtlCol="0">
            <a:spAutoFit/>
          </a:bodyPr>
          <a:lstStyle/>
          <a:p>
            <a:pPr>
              <a:lnSpc>
                <a:spcPct val="150000"/>
              </a:lnSpc>
            </a:pPr>
            <a:r>
              <a:rPr lang="en-US" dirty="0">
                <a:latin typeface="Architype Bold" pitchFamily="2" charset="0"/>
              </a:rPr>
              <a:t>Vote for your Individual Priorities</a:t>
            </a:r>
          </a:p>
          <a:p>
            <a:pPr>
              <a:lnSpc>
                <a:spcPct val="150000"/>
              </a:lnSpc>
            </a:pPr>
            <a:r>
              <a:rPr lang="en-US" dirty="0">
                <a:latin typeface="Architype Light" pitchFamily="2" charset="0"/>
              </a:rPr>
              <a:t>Once you’ve discussed the community’s needs with the group, you’ll vote for your top three priorities, keeping your role’s characteristics in mind.</a:t>
            </a:r>
          </a:p>
        </p:txBody>
      </p:sp>
      <p:sp>
        <p:nvSpPr>
          <p:cNvPr id="15" name="TextBox 14">
            <a:extLst>
              <a:ext uri="{FF2B5EF4-FFF2-40B4-BE49-F238E27FC236}">
                <a16:creationId xmlns:a16="http://schemas.microsoft.com/office/drawing/2014/main" id="{1CA428C2-AA78-C84A-ADAF-D207C5185730}"/>
              </a:ext>
            </a:extLst>
          </p:cNvPr>
          <p:cNvSpPr txBox="1"/>
          <p:nvPr/>
        </p:nvSpPr>
        <p:spPr>
          <a:xfrm>
            <a:off x="6817047" y="554766"/>
            <a:ext cx="3820796" cy="584775"/>
          </a:xfrm>
          <a:prstGeom prst="rect">
            <a:avLst/>
          </a:prstGeom>
          <a:noFill/>
        </p:spPr>
        <p:txBody>
          <a:bodyPr wrap="square" rtlCol="0">
            <a:spAutoFit/>
          </a:bodyPr>
          <a:lstStyle/>
          <a:p>
            <a:r>
              <a:rPr lang="en-US" sz="1600" dirty="0">
                <a:latin typeface="Architype Light" pitchFamily="2" charset="0"/>
              </a:rPr>
              <a:t>Tip: The role displayed at the top of the screen is who should be voting.</a:t>
            </a:r>
          </a:p>
        </p:txBody>
      </p:sp>
      <p:pic>
        <p:nvPicPr>
          <p:cNvPr id="17" name="Picture 16">
            <a:extLst>
              <a:ext uri="{FF2B5EF4-FFF2-40B4-BE49-F238E27FC236}">
                <a16:creationId xmlns:a16="http://schemas.microsoft.com/office/drawing/2014/main" id="{2DC907DC-9292-F543-807F-834895DA1934}"/>
              </a:ext>
            </a:extLst>
          </p:cNvPr>
          <p:cNvPicPr>
            <a:picLocks noChangeAspect="1"/>
          </p:cNvPicPr>
          <p:nvPr/>
        </p:nvPicPr>
        <p:blipFill>
          <a:blip r:embed="rId4"/>
          <a:stretch>
            <a:fillRect/>
          </a:stretch>
        </p:blipFill>
        <p:spPr>
          <a:xfrm>
            <a:off x="3946571" y="682265"/>
            <a:ext cx="2808948" cy="584775"/>
          </a:xfrm>
          <a:prstGeom prst="rect">
            <a:avLst/>
          </a:prstGeom>
        </p:spPr>
      </p:pic>
      <p:pic>
        <p:nvPicPr>
          <p:cNvPr id="6" name="Picture 5">
            <a:extLst>
              <a:ext uri="{FF2B5EF4-FFF2-40B4-BE49-F238E27FC236}">
                <a16:creationId xmlns:a16="http://schemas.microsoft.com/office/drawing/2014/main" id="{7D1F4453-E180-B24F-A01E-96B876A91A0E}"/>
              </a:ext>
            </a:extLst>
          </p:cNvPr>
          <p:cNvPicPr>
            <a:picLocks noChangeAspect="1"/>
          </p:cNvPicPr>
          <p:nvPr/>
        </p:nvPicPr>
        <p:blipFill>
          <a:blip r:embed="rId5"/>
          <a:stretch>
            <a:fillRect/>
          </a:stretch>
        </p:blipFill>
        <p:spPr>
          <a:xfrm>
            <a:off x="9344025" y="4444964"/>
            <a:ext cx="2439987" cy="1858268"/>
          </a:xfrm>
          <a:prstGeom prst="rect">
            <a:avLst/>
          </a:prstGeom>
        </p:spPr>
      </p:pic>
    </p:spTree>
    <p:extLst>
      <p:ext uri="{BB962C8B-B14F-4D97-AF65-F5344CB8AC3E}">
        <p14:creationId xmlns:p14="http://schemas.microsoft.com/office/powerpoint/2010/main" val="181674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4190615-4C75-4BA0-8B79-673A5151FC07}"/>
              </a:ext>
            </a:extLst>
          </p:cNvPr>
          <p:cNvSpPr txBox="1"/>
          <p:nvPr/>
        </p:nvSpPr>
        <p:spPr>
          <a:xfrm>
            <a:off x="6096000" y="728062"/>
            <a:ext cx="4961467" cy="4031873"/>
          </a:xfrm>
          <a:prstGeom prst="rect">
            <a:avLst/>
          </a:prstGeom>
          <a:noFill/>
        </p:spPr>
        <p:txBody>
          <a:bodyPr wrap="square" rtlCol="0">
            <a:spAutoFit/>
          </a:bodyPr>
          <a:lstStyle/>
          <a:p>
            <a:r>
              <a:rPr lang="en-US" sz="2000" dirty="0">
                <a:latin typeface="Architype Bold" pitchFamily="2" charset="0"/>
              </a:rPr>
              <a:t>Deciding what to build</a:t>
            </a:r>
          </a:p>
          <a:p>
            <a:endParaRPr lang="en-US" sz="2000" dirty="0">
              <a:latin typeface="Architype Bold" pitchFamily="2" charset="0"/>
            </a:endParaRPr>
          </a:p>
          <a:p>
            <a:pPr marL="285750" indent="-285750">
              <a:buFont typeface="Arial" panose="020B0604020202020204" pitchFamily="34" charset="0"/>
              <a:buChar char="•"/>
            </a:pPr>
            <a:r>
              <a:rPr lang="en-US" dirty="0">
                <a:latin typeface="Architype Light" pitchFamily="2" charset="0"/>
              </a:rPr>
              <a:t>Discuss the building options as a group.</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Voice your opinion on which building you should choose—remember your role’s characteristics and priorities.</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Convince the Client to choose your building.</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The Client makes the final decision</a:t>
            </a:r>
            <a:r>
              <a:rPr lang="en-US" dirty="0"/>
              <a:t>.</a:t>
            </a:r>
          </a:p>
          <a:p>
            <a:endParaRPr lang="en-US" dirty="0"/>
          </a:p>
          <a:p>
            <a:endParaRPr lang="en-US" dirty="0">
              <a:latin typeface="Architype Light" pitchFamily="2" charset="0"/>
            </a:endParaRPr>
          </a:p>
          <a:p>
            <a:endParaRPr lang="en-US" dirty="0"/>
          </a:p>
        </p:txBody>
      </p:sp>
      <p:pic>
        <p:nvPicPr>
          <p:cNvPr id="3" name="Picture 2" descr="A screenshot of a cell phone&#10;&#10;Description automatically generated">
            <a:extLst>
              <a:ext uri="{FF2B5EF4-FFF2-40B4-BE49-F238E27FC236}">
                <a16:creationId xmlns:a16="http://schemas.microsoft.com/office/drawing/2014/main" id="{95E6D896-5E59-468A-AE38-094ABC3AC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pic>
        <p:nvPicPr>
          <p:cNvPr id="4" name="Picture 3">
            <a:extLst>
              <a:ext uri="{FF2B5EF4-FFF2-40B4-BE49-F238E27FC236}">
                <a16:creationId xmlns:a16="http://schemas.microsoft.com/office/drawing/2014/main" id="{E72DA88F-161A-4B48-8933-8A109D7BEEF0}"/>
              </a:ext>
            </a:extLst>
          </p:cNvPr>
          <p:cNvPicPr>
            <a:picLocks noChangeAspect="1"/>
          </p:cNvPicPr>
          <p:nvPr/>
        </p:nvPicPr>
        <p:blipFill>
          <a:blip r:embed="rId4"/>
          <a:stretch>
            <a:fillRect/>
          </a:stretch>
        </p:blipFill>
        <p:spPr>
          <a:xfrm rot="20440641">
            <a:off x="7015162" y="3639191"/>
            <a:ext cx="7848601" cy="3716193"/>
          </a:xfrm>
          <a:prstGeom prst="rect">
            <a:avLst/>
          </a:prstGeom>
        </p:spPr>
      </p:pic>
      <p:pic>
        <p:nvPicPr>
          <p:cNvPr id="5" name="Picture 4">
            <a:extLst>
              <a:ext uri="{FF2B5EF4-FFF2-40B4-BE49-F238E27FC236}">
                <a16:creationId xmlns:a16="http://schemas.microsoft.com/office/drawing/2014/main" id="{AF8E3F94-8A79-F246-9D3E-C29521C29E63}"/>
              </a:ext>
            </a:extLst>
          </p:cNvPr>
          <p:cNvPicPr>
            <a:picLocks noChangeAspect="1"/>
          </p:cNvPicPr>
          <p:nvPr/>
        </p:nvPicPr>
        <p:blipFill>
          <a:blip r:embed="rId5"/>
          <a:stretch>
            <a:fillRect/>
          </a:stretch>
        </p:blipFill>
        <p:spPr>
          <a:xfrm>
            <a:off x="8711143" y="4809029"/>
            <a:ext cx="924983" cy="1494203"/>
          </a:xfrm>
          <a:prstGeom prst="rect">
            <a:avLst/>
          </a:prstGeom>
        </p:spPr>
      </p:pic>
    </p:spTree>
    <p:extLst>
      <p:ext uri="{BB962C8B-B14F-4D97-AF65-F5344CB8AC3E}">
        <p14:creationId xmlns:p14="http://schemas.microsoft.com/office/powerpoint/2010/main" val="113452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84BBE56-AF69-4DE6-95F7-C035F560F112}"/>
              </a:ext>
            </a:extLst>
          </p:cNvPr>
          <p:cNvSpPr txBox="1"/>
          <p:nvPr/>
        </p:nvSpPr>
        <p:spPr>
          <a:xfrm>
            <a:off x="6096000" y="745052"/>
            <a:ext cx="4969566" cy="4555093"/>
          </a:xfrm>
          <a:prstGeom prst="rect">
            <a:avLst/>
          </a:prstGeom>
          <a:noFill/>
        </p:spPr>
        <p:txBody>
          <a:bodyPr wrap="square" rtlCol="0">
            <a:spAutoFit/>
          </a:bodyPr>
          <a:lstStyle/>
          <a:p>
            <a:r>
              <a:rPr lang="en-US" sz="2000" dirty="0">
                <a:latin typeface="Architype Bold" pitchFamily="2" charset="0"/>
              </a:rPr>
              <a:t>Sketch your building</a:t>
            </a:r>
          </a:p>
          <a:p>
            <a:endParaRPr lang="en-US" dirty="0"/>
          </a:p>
          <a:p>
            <a:pPr marL="285750" indent="-285750">
              <a:buFont typeface="Arial" panose="020B0604020202020204" pitchFamily="34" charset="0"/>
              <a:buChar char="•"/>
            </a:pPr>
            <a:r>
              <a:rPr lang="en-US" dirty="0">
                <a:latin typeface="Architype Light" pitchFamily="2" charset="0"/>
              </a:rPr>
              <a:t>After all your decisions have been made, you’ll design and sketch your building.</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Use the materials provided for your sketch, then you can take up to six photos.</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Materials:</a:t>
            </a:r>
          </a:p>
          <a:p>
            <a:pPr marL="742950" lvl="1" indent="-285750">
              <a:buFont typeface="Arial" panose="020B0604020202020204" pitchFamily="34" charset="0"/>
              <a:buChar char="•"/>
            </a:pPr>
            <a:r>
              <a:rPr lang="en-US" dirty="0">
                <a:latin typeface="Architype Light" pitchFamily="2" charset="0"/>
              </a:rPr>
              <a:t>Empty lot picture</a:t>
            </a:r>
          </a:p>
          <a:p>
            <a:pPr marL="742950" lvl="1" indent="-285750">
              <a:buFont typeface="Arial" panose="020B0604020202020204" pitchFamily="34" charset="0"/>
              <a:buChar char="•"/>
            </a:pPr>
            <a:r>
              <a:rPr lang="en-US" dirty="0">
                <a:latin typeface="Architype Light" pitchFamily="2" charset="0"/>
              </a:rPr>
              <a:t>Graph paper</a:t>
            </a:r>
          </a:p>
          <a:p>
            <a:pPr marL="742950" lvl="1" indent="-285750">
              <a:buFont typeface="Arial" panose="020B0604020202020204" pitchFamily="34" charset="0"/>
              <a:buChar char="•"/>
            </a:pPr>
            <a:r>
              <a:rPr lang="en-US" dirty="0">
                <a:latin typeface="Architype Light" pitchFamily="2" charset="0"/>
              </a:rPr>
              <a:t>Tracing paper</a:t>
            </a:r>
          </a:p>
          <a:p>
            <a:pPr marL="742950" lvl="1" indent="-285750">
              <a:buFont typeface="Arial" panose="020B0604020202020204" pitchFamily="34" charset="0"/>
              <a:buChar char="•"/>
            </a:pPr>
            <a:r>
              <a:rPr lang="en-US" dirty="0">
                <a:latin typeface="Architype Light" pitchFamily="2" charset="0"/>
              </a:rPr>
              <a:t>Pencils</a:t>
            </a:r>
          </a:p>
          <a:p>
            <a:pPr marL="742950" lvl="1" indent="-285750">
              <a:buFont typeface="Arial" panose="020B0604020202020204" pitchFamily="34" charset="0"/>
              <a:buChar char="•"/>
            </a:pPr>
            <a:r>
              <a:rPr lang="en-US" dirty="0">
                <a:latin typeface="Architype Light" pitchFamily="2" charset="0"/>
              </a:rPr>
              <a:t>Colored markers</a:t>
            </a:r>
          </a:p>
          <a:p>
            <a:pPr marL="742950" lvl="1" indent="-285750">
              <a:buFont typeface="Arial" panose="020B0604020202020204" pitchFamily="34" charset="0"/>
              <a:buChar char="•"/>
            </a:pPr>
            <a:endParaRPr lang="en-US" dirty="0">
              <a:latin typeface="Architype Light" pitchFamily="2" charset="0"/>
            </a:endParaRPr>
          </a:p>
          <a:p>
            <a:endParaRPr lang="en-US" dirty="0"/>
          </a:p>
        </p:txBody>
      </p:sp>
      <p:pic>
        <p:nvPicPr>
          <p:cNvPr id="4" name="Picture 3" descr="A screenshot of a cell phone&#10;&#10;Description automatically generated">
            <a:extLst>
              <a:ext uri="{FF2B5EF4-FFF2-40B4-BE49-F238E27FC236}">
                <a16:creationId xmlns:a16="http://schemas.microsoft.com/office/drawing/2014/main" id="{E2E9AA05-D019-4776-BD2A-509C3F042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2" y="554766"/>
            <a:ext cx="4658886" cy="5748466"/>
          </a:xfrm>
          <a:prstGeom prst="rect">
            <a:avLst/>
          </a:prstGeom>
          <a:ln>
            <a:solidFill>
              <a:schemeClr val="tx1"/>
            </a:solidFill>
          </a:ln>
        </p:spPr>
      </p:pic>
      <p:pic>
        <p:nvPicPr>
          <p:cNvPr id="5" name="Picture 4">
            <a:extLst>
              <a:ext uri="{FF2B5EF4-FFF2-40B4-BE49-F238E27FC236}">
                <a16:creationId xmlns:a16="http://schemas.microsoft.com/office/drawing/2014/main" id="{5927624D-E596-B640-8DBC-AD3067BF45D6}"/>
              </a:ext>
            </a:extLst>
          </p:cNvPr>
          <p:cNvPicPr>
            <a:picLocks noChangeAspect="1"/>
          </p:cNvPicPr>
          <p:nvPr/>
        </p:nvPicPr>
        <p:blipFill>
          <a:blip r:embed="rId4"/>
          <a:stretch>
            <a:fillRect/>
          </a:stretch>
        </p:blipFill>
        <p:spPr>
          <a:xfrm rot="21436945">
            <a:off x="5899496" y="3910654"/>
            <a:ext cx="7848601" cy="3716193"/>
          </a:xfrm>
          <a:prstGeom prst="rect">
            <a:avLst/>
          </a:prstGeom>
        </p:spPr>
      </p:pic>
    </p:spTree>
    <p:extLst>
      <p:ext uri="{BB962C8B-B14F-4D97-AF65-F5344CB8AC3E}">
        <p14:creationId xmlns:p14="http://schemas.microsoft.com/office/powerpoint/2010/main" val="1339204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92E20C8-6E72-419D-8DCB-42CA62027083}"/>
              </a:ext>
            </a:extLst>
          </p:cNvPr>
          <p:cNvSpPr txBox="1"/>
          <p:nvPr/>
        </p:nvSpPr>
        <p:spPr>
          <a:xfrm>
            <a:off x="6096000" y="740438"/>
            <a:ext cx="4301067" cy="2062103"/>
          </a:xfrm>
          <a:prstGeom prst="rect">
            <a:avLst/>
          </a:prstGeom>
          <a:noFill/>
        </p:spPr>
        <p:txBody>
          <a:bodyPr wrap="square" rtlCol="0">
            <a:spAutoFit/>
          </a:bodyPr>
          <a:lstStyle/>
          <a:p>
            <a:r>
              <a:rPr lang="en-US" sz="2000" dirty="0">
                <a:latin typeface="Architype Bold" pitchFamily="2" charset="0"/>
              </a:rPr>
              <a:t>Final discussion &amp; presentation</a:t>
            </a:r>
          </a:p>
          <a:p>
            <a:endParaRPr lang="en-US" dirty="0"/>
          </a:p>
          <a:p>
            <a:pPr marL="285750" indent="-285750">
              <a:buFont typeface="Arial" panose="020B0604020202020204" pitchFamily="34" charset="0"/>
              <a:buChar char="•"/>
            </a:pPr>
            <a:r>
              <a:rPr lang="en-US" dirty="0">
                <a:latin typeface="Architype Light" pitchFamily="2" charset="0"/>
              </a:rPr>
              <a:t>Discuss if you’re happy with the result and cast your vote</a:t>
            </a:r>
          </a:p>
          <a:p>
            <a:pPr marL="285750" indent="-285750">
              <a:buFont typeface="Arial" panose="020B0604020202020204" pitchFamily="34" charset="0"/>
              <a:buChar char="•"/>
            </a:pPr>
            <a:endParaRPr lang="en-US" dirty="0">
              <a:latin typeface="Architype Light" pitchFamily="2" charset="0"/>
            </a:endParaRPr>
          </a:p>
          <a:p>
            <a:pPr marL="285750" indent="-285750">
              <a:buFont typeface="Arial" panose="020B0604020202020204" pitchFamily="34" charset="0"/>
              <a:buChar char="•"/>
            </a:pPr>
            <a:r>
              <a:rPr lang="en-US" dirty="0">
                <a:latin typeface="Architype Light" pitchFamily="2" charset="0"/>
              </a:rPr>
              <a:t>Present your group’s process and outcome  </a:t>
            </a:r>
          </a:p>
        </p:txBody>
      </p:sp>
      <p:pic>
        <p:nvPicPr>
          <p:cNvPr id="3" name="Picture 2" descr="A screenshot of a cell phone&#10;&#10;Description automatically generated">
            <a:extLst>
              <a:ext uri="{FF2B5EF4-FFF2-40B4-BE49-F238E27FC236}">
                <a16:creationId xmlns:a16="http://schemas.microsoft.com/office/drawing/2014/main" id="{ACCA57C5-8D4F-4CCF-B3EF-9C2B87D43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131" y="554766"/>
            <a:ext cx="4658887" cy="5748466"/>
          </a:xfrm>
          <a:prstGeom prst="rect">
            <a:avLst/>
          </a:prstGeom>
          <a:ln>
            <a:solidFill>
              <a:schemeClr val="tx1"/>
            </a:solidFill>
          </a:ln>
        </p:spPr>
      </p:pic>
      <p:pic>
        <p:nvPicPr>
          <p:cNvPr id="4" name="Picture 3">
            <a:extLst>
              <a:ext uri="{FF2B5EF4-FFF2-40B4-BE49-F238E27FC236}">
                <a16:creationId xmlns:a16="http://schemas.microsoft.com/office/drawing/2014/main" id="{254DE9AD-C8F7-7245-9651-33750C05AC06}"/>
              </a:ext>
            </a:extLst>
          </p:cNvPr>
          <p:cNvPicPr>
            <a:picLocks noChangeAspect="1"/>
          </p:cNvPicPr>
          <p:nvPr/>
        </p:nvPicPr>
        <p:blipFill>
          <a:blip r:embed="rId4"/>
          <a:stretch>
            <a:fillRect/>
          </a:stretch>
        </p:blipFill>
        <p:spPr>
          <a:xfrm>
            <a:off x="9201150" y="3510322"/>
            <a:ext cx="2309812" cy="2792910"/>
          </a:xfrm>
          <a:prstGeom prst="rect">
            <a:avLst/>
          </a:prstGeom>
        </p:spPr>
      </p:pic>
      <p:pic>
        <p:nvPicPr>
          <p:cNvPr id="5" name="Picture 4">
            <a:extLst>
              <a:ext uri="{FF2B5EF4-FFF2-40B4-BE49-F238E27FC236}">
                <a16:creationId xmlns:a16="http://schemas.microsoft.com/office/drawing/2014/main" id="{1801490D-8E78-3443-B600-F4690BEF4F97}"/>
              </a:ext>
            </a:extLst>
          </p:cNvPr>
          <p:cNvPicPr>
            <a:picLocks noChangeAspect="1"/>
          </p:cNvPicPr>
          <p:nvPr/>
        </p:nvPicPr>
        <p:blipFill>
          <a:blip r:embed="rId5"/>
          <a:stretch>
            <a:fillRect/>
          </a:stretch>
        </p:blipFill>
        <p:spPr>
          <a:xfrm>
            <a:off x="7943850" y="5160944"/>
            <a:ext cx="916198" cy="1350187"/>
          </a:xfrm>
          <a:prstGeom prst="rect">
            <a:avLst/>
          </a:prstGeom>
        </p:spPr>
      </p:pic>
    </p:spTree>
    <p:extLst>
      <p:ext uri="{BB962C8B-B14F-4D97-AF65-F5344CB8AC3E}">
        <p14:creationId xmlns:p14="http://schemas.microsoft.com/office/powerpoint/2010/main" val="21150688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20742</TotalTime>
  <Words>1021</Words>
  <Application>Microsoft Office PowerPoint</Application>
  <PresentationFormat>Widescreen</PresentationFormat>
  <Paragraphs>107</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Architype</vt:lpstr>
      <vt:lpstr>Architype Bold</vt:lpstr>
      <vt:lpstr>Architype Light</vt:lpstr>
      <vt:lpstr>Arial</vt:lpstr>
      <vt:lpstr>Calibri</vt:lpstr>
      <vt:lpstr>Calibri Light</vt:lpstr>
      <vt:lpstr>Office Theme</vt:lpstr>
      <vt:lpstr>Build the Block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Suarez, Gabriela</dc:creator>
  <cp:lastModifiedBy>Rhea George</cp:lastModifiedBy>
  <cp:revision>61</cp:revision>
  <dcterms:created xsi:type="dcterms:W3CDTF">2019-07-29T13:48:14Z</dcterms:created>
  <dcterms:modified xsi:type="dcterms:W3CDTF">2020-12-09T21:41:27Z</dcterms:modified>
</cp:coreProperties>
</file>