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7"/>
  </p:notesMasterIdLst>
  <p:sldIdLst>
    <p:sldId id="271" r:id="rId2"/>
    <p:sldId id="284" r:id="rId3"/>
    <p:sldId id="274" r:id="rId4"/>
    <p:sldId id="280" r:id="rId5"/>
    <p:sldId id="282" r:id="rId6"/>
  </p:sldIdLst>
  <p:sldSz cx="12192000" cy="6858000"/>
  <p:notesSz cx="6858000" cy="9144000"/>
  <p:embeddedFontLst>
    <p:embeddedFont>
      <p:font typeface="Myriad Pro" panose="020B0503030403020204" charset="0"/>
      <p:regular r:id="rId8"/>
      <p:bold r:id="rId9"/>
      <p:italic r:id="rId10"/>
      <p:boldItalic r:id="rId11"/>
    </p:embeddedFont>
    <p:embeddedFont>
      <p:font typeface="Myriad Pro Light" panose="020B0403030403020204" charset="0"/>
      <p:regular r:id="rId12"/>
      <p:bold r:id="rId13"/>
      <p:italic r:id="rId14"/>
      <p:boldItalic r:id="rId1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325D"/>
    <a:srgbClr val="8C8AA2"/>
    <a:srgbClr val="F08223"/>
    <a:srgbClr val="405A9F"/>
    <a:srgbClr val="F36823"/>
    <a:srgbClr val="74A076"/>
    <a:srgbClr val="495671"/>
    <a:srgbClr val="F26823"/>
    <a:srgbClr val="FF762B"/>
    <a:srgbClr val="91AA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97"/>
    <p:restoredTop sz="82879" autoAdjust="0"/>
  </p:normalViewPr>
  <p:slideViewPr>
    <p:cSldViewPr snapToGrid="0" snapToObjects="1">
      <p:cViewPr varScale="1">
        <p:scale>
          <a:sx n="85" d="100"/>
          <a:sy n="85" d="100"/>
        </p:scale>
        <p:origin x="1932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lanie Lawson" userId="4a30da9c-7d0d-4753-9893-e5fa98cdcab7" providerId="ADAL" clId="{E2ADF8CE-E926-4037-83C6-C4A648FDDE2F}"/>
    <pc:docChg chg="modSld">
      <pc:chgData name="Melanie Lawson" userId="4a30da9c-7d0d-4753-9893-e5fa98cdcab7" providerId="ADAL" clId="{E2ADF8CE-E926-4037-83C6-C4A648FDDE2F}" dt="2026-04-09T15:35:09.328" v="270" actId="20577"/>
      <pc:docMkLst>
        <pc:docMk/>
      </pc:docMkLst>
      <pc:sldChg chg="modSp mod">
        <pc:chgData name="Melanie Lawson" userId="4a30da9c-7d0d-4753-9893-e5fa98cdcab7" providerId="ADAL" clId="{E2ADF8CE-E926-4037-83C6-C4A648FDDE2F}" dt="2026-04-09T15:35:09.328" v="270" actId="20577"/>
        <pc:sldMkLst>
          <pc:docMk/>
          <pc:sldMk cId="1976979840" sldId="274"/>
        </pc:sldMkLst>
        <pc:spChg chg="mod">
          <ac:chgData name="Melanie Lawson" userId="4a30da9c-7d0d-4753-9893-e5fa98cdcab7" providerId="ADAL" clId="{E2ADF8CE-E926-4037-83C6-C4A648FDDE2F}" dt="2026-04-09T15:35:09.328" v="270" actId="20577"/>
          <ac:spMkLst>
            <pc:docMk/>
            <pc:sldMk cId="1976979840" sldId="274"/>
            <ac:spMk id="6" creationId="{18B92EB5-0080-B93C-7466-E1C0759F6F00}"/>
          </ac:spMkLst>
        </pc:spChg>
      </pc:sldChg>
      <pc:sldChg chg="modNotesTx">
        <pc:chgData name="Melanie Lawson" userId="4a30da9c-7d0d-4753-9893-e5fa98cdcab7" providerId="ADAL" clId="{E2ADF8CE-E926-4037-83C6-C4A648FDDE2F}" dt="2026-04-01T19:28:32.696" v="261" actId="20577"/>
        <pc:sldMkLst>
          <pc:docMk/>
          <pc:sldMk cId="2300208935" sldId="282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D7A707-0623-4414-803B-1DC17F8AF0E2}" type="doc">
      <dgm:prSet loTypeId="urn:microsoft.com/office/officeart/2005/8/layout/orgChart1" loCatId="hierarchy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C735F5D-3FC4-4440-B8F9-5C81C4072BBA}">
      <dgm:prSet phldrT="[Text]" phldr="0"/>
      <dgm:spPr/>
      <dgm:t>
        <a:bodyPr/>
        <a:lstStyle/>
        <a:p>
          <a:r>
            <a:rPr lang="en-US" dirty="0"/>
            <a:t>RTA Board</a:t>
          </a:r>
        </a:p>
      </dgm:t>
    </dgm:pt>
    <dgm:pt modelId="{8E83A7C4-FDEC-42BE-B16D-B89B5FF82B4B}" type="parTrans" cxnId="{17D16A52-21B8-4D79-AFAF-56FA0F521ECD}">
      <dgm:prSet/>
      <dgm:spPr/>
      <dgm:t>
        <a:bodyPr/>
        <a:lstStyle/>
        <a:p>
          <a:endParaRPr lang="en-US"/>
        </a:p>
      </dgm:t>
    </dgm:pt>
    <dgm:pt modelId="{FC9B54F3-06EE-4132-A378-C827050915A4}" type="sibTrans" cxnId="{17D16A52-21B8-4D79-AFAF-56FA0F521ECD}">
      <dgm:prSet/>
      <dgm:spPr/>
      <dgm:t>
        <a:bodyPr/>
        <a:lstStyle/>
        <a:p>
          <a:endParaRPr lang="en-US"/>
        </a:p>
      </dgm:t>
    </dgm:pt>
    <dgm:pt modelId="{2A63313F-4B29-48BA-A7AC-D357BC1BA5AA}">
      <dgm:prSet phldrT="[Text]" phldr="0"/>
      <dgm:spPr/>
      <dgm:t>
        <a:bodyPr/>
        <a:lstStyle/>
        <a:p>
          <a:r>
            <a:rPr lang="en-US" dirty="0"/>
            <a:t>CART Committee</a:t>
          </a:r>
        </a:p>
      </dgm:t>
    </dgm:pt>
    <dgm:pt modelId="{1A585ACA-F5B5-4731-9A49-0B950A914122}" type="parTrans" cxnId="{3E6F920D-9A83-4566-B016-B799D5013D4D}">
      <dgm:prSet/>
      <dgm:spPr/>
      <dgm:t>
        <a:bodyPr/>
        <a:lstStyle/>
        <a:p>
          <a:endParaRPr lang="en-US"/>
        </a:p>
      </dgm:t>
    </dgm:pt>
    <dgm:pt modelId="{63D5B772-9B59-4151-BEC1-7ECBC807F6EC}" type="sibTrans" cxnId="{3E6F920D-9A83-4566-B016-B799D5013D4D}">
      <dgm:prSet/>
      <dgm:spPr/>
      <dgm:t>
        <a:bodyPr/>
        <a:lstStyle/>
        <a:p>
          <a:endParaRPr lang="en-US"/>
        </a:p>
      </dgm:t>
    </dgm:pt>
    <dgm:pt modelId="{65DCEAFB-FD81-49B9-9A35-6E738C8DD219}">
      <dgm:prSet phldrT="[Text]"/>
      <dgm:spPr/>
      <dgm:t>
        <a:bodyPr/>
        <a:lstStyle/>
        <a:p>
          <a:r>
            <a:rPr lang="en-US" dirty="0"/>
            <a:t>Technical </a:t>
          </a:r>
          <a:r>
            <a:rPr lang="en-US"/>
            <a:t>Management Committee</a:t>
          </a:r>
          <a:endParaRPr lang="en-US" dirty="0"/>
        </a:p>
      </dgm:t>
    </dgm:pt>
    <dgm:pt modelId="{8EF16A4C-1861-4566-AEEC-E4801FC33B32}" type="parTrans" cxnId="{DDF1FFCB-A038-4691-9448-4DD1B975B56F}">
      <dgm:prSet/>
      <dgm:spPr/>
      <dgm:t>
        <a:bodyPr/>
        <a:lstStyle/>
        <a:p>
          <a:endParaRPr lang="en-US"/>
        </a:p>
      </dgm:t>
    </dgm:pt>
    <dgm:pt modelId="{C8B0313C-EA9F-41D5-B6DB-9DDDDD42CA2F}" type="sibTrans" cxnId="{DDF1FFCB-A038-4691-9448-4DD1B975B56F}">
      <dgm:prSet/>
      <dgm:spPr/>
      <dgm:t>
        <a:bodyPr/>
        <a:lstStyle/>
        <a:p>
          <a:endParaRPr lang="en-US"/>
        </a:p>
      </dgm:t>
    </dgm:pt>
    <dgm:pt modelId="{F495242E-838C-4C5F-A262-B768BE1CDE77}" type="pres">
      <dgm:prSet presAssocID="{E3D7A707-0623-4414-803B-1DC17F8AF0E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DFEBDF2-9648-4762-A2EA-220637445780}" type="pres">
      <dgm:prSet presAssocID="{FC735F5D-3FC4-4440-B8F9-5C81C4072BBA}" presName="hierRoot1" presStyleCnt="0">
        <dgm:presLayoutVars>
          <dgm:hierBranch val="init"/>
        </dgm:presLayoutVars>
      </dgm:prSet>
      <dgm:spPr/>
    </dgm:pt>
    <dgm:pt modelId="{42B39F7D-DF00-45BC-B92B-20DBC227ADD9}" type="pres">
      <dgm:prSet presAssocID="{FC735F5D-3FC4-4440-B8F9-5C81C4072BBA}" presName="rootComposite1" presStyleCnt="0"/>
      <dgm:spPr/>
    </dgm:pt>
    <dgm:pt modelId="{8A919D57-319D-43C2-B5DA-7F1C39F0F5C9}" type="pres">
      <dgm:prSet presAssocID="{FC735F5D-3FC4-4440-B8F9-5C81C4072BBA}" presName="rootText1" presStyleLbl="node0" presStyleIdx="0" presStyleCnt="1">
        <dgm:presLayoutVars>
          <dgm:chPref val="3"/>
        </dgm:presLayoutVars>
      </dgm:prSet>
      <dgm:spPr/>
    </dgm:pt>
    <dgm:pt modelId="{262E406F-A793-4B20-BA51-5F3311B88205}" type="pres">
      <dgm:prSet presAssocID="{FC735F5D-3FC4-4440-B8F9-5C81C4072BBA}" presName="rootConnector1" presStyleLbl="node1" presStyleIdx="0" presStyleCnt="0"/>
      <dgm:spPr/>
    </dgm:pt>
    <dgm:pt modelId="{49D4688E-56F8-44BA-AA13-D65D983AA793}" type="pres">
      <dgm:prSet presAssocID="{FC735F5D-3FC4-4440-B8F9-5C81C4072BBA}" presName="hierChild2" presStyleCnt="0"/>
      <dgm:spPr/>
    </dgm:pt>
    <dgm:pt modelId="{683022AF-B33F-4A8C-A844-5458E6C53E09}" type="pres">
      <dgm:prSet presAssocID="{1A585ACA-F5B5-4731-9A49-0B950A914122}" presName="Name37" presStyleLbl="parChTrans1D2" presStyleIdx="0" presStyleCnt="2"/>
      <dgm:spPr/>
    </dgm:pt>
    <dgm:pt modelId="{3ED76367-79AE-4614-8FAE-7417CE8B8379}" type="pres">
      <dgm:prSet presAssocID="{2A63313F-4B29-48BA-A7AC-D357BC1BA5AA}" presName="hierRoot2" presStyleCnt="0">
        <dgm:presLayoutVars>
          <dgm:hierBranch val="init"/>
        </dgm:presLayoutVars>
      </dgm:prSet>
      <dgm:spPr/>
    </dgm:pt>
    <dgm:pt modelId="{1C3B26E5-45DA-46C5-B6F6-CDE930567872}" type="pres">
      <dgm:prSet presAssocID="{2A63313F-4B29-48BA-A7AC-D357BC1BA5AA}" presName="rootComposite" presStyleCnt="0"/>
      <dgm:spPr/>
    </dgm:pt>
    <dgm:pt modelId="{4B0C1488-0D4F-4864-9A7E-83E422B74911}" type="pres">
      <dgm:prSet presAssocID="{2A63313F-4B29-48BA-A7AC-D357BC1BA5AA}" presName="rootText" presStyleLbl="node2" presStyleIdx="0" presStyleCnt="2">
        <dgm:presLayoutVars>
          <dgm:chPref val="3"/>
        </dgm:presLayoutVars>
      </dgm:prSet>
      <dgm:spPr/>
    </dgm:pt>
    <dgm:pt modelId="{D1A6DA82-5F06-4091-A364-20DA3937BB49}" type="pres">
      <dgm:prSet presAssocID="{2A63313F-4B29-48BA-A7AC-D357BC1BA5AA}" presName="rootConnector" presStyleLbl="node2" presStyleIdx="0" presStyleCnt="2"/>
      <dgm:spPr/>
    </dgm:pt>
    <dgm:pt modelId="{CDA25C88-F4CB-44ED-8A30-D74B62646B61}" type="pres">
      <dgm:prSet presAssocID="{2A63313F-4B29-48BA-A7AC-D357BC1BA5AA}" presName="hierChild4" presStyleCnt="0"/>
      <dgm:spPr/>
    </dgm:pt>
    <dgm:pt modelId="{8EF767A8-31A8-4669-8363-F3CFD3D625EC}" type="pres">
      <dgm:prSet presAssocID="{2A63313F-4B29-48BA-A7AC-D357BC1BA5AA}" presName="hierChild5" presStyleCnt="0"/>
      <dgm:spPr/>
    </dgm:pt>
    <dgm:pt modelId="{A2B18E09-1C2E-4F43-826F-79E4BD58F9DB}" type="pres">
      <dgm:prSet presAssocID="{8EF16A4C-1861-4566-AEEC-E4801FC33B32}" presName="Name37" presStyleLbl="parChTrans1D2" presStyleIdx="1" presStyleCnt="2"/>
      <dgm:spPr/>
    </dgm:pt>
    <dgm:pt modelId="{2A72B11E-3156-4541-93C1-48FAF821CEBF}" type="pres">
      <dgm:prSet presAssocID="{65DCEAFB-FD81-49B9-9A35-6E738C8DD219}" presName="hierRoot2" presStyleCnt="0">
        <dgm:presLayoutVars>
          <dgm:hierBranch val="init"/>
        </dgm:presLayoutVars>
      </dgm:prSet>
      <dgm:spPr/>
    </dgm:pt>
    <dgm:pt modelId="{701D2DF6-99DA-4DAE-9B9C-6F029A218C19}" type="pres">
      <dgm:prSet presAssocID="{65DCEAFB-FD81-49B9-9A35-6E738C8DD219}" presName="rootComposite" presStyleCnt="0"/>
      <dgm:spPr/>
    </dgm:pt>
    <dgm:pt modelId="{1D5DA5D4-D5CD-46A7-BD00-A6EC1C80F625}" type="pres">
      <dgm:prSet presAssocID="{65DCEAFB-FD81-49B9-9A35-6E738C8DD219}" presName="rootText" presStyleLbl="node2" presStyleIdx="1" presStyleCnt="2">
        <dgm:presLayoutVars>
          <dgm:chPref val="3"/>
        </dgm:presLayoutVars>
      </dgm:prSet>
      <dgm:spPr/>
    </dgm:pt>
    <dgm:pt modelId="{B0930180-6753-4984-AD17-8D7225A0FACD}" type="pres">
      <dgm:prSet presAssocID="{65DCEAFB-FD81-49B9-9A35-6E738C8DD219}" presName="rootConnector" presStyleLbl="node2" presStyleIdx="1" presStyleCnt="2"/>
      <dgm:spPr/>
    </dgm:pt>
    <dgm:pt modelId="{8EE59543-84AE-4007-A145-AD3D3861D397}" type="pres">
      <dgm:prSet presAssocID="{65DCEAFB-FD81-49B9-9A35-6E738C8DD219}" presName="hierChild4" presStyleCnt="0"/>
      <dgm:spPr/>
    </dgm:pt>
    <dgm:pt modelId="{C34111FC-70B6-4E9A-AA82-7A6D591E354C}" type="pres">
      <dgm:prSet presAssocID="{65DCEAFB-FD81-49B9-9A35-6E738C8DD219}" presName="hierChild5" presStyleCnt="0"/>
      <dgm:spPr/>
    </dgm:pt>
    <dgm:pt modelId="{D1089227-3BE5-4E8B-B9F6-CA0C6FE166F1}" type="pres">
      <dgm:prSet presAssocID="{FC735F5D-3FC4-4440-B8F9-5C81C4072BBA}" presName="hierChild3" presStyleCnt="0"/>
      <dgm:spPr/>
    </dgm:pt>
  </dgm:ptLst>
  <dgm:cxnLst>
    <dgm:cxn modelId="{3E6F920D-9A83-4566-B016-B799D5013D4D}" srcId="{FC735F5D-3FC4-4440-B8F9-5C81C4072BBA}" destId="{2A63313F-4B29-48BA-A7AC-D357BC1BA5AA}" srcOrd="0" destOrd="0" parTransId="{1A585ACA-F5B5-4731-9A49-0B950A914122}" sibTransId="{63D5B772-9B59-4151-BEC1-7ECBC807F6EC}"/>
    <dgm:cxn modelId="{1470F042-B8C5-4664-8361-FFCBD0C207C3}" type="presOf" srcId="{FC735F5D-3FC4-4440-B8F9-5C81C4072BBA}" destId="{262E406F-A793-4B20-BA51-5F3311B88205}" srcOrd="1" destOrd="0" presId="urn:microsoft.com/office/officeart/2005/8/layout/orgChart1"/>
    <dgm:cxn modelId="{2EBC2C4C-F119-4E2D-9451-02146F3FAE25}" type="presOf" srcId="{65DCEAFB-FD81-49B9-9A35-6E738C8DD219}" destId="{B0930180-6753-4984-AD17-8D7225A0FACD}" srcOrd="1" destOrd="0" presId="urn:microsoft.com/office/officeart/2005/8/layout/orgChart1"/>
    <dgm:cxn modelId="{17D16A52-21B8-4D79-AFAF-56FA0F521ECD}" srcId="{E3D7A707-0623-4414-803B-1DC17F8AF0E2}" destId="{FC735F5D-3FC4-4440-B8F9-5C81C4072BBA}" srcOrd="0" destOrd="0" parTransId="{8E83A7C4-FDEC-42BE-B16D-B89B5FF82B4B}" sibTransId="{FC9B54F3-06EE-4132-A378-C827050915A4}"/>
    <dgm:cxn modelId="{4189337E-1626-4D87-8012-F91B7F25EEAA}" type="presOf" srcId="{1A585ACA-F5B5-4731-9A49-0B950A914122}" destId="{683022AF-B33F-4A8C-A844-5458E6C53E09}" srcOrd="0" destOrd="0" presId="urn:microsoft.com/office/officeart/2005/8/layout/orgChart1"/>
    <dgm:cxn modelId="{9453D8A7-B20A-4E56-8599-F29EA62FEEA9}" type="presOf" srcId="{2A63313F-4B29-48BA-A7AC-D357BC1BA5AA}" destId="{4B0C1488-0D4F-4864-9A7E-83E422B74911}" srcOrd="0" destOrd="0" presId="urn:microsoft.com/office/officeart/2005/8/layout/orgChart1"/>
    <dgm:cxn modelId="{99BA5AAE-3820-40A5-ABC3-3C8250DC1435}" type="presOf" srcId="{65DCEAFB-FD81-49B9-9A35-6E738C8DD219}" destId="{1D5DA5D4-D5CD-46A7-BD00-A6EC1C80F625}" srcOrd="0" destOrd="0" presId="urn:microsoft.com/office/officeart/2005/8/layout/orgChart1"/>
    <dgm:cxn modelId="{9138D7B6-D5AD-4F42-B8F6-58629183B024}" type="presOf" srcId="{2A63313F-4B29-48BA-A7AC-D357BC1BA5AA}" destId="{D1A6DA82-5F06-4091-A364-20DA3937BB49}" srcOrd="1" destOrd="0" presId="urn:microsoft.com/office/officeart/2005/8/layout/orgChart1"/>
    <dgm:cxn modelId="{DDF1FFCB-A038-4691-9448-4DD1B975B56F}" srcId="{FC735F5D-3FC4-4440-B8F9-5C81C4072BBA}" destId="{65DCEAFB-FD81-49B9-9A35-6E738C8DD219}" srcOrd="1" destOrd="0" parTransId="{8EF16A4C-1861-4566-AEEC-E4801FC33B32}" sibTransId="{C8B0313C-EA9F-41D5-B6DB-9DDDDD42CA2F}"/>
    <dgm:cxn modelId="{D2DCE0D1-EDDB-456A-BD9E-FE062BFD750D}" type="presOf" srcId="{FC735F5D-3FC4-4440-B8F9-5C81C4072BBA}" destId="{8A919D57-319D-43C2-B5DA-7F1C39F0F5C9}" srcOrd="0" destOrd="0" presId="urn:microsoft.com/office/officeart/2005/8/layout/orgChart1"/>
    <dgm:cxn modelId="{CD543DF1-299F-48D3-8FFB-1E6801D1D889}" type="presOf" srcId="{8EF16A4C-1861-4566-AEEC-E4801FC33B32}" destId="{A2B18E09-1C2E-4F43-826F-79E4BD58F9DB}" srcOrd="0" destOrd="0" presId="urn:microsoft.com/office/officeart/2005/8/layout/orgChart1"/>
    <dgm:cxn modelId="{0E1A0DF8-F308-44A9-9B74-6A1C6E401BC0}" type="presOf" srcId="{E3D7A707-0623-4414-803B-1DC17F8AF0E2}" destId="{F495242E-838C-4C5F-A262-B768BE1CDE77}" srcOrd="0" destOrd="0" presId="urn:microsoft.com/office/officeart/2005/8/layout/orgChart1"/>
    <dgm:cxn modelId="{959838DB-44B5-48D1-AD81-0E7F53428645}" type="presParOf" srcId="{F495242E-838C-4C5F-A262-B768BE1CDE77}" destId="{EDFEBDF2-9648-4762-A2EA-220637445780}" srcOrd="0" destOrd="0" presId="urn:microsoft.com/office/officeart/2005/8/layout/orgChart1"/>
    <dgm:cxn modelId="{B7F57CF5-D324-437D-AF45-D92C693BA442}" type="presParOf" srcId="{EDFEBDF2-9648-4762-A2EA-220637445780}" destId="{42B39F7D-DF00-45BC-B92B-20DBC227ADD9}" srcOrd="0" destOrd="0" presId="urn:microsoft.com/office/officeart/2005/8/layout/orgChart1"/>
    <dgm:cxn modelId="{EB5497EF-04C4-43B4-8040-B7A5013C244E}" type="presParOf" srcId="{42B39F7D-DF00-45BC-B92B-20DBC227ADD9}" destId="{8A919D57-319D-43C2-B5DA-7F1C39F0F5C9}" srcOrd="0" destOrd="0" presId="urn:microsoft.com/office/officeart/2005/8/layout/orgChart1"/>
    <dgm:cxn modelId="{660391C0-03F3-489F-AADD-17B20EDACA8F}" type="presParOf" srcId="{42B39F7D-DF00-45BC-B92B-20DBC227ADD9}" destId="{262E406F-A793-4B20-BA51-5F3311B88205}" srcOrd="1" destOrd="0" presId="urn:microsoft.com/office/officeart/2005/8/layout/orgChart1"/>
    <dgm:cxn modelId="{EC46F373-C6A9-416C-A84B-243810A948E4}" type="presParOf" srcId="{EDFEBDF2-9648-4762-A2EA-220637445780}" destId="{49D4688E-56F8-44BA-AA13-D65D983AA793}" srcOrd="1" destOrd="0" presId="urn:microsoft.com/office/officeart/2005/8/layout/orgChart1"/>
    <dgm:cxn modelId="{A35B3E7D-CEDC-453E-ABFE-067D473EE375}" type="presParOf" srcId="{49D4688E-56F8-44BA-AA13-D65D983AA793}" destId="{683022AF-B33F-4A8C-A844-5458E6C53E09}" srcOrd="0" destOrd="0" presId="urn:microsoft.com/office/officeart/2005/8/layout/orgChart1"/>
    <dgm:cxn modelId="{FDA0DD7F-6A40-4556-A95F-A31D2BCB40B0}" type="presParOf" srcId="{49D4688E-56F8-44BA-AA13-D65D983AA793}" destId="{3ED76367-79AE-4614-8FAE-7417CE8B8379}" srcOrd="1" destOrd="0" presId="urn:microsoft.com/office/officeart/2005/8/layout/orgChart1"/>
    <dgm:cxn modelId="{CB3530EF-D94E-47B3-BA70-1866E045D37B}" type="presParOf" srcId="{3ED76367-79AE-4614-8FAE-7417CE8B8379}" destId="{1C3B26E5-45DA-46C5-B6F6-CDE930567872}" srcOrd="0" destOrd="0" presId="urn:microsoft.com/office/officeart/2005/8/layout/orgChart1"/>
    <dgm:cxn modelId="{0F324FD5-DA5D-49BB-B0EA-2F02B4BDC4F5}" type="presParOf" srcId="{1C3B26E5-45DA-46C5-B6F6-CDE930567872}" destId="{4B0C1488-0D4F-4864-9A7E-83E422B74911}" srcOrd="0" destOrd="0" presId="urn:microsoft.com/office/officeart/2005/8/layout/orgChart1"/>
    <dgm:cxn modelId="{17AF9452-6401-41B1-9450-27FD42E259BE}" type="presParOf" srcId="{1C3B26E5-45DA-46C5-B6F6-CDE930567872}" destId="{D1A6DA82-5F06-4091-A364-20DA3937BB49}" srcOrd="1" destOrd="0" presId="urn:microsoft.com/office/officeart/2005/8/layout/orgChart1"/>
    <dgm:cxn modelId="{8B6A5AF8-CB50-4443-9F36-01E29FA0028B}" type="presParOf" srcId="{3ED76367-79AE-4614-8FAE-7417CE8B8379}" destId="{CDA25C88-F4CB-44ED-8A30-D74B62646B61}" srcOrd="1" destOrd="0" presId="urn:microsoft.com/office/officeart/2005/8/layout/orgChart1"/>
    <dgm:cxn modelId="{CCB395B5-AF14-4259-9ED0-E7568CD6D026}" type="presParOf" srcId="{3ED76367-79AE-4614-8FAE-7417CE8B8379}" destId="{8EF767A8-31A8-4669-8363-F3CFD3D625EC}" srcOrd="2" destOrd="0" presId="urn:microsoft.com/office/officeart/2005/8/layout/orgChart1"/>
    <dgm:cxn modelId="{FE727559-C060-4D5D-894A-81468ED2533B}" type="presParOf" srcId="{49D4688E-56F8-44BA-AA13-D65D983AA793}" destId="{A2B18E09-1C2E-4F43-826F-79E4BD58F9DB}" srcOrd="2" destOrd="0" presId="urn:microsoft.com/office/officeart/2005/8/layout/orgChart1"/>
    <dgm:cxn modelId="{6DE5BC6E-E109-431E-AF06-48BDF3E97311}" type="presParOf" srcId="{49D4688E-56F8-44BA-AA13-D65D983AA793}" destId="{2A72B11E-3156-4541-93C1-48FAF821CEBF}" srcOrd="3" destOrd="0" presId="urn:microsoft.com/office/officeart/2005/8/layout/orgChart1"/>
    <dgm:cxn modelId="{A9C9785E-04AA-4580-A8D6-B1B8841AA5D5}" type="presParOf" srcId="{2A72B11E-3156-4541-93C1-48FAF821CEBF}" destId="{701D2DF6-99DA-4DAE-9B9C-6F029A218C19}" srcOrd="0" destOrd="0" presId="urn:microsoft.com/office/officeart/2005/8/layout/orgChart1"/>
    <dgm:cxn modelId="{AF3F256B-D620-420D-8A6F-FED542668859}" type="presParOf" srcId="{701D2DF6-99DA-4DAE-9B9C-6F029A218C19}" destId="{1D5DA5D4-D5CD-46A7-BD00-A6EC1C80F625}" srcOrd="0" destOrd="0" presId="urn:microsoft.com/office/officeart/2005/8/layout/orgChart1"/>
    <dgm:cxn modelId="{04425C92-1BDF-439A-AACF-3417824DCA19}" type="presParOf" srcId="{701D2DF6-99DA-4DAE-9B9C-6F029A218C19}" destId="{B0930180-6753-4984-AD17-8D7225A0FACD}" srcOrd="1" destOrd="0" presId="urn:microsoft.com/office/officeart/2005/8/layout/orgChart1"/>
    <dgm:cxn modelId="{631FD0BD-3C71-44CB-90E1-086E1CA10F20}" type="presParOf" srcId="{2A72B11E-3156-4541-93C1-48FAF821CEBF}" destId="{8EE59543-84AE-4007-A145-AD3D3861D397}" srcOrd="1" destOrd="0" presId="urn:microsoft.com/office/officeart/2005/8/layout/orgChart1"/>
    <dgm:cxn modelId="{20AACCE3-293F-4488-A248-8D3B8679FD9D}" type="presParOf" srcId="{2A72B11E-3156-4541-93C1-48FAF821CEBF}" destId="{C34111FC-70B6-4E9A-AA82-7A6D591E354C}" srcOrd="2" destOrd="0" presId="urn:microsoft.com/office/officeart/2005/8/layout/orgChart1"/>
    <dgm:cxn modelId="{DEB3A759-1926-46A2-B35A-F7EC9E6B99BB}" type="presParOf" srcId="{EDFEBDF2-9648-4762-A2EA-220637445780}" destId="{D1089227-3BE5-4E8B-B9F6-CA0C6FE166F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B18E09-1C2E-4F43-826F-79E4BD58F9DB}">
      <dsp:nvSpPr>
        <dsp:cNvPr id="0" name=""/>
        <dsp:cNvSpPr/>
      </dsp:nvSpPr>
      <dsp:spPr>
        <a:xfrm>
          <a:off x="1359060" y="896362"/>
          <a:ext cx="743742" cy="2581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9079"/>
              </a:lnTo>
              <a:lnTo>
                <a:pt x="743742" y="129079"/>
              </a:lnTo>
              <a:lnTo>
                <a:pt x="743742" y="258158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3022AF-B33F-4A8C-A844-5458E6C53E09}">
      <dsp:nvSpPr>
        <dsp:cNvPr id="0" name=""/>
        <dsp:cNvSpPr/>
      </dsp:nvSpPr>
      <dsp:spPr>
        <a:xfrm>
          <a:off x="615318" y="896362"/>
          <a:ext cx="743742" cy="258158"/>
        </a:xfrm>
        <a:custGeom>
          <a:avLst/>
          <a:gdLst/>
          <a:ahLst/>
          <a:cxnLst/>
          <a:rect l="0" t="0" r="0" b="0"/>
          <a:pathLst>
            <a:path>
              <a:moveTo>
                <a:pt x="743742" y="0"/>
              </a:moveTo>
              <a:lnTo>
                <a:pt x="743742" y="129079"/>
              </a:lnTo>
              <a:lnTo>
                <a:pt x="0" y="129079"/>
              </a:lnTo>
              <a:lnTo>
                <a:pt x="0" y="258158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919D57-319D-43C2-B5DA-7F1C39F0F5C9}">
      <dsp:nvSpPr>
        <dsp:cNvPr id="0" name=""/>
        <dsp:cNvSpPr/>
      </dsp:nvSpPr>
      <dsp:spPr>
        <a:xfrm>
          <a:off x="744397" y="281699"/>
          <a:ext cx="1229325" cy="61466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RTA Board</a:t>
          </a:r>
        </a:p>
      </dsp:txBody>
      <dsp:txXfrm>
        <a:off x="744397" y="281699"/>
        <a:ext cx="1229325" cy="614662"/>
      </dsp:txXfrm>
    </dsp:sp>
    <dsp:sp modelId="{4B0C1488-0D4F-4864-9A7E-83E422B74911}">
      <dsp:nvSpPr>
        <dsp:cNvPr id="0" name=""/>
        <dsp:cNvSpPr/>
      </dsp:nvSpPr>
      <dsp:spPr>
        <a:xfrm>
          <a:off x="655" y="1154520"/>
          <a:ext cx="1229325" cy="61466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CART Committee</a:t>
          </a:r>
        </a:p>
      </dsp:txBody>
      <dsp:txXfrm>
        <a:off x="655" y="1154520"/>
        <a:ext cx="1229325" cy="614662"/>
      </dsp:txXfrm>
    </dsp:sp>
    <dsp:sp modelId="{1D5DA5D4-D5CD-46A7-BD00-A6EC1C80F625}">
      <dsp:nvSpPr>
        <dsp:cNvPr id="0" name=""/>
        <dsp:cNvSpPr/>
      </dsp:nvSpPr>
      <dsp:spPr>
        <a:xfrm>
          <a:off x="1488139" y="1154520"/>
          <a:ext cx="1229325" cy="61466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Technical </a:t>
          </a:r>
          <a:r>
            <a:rPr lang="en-US" sz="1400" kern="1200"/>
            <a:t>Management Committee</a:t>
          </a:r>
          <a:endParaRPr lang="en-US" sz="1400" kern="1200" dirty="0"/>
        </a:p>
      </dsp:txBody>
      <dsp:txXfrm>
        <a:off x="1488139" y="1154520"/>
        <a:ext cx="1229325" cy="6146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E03F8B-A50D-DE44-9304-39C43FB3C5B0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151AFC-CD2E-5241-A5F6-3092FE7745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124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151AFC-CD2E-5241-A5F6-3092FE7745F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930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QR Code allows you to sign up and receive a copy of our newsletter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151AFC-CD2E-5241-A5F6-3092FE7745F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576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MAI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78AF43-E4EF-D298-CDF5-C9BCE67810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-251293"/>
            <a:ext cx="4222750" cy="248914"/>
          </a:xfrm>
        </p:spPr>
        <p:txBody>
          <a:bodyPr/>
          <a:lstStyle>
            <a:lvl1pPr marL="0" indent="0">
              <a:buNone/>
              <a:defRPr sz="11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/>
              <a:t>Main Title Slide Layout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0C052F1-83C7-FB81-B668-A173554C5E17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4202" r="27901"/>
          <a:stretch/>
        </p:blipFill>
        <p:spPr>
          <a:xfrm>
            <a:off x="7502013" y="9697"/>
            <a:ext cx="4689987" cy="53782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C931F11-BA28-51AE-00E1-05E235BC2585}"/>
              </a:ext>
            </a:extLst>
          </p:cNvPr>
          <p:cNvSpPr/>
          <p:nvPr userDrawn="1"/>
        </p:nvSpPr>
        <p:spPr>
          <a:xfrm>
            <a:off x="0" y="5338302"/>
            <a:ext cx="12192000" cy="1519698"/>
          </a:xfrm>
          <a:prstGeom prst="rect">
            <a:avLst/>
          </a:prstGeom>
          <a:solidFill>
            <a:srgbClr val="1A3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A325D"/>
              </a:solidFill>
            </a:endParaRP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9DECC101-9B4A-7998-ECF1-3CA349B57F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67862" y="9698"/>
            <a:ext cx="2624138" cy="1355275"/>
          </a:xfrm>
        </p:spPr>
        <p:txBody>
          <a:bodyPr lIns="0" bIns="0" anchor="ctr" anchorCtr="0">
            <a:no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sz="34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Keep area clear for </a:t>
            </a:r>
            <a:br>
              <a:rPr lang="en-US" dirty="0"/>
            </a:br>
            <a:r>
              <a:rPr lang="en-US" dirty="0"/>
              <a:t>video insets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995C957-CDB9-C342-8243-6F7D038511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199" y="5669605"/>
            <a:ext cx="7530353" cy="302390"/>
          </a:xfrm>
        </p:spPr>
        <p:txBody>
          <a:bodyPr bIns="0" anchor="b" anchorCtr="0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name, position, date, etc.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F70F15D-372D-5B45-92B4-1B626E0FC1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3622472"/>
            <a:ext cx="6159500" cy="419730"/>
          </a:xfrm>
        </p:spPr>
        <p:txBody>
          <a:bodyPr/>
          <a:lstStyle>
            <a:lvl1pPr marL="0" indent="0">
              <a:buNone/>
              <a:defRPr sz="230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D433A5-40D8-765F-186A-7974B5D2EC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1473574"/>
            <a:ext cx="9544051" cy="1555554"/>
          </a:xfrm>
        </p:spPr>
        <p:txBody>
          <a:bodyPr rIns="182880"/>
          <a:lstStyle>
            <a:lvl1pPr>
              <a:lnSpc>
                <a:spcPts val="5800"/>
              </a:lnSpc>
              <a:defRPr sz="5400" b="0" i="0">
                <a:solidFill>
                  <a:srgbClr val="1A325D"/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Insert presentation slide title </a:t>
            </a:r>
            <a:br>
              <a:rPr lang="en-US" dirty="0"/>
            </a:br>
            <a:r>
              <a:rPr lang="en-US" dirty="0"/>
              <a:t>in title or sentence case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E31C61-378B-BC86-207A-397C79558E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31212" y="5677669"/>
            <a:ext cx="3118930" cy="877497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A8E5EF17-7913-7AC3-853A-17918DBE78A3}"/>
              </a:ext>
            </a:extLst>
          </p:cNvPr>
          <p:cNvSpPr/>
          <p:nvPr userDrawn="1"/>
        </p:nvSpPr>
        <p:spPr>
          <a:xfrm>
            <a:off x="0" y="5287716"/>
            <a:ext cx="12192000" cy="79055"/>
          </a:xfrm>
          <a:custGeom>
            <a:avLst/>
            <a:gdLst>
              <a:gd name="connsiteX0" fmla="*/ 0 w 3203914"/>
              <a:gd name="connsiteY0" fmla="*/ 0 h 113819"/>
              <a:gd name="connsiteX1" fmla="*/ 3203914 w 3203914"/>
              <a:gd name="connsiteY1" fmla="*/ 0 h 113819"/>
              <a:gd name="connsiteX2" fmla="*/ 3203914 w 3203914"/>
              <a:gd name="connsiteY2" fmla="*/ 113819 h 113819"/>
              <a:gd name="connsiteX3" fmla="*/ 0 w 3203914"/>
              <a:gd name="connsiteY3" fmla="*/ 113819 h 113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3914" h="113819">
                <a:moveTo>
                  <a:pt x="0" y="0"/>
                </a:moveTo>
                <a:lnTo>
                  <a:pt x="3203914" y="0"/>
                </a:lnTo>
                <a:lnTo>
                  <a:pt x="3203914" y="113819"/>
                </a:lnTo>
                <a:lnTo>
                  <a:pt x="0" y="113819"/>
                </a:lnTo>
                <a:close/>
              </a:path>
            </a:pathLst>
          </a:custGeom>
          <a:solidFill>
            <a:srgbClr val="F08223"/>
          </a:solidFill>
          <a:ln w="13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455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ED01BE2C-F2D8-D2CA-DF08-AB6E1D4548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67862" y="9698"/>
            <a:ext cx="2624138" cy="1355275"/>
          </a:xfrm>
        </p:spPr>
        <p:txBody>
          <a:bodyPr lIns="0" bIns="0" anchor="ctr" anchorCtr="0">
            <a:no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sz="34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Keep area clear for </a:t>
            </a:r>
            <a:br>
              <a:rPr lang="en-US" dirty="0"/>
            </a:br>
            <a:r>
              <a:rPr lang="en-US" dirty="0"/>
              <a:t>video insets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FFA6442-9A1E-149D-CD3D-B7F01ED3B3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57784"/>
            <a:ext cx="9110662" cy="517065"/>
          </a:xfrm>
        </p:spPr>
        <p:txBody>
          <a:bodyPr/>
          <a:lstStyle/>
          <a:p>
            <a:r>
              <a:rPr lang="en-US" dirty="0"/>
              <a:t>Insert slide title</a:t>
            </a:r>
          </a:p>
        </p:txBody>
      </p:sp>
    </p:spTree>
    <p:extLst>
      <p:ext uri="{BB962C8B-B14F-4D97-AF65-F5344CB8AC3E}">
        <p14:creationId xmlns:p14="http://schemas.microsoft.com/office/powerpoint/2010/main" val="1420361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A4860-8176-2E99-5B0D-1715847B7C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465961"/>
            <a:ext cx="10896600" cy="465961"/>
          </a:xfrm>
        </p:spPr>
        <p:txBody>
          <a:bodyPr anchor="b" anchorCtr="0"/>
          <a:lstStyle>
            <a:lvl1pPr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Blank Slide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7C96CF32-87E2-7974-1B45-3D8CC59B3A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67862" y="9698"/>
            <a:ext cx="2624138" cy="1355275"/>
          </a:xfrm>
        </p:spPr>
        <p:txBody>
          <a:bodyPr lIns="0" bIns="0" anchor="ctr" anchorCtr="0">
            <a:no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sz="34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Keep area clear for </a:t>
            </a:r>
            <a:br>
              <a:rPr lang="en-US" dirty="0"/>
            </a:br>
            <a:r>
              <a:rPr lang="en-US" dirty="0"/>
              <a:t>video insets</a:t>
            </a:r>
          </a:p>
        </p:txBody>
      </p:sp>
    </p:spTree>
    <p:extLst>
      <p:ext uri="{BB962C8B-B14F-4D97-AF65-F5344CB8AC3E}">
        <p14:creationId xmlns:p14="http://schemas.microsoft.com/office/powerpoint/2010/main" val="6495042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4">
            <a:extLst>
              <a:ext uri="{FF2B5EF4-FFF2-40B4-BE49-F238E27FC236}">
                <a16:creationId xmlns:a16="http://schemas.microsoft.com/office/drawing/2014/main" id="{8BA025C4-30B9-BB8B-9139-196E3CD87A88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4202" r="27901"/>
          <a:stretch/>
        </p:blipFill>
        <p:spPr>
          <a:xfrm>
            <a:off x="7502013" y="9697"/>
            <a:ext cx="4689987" cy="53782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05A38DE-B4F5-9E44-95BA-B52017051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081665"/>
            <a:ext cx="12192000" cy="17763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F3AFB2-DB74-6B19-9845-9A0D2E631B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475900"/>
            <a:ext cx="10896600" cy="465961"/>
          </a:xfrm>
        </p:spPr>
        <p:txBody>
          <a:bodyPr anchor="b" anchorCtr="0"/>
          <a:lstStyle>
            <a:lvl1pPr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Closing Slide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94BB4544-002D-4DBA-1A57-332F74154356}"/>
              </a:ext>
            </a:extLst>
          </p:cNvPr>
          <p:cNvSpPr/>
          <p:nvPr/>
        </p:nvSpPr>
        <p:spPr>
          <a:xfrm>
            <a:off x="0" y="5023345"/>
            <a:ext cx="12192000" cy="79055"/>
          </a:xfrm>
          <a:custGeom>
            <a:avLst/>
            <a:gdLst>
              <a:gd name="connsiteX0" fmla="*/ 0 w 3203914"/>
              <a:gd name="connsiteY0" fmla="*/ 0 h 113819"/>
              <a:gd name="connsiteX1" fmla="*/ 3203914 w 3203914"/>
              <a:gd name="connsiteY1" fmla="*/ 0 h 113819"/>
              <a:gd name="connsiteX2" fmla="*/ 3203914 w 3203914"/>
              <a:gd name="connsiteY2" fmla="*/ 113819 h 113819"/>
              <a:gd name="connsiteX3" fmla="*/ 0 w 3203914"/>
              <a:gd name="connsiteY3" fmla="*/ 113819 h 113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3914" h="113819">
                <a:moveTo>
                  <a:pt x="0" y="0"/>
                </a:moveTo>
                <a:lnTo>
                  <a:pt x="3203914" y="0"/>
                </a:lnTo>
                <a:lnTo>
                  <a:pt x="3203914" y="113819"/>
                </a:lnTo>
                <a:lnTo>
                  <a:pt x="0" y="113819"/>
                </a:lnTo>
                <a:close/>
              </a:path>
            </a:pathLst>
          </a:custGeom>
          <a:solidFill>
            <a:srgbClr val="F08223"/>
          </a:solidFill>
          <a:ln w="13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AA29C81-2B6D-4E59-53D7-1D54B143F3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67862" y="9698"/>
            <a:ext cx="2624138" cy="1355275"/>
          </a:xfrm>
        </p:spPr>
        <p:txBody>
          <a:bodyPr lIns="0" bIns="0" anchor="ctr" anchorCtr="0">
            <a:no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sz="34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Keep area clear for </a:t>
            </a:r>
            <a:br>
              <a:rPr lang="en-US" dirty="0"/>
            </a:br>
            <a:r>
              <a:rPr lang="en-US" dirty="0"/>
              <a:t>video insets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1335DDB-E6AE-1A35-D63D-C42ADBF1FF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83981" y="3017772"/>
            <a:ext cx="9266583" cy="535531"/>
          </a:xfrm>
        </p:spPr>
        <p:txBody>
          <a:bodyPr anchor="b" anchorCtr="0"/>
          <a:lstStyle>
            <a:lvl1pPr marL="0" indent="0" algn="ctr">
              <a:buNone/>
              <a:defRPr sz="3200" b="0" i="0">
                <a:solidFill>
                  <a:srgbClr val="1A325D"/>
                </a:solidFill>
                <a:latin typeface="Myriad Pro Light" panose="020B0403030403020204" pitchFamily="34" charset="0"/>
              </a:defRPr>
            </a:lvl1pPr>
          </a:lstStyle>
          <a:p>
            <a:pPr lvl="0"/>
            <a:r>
              <a:rPr lang="en-US" dirty="0"/>
              <a:t>Click to add contact info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AD9F305-D251-64BA-FF09-D87C7ECBCA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3981" y="1846172"/>
            <a:ext cx="9266583" cy="925253"/>
          </a:xfrm>
        </p:spPr>
        <p:txBody>
          <a:bodyPr wrap="square" anchor="b" anchorCtr="0"/>
          <a:lstStyle>
            <a:lvl1pPr marL="0" indent="0" algn="ctr">
              <a:lnSpc>
                <a:spcPts val="6480"/>
              </a:lnSpc>
              <a:buNone/>
              <a:defRPr sz="5400" b="0" i="0">
                <a:solidFill>
                  <a:srgbClr val="1A325D"/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09AE79-A767-2F81-B657-ED5B299D5B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88462" y="5518149"/>
            <a:ext cx="3415076" cy="96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835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full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C931F11-BA28-51AE-00E1-05E235BC2585}"/>
              </a:ext>
            </a:extLst>
          </p:cNvPr>
          <p:cNvSpPr/>
          <p:nvPr userDrawn="1"/>
        </p:nvSpPr>
        <p:spPr>
          <a:xfrm>
            <a:off x="0" y="5338302"/>
            <a:ext cx="12192000" cy="1519698"/>
          </a:xfrm>
          <a:prstGeom prst="rect">
            <a:avLst/>
          </a:prstGeom>
          <a:solidFill>
            <a:srgbClr val="1A3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A325D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139AF23-5245-341A-A207-DAA0C18874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-251293"/>
            <a:ext cx="4222750" cy="248914"/>
          </a:xfrm>
        </p:spPr>
        <p:txBody>
          <a:bodyPr/>
          <a:lstStyle>
            <a:lvl1pPr marL="0" indent="0">
              <a:buNone/>
              <a:defRPr sz="11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/>
              <a:t>Title Slide with image option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9DECC101-9B4A-7998-ECF1-3CA349B57F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67862" y="9698"/>
            <a:ext cx="2624138" cy="1355275"/>
          </a:xfrm>
        </p:spPr>
        <p:txBody>
          <a:bodyPr lIns="0" bIns="0" anchor="ctr" anchorCtr="0">
            <a:no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sz="34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Keep area clear for </a:t>
            </a:r>
            <a:br>
              <a:rPr lang="en-US" dirty="0"/>
            </a:br>
            <a:r>
              <a:rPr lang="en-US" dirty="0"/>
              <a:t>video insets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A8E1A4D-2D27-DB91-E23D-D784718F6D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43550" y="9525"/>
            <a:ext cx="6648450" cy="53260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995C957-CDB9-C342-8243-6F7D038511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199" y="5669605"/>
            <a:ext cx="7530353" cy="302390"/>
          </a:xfrm>
        </p:spPr>
        <p:txBody>
          <a:bodyPr bIns="0" anchor="b" anchorCtr="0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name, position, date, etc.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F70F15D-372D-5B45-92B4-1B626E0FC1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3745269"/>
            <a:ext cx="4672014" cy="419730"/>
          </a:xfrm>
        </p:spPr>
        <p:txBody>
          <a:bodyPr/>
          <a:lstStyle>
            <a:lvl1pPr marL="0" indent="0">
              <a:buNone/>
              <a:defRPr sz="230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D433A5-40D8-765F-186A-7974B5D2EC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39416"/>
            <a:ext cx="4672014" cy="3020058"/>
          </a:xfrm>
        </p:spPr>
        <p:txBody>
          <a:bodyPr rIns="182880"/>
          <a:lstStyle>
            <a:lvl1pPr>
              <a:lnSpc>
                <a:spcPts val="5800"/>
              </a:lnSpc>
              <a:defRPr sz="4800" b="0" i="0">
                <a:solidFill>
                  <a:srgbClr val="1A325D"/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Insert presentation slide title in title or sentence case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A95B6C-BCDB-AD45-EF75-6B1BBE52CE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31212" y="5677669"/>
            <a:ext cx="3118930" cy="877497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837AF0D1-2D83-C81A-CA30-D86F5E07C451}"/>
              </a:ext>
            </a:extLst>
          </p:cNvPr>
          <p:cNvSpPr/>
          <p:nvPr userDrawn="1"/>
        </p:nvSpPr>
        <p:spPr>
          <a:xfrm>
            <a:off x="0" y="5287716"/>
            <a:ext cx="12192000" cy="79055"/>
          </a:xfrm>
          <a:custGeom>
            <a:avLst/>
            <a:gdLst>
              <a:gd name="connsiteX0" fmla="*/ 0 w 3203914"/>
              <a:gd name="connsiteY0" fmla="*/ 0 h 113819"/>
              <a:gd name="connsiteX1" fmla="*/ 3203914 w 3203914"/>
              <a:gd name="connsiteY1" fmla="*/ 0 h 113819"/>
              <a:gd name="connsiteX2" fmla="*/ 3203914 w 3203914"/>
              <a:gd name="connsiteY2" fmla="*/ 113819 h 113819"/>
              <a:gd name="connsiteX3" fmla="*/ 0 w 3203914"/>
              <a:gd name="connsiteY3" fmla="*/ 113819 h 113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3914" h="113819">
                <a:moveTo>
                  <a:pt x="0" y="0"/>
                </a:moveTo>
                <a:lnTo>
                  <a:pt x="3203914" y="0"/>
                </a:lnTo>
                <a:lnTo>
                  <a:pt x="3203914" y="113819"/>
                </a:lnTo>
                <a:lnTo>
                  <a:pt x="0" y="113819"/>
                </a:lnTo>
                <a:close/>
              </a:path>
            </a:pathLst>
          </a:custGeom>
          <a:solidFill>
            <a:srgbClr val="F08223"/>
          </a:solidFill>
          <a:ln w="13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278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4BD138CA-E234-BC39-AD9D-83B22F3212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67862" y="9698"/>
            <a:ext cx="2624138" cy="1355275"/>
          </a:xfrm>
        </p:spPr>
        <p:txBody>
          <a:bodyPr lIns="0" bIns="0" anchor="ctr" anchorCtr="0">
            <a:no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sz="34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Keep area clear for </a:t>
            </a:r>
            <a:br>
              <a:rPr lang="en-US" dirty="0"/>
            </a:br>
            <a:r>
              <a:rPr lang="en-US" dirty="0"/>
              <a:t>video insets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FBF89922-C537-DD47-8C8F-19B8B33E65F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71744" y="1603512"/>
            <a:ext cx="11270489" cy="44924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Bulleted list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B346A3-7FB4-C938-F892-1C571363F5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57784"/>
            <a:ext cx="9110662" cy="600164"/>
          </a:xfrm>
        </p:spPr>
        <p:txBody>
          <a:bodyPr/>
          <a:lstStyle>
            <a:lvl1pPr>
              <a:lnSpc>
                <a:spcPts val="4000"/>
              </a:lnSpc>
              <a:defRPr/>
            </a:lvl1pPr>
          </a:lstStyle>
          <a:p>
            <a:r>
              <a:rPr lang="en-US" dirty="0"/>
              <a:t>Insert slide title</a:t>
            </a:r>
          </a:p>
        </p:txBody>
      </p:sp>
    </p:spTree>
    <p:extLst>
      <p:ext uri="{BB962C8B-B14F-4D97-AF65-F5344CB8AC3E}">
        <p14:creationId xmlns:p14="http://schemas.microsoft.com/office/powerpoint/2010/main" val="3626283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478FDF4-5FCC-8117-B254-30DA97A515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67862" y="9698"/>
            <a:ext cx="2624138" cy="1355275"/>
          </a:xfrm>
        </p:spPr>
        <p:txBody>
          <a:bodyPr lIns="0" bIns="0" anchor="ctr" anchorCtr="0">
            <a:no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sz="34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Keep area clear for </a:t>
            </a:r>
            <a:br>
              <a:rPr lang="en-US" dirty="0"/>
            </a:br>
            <a:r>
              <a:rPr lang="en-US" dirty="0"/>
              <a:t>video insets</a:t>
            </a:r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E2D8BB4A-46A4-1343-BA88-41D2E1C0EA5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334693" y="1600200"/>
            <a:ext cx="5519054" cy="440689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Bulleted list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FBF89922-C537-DD47-8C8F-19B8B33E65F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57201" y="1600199"/>
            <a:ext cx="5519056" cy="4406899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Bulleted list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16BF6BF-3967-3325-89F6-EA3A966661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57784"/>
            <a:ext cx="9110662" cy="600164"/>
          </a:xfrm>
        </p:spPr>
        <p:txBody>
          <a:bodyPr/>
          <a:lstStyle>
            <a:lvl1pPr>
              <a:lnSpc>
                <a:spcPts val="4000"/>
              </a:lnSpc>
              <a:defRPr/>
            </a:lvl1pPr>
          </a:lstStyle>
          <a:p>
            <a:r>
              <a:rPr lang="en-US" dirty="0"/>
              <a:t>Insert slide title</a:t>
            </a:r>
          </a:p>
        </p:txBody>
      </p:sp>
    </p:spTree>
    <p:extLst>
      <p:ext uri="{BB962C8B-B14F-4D97-AF65-F5344CB8AC3E}">
        <p14:creationId xmlns:p14="http://schemas.microsoft.com/office/powerpoint/2010/main" val="3635788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 left and conten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478FDF4-5FCC-8117-B254-30DA97A515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67862" y="9698"/>
            <a:ext cx="2624138" cy="1355275"/>
          </a:xfrm>
        </p:spPr>
        <p:txBody>
          <a:bodyPr lIns="0" bIns="0" anchor="ctr" anchorCtr="0">
            <a:no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sz="34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Keep area clear for </a:t>
            </a:r>
            <a:br>
              <a:rPr lang="en-US" dirty="0"/>
            </a:br>
            <a:r>
              <a:rPr lang="en-US" dirty="0"/>
              <a:t>video insets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2ABAC8-115F-328F-736D-3401983E1E2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25852" y="-1"/>
            <a:ext cx="5766147" cy="6426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E2D8BB4A-46A4-1343-BA88-41D2E1C0EA5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57200" y="1600200"/>
            <a:ext cx="5638800" cy="452194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Bulleted list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16BF6BF-3967-3325-89F6-EA3A966661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735855"/>
            <a:ext cx="5638800" cy="600164"/>
          </a:xfrm>
        </p:spPr>
        <p:txBody>
          <a:bodyPr anchor="b" anchorCtr="0"/>
          <a:lstStyle/>
          <a:p>
            <a:r>
              <a:rPr lang="en-US" dirty="0"/>
              <a:t>Insert slide title</a:t>
            </a:r>
          </a:p>
        </p:txBody>
      </p:sp>
    </p:spTree>
    <p:extLst>
      <p:ext uri="{BB962C8B-B14F-4D97-AF65-F5344CB8AC3E}">
        <p14:creationId xmlns:p14="http://schemas.microsoft.com/office/powerpoint/2010/main" val="3089966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A7DE33C8-65B6-0C3F-8F1C-1050C891EE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67862" y="9698"/>
            <a:ext cx="2624138" cy="1355275"/>
          </a:xfrm>
        </p:spPr>
        <p:txBody>
          <a:bodyPr lIns="0" bIns="0" anchor="ctr" anchorCtr="0">
            <a:no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sz="34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Keep area clear for </a:t>
            </a:r>
            <a:br>
              <a:rPr lang="en-US" dirty="0"/>
            </a:br>
            <a:r>
              <a:rPr lang="en-US" dirty="0"/>
              <a:t>video insets</a:t>
            </a:r>
          </a:p>
        </p:txBody>
      </p:sp>
      <p:sp>
        <p:nvSpPr>
          <p:cNvPr id="7" name="Chart Placeholder 11">
            <a:extLst>
              <a:ext uri="{FF2B5EF4-FFF2-40B4-BE49-F238E27FC236}">
                <a16:creationId xmlns:a16="http://schemas.microsoft.com/office/drawing/2014/main" id="{8C3425D9-7762-3940-B7DA-B13EC3E058BA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1524000" y="1523999"/>
            <a:ext cx="9829800" cy="463186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chart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1AAF2C-4298-9A55-04D1-8443215680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57784"/>
            <a:ext cx="9110662" cy="517065"/>
          </a:xfrm>
        </p:spPr>
        <p:txBody>
          <a:bodyPr/>
          <a:lstStyle/>
          <a:p>
            <a:r>
              <a:rPr lang="en-US" dirty="0"/>
              <a:t>Insert slide title</a:t>
            </a:r>
          </a:p>
        </p:txBody>
      </p:sp>
    </p:spTree>
    <p:extLst>
      <p:ext uri="{BB962C8B-B14F-4D97-AF65-F5344CB8AC3E}">
        <p14:creationId xmlns:p14="http://schemas.microsoft.com/office/powerpoint/2010/main" val="1902739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7A73CFC7-9533-DCA0-669F-9AD589781D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67862" y="9698"/>
            <a:ext cx="2624138" cy="1355275"/>
          </a:xfrm>
        </p:spPr>
        <p:txBody>
          <a:bodyPr lIns="0" bIns="0" anchor="ctr" anchorCtr="0">
            <a:no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sz="34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Keep area clear for </a:t>
            </a:r>
            <a:br>
              <a:rPr lang="en-US" dirty="0"/>
            </a:br>
            <a:r>
              <a:rPr lang="en-US" dirty="0"/>
              <a:t>video insets</a:t>
            </a:r>
          </a:p>
        </p:txBody>
      </p:sp>
      <p:sp>
        <p:nvSpPr>
          <p:cNvPr id="13" name="Chart Placeholder 11">
            <a:extLst>
              <a:ext uri="{FF2B5EF4-FFF2-40B4-BE49-F238E27FC236}">
                <a16:creationId xmlns:a16="http://schemas.microsoft.com/office/drawing/2014/main" id="{8C45FAA6-1118-A24C-9C61-949F410E7C81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438900" y="1530523"/>
            <a:ext cx="4914900" cy="4641677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chart</a:t>
            </a:r>
          </a:p>
        </p:txBody>
      </p:sp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C8FC7EDF-D625-4640-AF06-22ADBDC8C8CE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457200" y="1530523"/>
            <a:ext cx="5429250" cy="4641677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chart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05A2C7-3EC5-D5A3-12BA-8DCBE9553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57784"/>
            <a:ext cx="9110662" cy="517065"/>
          </a:xfrm>
        </p:spPr>
        <p:txBody>
          <a:bodyPr/>
          <a:lstStyle/>
          <a:p>
            <a:r>
              <a:rPr lang="en-US" dirty="0"/>
              <a:t>Insert slide title</a:t>
            </a:r>
          </a:p>
        </p:txBody>
      </p:sp>
    </p:spTree>
    <p:extLst>
      <p:ext uri="{BB962C8B-B14F-4D97-AF65-F5344CB8AC3E}">
        <p14:creationId xmlns:p14="http://schemas.microsoft.com/office/powerpoint/2010/main" val="1686395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6B8AE5A9-6B53-CA3A-650D-3197139E4C7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67862" y="9698"/>
            <a:ext cx="2624138" cy="1355275"/>
          </a:xfrm>
        </p:spPr>
        <p:txBody>
          <a:bodyPr lIns="0" bIns="0" anchor="ctr" anchorCtr="0">
            <a:no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sz="34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Keep area clear for </a:t>
            </a:r>
            <a:br>
              <a:rPr lang="en-US" dirty="0"/>
            </a:br>
            <a:r>
              <a:rPr lang="en-US" dirty="0"/>
              <a:t>video insets</a:t>
            </a:r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200CC43E-DAB5-6045-A3FC-1B1B9D6DFFEB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1524000" y="1524000"/>
            <a:ext cx="9829800" cy="34163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Insert table	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554A51-AF55-82C8-CC77-E9F1BFE79D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57784"/>
            <a:ext cx="9110662" cy="517065"/>
          </a:xfrm>
        </p:spPr>
        <p:txBody>
          <a:bodyPr/>
          <a:lstStyle/>
          <a:p>
            <a:r>
              <a:rPr lang="en-US" dirty="0"/>
              <a:t>Insert slide title</a:t>
            </a:r>
          </a:p>
        </p:txBody>
      </p:sp>
    </p:spTree>
    <p:extLst>
      <p:ext uri="{BB962C8B-B14F-4D97-AF65-F5344CB8AC3E}">
        <p14:creationId xmlns:p14="http://schemas.microsoft.com/office/powerpoint/2010/main" val="2119245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>
            <a:lum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5926B1D-2681-6D40-953A-D41E624A2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9900" y="1364972"/>
            <a:ext cx="10210800" cy="4063555"/>
          </a:xfrm>
          <a:prstGeom prst="rect">
            <a:avLst/>
          </a:prstGeom>
          <a:solidFill>
            <a:srgbClr val="1A325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76CB5E85-F06B-DA8C-6AA6-FDE4234667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67862" y="9698"/>
            <a:ext cx="2624138" cy="1355275"/>
          </a:xfrm>
        </p:spPr>
        <p:txBody>
          <a:bodyPr lIns="0" bIns="0" anchor="ctr" anchorCtr="0">
            <a:no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sz="34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Keep area clear for </a:t>
            </a:r>
            <a:br>
              <a:rPr lang="en-US" dirty="0"/>
            </a:br>
            <a:r>
              <a:rPr lang="en-US" dirty="0"/>
              <a:t>video insets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9EA691-84B6-B0D4-5618-FF0BF2D33E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5200" y="3089023"/>
            <a:ext cx="9080500" cy="759823"/>
          </a:xfrm>
        </p:spPr>
        <p:txBody>
          <a:bodyPr anchor="ctr" anchorCtr="0"/>
          <a:lstStyle>
            <a:lvl1pPr>
              <a:lnSpc>
                <a:spcPts val="5500"/>
              </a:lnSpc>
              <a:defRPr sz="48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Insert section header slide title</a:t>
            </a:r>
          </a:p>
        </p:txBody>
      </p:sp>
    </p:spTree>
    <p:extLst>
      <p:ext uri="{BB962C8B-B14F-4D97-AF65-F5344CB8AC3E}">
        <p14:creationId xmlns:p14="http://schemas.microsoft.com/office/powerpoint/2010/main" val="2892427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60EB5E6-54D5-9945-8BFD-BD46E27944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5880651" y="546653"/>
            <a:ext cx="430699" cy="12192002"/>
          </a:xfrm>
          <a:prstGeom prst="rect">
            <a:avLst/>
          </a:prstGeom>
          <a:solidFill>
            <a:srgbClr val="1A3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98AB68-EB02-CF52-68E9-1FBE198D7BBF}"/>
              </a:ext>
            </a:extLst>
          </p:cNvPr>
          <p:cNvSpPr txBox="1"/>
          <p:nvPr userDrawn="1"/>
        </p:nvSpPr>
        <p:spPr>
          <a:xfrm>
            <a:off x="457200" y="6508305"/>
            <a:ext cx="44527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75000"/>
                  </a:schemeClr>
                </a:solidFill>
                <a:latin typeface="Myriad Pro" panose="020B0503030403020204" pitchFamily="34" charset="0"/>
              </a:rPr>
              <a:t>Regional Transportation Authority | </a:t>
            </a:r>
            <a:fld id="{4C52378C-1D8E-8F41-AA17-41AD3F3DF318}" type="slidenum">
              <a:rPr lang="en-US" sz="1100" smtClean="0">
                <a:solidFill>
                  <a:schemeClr val="bg1">
                    <a:lumMod val="75000"/>
                  </a:schemeClr>
                </a:solidFill>
                <a:latin typeface="Myriad Pro" panose="020B0503030403020204" pitchFamily="34" charset="0"/>
              </a:rPr>
              <a:pPr/>
              <a:t>‹#›</a:t>
            </a:fld>
            <a:endParaRPr lang="en-US" sz="1100" dirty="0">
              <a:solidFill>
                <a:schemeClr val="bg1">
                  <a:lumMod val="75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77008"/>
            <a:ext cx="10896600" cy="1933863"/>
          </a:xfrm>
          <a:prstGeom prst="rect">
            <a:avLst/>
          </a:prstGeom>
        </p:spPr>
        <p:txBody>
          <a:bodyPr vert="horz" wrap="square" lIns="0" tIns="45720" rIns="91440" bIns="4572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57784"/>
            <a:ext cx="9614452" cy="600164"/>
          </a:xfrm>
          <a:prstGeom prst="rect">
            <a:avLst/>
          </a:prstGeom>
        </p:spPr>
        <p:txBody>
          <a:bodyPr vert="horz" wrap="square" lIns="0" tIns="45720" rIns="91440" bIns="0" rtlCol="0" anchor="ctr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59B7C3B-B327-4610-B70B-48FB1E662F5A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t="3992" b="2454"/>
          <a:stretch/>
        </p:blipFill>
        <p:spPr>
          <a:xfrm>
            <a:off x="11190748" y="6427305"/>
            <a:ext cx="713328" cy="43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479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8" r:id="rId2"/>
    <p:sldLayoutId id="2147483662" r:id="rId3"/>
    <p:sldLayoutId id="2147483675" r:id="rId4"/>
    <p:sldLayoutId id="2147483679" r:id="rId5"/>
    <p:sldLayoutId id="2147483676" r:id="rId6"/>
    <p:sldLayoutId id="2147483672" r:id="rId7"/>
    <p:sldLayoutId id="2147483673" r:id="rId8"/>
    <p:sldLayoutId id="2147483663" r:id="rId9"/>
    <p:sldLayoutId id="2147483666" r:id="rId10"/>
    <p:sldLayoutId id="2147483667" r:id="rId11"/>
    <p:sldLayoutId id="2147483677" r:id="rId12"/>
  </p:sldLayoutIdLst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4400" b="0" i="0" kern="1200">
          <a:solidFill>
            <a:srgbClr val="1A325D"/>
          </a:solidFill>
          <a:latin typeface="Myriad Pro" panose="020B0503030403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tx1">
              <a:lumMod val="90000"/>
              <a:lumOff val="10000"/>
            </a:schemeClr>
          </a:solidFill>
          <a:latin typeface="Myriad Pro" panose="020B0503030403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90000"/>
              <a:lumOff val="10000"/>
            </a:schemeClr>
          </a:solidFill>
          <a:latin typeface="Myriad Pro" panose="020B0503030403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90000"/>
              <a:lumOff val="10000"/>
            </a:schemeClr>
          </a:solidFill>
          <a:latin typeface="Myriad Pro" panose="020B0503030403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90000"/>
              <a:lumOff val="10000"/>
            </a:schemeClr>
          </a:solidFill>
          <a:latin typeface="Myriad Pro" panose="020B0503030403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90000"/>
              <a:lumOff val="10000"/>
            </a:schemeClr>
          </a:solidFill>
          <a:latin typeface="Myriad Pro" panose="020B0503030403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" userDrawn="1">
          <p15:clr>
            <a:srgbClr val="F26B43"/>
          </p15:clr>
        </p15:guide>
        <p15:guide id="2" pos="72" userDrawn="1">
          <p15:clr>
            <a:srgbClr val="F26B43"/>
          </p15:clr>
        </p15:guide>
        <p15:guide id="3" pos="7608" userDrawn="1">
          <p15:clr>
            <a:srgbClr val="F26B43"/>
          </p15:clr>
        </p15:guide>
        <p15:guide id="4" orient="horz" pos="4248" userDrawn="1">
          <p15:clr>
            <a:srgbClr val="F26B43"/>
          </p15:clr>
        </p15:guide>
        <p15:guide id="5" pos="288" userDrawn="1">
          <p15:clr>
            <a:srgbClr val="F26B43"/>
          </p15:clr>
        </p15:guide>
        <p15:guide id="6" orient="horz" pos="768" userDrawn="1">
          <p15:clr>
            <a:srgbClr val="F26B43"/>
          </p15:clr>
        </p15:guide>
        <p15:guide id="7" orient="horz" pos="960" userDrawn="1">
          <p15:clr>
            <a:srgbClr val="F26B43"/>
          </p15:clr>
        </p15:guide>
        <p15:guide id="8" orient="horz" pos="1152" userDrawn="1">
          <p15:clr>
            <a:srgbClr val="F26B43"/>
          </p15:clr>
        </p15:guide>
        <p15:guide id="9" orient="horz" pos="3888" userDrawn="1">
          <p15:clr>
            <a:srgbClr val="F26B43"/>
          </p15:clr>
        </p15:guide>
        <p15:guide id="10" pos="9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CF5A92C-9472-DB2C-A828-6E814DCCA4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199" y="5648830"/>
            <a:ext cx="7530353" cy="323165"/>
          </a:xfrm>
        </p:spPr>
        <p:txBody>
          <a:bodyPr/>
          <a:lstStyle/>
          <a:p>
            <a:r>
              <a:rPr lang="en-US" dirty="0"/>
              <a:t>Michael J. Ortega, P.E. | Executive Director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E56F9A-3F31-4742-28CB-13CA85825B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3745269"/>
            <a:ext cx="4672014" cy="446276"/>
          </a:xfrm>
        </p:spPr>
        <p:txBody>
          <a:bodyPr/>
          <a:lstStyle/>
          <a:p>
            <a:r>
              <a:rPr lang="en-US" dirty="0"/>
              <a:t>Election Outcome &amp; Next Steps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08EE31FA-2C36-FBAD-D579-794501B0C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62160"/>
            <a:ext cx="4540313" cy="226215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600" b="1" dirty="0">
                <a:solidFill>
                  <a:srgbClr val="1A325D"/>
                </a:solidFill>
              </a:rPr>
              <a:t>Delivering a new $2.67 billion regional transportation plan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EE5179-2F83-1EE1-F862-03F3E78B95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277" r="12926" b="22061"/>
          <a:stretch>
            <a:fillRect/>
          </a:stretch>
        </p:blipFill>
        <p:spPr>
          <a:xfrm>
            <a:off x="5649362" y="-47644"/>
            <a:ext cx="6542637" cy="53235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534470-43F0-8B65-85C3-35AD242E4401}"/>
              </a:ext>
            </a:extLst>
          </p:cNvPr>
          <p:cNvSpPr txBox="1"/>
          <p:nvPr/>
        </p:nvSpPr>
        <p:spPr>
          <a:xfrm>
            <a:off x="402881" y="1484768"/>
            <a:ext cx="2512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C8AA2"/>
                </a:solidFill>
              </a:rPr>
              <a:t>Props 418 &amp; 419</a:t>
            </a:r>
          </a:p>
        </p:txBody>
      </p:sp>
    </p:spTree>
    <p:extLst>
      <p:ext uri="{BB962C8B-B14F-4D97-AF65-F5344CB8AC3E}">
        <p14:creationId xmlns:p14="http://schemas.microsoft.com/office/powerpoint/2010/main" val="463211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9AB6CE-FC83-CBF5-2387-10BBD4988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357923C9-3E2D-2E42-9789-3C1875550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35" y="427583"/>
            <a:ext cx="4061559" cy="1606465"/>
          </a:xfrm>
        </p:spPr>
        <p:txBody>
          <a:bodyPr/>
          <a:lstStyle/>
          <a:p>
            <a:r>
              <a:rPr lang="en-US" dirty="0"/>
              <a:t>RTA Next</a:t>
            </a:r>
            <a:br>
              <a:rPr lang="en-US" dirty="0"/>
            </a:br>
            <a:r>
              <a:rPr lang="en-US" dirty="0"/>
              <a:t>election summary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0B157D8-85FE-4357-2645-A3C6D588915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5460" y="2236331"/>
            <a:ext cx="3722562" cy="3934410"/>
          </a:xfrm>
        </p:spPr>
        <p:txBody>
          <a:bodyPr/>
          <a:lstStyle/>
          <a:p>
            <a:r>
              <a:rPr lang="en-US" dirty="0"/>
              <a:t>Props 418 &amp; 419 received &gt;50% “Yes” votes in all jurisdictions</a:t>
            </a:r>
          </a:p>
          <a:p>
            <a:r>
              <a:rPr lang="en-US" dirty="0"/>
              <a:t>31.73% voter turnout</a:t>
            </a:r>
          </a:p>
          <a:p>
            <a:r>
              <a:rPr lang="en-US" dirty="0"/>
              <a:t>Prop 418 – 60.4% (Yes)</a:t>
            </a:r>
          </a:p>
          <a:p>
            <a:r>
              <a:rPr lang="en-US" dirty="0"/>
              <a:t>Prop 419 – 58.3% (Yes)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  VOTER THANK YOU!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A03D6D-CFC4-8E3A-79A4-C552DC67D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5204" y="427583"/>
            <a:ext cx="8216266" cy="551724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34FBDC2-0136-69AA-EFD6-BFAA48DFDEB3}"/>
              </a:ext>
            </a:extLst>
          </p:cNvPr>
          <p:cNvSpPr/>
          <p:nvPr/>
        </p:nvSpPr>
        <p:spPr>
          <a:xfrm>
            <a:off x="3852757" y="2143759"/>
            <a:ext cx="2915266" cy="376171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B97C0D-6800-7D14-2898-363A287FF1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0999"/>
          <a:stretch>
            <a:fillRect/>
          </a:stretch>
        </p:blipFill>
        <p:spPr>
          <a:xfrm>
            <a:off x="8796386" y="1858196"/>
            <a:ext cx="2648052" cy="22856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AE40AD-08B9-2541-35AF-5A82F6A6FA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6386" y="4108326"/>
            <a:ext cx="2648052" cy="220300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AE97DDB7-2767-4E85-0D8E-16AECDDDF0D5}"/>
              </a:ext>
            </a:extLst>
          </p:cNvPr>
          <p:cNvSpPr/>
          <p:nvPr/>
        </p:nvSpPr>
        <p:spPr>
          <a:xfrm>
            <a:off x="10434310" y="2236331"/>
            <a:ext cx="1457633" cy="376171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D5F52E7-095C-B356-7FD4-9F456B7E1D13}"/>
              </a:ext>
            </a:extLst>
          </p:cNvPr>
          <p:cNvSpPr/>
          <p:nvPr/>
        </p:nvSpPr>
        <p:spPr>
          <a:xfrm>
            <a:off x="10351171" y="4486461"/>
            <a:ext cx="1457633" cy="376171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5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B92EB5-0080-B93C-7466-E1C0759F6F0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7199" y="1486602"/>
            <a:ext cx="7936029" cy="3652282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400" dirty="0"/>
              <a:t>New RTA revenue collections started April 1, 2026</a:t>
            </a:r>
          </a:p>
          <a:p>
            <a:pPr>
              <a:spcAft>
                <a:spcPts val="1200"/>
              </a:spcAft>
            </a:pPr>
            <a:r>
              <a:rPr lang="en-US" sz="2400"/>
              <a:t>Plan </a:t>
            </a:r>
            <a:r>
              <a:rPr lang="en-US" sz="2400" dirty="0"/>
              <a:t>includes seven rescoped projects from 2006 RTA plan 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Remaining 2006 RTA projects completed using RTA reserves and regional funds programmed through 2029</a:t>
            </a:r>
          </a:p>
          <a:p>
            <a:r>
              <a:rPr lang="en-US" sz="2400" dirty="0"/>
              <a:t>First period projects funded with new RTA funds + regional funds through 2031</a:t>
            </a:r>
          </a:p>
          <a:p>
            <a:r>
              <a:rPr lang="en-US" sz="2400" dirty="0"/>
              <a:t>Transit services continue; future expansion planning begins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5BEDEFBB-58E1-CBD9-379D-C72DF624E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787" y="504112"/>
            <a:ext cx="7836441" cy="580544"/>
          </a:xfrm>
        </p:spPr>
        <p:txBody>
          <a:bodyPr/>
          <a:lstStyle/>
          <a:p>
            <a:r>
              <a:rPr lang="en-US" dirty="0"/>
              <a:t>RTA Delivers: What to expect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51ECF7-F01D-5287-E138-1C9E9C8B256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751" t="-151" r="28061" b="-1"/>
          <a:stretch>
            <a:fillRect/>
          </a:stretch>
        </p:blipFill>
        <p:spPr>
          <a:xfrm>
            <a:off x="8616099" y="0"/>
            <a:ext cx="3575901" cy="643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979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E281FA-5A26-023E-2236-945D49E5CF7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372026"/>
            <a:ext cx="7220139" cy="4514056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Quarterly analysis of project delivery and budget for ongoing accountability and openness to the  public, committees and RTA Board</a:t>
            </a:r>
          </a:p>
          <a:p>
            <a:r>
              <a:rPr lang="en-US" dirty="0"/>
              <a:t>Audits</a:t>
            </a:r>
          </a:p>
          <a:p>
            <a:pPr lvl="1"/>
            <a:r>
              <a:rPr lang="en-US" dirty="0"/>
              <a:t>Annual independent financial audits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State-mandated performance audits every 5 years</a:t>
            </a:r>
          </a:p>
          <a:p>
            <a:pPr>
              <a:spcAft>
                <a:spcPts val="1200"/>
              </a:spcAft>
            </a:pPr>
            <a:r>
              <a:rPr lang="en-US" dirty="0"/>
              <a:t>RTA meetings open to the public; materials and information on the RTA website</a:t>
            </a:r>
          </a:p>
          <a:p>
            <a:r>
              <a:rPr lang="en-US" dirty="0"/>
              <a:t>Published RTA Annual Report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CE9A674-6A9F-3F3A-3B31-97D4664F5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2018"/>
            <a:ext cx="9110662" cy="571695"/>
          </a:xfrm>
        </p:spPr>
        <p:txBody>
          <a:bodyPr/>
          <a:lstStyle/>
          <a:p>
            <a:r>
              <a:rPr lang="en-US" dirty="0"/>
              <a:t>Continued Accountability</a:t>
            </a:r>
          </a:p>
        </p:txBody>
      </p:sp>
      <p:pic>
        <p:nvPicPr>
          <p:cNvPr id="8" name="Graphic 7" descr="Check mark icon">
            <a:extLst>
              <a:ext uri="{FF2B5EF4-FFF2-40B4-BE49-F238E27FC236}">
                <a16:creationId xmlns:a16="http://schemas.microsoft.com/office/drawing/2014/main" id="{E332854E-6E91-91E4-DB51-89A8E93B393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619455" y="2992505"/>
            <a:ext cx="2793740" cy="2619130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3716DE4A-206B-D349-8768-1D2AE9AB59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2072680"/>
              </p:ext>
            </p:extLst>
          </p:nvPr>
        </p:nvGraphicFramePr>
        <p:xfrm>
          <a:off x="8369149" y="549013"/>
          <a:ext cx="2718121" cy="2050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11212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EAE6A5-31C0-AD25-2DD2-058A6B019B1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1745" y="1395289"/>
            <a:ext cx="9342212" cy="5329664"/>
          </a:xfrm>
        </p:spPr>
        <p:txBody>
          <a:bodyPr/>
          <a:lstStyle/>
          <a:p>
            <a:r>
              <a:rPr lang="en-US" dirty="0"/>
              <a:t>Community presentations available for ongoing public education</a:t>
            </a:r>
          </a:p>
          <a:p>
            <a:r>
              <a:rPr lang="en-US" dirty="0"/>
              <a:t>Stakeholders can continue to share RTA news and updates via their respective newsletters to others</a:t>
            </a:r>
          </a:p>
          <a:p>
            <a:r>
              <a:rPr lang="en-US" dirty="0"/>
              <a:t>You can stay informed</a:t>
            </a:r>
          </a:p>
          <a:p>
            <a:pPr lvl="1"/>
            <a:r>
              <a:rPr lang="en-US" dirty="0"/>
              <a:t>Visit RTAmobility.com</a:t>
            </a:r>
          </a:p>
          <a:p>
            <a:pPr lvl="1"/>
            <a:r>
              <a:rPr lang="en-US" dirty="0"/>
              <a:t>Sign up for news and notices online or via email at info@RTAmobility.com</a:t>
            </a:r>
          </a:p>
          <a:p>
            <a:pPr lvl="1"/>
            <a:r>
              <a:rPr lang="en-US" dirty="0"/>
              <a:t>Meetings open to the public; meetings streamed on YouTube</a:t>
            </a:r>
          </a:p>
          <a:p>
            <a:pPr lvl="1"/>
            <a:r>
              <a:rPr lang="en-US" dirty="0"/>
              <a:t>Quarterly tracking reports and project information available online</a:t>
            </a:r>
          </a:p>
          <a:p>
            <a:pPr lvl="1"/>
            <a:r>
              <a:rPr lang="en-US" dirty="0"/>
              <a:t>Tune in to RTA Delivers podcast</a:t>
            </a:r>
          </a:p>
          <a:p>
            <a:pPr lvl="1"/>
            <a:r>
              <a:rPr lang="en-US" dirty="0"/>
              <a:t>Follow us on Facebook, Instagram, LinkedIn and YouTube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578AB1E-648B-C141-ADE7-B9E19CF89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2018"/>
            <a:ext cx="9110662" cy="571695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4F30760-15D6-C76B-06FA-0C1FAC822ECD}"/>
              </a:ext>
            </a:extLst>
          </p:cNvPr>
          <p:cNvGrpSpPr/>
          <p:nvPr/>
        </p:nvGrpSpPr>
        <p:grpSpPr>
          <a:xfrm>
            <a:off x="10066867" y="3947591"/>
            <a:ext cx="1752600" cy="1752600"/>
            <a:chOff x="10134600" y="267413"/>
            <a:chExt cx="1752600" cy="1752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BB6B3B-86E4-8BD3-3E10-796AF408A5CB}"/>
                </a:ext>
              </a:extLst>
            </p:cNvPr>
            <p:cNvSpPr/>
            <p:nvPr/>
          </p:nvSpPr>
          <p:spPr>
            <a:xfrm>
              <a:off x="10134600" y="267413"/>
              <a:ext cx="1752600" cy="175260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66DA04F3-BC08-804E-5D5F-A9A9E85D432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218072" y="350885"/>
              <a:ext cx="1585655" cy="1585655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BB23288-0FB9-3917-D6FD-23881A094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6868" y="3197378"/>
            <a:ext cx="1752600" cy="56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2089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TA Colors">
      <a:dk1>
        <a:srgbClr val="000000"/>
      </a:dk1>
      <a:lt1>
        <a:srgbClr val="FFFFFF"/>
      </a:lt1>
      <a:dk2>
        <a:srgbClr val="101010"/>
      </a:dk2>
      <a:lt2>
        <a:srgbClr val="DADFE1"/>
      </a:lt2>
      <a:accent1>
        <a:srgbClr val="1A325D"/>
      </a:accent1>
      <a:accent2>
        <a:srgbClr val="EF8123"/>
      </a:accent2>
      <a:accent3>
        <a:srgbClr val="8FA9D3"/>
      </a:accent3>
      <a:accent4>
        <a:srgbClr val="ADADAD"/>
      </a:accent4>
      <a:accent5>
        <a:srgbClr val="40599E"/>
      </a:accent5>
      <a:accent6>
        <a:srgbClr val="3F71A2"/>
      </a:accent6>
      <a:hlink>
        <a:srgbClr val="0479A8"/>
      </a:hlink>
      <a:folHlink>
        <a:srgbClr val="0479A8"/>
      </a:folHlink>
    </a:clrScheme>
    <a:fontScheme name="Myriad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4C92221-12E0-DC4D-9394-EAFAC81F9138}" vid="{913396D6-4527-9649-BF2D-680FAB9023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15988</TotalTime>
  <Words>293</Words>
  <Application>Microsoft Office PowerPoint</Application>
  <PresentationFormat>Widescreen</PresentationFormat>
  <Paragraphs>40</Paragraphs>
  <Slides>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Myriad Pro</vt:lpstr>
      <vt:lpstr>Calibri</vt:lpstr>
      <vt:lpstr>Arial</vt:lpstr>
      <vt:lpstr>Myriad Pro Light</vt:lpstr>
      <vt:lpstr>Office Theme</vt:lpstr>
      <vt:lpstr>Delivering a new $2.67 billion regional transportation plan</vt:lpstr>
      <vt:lpstr>RTA Next election summary</vt:lpstr>
      <vt:lpstr>RTA Delivers: What to expect</vt:lpstr>
      <vt:lpstr>Continued Accountability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use this template</dc:title>
  <dc:creator>Kristin Griffin</dc:creator>
  <cp:lastModifiedBy>Melanie Lawson</cp:lastModifiedBy>
  <cp:revision>92</cp:revision>
  <dcterms:created xsi:type="dcterms:W3CDTF">2025-02-04T17:44:40Z</dcterms:created>
  <dcterms:modified xsi:type="dcterms:W3CDTF">2026-04-09T15:35:17Z</dcterms:modified>
</cp:coreProperties>
</file>