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  <p:sldMasterId id="2147483684" r:id="rId2"/>
    <p:sldMasterId id="2147483742" r:id="rId3"/>
  </p:sldMasterIdLst>
  <p:notesMasterIdLst>
    <p:notesMasterId r:id="rId26"/>
  </p:notesMasterIdLst>
  <p:handoutMasterIdLst>
    <p:handoutMasterId r:id="rId27"/>
  </p:handoutMasterIdLst>
  <p:sldIdLst>
    <p:sldId id="612" r:id="rId4"/>
    <p:sldId id="1471" r:id="rId5"/>
    <p:sldId id="1455" r:id="rId6"/>
    <p:sldId id="1283" r:id="rId7"/>
    <p:sldId id="1462" r:id="rId8"/>
    <p:sldId id="1486" r:id="rId9"/>
    <p:sldId id="1465" r:id="rId10"/>
    <p:sldId id="1466" r:id="rId11"/>
    <p:sldId id="1467" r:id="rId12"/>
    <p:sldId id="1468" r:id="rId13"/>
    <p:sldId id="1464" r:id="rId14"/>
    <p:sldId id="1469" r:id="rId15"/>
    <p:sldId id="1485" r:id="rId16"/>
    <p:sldId id="1490" r:id="rId17"/>
    <p:sldId id="1470" r:id="rId18"/>
    <p:sldId id="1487" r:id="rId19"/>
    <p:sldId id="1484" r:id="rId20"/>
    <p:sldId id="1488" r:id="rId21"/>
    <p:sldId id="1491" r:id="rId22"/>
    <p:sldId id="1489" r:id="rId23"/>
    <p:sldId id="1492" r:id="rId24"/>
    <p:sldId id="1438" r:id="rId2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 userDrawn="1">
          <p15:clr>
            <a:srgbClr val="A4A3A4"/>
          </p15:clr>
        </p15:guide>
        <p15:guide id="2" pos="22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A5A5"/>
    <a:srgbClr val="D1E3F3"/>
    <a:srgbClr val="066BB0"/>
    <a:srgbClr val="ED7D31"/>
    <a:srgbClr val="5B9BD5"/>
    <a:srgbClr val="00589A"/>
    <a:srgbClr val="70AD47"/>
    <a:srgbClr val="9BC2E5"/>
    <a:srgbClr val="868686"/>
    <a:srgbClr val="F3F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508" autoAdjust="0"/>
  </p:normalViewPr>
  <p:slideViewPr>
    <p:cSldViewPr>
      <p:cViewPr varScale="1">
        <p:scale>
          <a:sx n="81" d="100"/>
          <a:sy n="81" d="100"/>
        </p:scale>
        <p:origin x="2520" y="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21"/>
    </p:cViewPr>
  </p:sorterViewPr>
  <p:notesViewPr>
    <p:cSldViewPr>
      <p:cViewPr varScale="1">
        <p:scale>
          <a:sx n="85" d="100"/>
          <a:sy n="85" d="100"/>
        </p:scale>
        <p:origin x="3768" y="84"/>
      </p:cViewPr>
      <p:guideLst>
        <p:guide orient="horz" pos="2927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 Froberg" userId="439cff6b-2f05-4db0-92f5-f075f78d90dd" providerId="ADAL" clId="{D09D8F22-20DC-40AF-BA65-763DD3697B0A}"/>
    <pc:docChg chg="addSld delSld modSld">
      <pc:chgData name="Eric Froberg" userId="439cff6b-2f05-4db0-92f5-f075f78d90dd" providerId="ADAL" clId="{D09D8F22-20DC-40AF-BA65-763DD3697B0A}" dt="2026-08-24T17:44:30.002" v="11" actId="47"/>
      <pc:docMkLst>
        <pc:docMk/>
      </pc:docMkLst>
      <pc:sldChg chg="del">
        <pc:chgData name="Eric Froberg" userId="439cff6b-2f05-4db0-92f5-f075f78d90dd" providerId="ADAL" clId="{D09D8F22-20DC-40AF-BA65-763DD3697B0A}" dt="2026-08-24T17:44:30.002" v="11" actId="47"/>
        <pc:sldMkLst>
          <pc:docMk/>
          <pc:sldMk cId="930526826" sldId="1482"/>
        </pc:sldMkLst>
      </pc:sldChg>
      <pc:sldChg chg="addSp delSp modSp add mod">
        <pc:chgData name="Eric Froberg" userId="439cff6b-2f05-4db0-92f5-f075f78d90dd" providerId="ADAL" clId="{D09D8F22-20DC-40AF-BA65-763DD3697B0A}" dt="2026-08-24T17:38:34.986" v="10" actId="1076"/>
        <pc:sldMkLst>
          <pc:docMk/>
          <pc:sldMk cId="2222735726" sldId="1492"/>
        </pc:sldMkLst>
        <pc:spChg chg="del">
          <ac:chgData name="Eric Froberg" userId="439cff6b-2f05-4db0-92f5-f075f78d90dd" providerId="ADAL" clId="{D09D8F22-20DC-40AF-BA65-763DD3697B0A}" dt="2026-08-24T17:33:29.491" v="4" actId="478"/>
          <ac:spMkLst>
            <pc:docMk/>
            <pc:sldMk cId="2222735726" sldId="1492"/>
            <ac:spMk id="2" creationId="{12FF7BFD-6179-61EB-B88D-0E748A4992C6}"/>
          </ac:spMkLst>
        </pc:spChg>
        <pc:spChg chg="del">
          <ac:chgData name="Eric Froberg" userId="439cff6b-2f05-4db0-92f5-f075f78d90dd" providerId="ADAL" clId="{D09D8F22-20DC-40AF-BA65-763DD3697B0A}" dt="2026-08-24T17:33:16.091" v="1" actId="478"/>
          <ac:spMkLst>
            <pc:docMk/>
            <pc:sldMk cId="2222735726" sldId="1492"/>
            <ac:spMk id="3" creationId="{8D5A49CD-536F-ED9F-3C87-1424EC92B03B}"/>
          </ac:spMkLst>
        </pc:spChg>
        <pc:spChg chg="add mod">
          <ac:chgData name="Eric Froberg" userId="439cff6b-2f05-4db0-92f5-f075f78d90dd" providerId="ADAL" clId="{D09D8F22-20DC-40AF-BA65-763DD3697B0A}" dt="2026-08-24T17:33:16.091" v="1" actId="478"/>
          <ac:spMkLst>
            <pc:docMk/>
            <pc:sldMk cId="2222735726" sldId="1492"/>
            <ac:spMk id="4" creationId="{A9F432D5-92B8-240C-73DD-F09EA6E7F6E2}"/>
          </ac:spMkLst>
        </pc:spChg>
        <pc:spChg chg="add del mod">
          <ac:chgData name="Eric Froberg" userId="439cff6b-2f05-4db0-92f5-f075f78d90dd" providerId="ADAL" clId="{D09D8F22-20DC-40AF-BA65-763DD3697B0A}" dt="2026-08-24T17:33:48.161" v="6" actId="478"/>
          <ac:spMkLst>
            <pc:docMk/>
            <pc:sldMk cId="2222735726" sldId="1492"/>
            <ac:spMk id="7" creationId="{2C935ACE-AB96-6E18-D276-5A59B991E6FB}"/>
          </ac:spMkLst>
        </pc:spChg>
        <pc:picChg chg="add mod">
          <ac:chgData name="Eric Froberg" userId="439cff6b-2f05-4db0-92f5-f075f78d90dd" providerId="ADAL" clId="{D09D8F22-20DC-40AF-BA65-763DD3697B0A}" dt="2026-08-24T17:38:34.986" v="10" actId="1076"/>
          <ac:picMkLst>
            <pc:docMk/>
            <pc:sldMk cId="2222735726" sldId="1492"/>
            <ac:picMk id="6" creationId="{BBC272D3-7274-B142-BFAA-ECBE3CA16042}"/>
          </ac:picMkLst>
        </pc:picChg>
        <pc:picChg chg="add mod">
          <ac:chgData name="Eric Froberg" userId="439cff6b-2f05-4db0-92f5-f075f78d90dd" providerId="ADAL" clId="{D09D8F22-20DC-40AF-BA65-763DD3697B0A}" dt="2026-08-24T17:38:30.157" v="8" actId="1076"/>
          <ac:picMkLst>
            <pc:docMk/>
            <pc:sldMk cId="2222735726" sldId="1492"/>
            <ac:picMk id="9" creationId="{08B8F812-90FD-DB68-D7BD-A0F9320EF878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11654749178594"/>
          <c:y val="2.7644232513390401E-2"/>
          <c:w val="0.86194092297251901"/>
          <c:h val="0.70194804039325598"/>
        </c:manualLayout>
      </c:layout>
      <c:lineChart>
        <c:grouping val="standard"/>
        <c:varyColors val="0"/>
        <c:ser>
          <c:idx val="0"/>
          <c:order val="0"/>
          <c:tx>
            <c:strRef>
              <c:f>'Spend by Month'!$D$2</c:f>
              <c:strCache>
                <c:ptCount val="1"/>
                <c:pt idx="0">
                  <c:v> Actual Spend through July 31, 2026 </c:v>
                </c:pt>
              </c:strCache>
            </c:strRef>
          </c:tx>
          <c:spPr>
            <a:ln w="539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'Spend by Month'!$C$3:$C$75</c:f>
              <c:numCache>
                <c:formatCode>mmm\-yy</c:formatCode>
                <c:ptCount val="73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  <c:pt idx="17">
                  <c:v>45809</c:v>
                </c:pt>
                <c:pt idx="18">
                  <c:v>45839</c:v>
                </c:pt>
                <c:pt idx="19">
                  <c:v>45870</c:v>
                </c:pt>
                <c:pt idx="20">
                  <c:v>45901</c:v>
                </c:pt>
                <c:pt idx="21">
                  <c:v>45931</c:v>
                </c:pt>
                <c:pt idx="22">
                  <c:v>45962</c:v>
                </c:pt>
                <c:pt idx="23">
                  <c:v>45992</c:v>
                </c:pt>
                <c:pt idx="24">
                  <c:v>46023</c:v>
                </c:pt>
                <c:pt idx="25">
                  <c:v>46054</c:v>
                </c:pt>
                <c:pt idx="26">
                  <c:v>46082</c:v>
                </c:pt>
                <c:pt idx="27">
                  <c:v>46113</c:v>
                </c:pt>
                <c:pt idx="28">
                  <c:v>46143</c:v>
                </c:pt>
                <c:pt idx="29">
                  <c:v>46174</c:v>
                </c:pt>
                <c:pt idx="30">
                  <c:v>46204</c:v>
                </c:pt>
                <c:pt idx="31">
                  <c:v>46235</c:v>
                </c:pt>
                <c:pt idx="32">
                  <c:v>46266</c:v>
                </c:pt>
                <c:pt idx="33">
                  <c:v>46296</c:v>
                </c:pt>
                <c:pt idx="34">
                  <c:v>46327</c:v>
                </c:pt>
                <c:pt idx="35">
                  <c:v>46357</c:v>
                </c:pt>
                <c:pt idx="36">
                  <c:v>46388</c:v>
                </c:pt>
                <c:pt idx="37">
                  <c:v>46419</c:v>
                </c:pt>
                <c:pt idx="38">
                  <c:v>46447</c:v>
                </c:pt>
                <c:pt idx="39">
                  <c:v>46478</c:v>
                </c:pt>
                <c:pt idx="40">
                  <c:v>46508</c:v>
                </c:pt>
                <c:pt idx="41">
                  <c:v>46539</c:v>
                </c:pt>
                <c:pt idx="42">
                  <c:v>46569</c:v>
                </c:pt>
                <c:pt idx="43">
                  <c:v>46600</c:v>
                </c:pt>
                <c:pt idx="44">
                  <c:v>46631</c:v>
                </c:pt>
                <c:pt idx="45">
                  <c:v>46661</c:v>
                </c:pt>
                <c:pt idx="46">
                  <c:v>46692</c:v>
                </c:pt>
                <c:pt idx="47">
                  <c:v>46722</c:v>
                </c:pt>
                <c:pt idx="48">
                  <c:v>46753</c:v>
                </c:pt>
                <c:pt idx="49">
                  <c:v>46784</c:v>
                </c:pt>
                <c:pt idx="50">
                  <c:v>46813</c:v>
                </c:pt>
                <c:pt idx="51">
                  <c:v>46844</c:v>
                </c:pt>
                <c:pt idx="52">
                  <c:v>46874</c:v>
                </c:pt>
                <c:pt idx="53">
                  <c:v>46905</c:v>
                </c:pt>
                <c:pt idx="54">
                  <c:v>46935</c:v>
                </c:pt>
                <c:pt idx="55">
                  <c:v>46966</c:v>
                </c:pt>
                <c:pt idx="56">
                  <c:v>46997</c:v>
                </c:pt>
                <c:pt idx="57">
                  <c:v>47027</c:v>
                </c:pt>
                <c:pt idx="58">
                  <c:v>47058</c:v>
                </c:pt>
                <c:pt idx="59">
                  <c:v>47088</c:v>
                </c:pt>
                <c:pt idx="60">
                  <c:v>47119</c:v>
                </c:pt>
                <c:pt idx="61">
                  <c:v>47150</c:v>
                </c:pt>
                <c:pt idx="62">
                  <c:v>47178</c:v>
                </c:pt>
                <c:pt idx="63">
                  <c:v>47209</c:v>
                </c:pt>
                <c:pt idx="64">
                  <c:v>47239</c:v>
                </c:pt>
                <c:pt idx="65">
                  <c:v>47270</c:v>
                </c:pt>
                <c:pt idx="66">
                  <c:v>47300</c:v>
                </c:pt>
                <c:pt idx="67">
                  <c:v>47331</c:v>
                </c:pt>
                <c:pt idx="68">
                  <c:v>47362</c:v>
                </c:pt>
                <c:pt idx="69">
                  <c:v>47392</c:v>
                </c:pt>
                <c:pt idx="70">
                  <c:v>47423</c:v>
                </c:pt>
                <c:pt idx="71">
                  <c:v>47453</c:v>
                </c:pt>
                <c:pt idx="72">
                  <c:v>47484</c:v>
                </c:pt>
              </c:numCache>
            </c:numRef>
          </c:cat>
          <c:val>
            <c:numRef>
              <c:f>'Spend by Month'!$D$3:$D$75</c:f>
              <c:numCache>
                <c:formatCode>_("$"* #,##0_);_("$"* \(#,##0\);_("$"* "-"??_);_(@_)</c:formatCode>
                <c:ptCount val="73"/>
                <c:pt idx="0">
                  <c:v>1672.75</c:v>
                </c:pt>
                <c:pt idx="1">
                  <c:v>3987.75</c:v>
                </c:pt>
                <c:pt idx="2">
                  <c:v>6153.5</c:v>
                </c:pt>
                <c:pt idx="3">
                  <c:v>9868.25</c:v>
                </c:pt>
                <c:pt idx="4">
                  <c:v>17529.77</c:v>
                </c:pt>
                <c:pt idx="5">
                  <c:v>76008.52</c:v>
                </c:pt>
                <c:pt idx="6">
                  <c:v>100602.79</c:v>
                </c:pt>
                <c:pt idx="7">
                  <c:v>214236.46</c:v>
                </c:pt>
                <c:pt idx="8">
                  <c:v>329196.67</c:v>
                </c:pt>
                <c:pt idx="9">
                  <c:v>738828</c:v>
                </c:pt>
                <c:pt idx="10">
                  <c:v>1042159.25</c:v>
                </c:pt>
                <c:pt idx="11">
                  <c:v>1363501.35</c:v>
                </c:pt>
                <c:pt idx="12">
                  <c:v>2132816.0099999998</c:v>
                </c:pt>
                <c:pt idx="13">
                  <c:v>4916506.8600000003</c:v>
                </c:pt>
                <c:pt idx="14">
                  <c:v>21219029.760000002</c:v>
                </c:pt>
                <c:pt idx="15">
                  <c:v>51673929.159999996</c:v>
                </c:pt>
                <c:pt idx="16">
                  <c:v>54307059.850000001</c:v>
                </c:pt>
                <c:pt idx="17">
                  <c:v>58518201.060000002</c:v>
                </c:pt>
                <c:pt idx="18">
                  <c:v>60129829.680000007</c:v>
                </c:pt>
                <c:pt idx="19">
                  <c:v>62465465.430000007</c:v>
                </c:pt>
                <c:pt idx="20">
                  <c:v>65098245.229999997</c:v>
                </c:pt>
                <c:pt idx="21">
                  <c:v>67718442.170000002</c:v>
                </c:pt>
                <c:pt idx="22">
                  <c:v>68352071.319999993</c:v>
                </c:pt>
                <c:pt idx="23">
                  <c:v>69359968.230000004</c:v>
                </c:pt>
                <c:pt idx="24">
                  <c:v>73876394.75</c:v>
                </c:pt>
                <c:pt idx="25">
                  <c:v>75864047.270000011</c:v>
                </c:pt>
                <c:pt idx="26">
                  <c:v>81718785.75</c:v>
                </c:pt>
                <c:pt idx="27">
                  <c:v>87762393.050000012</c:v>
                </c:pt>
                <c:pt idx="28">
                  <c:v>92506725.930000007</c:v>
                </c:pt>
                <c:pt idx="29">
                  <c:v>97527390.079999998</c:v>
                </c:pt>
                <c:pt idx="30">
                  <c:v>108784897.77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39-43E6-92D7-4D7FAD10857B}"/>
            </c:ext>
          </c:extLst>
        </c:ser>
        <c:ser>
          <c:idx val="1"/>
          <c:order val="1"/>
          <c:tx>
            <c:strRef>
              <c:f>'Spend by Month'!$E$2</c:f>
              <c:strCache>
                <c:ptCount val="1"/>
                <c:pt idx="0">
                  <c:v> Projected Remaining Spend of 1st Tranche </c:v>
                </c:pt>
              </c:strCache>
            </c:strRef>
          </c:tx>
          <c:spPr>
            <a:ln w="539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'Spend by Month'!$C$3:$C$75</c:f>
              <c:numCache>
                <c:formatCode>mmm\-yy</c:formatCode>
                <c:ptCount val="73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  <c:pt idx="17">
                  <c:v>45809</c:v>
                </c:pt>
                <c:pt idx="18">
                  <c:v>45839</c:v>
                </c:pt>
                <c:pt idx="19">
                  <c:v>45870</c:v>
                </c:pt>
                <c:pt idx="20">
                  <c:v>45901</c:v>
                </c:pt>
                <c:pt idx="21">
                  <c:v>45931</c:v>
                </c:pt>
                <c:pt idx="22">
                  <c:v>45962</c:v>
                </c:pt>
                <c:pt idx="23">
                  <c:v>45992</c:v>
                </c:pt>
                <c:pt idx="24">
                  <c:v>46023</c:v>
                </c:pt>
                <c:pt idx="25">
                  <c:v>46054</c:v>
                </c:pt>
                <c:pt idx="26">
                  <c:v>46082</c:v>
                </c:pt>
                <c:pt idx="27">
                  <c:v>46113</c:v>
                </c:pt>
                <c:pt idx="28">
                  <c:v>46143</c:v>
                </c:pt>
                <c:pt idx="29">
                  <c:v>46174</c:v>
                </c:pt>
                <c:pt idx="30">
                  <c:v>46204</c:v>
                </c:pt>
                <c:pt idx="31">
                  <c:v>46235</c:v>
                </c:pt>
                <c:pt idx="32">
                  <c:v>46266</c:v>
                </c:pt>
                <c:pt idx="33">
                  <c:v>46296</c:v>
                </c:pt>
                <c:pt idx="34">
                  <c:v>46327</c:v>
                </c:pt>
                <c:pt idx="35">
                  <c:v>46357</c:v>
                </c:pt>
                <c:pt idx="36">
                  <c:v>46388</c:v>
                </c:pt>
                <c:pt idx="37">
                  <c:v>46419</c:v>
                </c:pt>
                <c:pt idx="38">
                  <c:v>46447</c:v>
                </c:pt>
                <c:pt idx="39">
                  <c:v>46478</c:v>
                </c:pt>
                <c:pt idx="40">
                  <c:v>46508</c:v>
                </c:pt>
                <c:pt idx="41">
                  <c:v>46539</c:v>
                </c:pt>
                <c:pt idx="42">
                  <c:v>46569</c:v>
                </c:pt>
                <c:pt idx="43">
                  <c:v>46600</c:v>
                </c:pt>
                <c:pt idx="44">
                  <c:v>46631</c:v>
                </c:pt>
                <c:pt idx="45">
                  <c:v>46661</c:v>
                </c:pt>
                <c:pt idx="46">
                  <c:v>46692</c:v>
                </c:pt>
                <c:pt idx="47">
                  <c:v>46722</c:v>
                </c:pt>
                <c:pt idx="48">
                  <c:v>46753</c:v>
                </c:pt>
                <c:pt idx="49">
                  <c:v>46784</c:v>
                </c:pt>
                <c:pt idx="50">
                  <c:v>46813</c:v>
                </c:pt>
                <c:pt idx="51">
                  <c:v>46844</c:v>
                </c:pt>
                <c:pt idx="52">
                  <c:v>46874</c:v>
                </c:pt>
                <c:pt idx="53">
                  <c:v>46905</c:v>
                </c:pt>
                <c:pt idx="54">
                  <c:v>46935</c:v>
                </c:pt>
                <c:pt idx="55">
                  <c:v>46966</c:v>
                </c:pt>
                <c:pt idx="56">
                  <c:v>46997</c:v>
                </c:pt>
                <c:pt idx="57">
                  <c:v>47027</c:v>
                </c:pt>
                <c:pt idx="58">
                  <c:v>47058</c:v>
                </c:pt>
                <c:pt idx="59">
                  <c:v>47088</c:v>
                </c:pt>
                <c:pt idx="60">
                  <c:v>47119</c:v>
                </c:pt>
                <c:pt idx="61">
                  <c:v>47150</c:v>
                </c:pt>
                <c:pt idx="62">
                  <c:v>47178</c:v>
                </c:pt>
                <c:pt idx="63">
                  <c:v>47209</c:v>
                </c:pt>
                <c:pt idx="64">
                  <c:v>47239</c:v>
                </c:pt>
                <c:pt idx="65">
                  <c:v>47270</c:v>
                </c:pt>
                <c:pt idx="66">
                  <c:v>47300</c:v>
                </c:pt>
                <c:pt idx="67">
                  <c:v>47331</c:v>
                </c:pt>
                <c:pt idx="68">
                  <c:v>47362</c:v>
                </c:pt>
                <c:pt idx="69">
                  <c:v>47392</c:v>
                </c:pt>
                <c:pt idx="70">
                  <c:v>47423</c:v>
                </c:pt>
                <c:pt idx="71">
                  <c:v>47453</c:v>
                </c:pt>
                <c:pt idx="72">
                  <c:v>47484</c:v>
                </c:pt>
              </c:numCache>
            </c:numRef>
          </c:cat>
          <c:val>
            <c:numRef>
              <c:f>'Spend by Month'!$E$3:$E$75</c:f>
              <c:numCache>
                <c:formatCode>General</c:formatCode>
                <c:ptCount val="73"/>
                <c:pt idx="30" formatCode="_(&quot;$&quot;* #,##0_);_(&quot;$&quot;* \(#,##0\);_(&quot;$&quot;* &quot;-&quot;??_);_(@_)">
                  <c:v>108784897.77</c:v>
                </c:pt>
                <c:pt idx="31" formatCode="_(&quot;$&quot;* #,##0_);_(&quot;$&quot;* \(#,##0\);_(&quot;$&quot;* &quot;-&quot;??_);_(@_)">
                  <c:v>115326465.72399999</c:v>
                </c:pt>
                <c:pt idx="32" formatCode="_(&quot;$&quot;* #,##0_);_(&quot;$&quot;* \(#,##0\);_(&quot;$&quot;* &quot;-&quot;??_);_(@_)">
                  <c:v>121868033.67799999</c:v>
                </c:pt>
                <c:pt idx="33" formatCode="_(&quot;$&quot;* #,##0_);_(&quot;$&quot;* \(#,##0\);_(&quot;$&quot;* &quot;-&quot;??_);_(@_)">
                  <c:v>128409601.63199998</c:v>
                </c:pt>
                <c:pt idx="34" formatCode="_(&quot;$&quot;* #,##0_);_(&quot;$&quot;* \(#,##0\);_(&quot;$&quot;* &quot;-&quot;??_);_(@_)">
                  <c:v>134951169.586</c:v>
                </c:pt>
                <c:pt idx="35" formatCode="_(&quot;$&quot;* #,##0_);_(&quot;$&quot;* \(#,##0\);_(&quot;$&quot;* &quot;-&quot;??_);_(@_)">
                  <c:v>141492737.53999999</c:v>
                </c:pt>
                <c:pt idx="36" formatCode="_(&quot;$&quot;* #,##0_);_(&quot;$&quot;* \(#,##0\);_(&quot;$&quot;* &quot;-&quot;??_);_(@_)">
                  <c:v>148034305.49399999</c:v>
                </c:pt>
                <c:pt idx="37" formatCode="_(&quot;$&quot;* #,##0_);_(&quot;$&quot;* \(#,##0\);_(&quot;$&quot;* &quot;-&quot;??_);_(@_)">
                  <c:v>154575873.44799998</c:v>
                </c:pt>
                <c:pt idx="38" formatCode="_(&quot;$&quot;* #,##0_);_(&quot;$&quot;* \(#,##0\);_(&quot;$&quot;* &quot;-&quot;??_);_(@_)">
                  <c:v>161117441.40199998</c:v>
                </c:pt>
                <c:pt idx="39" formatCode="_(&quot;$&quot;* #,##0_);_(&quot;$&quot;* \(#,##0\);_(&quot;$&quot;* &quot;-&quot;??_);_(@_)">
                  <c:v>167659009.35599998</c:v>
                </c:pt>
                <c:pt idx="40" formatCode="_(&quot;$&quot;* #,##0_);_(&quot;$&quot;* \(#,##0\);_(&quot;$&quot;* &quot;-&quot;??_);_(@_)">
                  <c:v>174200577.30999997</c:v>
                </c:pt>
                <c:pt idx="41" formatCode="_(&quot;$&quot;* #,##0_);_(&quot;$&quot;* \(#,##0\);_(&quot;$&quot;* &quot;-&quot;??_);_(@_)">
                  <c:v>180742145.26399997</c:v>
                </c:pt>
                <c:pt idx="42" formatCode="_(&quot;$&quot;* #,##0_);_(&quot;$&quot;* \(#,##0\);_(&quot;$&quot;* &quot;-&quot;??_);_(@_)">
                  <c:v>187283713.21799996</c:v>
                </c:pt>
                <c:pt idx="43" formatCode="_(&quot;$&quot;* #,##0_);_(&quot;$&quot;* \(#,##0\);_(&quot;$&quot;* &quot;-&quot;??_);_(@_)">
                  <c:v>193825281.17199996</c:v>
                </c:pt>
                <c:pt idx="44" formatCode="_(&quot;$&quot;* #,##0_);_(&quot;$&quot;* \(#,##0\);_(&quot;$&quot;* &quot;-&quot;??_);_(@_)">
                  <c:v>200366849.12599996</c:v>
                </c:pt>
                <c:pt idx="45" formatCode="_(&quot;$&quot;* #,##0_);_(&quot;$&quot;* \(#,##0\);_(&quot;$&quot;* &quot;-&quot;??_);_(@_)">
                  <c:v>206908417.07999995</c:v>
                </c:pt>
                <c:pt idx="46" formatCode="_(&quot;$&quot;* #,##0_);_(&quot;$&quot;* \(#,##0\);_(&quot;$&quot;* &quot;-&quot;??_);_(@_)">
                  <c:v>213449985.03399995</c:v>
                </c:pt>
                <c:pt idx="47" formatCode="_(&quot;$&quot;* #,##0_);_(&quot;$&quot;* \(#,##0\);_(&quot;$&quot;* &quot;-&quot;??_);_(@_)">
                  <c:v>219991552.98799995</c:v>
                </c:pt>
                <c:pt idx="48" formatCode="_(&quot;$&quot;* #,##0_);_(&quot;$&quot;* \(#,##0\);_(&quot;$&quot;* &quot;-&quot;??_);_(@_)">
                  <c:v>226533120.94199994</c:v>
                </c:pt>
                <c:pt idx="49" formatCode="_(&quot;$&quot;* #,##0_);_(&quot;$&quot;* \(#,##0\);_(&quot;$&quot;* &quot;-&quot;??_);_(@_)">
                  <c:v>233074688.89599994</c:v>
                </c:pt>
                <c:pt idx="50" formatCode="_(&quot;$&quot;* #,##0_);_(&quot;$&quot;* \(#,##0\);_(&quot;$&quot;* &quot;-&quot;??_);_(@_)">
                  <c:v>239616256.84999993</c:v>
                </c:pt>
                <c:pt idx="51" formatCode="_(&quot;$&quot;* #,##0_);_(&quot;$&quot;* \(#,##0\);_(&quot;$&quot;* &quot;-&quot;??_);_(@_)">
                  <c:v>246157824.80399993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39-43E6-92D7-4D7FAD10857B}"/>
            </c:ext>
          </c:extLst>
        </c:ser>
        <c:ser>
          <c:idx val="2"/>
          <c:order val="2"/>
          <c:tx>
            <c:strRef>
              <c:f>'Spend by Month'!$F$2</c:f>
              <c:strCache>
                <c:ptCount val="1"/>
                <c:pt idx="0">
                  <c:v> Projected 2nd Tranche Spend </c:v>
                </c:pt>
              </c:strCache>
            </c:strRef>
          </c:tx>
          <c:spPr>
            <a:ln w="539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'Spend by Month'!$C$3:$C$75</c:f>
              <c:numCache>
                <c:formatCode>mmm\-yy</c:formatCode>
                <c:ptCount val="73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  <c:pt idx="17">
                  <c:v>45809</c:v>
                </c:pt>
                <c:pt idx="18">
                  <c:v>45839</c:v>
                </c:pt>
                <c:pt idx="19">
                  <c:v>45870</c:v>
                </c:pt>
                <c:pt idx="20">
                  <c:v>45901</c:v>
                </c:pt>
                <c:pt idx="21">
                  <c:v>45931</c:v>
                </c:pt>
                <c:pt idx="22">
                  <c:v>45962</c:v>
                </c:pt>
                <c:pt idx="23">
                  <c:v>45992</c:v>
                </c:pt>
                <c:pt idx="24">
                  <c:v>46023</c:v>
                </c:pt>
                <c:pt idx="25">
                  <c:v>46054</c:v>
                </c:pt>
                <c:pt idx="26">
                  <c:v>46082</c:v>
                </c:pt>
                <c:pt idx="27">
                  <c:v>46113</c:v>
                </c:pt>
                <c:pt idx="28">
                  <c:v>46143</c:v>
                </c:pt>
                <c:pt idx="29">
                  <c:v>46174</c:v>
                </c:pt>
                <c:pt idx="30">
                  <c:v>46204</c:v>
                </c:pt>
                <c:pt idx="31">
                  <c:v>46235</c:v>
                </c:pt>
                <c:pt idx="32">
                  <c:v>46266</c:v>
                </c:pt>
                <c:pt idx="33">
                  <c:v>46296</c:v>
                </c:pt>
                <c:pt idx="34">
                  <c:v>46327</c:v>
                </c:pt>
                <c:pt idx="35">
                  <c:v>46357</c:v>
                </c:pt>
                <c:pt idx="36">
                  <c:v>46388</c:v>
                </c:pt>
                <c:pt idx="37">
                  <c:v>46419</c:v>
                </c:pt>
                <c:pt idx="38">
                  <c:v>46447</c:v>
                </c:pt>
                <c:pt idx="39">
                  <c:v>46478</c:v>
                </c:pt>
                <c:pt idx="40">
                  <c:v>46508</c:v>
                </c:pt>
                <c:pt idx="41">
                  <c:v>46539</c:v>
                </c:pt>
                <c:pt idx="42">
                  <c:v>46569</c:v>
                </c:pt>
                <c:pt idx="43">
                  <c:v>46600</c:v>
                </c:pt>
                <c:pt idx="44">
                  <c:v>46631</c:v>
                </c:pt>
                <c:pt idx="45">
                  <c:v>46661</c:v>
                </c:pt>
                <c:pt idx="46">
                  <c:v>46692</c:v>
                </c:pt>
                <c:pt idx="47">
                  <c:v>46722</c:v>
                </c:pt>
                <c:pt idx="48">
                  <c:v>46753</c:v>
                </c:pt>
                <c:pt idx="49">
                  <c:v>46784</c:v>
                </c:pt>
                <c:pt idx="50">
                  <c:v>46813</c:v>
                </c:pt>
                <c:pt idx="51">
                  <c:v>46844</c:v>
                </c:pt>
                <c:pt idx="52">
                  <c:v>46874</c:v>
                </c:pt>
                <c:pt idx="53">
                  <c:v>46905</c:v>
                </c:pt>
                <c:pt idx="54">
                  <c:v>46935</c:v>
                </c:pt>
                <c:pt idx="55">
                  <c:v>46966</c:v>
                </c:pt>
                <c:pt idx="56">
                  <c:v>46997</c:v>
                </c:pt>
                <c:pt idx="57">
                  <c:v>47027</c:v>
                </c:pt>
                <c:pt idx="58">
                  <c:v>47058</c:v>
                </c:pt>
                <c:pt idx="59">
                  <c:v>47088</c:v>
                </c:pt>
                <c:pt idx="60">
                  <c:v>47119</c:v>
                </c:pt>
                <c:pt idx="61">
                  <c:v>47150</c:v>
                </c:pt>
                <c:pt idx="62">
                  <c:v>47178</c:v>
                </c:pt>
                <c:pt idx="63">
                  <c:v>47209</c:v>
                </c:pt>
                <c:pt idx="64">
                  <c:v>47239</c:v>
                </c:pt>
                <c:pt idx="65">
                  <c:v>47270</c:v>
                </c:pt>
                <c:pt idx="66">
                  <c:v>47300</c:v>
                </c:pt>
                <c:pt idx="67">
                  <c:v>47331</c:v>
                </c:pt>
                <c:pt idx="68">
                  <c:v>47362</c:v>
                </c:pt>
                <c:pt idx="69">
                  <c:v>47392</c:v>
                </c:pt>
                <c:pt idx="70">
                  <c:v>47423</c:v>
                </c:pt>
                <c:pt idx="71">
                  <c:v>47453</c:v>
                </c:pt>
                <c:pt idx="72">
                  <c:v>47484</c:v>
                </c:pt>
              </c:numCache>
            </c:numRef>
          </c:cat>
          <c:val>
            <c:numRef>
              <c:f>'Spend by Month'!$F$3:$F$75</c:f>
              <c:numCache>
                <c:formatCode>General</c:formatCode>
                <c:ptCount val="73"/>
                <c:pt idx="51" formatCode="_(&quot;$&quot;* #,##0_);_(&quot;$&quot;* \(#,##0\);_(&quot;$&quot;* &quot;-&quot;??_);_(@_)">
                  <c:v>246157824.80399993</c:v>
                </c:pt>
                <c:pt idx="52" formatCode="_(&quot;$&quot;* #,##0_);_(&quot;$&quot;* \(#,##0\);_(&quot;$&quot;* &quot;-&quot;??_);_(@_)">
                  <c:v>258723225.56799993</c:v>
                </c:pt>
                <c:pt idx="53" formatCode="_(&quot;$&quot;* #,##0_);_(&quot;$&quot;* \(#,##0\);_(&quot;$&quot;* &quot;-&quot;??_);_(@_)">
                  <c:v>271288626.33199996</c:v>
                </c:pt>
                <c:pt idx="54" formatCode="_(&quot;$&quot;* #,##0_);_(&quot;$&quot;* \(#,##0\);_(&quot;$&quot;* &quot;-&quot;??_);_(@_)">
                  <c:v>283854027.09599996</c:v>
                </c:pt>
                <c:pt idx="55" formatCode="_(&quot;$&quot;* #,##0_);_(&quot;$&quot;* \(#,##0\);_(&quot;$&quot;* &quot;-&quot;??_);_(@_)">
                  <c:v>296419427.85999995</c:v>
                </c:pt>
                <c:pt idx="56" formatCode="_(&quot;$&quot;* #,##0_);_(&quot;$&quot;* \(#,##0\);_(&quot;$&quot;* &quot;-&quot;??_);_(@_)">
                  <c:v>308984828.62399995</c:v>
                </c:pt>
                <c:pt idx="57" formatCode="_(&quot;$&quot;* #,##0_);_(&quot;$&quot;* \(#,##0\);_(&quot;$&quot;* &quot;-&quot;??_);_(@_)">
                  <c:v>321550229.38799995</c:v>
                </c:pt>
                <c:pt idx="58" formatCode="_(&quot;$&quot;* #,##0_);_(&quot;$&quot;* \(#,##0\);_(&quot;$&quot;* &quot;-&quot;??_);_(@_)">
                  <c:v>334115630.15199995</c:v>
                </c:pt>
                <c:pt idx="59" formatCode="_(&quot;$&quot;* #,##0_);_(&quot;$&quot;* \(#,##0\);_(&quot;$&quot;* &quot;-&quot;??_);_(@_)">
                  <c:v>346681030.91599995</c:v>
                </c:pt>
                <c:pt idx="60" formatCode="_(&quot;$&quot;* #,##0_);_(&quot;$&quot;* \(#,##0\);_(&quot;$&quot;* &quot;-&quot;??_);_(@_)">
                  <c:v>359246431.67999995</c:v>
                </c:pt>
                <c:pt idx="61" formatCode="_(&quot;$&quot;* #,##0_);_(&quot;$&quot;* \(#,##0\);_(&quot;$&quot;* &quot;-&quot;??_);_(@_)">
                  <c:v>371811832.44399995</c:v>
                </c:pt>
                <c:pt idx="62" formatCode="_(&quot;$&quot;* #,##0_);_(&quot;$&quot;* \(#,##0\);_(&quot;$&quot;* &quot;-&quot;??_);_(@_)">
                  <c:v>384377233.20799994</c:v>
                </c:pt>
                <c:pt idx="63" formatCode="_(&quot;$&quot;* #,##0_);_(&quot;$&quot;* \(#,##0\);_(&quot;$&quot;* &quot;-&quot;??_);_(@_)">
                  <c:v>396942633.97199994</c:v>
                </c:pt>
                <c:pt idx="64" formatCode="_(&quot;$&quot;* #,##0_);_(&quot;$&quot;* \(#,##0\);_(&quot;$&quot;* &quot;-&quot;??_);_(@_)">
                  <c:v>409508034.73599994</c:v>
                </c:pt>
                <c:pt idx="65" formatCode="_(&quot;$&quot;* #,##0_);_(&quot;$&quot;* \(#,##0\);_(&quot;$&quot;* &quot;-&quot;??_);_(@_)">
                  <c:v>422073435.49999994</c:v>
                </c:pt>
                <c:pt idx="66" formatCode="_(&quot;$&quot;* #,##0_);_(&quot;$&quot;* \(#,##0\);_(&quot;$&quot;* &quot;-&quot;??_);_(@_)">
                  <c:v>434638836.26399994</c:v>
                </c:pt>
                <c:pt idx="67" formatCode="_(&quot;$&quot;* #,##0_);_(&quot;$&quot;* \(#,##0\);_(&quot;$&quot;* &quot;-&quot;??_);_(@_)">
                  <c:v>447204237.02799994</c:v>
                </c:pt>
                <c:pt idx="68" formatCode="_(&quot;$&quot;* #,##0_);_(&quot;$&quot;* \(#,##0\);_(&quot;$&quot;* &quot;-&quot;??_);_(@_)">
                  <c:v>459769637.79199994</c:v>
                </c:pt>
                <c:pt idx="69" formatCode="_(&quot;$&quot;* #,##0_);_(&quot;$&quot;* \(#,##0\);_(&quot;$&quot;* &quot;-&quot;??_);_(@_)">
                  <c:v>472335038.55599993</c:v>
                </c:pt>
                <c:pt idx="70" formatCode="_(&quot;$&quot;* #,##0_);_(&quot;$&quot;* \(#,##0\);_(&quot;$&quot;* &quot;-&quot;??_);_(@_)">
                  <c:v>484900439.31999993</c:v>
                </c:pt>
                <c:pt idx="71" formatCode="_(&quot;$&quot;* #,##0_);_(&quot;$&quot;* \(#,##0\);_(&quot;$&quot;* &quot;-&quot;??_);_(@_)">
                  <c:v>497465840.08399993</c:v>
                </c:pt>
                <c:pt idx="72" formatCode="_(&quot;$&quot;* #,##0_);_(&quot;$&quot;* \(#,##0\);_(&quot;$&quot;* &quot;-&quot;??_);_(@_)">
                  <c:v>500000000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39-43E6-92D7-4D7FAD108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3559887"/>
        <c:axId val="2056205663"/>
      </c:lineChart>
      <c:dateAx>
        <c:axId val="2093559887"/>
        <c:scaling>
          <c:orientation val="minMax"/>
        </c:scaling>
        <c:delete val="0"/>
        <c:axPos val="b"/>
        <c:numFmt formatCode="mmm\-yy" sourceLinked="1"/>
        <c:majorTickMark val="out"/>
        <c:minorTickMark val="cross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6205663"/>
        <c:crosses val="autoZero"/>
        <c:auto val="1"/>
        <c:lblOffset val="100"/>
        <c:baseTimeUnit val="months"/>
      </c:dateAx>
      <c:valAx>
        <c:axId val="2056205663"/>
        <c:scaling>
          <c:orientation val="minMax"/>
          <c:max val="5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3559887"/>
        <c:crossesAt val="45505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1718206061340741E-2"/>
          <c:y val="0.86243404955736469"/>
          <c:w val="0.89999990607522862"/>
          <c:h val="0.137565950442635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11654749178594"/>
          <c:y val="2.7644232513390401E-2"/>
          <c:w val="0.86194092297251901"/>
          <c:h val="0.70194804039325598"/>
        </c:manualLayout>
      </c:layout>
      <c:lineChart>
        <c:grouping val="standard"/>
        <c:varyColors val="0"/>
        <c:ser>
          <c:idx val="0"/>
          <c:order val="0"/>
          <c:tx>
            <c:strRef>
              <c:f>'Spend by Month'!$D$2</c:f>
              <c:strCache>
                <c:ptCount val="1"/>
                <c:pt idx="0">
                  <c:v> Actual Spend through July 31, 2026 </c:v>
                </c:pt>
              </c:strCache>
            </c:strRef>
          </c:tx>
          <c:spPr>
            <a:ln w="539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'Spend by Month'!$C$3:$C$75</c:f>
              <c:numCache>
                <c:formatCode>mmm\-yy</c:formatCode>
                <c:ptCount val="73"/>
                <c:pt idx="0">
                  <c:v>47058</c:v>
                </c:pt>
                <c:pt idx="1">
                  <c:v>47088</c:v>
                </c:pt>
                <c:pt idx="2">
                  <c:v>47119</c:v>
                </c:pt>
                <c:pt idx="3">
                  <c:v>47150</c:v>
                </c:pt>
                <c:pt idx="4">
                  <c:v>47178</c:v>
                </c:pt>
                <c:pt idx="5">
                  <c:v>47209</c:v>
                </c:pt>
                <c:pt idx="6">
                  <c:v>47239</c:v>
                </c:pt>
                <c:pt idx="7">
                  <c:v>47270</c:v>
                </c:pt>
                <c:pt idx="8">
                  <c:v>47300</c:v>
                </c:pt>
                <c:pt idx="9">
                  <c:v>47331</c:v>
                </c:pt>
                <c:pt idx="10">
                  <c:v>47362</c:v>
                </c:pt>
                <c:pt idx="11">
                  <c:v>47392</c:v>
                </c:pt>
                <c:pt idx="12">
                  <c:v>47423</c:v>
                </c:pt>
                <c:pt idx="13">
                  <c:v>47453</c:v>
                </c:pt>
                <c:pt idx="14">
                  <c:v>47484</c:v>
                </c:pt>
                <c:pt idx="15">
                  <c:v>47515</c:v>
                </c:pt>
                <c:pt idx="16">
                  <c:v>47543</c:v>
                </c:pt>
                <c:pt idx="17">
                  <c:v>47574</c:v>
                </c:pt>
                <c:pt idx="18">
                  <c:v>47604</c:v>
                </c:pt>
                <c:pt idx="19">
                  <c:v>47635</c:v>
                </c:pt>
                <c:pt idx="20">
                  <c:v>47665</c:v>
                </c:pt>
                <c:pt idx="21">
                  <c:v>47696</c:v>
                </c:pt>
                <c:pt idx="22">
                  <c:v>47727</c:v>
                </c:pt>
                <c:pt idx="23">
                  <c:v>47757</c:v>
                </c:pt>
                <c:pt idx="24">
                  <c:v>47788</c:v>
                </c:pt>
                <c:pt idx="25">
                  <c:v>47818</c:v>
                </c:pt>
                <c:pt idx="26">
                  <c:v>47849</c:v>
                </c:pt>
                <c:pt idx="27">
                  <c:v>47880</c:v>
                </c:pt>
                <c:pt idx="28">
                  <c:v>47908</c:v>
                </c:pt>
                <c:pt idx="29">
                  <c:v>47939</c:v>
                </c:pt>
                <c:pt idx="30">
                  <c:v>47969</c:v>
                </c:pt>
                <c:pt idx="31">
                  <c:v>48000</c:v>
                </c:pt>
                <c:pt idx="32">
                  <c:v>48030</c:v>
                </c:pt>
                <c:pt idx="33">
                  <c:v>48061</c:v>
                </c:pt>
                <c:pt idx="34">
                  <c:v>48092</c:v>
                </c:pt>
                <c:pt idx="35">
                  <c:v>48122</c:v>
                </c:pt>
                <c:pt idx="36">
                  <c:v>48153</c:v>
                </c:pt>
                <c:pt idx="37">
                  <c:v>48183</c:v>
                </c:pt>
                <c:pt idx="38">
                  <c:v>48214</c:v>
                </c:pt>
                <c:pt idx="39">
                  <c:v>48245</c:v>
                </c:pt>
                <c:pt idx="40">
                  <c:v>48274</c:v>
                </c:pt>
                <c:pt idx="41">
                  <c:v>48305</c:v>
                </c:pt>
                <c:pt idx="42">
                  <c:v>48335</c:v>
                </c:pt>
                <c:pt idx="43">
                  <c:v>48366</c:v>
                </c:pt>
                <c:pt idx="44">
                  <c:v>48396</c:v>
                </c:pt>
                <c:pt idx="45">
                  <c:v>48427</c:v>
                </c:pt>
                <c:pt idx="46">
                  <c:v>48458</c:v>
                </c:pt>
                <c:pt idx="47">
                  <c:v>48488</c:v>
                </c:pt>
                <c:pt idx="48">
                  <c:v>48519</c:v>
                </c:pt>
                <c:pt idx="49">
                  <c:v>48549</c:v>
                </c:pt>
                <c:pt idx="50">
                  <c:v>48580</c:v>
                </c:pt>
                <c:pt idx="51">
                  <c:v>48611</c:v>
                </c:pt>
                <c:pt idx="52">
                  <c:v>48639</c:v>
                </c:pt>
                <c:pt idx="53">
                  <c:v>48670</c:v>
                </c:pt>
                <c:pt idx="54">
                  <c:v>48700</c:v>
                </c:pt>
                <c:pt idx="55">
                  <c:v>48731</c:v>
                </c:pt>
                <c:pt idx="56">
                  <c:v>48761</c:v>
                </c:pt>
                <c:pt idx="57">
                  <c:v>48792</c:v>
                </c:pt>
                <c:pt idx="58">
                  <c:v>48823</c:v>
                </c:pt>
                <c:pt idx="59">
                  <c:v>48853</c:v>
                </c:pt>
                <c:pt idx="60">
                  <c:v>48884</c:v>
                </c:pt>
                <c:pt idx="61">
                  <c:v>48914</c:v>
                </c:pt>
                <c:pt idx="62">
                  <c:v>48945</c:v>
                </c:pt>
                <c:pt idx="63">
                  <c:v>48976</c:v>
                </c:pt>
                <c:pt idx="64">
                  <c:v>49004</c:v>
                </c:pt>
                <c:pt idx="65">
                  <c:v>49035</c:v>
                </c:pt>
                <c:pt idx="66">
                  <c:v>49065</c:v>
                </c:pt>
                <c:pt idx="67">
                  <c:v>49096</c:v>
                </c:pt>
                <c:pt idx="68">
                  <c:v>49126</c:v>
                </c:pt>
                <c:pt idx="69">
                  <c:v>49157</c:v>
                </c:pt>
                <c:pt idx="70">
                  <c:v>49188</c:v>
                </c:pt>
                <c:pt idx="71">
                  <c:v>49218</c:v>
                </c:pt>
                <c:pt idx="72">
                  <c:v>49249</c:v>
                </c:pt>
              </c:numCache>
            </c:numRef>
          </c:cat>
          <c:val>
            <c:numRef>
              <c:f>'Spend by Month'!$D$3:$D$75</c:f>
              <c:numCache>
                <c:formatCode>_("$"* #,##0_);_("$"* \(#,##0\);_("$"* "-"??_);_(@_)</c:formatCode>
                <c:ptCount val="73"/>
                <c:pt idx="0">
                  <c:v>1672.75</c:v>
                </c:pt>
                <c:pt idx="1">
                  <c:v>3987.75</c:v>
                </c:pt>
                <c:pt idx="2">
                  <c:v>6153.5</c:v>
                </c:pt>
                <c:pt idx="3">
                  <c:v>9868.25</c:v>
                </c:pt>
                <c:pt idx="4">
                  <c:v>17529.77</c:v>
                </c:pt>
                <c:pt idx="5">
                  <c:v>76008.52</c:v>
                </c:pt>
                <c:pt idx="6">
                  <c:v>100602.79</c:v>
                </c:pt>
                <c:pt idx="7">
                  <c:v>214236.46</c:v>
                </c:pt>
                <c:pt idx="8">
                  <c:v>329196.67</c:v>
                </c:pt>
                <c:pt idx="9">
                  <c:v>738828</c:v>
                </c:pt>
                <c:pt idx="10">
                  <c:v>1042159.25</c:v>
                </c:pt>
                <c:pt idx="11">
                  <c:v>1363501.35</c:v>
                </c:pt>
                <c:pt idx="12">
                  <c:v>2132816.0099999998</c:v>
                </c:pt>
                <c:pt idx="13">
                  <c:v>4916506.8600000003</c:v>
                </c:pt>
                <c:pt idx="14">
                  <c:v>21219029.760000002</c:v>
                </c:pt>
                <c:pt idx="15">
                  <c:v>51673929.159999996</c:v>
                </c:pt>
                <c:pt idx="16">
                  <c:v>54307059.850000001</c:v>
                </c:pt>
                <c:pt idx="17">
                  <c:v>58518201.060000002</c:v>
                </c:pt>
                <c:pt idx="18">
                  <c:v>60129829.680000007</c:v>
                </c:pt>
                <c:pt idx="19">
                  <c:v>62465465.430000007</c:v>
                </c:pt>
                <c:pt idx="20">
                  <c:v>65098245.229999997</c:v>
                </c:pt>
                <c:pt idx="21">
                  <c:v>67718442.170000002</c:v>
                </c:pt>
                <c:pt idx="22">
                  <c:v>68352071.319999993</c:v>
                </c:pt>
                <c:pt idx="23">
                  <c:v>69359968.230000004</c:v>
                </c:pt>
                <c:pt idx="24">
                  <c:v>73876394.75</c:v>
                </c:pt>
                <c:pt idx="25">
                  <c:v>75864047.270000011</c:v>
                </c:pt>
                <c:pt idx="26">
                  <c:v>81718785.75</c:v>
                </c:pt>
                <c:pt idx="27">
                  <c:v>87762393.050000012</c:v>
                </c:pt>
                <c:pt idx="28">
                  <c:v>92506725.930000007</c:v>
                </c:pt>
                <c:pt idx="29">
                  <c:v>97527390.079999998</c:v>
                </c:pt>
                <c:pt idx="30">
                  <c:v>108784897.77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39-43E6-92D7-4D7FAD10857B}"/>
            </c:ext>
          </c:extLst>
        </c:ser>
        <c:ser>
          <c:idx val="1"/>
          <c:order val="1"/>
          <c:tx>
            <c:strRef>
              <c:f>'Spend by Month'!$E$2</c:f>
              <c:strCache>
                <c:ptCount val="1"/>
                <c:pt idx="0">
                  <c:v> Projected Remaining Spend of 1st Tranche </c:v>
                </c:pt>
              </c:strCache>
            </c:strRef>
          </c:tx>
          <c:spPr>
            <a:ln w="53975" cap="rnd">
              <a:solidFill>
                <a:schemeClr val="bg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'Spend by Month'!$C$3:$C$75</c:f>
              <c:numCache>
                <c:formatCode>mmm\-yy</c:formatCode>
                <c:ptCount val="73"/>
                <c:pt idx="0">
                  <c:v>47058</c:v>
                </c:pt>
                <c:pt idx="1">
                  <c:v>47088</c:v>
                </c:pt>
                <c:pt idx="2">
                  <c:v>47119</c:v>
                </c:pt>
                <c:pt idx="3">
                  <c:v>47150</c:v>
                </c:pt>
                <c:pt idx="4">
                  <c:v>47178</c:v>
                </c:pt>
                <c:pt idx="5">
                  <c:v>47209</c:v>
                </c:pt>
                <c:pt idx="6">
                  <c:v>47239</c:v>
                </c:pt>
                <c:pt idx="7">
                  <c:v>47270</c:v>
                </c:pt>
                <c:pt idx="8">
                  <c:v>47300</c:v>
                </c:pt>
                <c:pt idx="9">
                  <c:v>47331</c:v>
                </c:pt>
                <c:pt idx="10">
                  <c:v>47362</c:v>
                </c:pt>
                <c:pt idx="11">
                  <c:v>47392</c:v>
                </c:pt>
                <c:pt idx="12">
                  <c:v>47423</c:v>
                </c:pt>
                <c:pt idx="13">
                  <c:v>47453</c:v>
                </c:pt>
                <c:pt idx="14">
                  <c:v>47484</c:v>
                </c:pt>
                <c:pt idx="15">
                  <c:v>47515</c:v>
                </c:pt>
                <c:pt idx="16">
                  <c:v>47543</c:v>
                </c:pt>
                <c:pt idx="17">
                  <c:v>47574</c:v>
                </c:pt>
                <c:pt idx="18">
                  <c:v>47604</c:v>
                </c:pt>
                <c:pt idx="19">
                  <c:v>47635</c:v>
                </c:pt>
                <c:pt idx="20">
                  <c:v>47665</c:v>
                </c:pt>
                <c:pt idx="21">
                  <c:v>47696</c:v>
                </c:pt>
                <c:pt idx="22">
                  <c:v>47727</c:v>
                </c:pt>
                <c:pt idx="23">
                  <c:v>47757</c:v>
                </c:pt>
                <c:pt idx="24">
                  <c:v>47788</c:v>
                </c:pt>
                <c:pt idx="25">
                  <c:v>47818</c:v>
                </c:pt>
                <c:pt idx="26">
                  <c:v>47849</c:v>
                </c:pt>
                <c:pt idx="27">
                  <c:v>47880</c:v>
                </c:pt>
                <c:pt idx="28">
                  <c:v>47908</c:v>
                </c:pt>
                <c:pt idx="29">
                  <c:v>47939</c:v>
                </c:pt>
                <c:pt idx="30">
                  <c:v>47969</c:v>
                </c:pt>
                <c:pt idx="31">
                  <c:v>48000</c:v>
                </c:pt>
                <c:pt idx="32">
                  <c:v>48030</c:v>
                </c:pt>
                <c:pt idx="33">
                  <c:v>48061</c:v>
                </c:pt>
                <c:pt idx="34">
                  <c:v>48092</c:v>
                </c:pt>
                <c:pt idx="35">
                  <c:v>48122</c:v>
                </c:pt>
                <c:pt idx="36">
                  <c:v>48153</c:v>
                </c:pt>
                <c:pt idx="37">
                  <c:v>48183</c:v>
                </c:pt>
                <c:pt idx="38">
                  <c:v>48214</c:v>
                </c:pt>
                <c:pt idx="39">
                  <c:v>48245</c:v>
                </c:pt>
                <c:pt idx="40">
                  <c:v>48274</c:v>
                </c:pt>
                <c:pt idx="41">
                  <c:v>48305</c:v>
                </c:pt>
                <c:pt idx="42">
                  <c:v>48335</c:v>
                </c:pt>
                <c:pt idx="43">
                  <c:v>48366</c:v>
                </c:pt>
                <c:pt idx="44">
                  <c:v>48396</c:v>
                </c:pt>
                <c:pt idx="45">
                  <c:v>48427</c:v>
                </c:pt>
                <c:pt idx="46">
                  <c:v>48458</c:v>
                </c:pt>
                <c:pt idx="47">
                  <c:v>48488</c:v>
                </c:pt>
                <c:pt idx="48">
                  <c:v>48519</c:v>
                </c:pt>
                <c:pt idx="49">
                  <c:v>48549</c:v>
                </c:pt>
                <c:pt idx="50">
                  <c:v>48580</c:v>
                </c:pt>
                <c:pt idx="51">
                  <c:v>48611</c:v>
                </c:pt>
                <c:pt idx="52">
                  <c:v>48639</c:v>
                </c:pt>
                <c:pt idx="53">
                  <c:v>48670</c:v>
                </c:pt>
                <c:pt idx="54">
                  <c:v>48700</c:v>
                </c:pt>
                <c:pt idx="55">
                  <c:v>48731</c:v>
                </c:pt>
                <c:pt idx="56">
                  <c:v>48761</c:v>
                </c:pt>
                <c:pt idx="57">
                  <c:v>48792</c:v>
                </c:pt>
                <c:pt idx="58">
                  <c:v>48823</c:v>
                </c:pt>
                <c:pt idx="59">
                  <c:v>48853</c:v>
                </c:pt>
                <c:pt idx="60">
                  <c:v>48884</c:v>
                </c:pt>
                <c:pt idx="61">
                  <c:v>48914</c:v>
                </c:pt>
                <c:pt idx="62">
                  <c:v>48945</c:v>
                </c:pt>
                <c:pt idx="63">
                  <c:v>48976</c:v>
                </c:pt>
                <c:pt idx="64">
                  <c:v>49004</c:v>
                </c:pt>
                <c:pt idx="65">
                  <c:v>49035</c:v>
                </c:pt>
                <c:pt idx="66">
                  <c:v>49065</c:v>
                </c:pt>
                <c:pt idx="67">
                  <c:v>49096</c:v>
                </c:pt>
                <c:pt idx="68">
                  <c:v>49126</c:v>
                </c:pt>
                <c:pt idx="69">
                  <c:v>49157</c:v>
                </c:pt>
                <c:pt idx="70">
                  <c:v>49188</c:v>
                </c:pt>
                <c:pt idx="71">
                  <c:v>49218</c:v>
                </c:pt>
                <c:pt idx="72">
                  <c:v>49249</c:v>
                </c:pt>
              </c:numCache>
            </c:numRef>
          </c:cat>
          <c:val>
            <c:numRef>
              <c:f>'Spend by Month'!$E$3:$E$75</c:f>
              <c:numCache>
                <c:formatCode>General</c:formatCode>
                <c:ptCount val="73"/>
                <c:pt idx="30" formatCode="_(&quot;$&quot;* #,##0_);_(&quot;$&quot;* \(#,##0\);_(&quot;$&quot;* &quot;-&quot;??_);_(@_)">
                  <c:v>108784897.77</c:v>
                </c:pt>
                <c:pt idx="31" formatCode="_(&quot;$&quot;* #,##0_);_(&quot;$&quot;* \(#,##0\);_(&quot;$&quot;* &quot;-&quot;??_);_(@_)">
                  <c:v>115326465.72399999</c:v>
                </c:pt>
                <c:pt idx="32" formatCode="_(&quot;$&quot;* #,##0_);_(&quot;$&quot;* \(#,##0\);_(&quot;$&quot;* &quot;-&quot;??_);_(@_)">
                  <c:v>121868033.67799999</c:v>
                </c:pt>
                <c:pt idx="33" formatCode="_(&quot;$&quot;* #,##0_);_(&quot;$&quot;* \(#,##0\);_(&quot;$&quot;* &quot;-&quot;??_);_(@_)">
                  <c:v>128409601.63199998</c:v>
                </c:pt>
                <c:pt idx="34" formatCode="_(&quot;$&quot;* #,##0_);_(&quot;$&quot;* \(#,##0\);_(&quot;$&quot;* &quot;-&quot;??_);_(@_)">
                  <c:v>134951169.586</c:v>
                </c:pt>
                <c:pt idx="35" formatCode="_(&quot;$&quot;* #,##0_);_(&quot;$&quot;* \(#,##0\);_(&quot;$&quot;* &quot;-&quot;??_);_(@_)">
                  <c:v>141492737.53999999</c:v>
                </c:pt>
                <c:pt idx="36" formatCode="_(&quot;$&quot;* #,##0_);_(&quot;$&quot;* \(#,##0\);_(&quot;$&quot;* &quot;-&quot;??_);_(@_)">
                  <c:v>148034305.49399999</c:v>
                </c:pt>
                <c:pt idx="37" formatCode="_(&quot;$&quot;* #,##0_);_(&quot;$&quot;* \(#,##0\);_(&quot;$&quot;* &quot;-&quot;??_);_(@_)">
                  <c:v>154575873.44799998</c:v>
                </c:pt>
                <c:pt idx="38" formatCode="_(&quot;$&quot;* #,##0_);_(&quot;$&quot;* \(#,##0\);_(&quot;$&quot;* &quot;-&quot;??_);_(@_)">
                  <c:v>161117441.40199998</c:v>
                </c:pt>
                <c:pt idx="39" formatCode="_(&quot;$&quot;* #,##0_);_(&quot;$&quot;* \(#,##0\);_(&quot;$&quot;* &quot;-&quot;??_);_(@_)">
                  <c:v>167659009.35599998</c:v>
                </c:pt>
                <c:pt idx="40" formatCode="_(&quot;$&quot;* #,##0_);_(&quot;$&quot;* \(#,##0\);_(&quot;$&quot;* &quot;-&quot;??_);_(@_)">
                  <c:v>174200577.30999997</c:v>
                </c:pt>
                <c:pt idx="41" formatCode="_(&quot;$&quot;* #,##0_);_(&quot;$&quot;* \(#,##0\);_(&quot;$&quot;* &quot;-&quot;??_);_(@_)">
                  <c:v>180742145.26399997</c:v>
                </c:pt>
                <c:pt idx="42" formatCode="_(&quot;$&quot;* #,##0_);_(&quot;$&quot;* \(#,##0\);_(&quot;$&quot;* &quot;-&quot;??_);_(@_)">
                  <c:v>187283713.21799996</c:v>
                </c:pt>
                <c:pt idx="43" formatCode="_(&quot;$&quot;* #,##0_);_(&quot;$&quot;* \(#,##0\);_(&quot;$&quot;* &quot;-&quot;??_);_(@_)">
                  <c:v>193825281.17199996</c:v>
                </c:pt>
                <c:pt idx="44" formatCode="_(&quot;$&quot;* #,##0_);_(&quot;$&quot;* \(#,##0\);_(&quot;$&quot;* &quot;-&quot;??_);_(@_)">
                  <c:v>200366849.12599996</c:v>
                </c:pt>
                <c:pt idx="45" formatCode="_(&quot;$&quot;* #,##0_);_(&quot;$&quot;* \(#,##0\);_(&quot;$&quot;* &quot;-&quot;??_);_(@_)">
                  <c:v>206908417.07999995</c:v>
                </c:pt>
                <c:pt idx="46" formatCode="_(&quot;$&quot;* #,##0_);_(&quot;$&quot;* \(#,##0\);_(&quot;$&quot;* &quot;-&quot;??_);_(@_)">
                  <c:v>213449985.03399995</c:v>
                </c:pt>
                <c:pt idx="47" formatCode="_(&quot;$&quot;* #,##0_);_(&quot;$&quot;* \(#,##0\);_(&quot;$&quot;* &quot;-&quot;??_);_(@_)">
                  <c:v>219991552.98799995</c:v>
                </c:pt>
                <c:pt idx="48" formatCode="_(&quot;$&quot;* #,##0_);_(&quot;$&quot;* \(#,##0\);_(&quot;$&quot;* &quot;-&quot;??_);_(@_)">
                  <c:v>226533120.94199994</c:v>
                </c:pt>
                <c:pt idx="49" formatCode="_(&quot;$&quot;* #,##0_);_(&quot;$&quot;* \(#,##0\);_(&quot;$&quot;* &quot;-&quot;??_);_(@_)">
                  <c:v>233074688.89599994</c:v>
                </c:pt>
                <c:pt idx="50" formatCode="_(&quot;$&quot;* #,##0_);_(&quot;$&quot;* \(#,##0\);_(&quot;$&quot;* &quot;-&quot;??_);_(@_)">
                  <c:v>239616256.84999993</c:v>
                </c:pt>
                <c:pt idx="51" formatCode="_(&quot;$&quot;* #,##0_);_(&quot;$&quot;* \(#,##0\);_(&quot;$&quot;* &quot;-&quot;??_);_(@_)">
                  <c:v>246157824.80399993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39-43E6-92D7-4D7FAD10857B}"/>
            </c:ext>
          </c:extLst>
        </c:ser>
        <c:ser>
          <c:idx val="2"/>
          <c:order val="2"/>
          <c:tx>
            <c:strRef>
              <c:f>'Spend by Month'!$F$2</c:f>
              <c:strCache>
                <c:ptCount val="1"/>
                <c:pt idx="0">
                  <c:v> Projected 2nd Tranche Spend </c:v>
                </c:pt>
              </c:strCache>
            </c:strRef>
          </c:tx>
          <c:spPr>
            <a:ln w="53975" cap="rnd">
              <a:solidFill>
                <a:schemeClr val="bg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'Spend by Month'!$C$3:$C$75</c:f>
              <c:numCache>
                <c:formatCode>mmm\-yy</c:formatCode>
                <c:ptCount val="73"/>
                <c:pt idx="0">
                  <c:v>47058</c:v>
                </c:pt>
                <c:pt idx="1">
                  <c:v>47088</c:v>
                </c:pt>
                <c:pt idx="2">
                  <c:v>47119</c:v>
                </c:pt>
                <c:pt idx="3">
                  <c:v>47150</c:v>
                </c:pt>
                <c:pt idx="4">
                  <c:v>47178</c:v>
                </c:pt>
                <c:pt idx="5">
                  <c:v>47209</c:v>
                </c:pt>
                <c:pt idx="6">
                  <c:v>47239</c:v>
                </c:pt>
                <c:pt idx="7">
                  <c:v>47270</c:v>
                </c:pt>
                <c:pt idx="8">
                  <c:v>47300</c:v>
                </c:pt>
                <c:pt idx="9">
                  <c:v>47331</c:v>
                </c:pt>
                <c:pt idx="10">
                  <c:v>47362</c:v>
                </c:pt>
                <c:pt idx="11">
                  <c:v>47392</c:v>
                </c:pt>
                <c:pt idx="12">
                  <c:v>47423</c:v>
                </c:pt>
                <c:pt idx="13">
                  <c:v>47453</c:v>
                </c:pt>
                <c:pt idx="14">
                  <c:v>47484</c:v>
                </c:pt>
                <c:pt idx="15">
                  <c:v>47515</c:v>
                </c:pt>
                <c:pt idx="16">
                  <c:v>47543</c:v>
                </c:pt>
                <c:pt idx="17">
                  <c:v>47574</c:v>
                </c:pt>
                <c:pt idx="18">
                  <c:v>47604</c:v>
                </c:pt>
                <c:pt idx="19">
                  <c:v>47635</c:v>
                </c:pt>
                <c:pt idx="20">
                  <c:v>47665</c:v>
                </c:pt>
                <c:pt idx="21">
                  <c:v>47696</c:v>
                </c:pt>
                <c:pt idx="22">
                  <c:v>47727</c:v>
                </c:pt>
                <c:pt idx="23">
                  <c:v>47757</c:v>
                </c:pt>
                <c:pt idx="24">
                  <c:v>47788</c:v>
                </c:pt>
                <c:pt idx="25">
                  <c:v>47818</c:v>
                </c:pt>
                <c:pt idx="26">
                  <c:v>47849</c:v>
                </c:pt>
                <c:pt idx="27">
                  <c:v>47880</c:v>
                </c:pt>
                <c:pt idx="28">
                  <c:v>47908</c:v>
                </c:pt>
                <c:pt idx="29">
                  <c:v>47939</c:v>
                </c:pt>
                <c:pt idx="30">
                  <c:v>47969</c:v>
                </c:pt>
                <c:pt idx="31">
                  <c:v>48000</c:v>
                </c:pt>
                <c:pt idx="32">
                  <c:v>48030</c:v>
                </c:pt>
                <c:pt idx="33">
                  <c:v>48061</c:v>
                </c:pt>
                <c:pt idx="34">
                  <c:v>48092</c:v>
                </c:pt>
                <c:pt idx="35">
                  <c:v>48122</c:v>
                </c:pt>
                <c:pt idx="36">
                  <c:v>48153</c:v>
                </c:pt>
                <c:pt idx="37">
                  <c:v>48183</c:v>
                </c:pt>
                <c:pt idx="38">
                  <c:v>48214</c:v>
                </c:pt>
                <c:pt idx="39">
                  <c:v>48245</c:v>
                </c:pt>
                <c:pt idx="40">
                  <c:v>48274</c:v>
                </c:pt>
                <c:pt idx="41">
                  <c:v>48305</c:v>
                </c:pt>
                <c:pt idx="42">
                  <c:v>48335</c:v>
                </c:pt>
                <c:pt idx="43">
                  <c:v>48366</c:v>
                </c:pt>
                <c:pt idx="44">
                  <c:v>48396</c:v>
                </c:pt>
                <c:pt idx="45">
                  <c:v>48427</c:v>
                </c:pt>
                <c:pt idx="46">
                  <c:v>48458</c:v>
                </c:pt>
                <c:pt idx="47">
                  <c:v>48488</c:v>
                </c:pt>
                <c:pt idx="48">
                  <c:v>48519</c:v>
                </c:pt>
                <c:pt idx="49">
                  <c:v>48549</c:v>
                </c:pt>
                <c:pt idx="50">
                  <c:v>48580</c:v>
                </c:pt>
                <c:pt idx="51">
                  <c:v>48611</c:v>
                </c:pt>
                <c:pt idx="52">
                  <c:v>48639</c:v>
                </c:pt>
                <c:pt idx="53">
                  <c:v>48670</c:v>
                </c:pt>
                <c:pt idx="54">
                  <c:v>48700</c:v>
                </c:pt>
                <c:pt idx="55">
                  <c:v>48731</c:v>
                </c:pt>
                <c:pt idx="56">
                  <c:v>48761</c:v>
                </c:pt>
                <c:pt idx="57">
                  <c:v>48792</c:v>
                </c:pt>
                <c:pt idx="58">
                  <c:v>48823</c:v>
                </c:pt>
                <c:pt idx="59">
                  <c:v>48853</c:v>
                </c:pt>
                <c:pt idx="60">
                  <c:v>48884</c:v>
                </c:pt>
                <c:pt idx="61">
                  <c:v>48914</c:v>
                </c:pt>
                <c:pt idx="62">
                  <c:v>48945</c:v>
                </c:pt>
                <c:pt idx="63">
                  <c:v>48976</c:v>
                </c:pt>
                <c:pt idx="64">
                  <c:v>49004</c:v>
                </c:pt>
                <c:pt idx="65">
                  <c:v>49035</c:v>
                </c:pt>
                <c:pt idx="66">
                  <c:v>49065</c:v>
                </c:pt>
                <c:pt idx="67">
                  <c:v>49096</c:v>
                </c:pt>
                <c:pt idx="68">
                  <c:v>49126</c:v>
                </c:pt>
                <c:pt idx="69">
                  <c:v>49157</c:v>
                </c:pt>
                <c:pt idx="70">
                  <c:v>49188</c:v>
                </c:pt>
                <c:pt idx="71">
                  <c:v>49218</c:v>
                </c:pt>
                <c:pt idx="72">
                  <c:v>49249</c:v>
                </c:pt>
              </c:numCache>
            </c:numRef>
          </c:cat>
          <c:val>
            <c:numRef>
              <c:f>'Spend by Month'!$F$3:$F$75</c:f>
              <c:numCache>
                <c:formatCode>General</c:formatCode>
                <c:ptCount val="73"/>
                <c:pt idx="51" formatCode="_(&quot;$&quot;* #,##0_);_(&quot;$&quot;* \(#,##0\);_(&quot;$&quot;* &quot;-&quot;??_);_(@_)">
                  <c:v>246157824.80399993</c:v>
                </c:pt>
                <c:pt idx="52" formatCode="_(&quot;$&quot;* #,##0_);_(&quot;$&quot;* \(#,##0\);_(&quot;$&quot;* &quot;-&quot;??_);_(@_)">
                  <c:v>258723225.56799993</c:v>
                </c:pt>
                <c:pt idx="53" formatCode="_(&quot;$&quot;* #,##0_);_(&quot;$&quot;* \(#,##0\);_(&quot;$&quot;* &quot;-&quot;??_);_(@_)">
                  <c:v>271288626.33199996</c:v>
                </c:pt>
                <c:pt idx="54" formatCode="_(&quot;$&quot;* #,##0_);_(&quot;$&quot;* \(#,##0\);_(&quot;$&quot;* &quot;-&quot;??_);_(@_)">
                  <c:v>283854027.09599996</c:v>
                </c:pt>
                <c:pt idx="55" formatCode="_(&quot;$&quot;* #,##0_);_(&quot;$&quot;* \(#,##0\);_(&quot;$&quot;* &quot;-&quot;??_);_(@_)">
                  <c:v>296419427.85999995</c:v>
                </c:pt>
                <c:pt idx="56" formatCode="_(&quot;$&quot;* #,##0_);_(&quot;$&quot;* \(#,##0\);_(&quot;$&quot;* &quot;-&quot;??_);_(@_)">
                  <c:v>308984828.62399995</c:v>
                </c:pt>
                <c:pt idx="57" formatCode="_(&quot;$&quot;* #,##0_);_(&quot;$&quot;* \(#,##0\);_(&quot;$&quot;* &quot;-&quot;??_);_(@_)">
                  <c:v>321550229.38799995</c:v>
                </c:pt>
                <c:pt idx="58" formatCode="_(&quot;$&quot;* #,##0_);_(&quot;$&quot;* \(#,##0\);_(&quot;$&quot;* &quot;-&quot;??_);_(@_)">
                  <c:v>334115630.15199995</c:v>
                </c:pt>
                <c:pt idx="59" formatCode="_(&quot;$&quot;* #,##0_);_(&quot;$&quot;* \(#,##0\);_(&quot;$&quot;* &quot;-&quot;??_);_(@_)">
                  <c:v>346681030.91599995</c:v>
                </c:pt>
                <c:pt idx="60" formatCode="_(&quot;$&quot;* #,##0_);_(&quot;$&quot;* \(#,##0\);_(&quot;$&quot;* &quot;-&quot;??_);_(@_)">
                  <c:v>359246431.67999995</c:v>
                </c:pt>
                <c:pt idx="61" formatCode="_(&quot;$&quot;* #,##0_);_(&quot;$&quot;* \(#,##0\);_(&quot;$&quot;* &quot;-&quot;??_);_(@_)">
                  <c:v>371811832.44399995</c:v>
                </c:pt>
                <c:pt idx="62" formatCode="_(&quot;$&quot;* #,##0_);_(&quot;$&quot;* \(#,##0\);_(&quot;$&quot;* &quot;-&quot;??_);_(@_)">
                  <c:v>384377233.20799994</c:v>
                </c:pt>
                <c:pt idx="63" formatCode="_(&quot;$&quot;* #,##0_);_(&quot;$&quot;* \(#,##0\);_(&quot;$&quot;* &quot;-&quot;??_);_(@_)">
                  <c:v>396942633.97199994</c:v>
                </c:pt>
                <c:pt idx="64" formatCode="_(&quot;$&quot;* #,##0_);_(&quot;$&quot;* \(#,##0\);_(&quot;$&quot;* &quot;-&quot;??_);_(@_)">
                  <c:v>409508034.73599994</c:v>
                </c:pt>
                <c:pt idx="65" formatCode="_(&quot;$&quot;* #,##0_);_(&quot;$&quot;* \(#,##0\);_(&quot;$&quot;* &quot;-&quot;??_);_(@_)">
                  <c:v>422073435.49999994</c:v>
                </c:pt>
                <c:pt idx="66" formatCode="_(&quot;$&quot;* #,##0_);_(&quot;$&quot;* \(#,##0\);_(&quot;$&quot;* &quot;-&quot;??_);_(@_)">
                  <c:v>434638836.26399994</c:v>
                </c:pt>
                <c:pt idx="67" formatCode="_(&quot;$&quot;* #,##0_);_(&quot;$&quot;* \(#,##0\);_(&quot;$&quot;* &quot;-&quot;??_);_(@_)">
                  <c:v>447204237.02799994</c:v>
                </c:pt>
                <c:pt idx="68" formatCode="_(&quot;$&quot;* #,##0_);_(&quot;$&quot;* \(#,##0\);_(&quot;$&quot;* &quot;-&quot;??_);_(@_)">
                  <c:v>459769637.79199994</c:v>
                </c:pt>
                <c:pt idx="69" formatCode="_(&quot;$&quot;* #,##0_);_(&quot;$&quot;* \(#,##0\);_(&quot;$&quot;* &quot;-&quot;??_);_(@_)">
                  <c:v>472335038.55599993</c:v>
                </c:pt>
                <c:pt idx="70" formatCode="_(&quot;$&quot;* #,##0_);_(&quot;$&quot;* \(#,##0\);_(&quot;$&quot;* &quot;-&quot;??_);_(@_)">
                  <c:v>484900439.31999993</c:v>
                </c:pt>
                <c:pt idx="71" formatCode="_(&quot;$&quot;* #,##0_);_(&quot;$&quot;* \(#,##0\);_(&quot;$&quot;* &quot;-&quot;??_);_(@_)">
                  <c:v>497465840.08399993</c:v>
                </c:pt>
                <c:pt idx="72" formatCode="_(&quot;$&quot;* #,##0_);_(&quot;$&quot;* \(#,##0\);_(&quot;$&quot;* &quot;-&quot;??_);_(@_)">
                  <c:v>500000000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39-43E6-92D7-4D7FAD108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3559887"/>
        <c:axId val="2056205663"/>
      </c:lineChart>
      <c:dateAx>
        <c:axId val="2093559887"/>
        <c:scaling>
          <c:orientation val="minMax"/>
        </c:scaling>
        <c:delete val="0"/>
        <c:axPos val="b"/>
        <c:numFmt formatCode="mmm\-yy" sourceLinked="1"/>
        <c:majorTickMark val="out"/>
        <c:minorTickMark val="cross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6205663"/>
        <c:crosses val="autoZero"/>
        <c:auto val="1"/>
        <c:lblOffset val="100"/>
        <c:baseTimeUnit val="months"/>
      </c:dateAx>
      <c:valAx>
        <c:axId val="2056205663"/>
        <c:scaling>
          <c:orientation val="minMax"/>
          <c:max val="5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3559887"/>
        <c:crossesAt val="45505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7994EC-38CE-4645-8B9D-CD0F6A6E3FA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85073C-B594-437F-928F-F4939B75B558}">
      <dgm:prSet phldrT="[Text]"/>
      <dgm:spPr>
        <a:xfrm>
          <a:off x="661227" y="2528599"/>
          <a:ext cx="6397170" cy="935566"/>
        </a:xfrm>
      </dgm:spPr>
      <dgm:t>
        <a:bodyPr/>
        <a:lstStyle/>
        <a:p>
          <a:r>
            <a:rPr lang="en-US" dirty="0"/>
            <a:t>2023 GO Bond Program Status</a:t>
          </a:r>
        </a:p>
      </dgm:t>
    </dgm:pt>
    <dgm:pt modelId="{1D9CE732-4FD8-43A1-8E3D-1D29810CA42A}" type="parTrans" cxnId="{30339267-D5DD-4E52-B1D2-F141120D67E2}">
      <dgm:prSet/>
      <dgm:spPr/>
      <dgm:t>
        <a:bodyPr/>
        <a:lstStyle/>
        <a:p>
          <a:endParaRPr lang="en-US"/>
        </a:p>
      </dgm:t>
    </dgm:pt>
    <dgm:pt modelId="{96896C90-9A52-4935-9E02-65D61E03F11F}" type="sibTrans" cxnId="{30339267-D5DD-4E52-B1D2-F141120D67E2}">
      <dgm:prSet/>
      <dgm:spPr/>
      <dgm:t>
        <a:bodyPr/>
        <a:lstStyle/>
        <a:p>
          <a:endParaRPr lang="en-US"/>
        </a:p>
      </dgm:t>
    </dgm:pt>
    <dgm:pt modelId="{6829FE38-5A5C-4FB7-86EF-C63192A67C93}">
      <dgm:prSet phldrT="[Text]"/>
      <dgm:spPr>
        <a:xfrm>
          <a:off x="661227" y="4365711"/>
          <a:ext cx="6397170" cy="935566"/>
        </a:xfrm>
      </dgm:spPr>
      <dgm:t>
        <a:bodyPr/>
        <a:lstStyle/>
        <a:p>
          <a:r>
            <a:rPr lang="en-US" dirty="0"/>
            <a:t>Stages of Project Execution </a:t>
          </a:r>
        </a:p>
      </dgm:t>
    </dgm:pt>
    <dgm:pt modelId="{36FDC1EB-75F3-431D-919A-46FEEC8465D5}" type="parTrans" cxnId="{69B32B4C-EFBB-4657-AB99-FB13D6A8A53C}">
      <dgm:prSet/>
      <dgm:spPr/>
      <dgm:t>
        <a:bodyPr/>
        <a:lstStyle/>
        <a:p>
          <a:endParaRPr lang="en-US"/>
        </a:p>
      </dgm:t>
    </dgm:pt>
    <dgm:pt modelId="{BEC76498-E93B-478C-B4BD-775798D5E286}" type="sibTrans" cxnId="{69B32B4C-EFBB-4657-AB99-FB13D6A8A53C}">
      <dgm:prSet/>
      <dgm:spPr/>
      <dgm:t>
        <a:bodyPr/>
        <a:lstStyle/>
        <a:p>
          <a:endParaRPr lang="en-US"/>
        </a:p>
      </dgm:t>
    </dgm:pt>
    <dgm:pt modelId="{C2676A66-C46C-4635-B8E4-D4B9D058233C}">
      <dgm:prSet phldrT="[Text]"/>
      <dgm:spPr>
        <a:xfrm>
          <a:off x="661227" y="442"/>
          <a:ext cx="6315075" cy="574097"/>
        </a:xfrm>
      </dgm:spPr>
      <dgm:t>
        <a:bodyPr/>
        <a:lstStyle/>
        <a:p>
          <a:endParaRPr lang="en-US" dirty="0"/>
        </a:p>
      </dgm:t>
    </dgm:pt>
    <dgm:pt modelId="{2BBF4DEA-AC51-4D9A-9237-BB59EFC8E096}" type="sibTrans" cxnId="{275AEB01-EC54-4334-BCBE-65479C2B7674}">
      <dgm:prSet/>
      <dgm:spPr/>
      <dgm:t>
        <a:bodyPr/>
        <a:lstStyle/>
        <a:p>
          <a:endParaRPr lang="en-US"/>
        </a:p>
      </dgm:t>
    </dgm:pt>
    <dgm:pt modelId="{2F6F53DA-0999-4243-AEED-3447B69EBB5F}" type="parTrans" cxnId="{275AEB01-EC54-4334-BCBE-65479C2B7674}">
      <dgm:prSet/>
      <dgm:spPr/>
      <dgm:t>
        <a:bodyPr/>
        <a:lstStyle/>
        <a:p>
          <a:endParaRPr lang="en-US"/>
        </a:p>
      </dgm:t>
    </dgm:pt>
    <dgm:pt modelId="{A171B52A-AF70-4E7A-8D47-C0D9CD97EA42}">
      <dgm:prSet phldrT="[Text]"/>
      <dgm:spPr>
        <a:xfrm>
          <a:off x="661227" y="3674668"/>
          <a:ext cx="6315075" cy="574097"/>
        </a:xfrm>
      </dgm:spPr>
      <dgm:t>
        <a:bodyPr/>
        <a:lstStyle/>
        <a:p>
          <a:endParaRPr lang="en-US" dirty="0"/>
        </a:p>
      </dgm:t>
    </dgm:pt>
    <dgm:pt modelId="{C3DB62D0-6CC9-4D1B-8B88-5870361DF83B}" type="sibTrans" cxnId="{05EFEE5D-AE1B-45BF-ADEE-87EFC4DA7F09}">
      <dgm:prSet/>
      <dgm:spPr/>
      <dgm:t>
        <a:bodyPr/>
        <a:lstStyle/>
        <a:p>
          <a:endParaRPr lang="en-US"/>
        </a:p>
      </dgm:t>
    </dgm:pt>
    <dgm:pt modelId="{F31254C4-6C4C-469E-8B94-1F9AA0728BBB}" type="parTrans" cxnId="{05EFEE5D-AE1B-45BF-ADEE-87EFC4DA7F09}">
      <dgm:prSet/>
      <dgm:spPr/>
      <dgm:t>
        <a:bodyPr/>
        <a:lstStyle/>
        <a:p>
          <a:endParaRPr lang="en-US"/>
        </a:p>
      </dgm:t>
    </dgm:pt>
    <dgm:pt modelId="{01A3BE90-AF34-46AF-90C3-45EF3D7F7432}">
      <dgm:prSet phldrT="[Text]"/>
      <dgm:spPr>
        <a:xfrm>
          <a:off x="661227" y="4365711"/>
          <a:ext cx="6397170" cy="935566"/>
        </a:xfrm>
      </dgm:spPr>
      <dgm:t>
        <a:bodyPr/>
        <a:lstStyle/>
        <a:p>
          <a:r>
            <a:rPr lang="en-US" dirty="0"/>
            <a:t>Project Execution Challenges</a:t>
          </a:r>
        </a:p>
      </dgm:t>
    </dgm:pt>
    <dgm:pt modelId="{FCB43709-70AE-4A6A-9440-0782F34547EA}" type="parTrans" cxnId="{C50BF576-6387-4D24-90EC-B4BFD088456F}">
      <dgm:prSet/>
      <dgm:spPr/>
      <dgm:t>
        <a:bodyPr/>
        <a:lstStyle/>
        <a:p>
          <a:endParaRPr lang="en-US"/>
        </a:p>
      </dgm:t>
    </dgm:pt>
    <dgm:pt modelId="{16AC47FE-9285-4333-A39A-F2A71A5CA697}" type="sibTrans" cxnId="{C50BF576-6387-4D24-90EC-B4BFD088456F}">
      <dgm:prSet/>
      <dgm:spPr/>
      <dgm:t>
        <a:bodyPr/>
        <a:lstStyle/>
        <a:p>
          <a:endParaRPr lang="en-US"/>
        </a:p>
      </dgm:t>
    </dgm:pt>
    <dgm:pt modelId="{70BE2357-8199-46F0-9083-2AFB6A0F6C82}">
      <dgm:prSet phldrT="[Text]"/>
      <dgm:spPr>
        <a:xfrm>
          <a:off x="661227" y="4365711"/>
          <a:ext cx="6397170" cy="935566"/>
        </a:xfrm>
      </dgm:spPr>
      <dgm:t>
        <a:bodyPr/>
        <a:lstStyle/>
        <a:p>
          <a:endParaRPr lang="en-US" dirty="0"/>
        </a:p>
      </dgm:t>
    </dgm:pt>
    <dgm:pt modelId="{4A01D790-69C0-4907-B052-F813B8CB221A}" type="sibTrans" cxnId="{48A76070-285C-41DC-9C6E-F298151B8F89}">
      <dgm:prSet/>
      <dgm:spPr/>
      <dgm:t>
        <a:bodyPr/>
        <a:lstStyle/>
        <a:p>
          <a:endParaRPr lang="en-US"/>
        </a:p>
      </dgm:t>
    </dgm:pt>
    <dgm:pt modelId="{B2E3E4ED-7A42-4DDE-ACA1-6537C6D7BB7F}" type="parTrans" cxnId="{48A76070-285C-41DC-9C6E-F298151B8F89}">
      <dgm:prSet/>
      <dgm:spPr/>
      <dgm:t>
        <a:bodyPr/>
        <a:lstStyle/>
        <a:p>
          <a:endParaRPr lang="en-US"/>
        </a:p>
      </dgm:t>
    </dgm:pt>
    <dgm:pt modelId="{5724A376-6AE0-42E8-BC2F-DAC66A2F876B}">
      <dgm:prSet phldrT="[Text]"/>
      <dgm:spPr>
        <a:xfrm>
          <a:off x="661227" y="4365711"/>
          <a:ext cx="6397170" cy="935566"/>
        </a:xfrm>
      </dgm:spPr>
      <dgm:t>
        <a:bodyPr/>
        <a:lstStyle/>
        <a:p>
          <a:endParaRPr lang="en-US" dirty="0"/>
        </a:p>
      </dgm:t>
    </dgm:pt>
    <dgm:pt modelId="{A0AFDCFE-118A-4BFB-A455-5284223A4772}" type="sibTrans" cxnId="{DA77F4E0-F054-4CDA-A302-3FD9112BF0F5}">
      <dgm:prSet/>
      <dgm:spPr/>
      <dgm:t>
        <a:bodyPr/>
        <a:lstStyle/>
        <a:p>
          <a:endParaRPr lang="en-US"/>
        </a:p>
      </dgm:t>
    </dgm:pt>
    <dgm:pt modelId="{B9D26CDD-4A53-476D-8E7D-1BA4F1710291}" type="parTrans" cxnId="{DA77F4E0-F054-4CDA-A302-3FD9112BF0F5}">
      <dgm:prSet/>
      <dgm:spPr/>
      <dgm:t>
        <a:bodyPr/>
        <a:lstStyle/>
        <a:p>
          <a:endParaRPr lang="en-US"/>
        </a:p>
      </dgm:t>
    </dgm:pt>
    <dgm:pt modelId="{30174ACD-F68D-4F61-B94D-D887CD7FC002}">
      <dgm:prSet phldrT="[Text]"/>
      <dgm:spPr>
        <a:xfrm>
          <a:off x="661227" y="4365711"/>
          <a:ext cx="6397170" cy="935566"/>
        </a:xfrm>
      </dgm:spPr>
      <dgm:t>
        <a:bodyPr/>
        <a:lstStyle/>
        <a:p>
          <a:r>
            <a:rPr lang="en-US" dirty="0"/>
            <a:t>Project Execution Resources</a:t>
          </a:r>
        </a:p>
      </dgm:t>
    </dgm:pt>
    <dgm:pt modelId="{DBB84A25-9963-4417-BE31-3A9083975171}" type="sibTrans" cxnId="{8C3997E0-2D46-4CF5-8547-679CA8768BA8}">
      <dgm:prSet/>
      <dgm:spPr/>
      <dgm:t>
        <a:bodyPr/>
        <a:lstStyle/>
        <a:p>
          <a:endParaRPr lang="en-US"/>
        </a:p>
      </dgm:t>
    </dgm:pt>
    <dgm:pt modelId="{F00DDC8C-C8E4-4D07-92BE-E4D6EF401DE9}" type="parTrans" cxnId="{8C3997E0-2D46-4CF5-8547-679CA8768BA8}">
      <dgm:prSet/>
      <dgm:spPr/>
      <dgm:t>
        <a:bodyPr/>
        <a:lstStyle/>
        <a:p>
          <a:endParaRPr lang="en-US"/>
        </a:p>
      </dgm:t>
    </dgm:pt>
    <dgm:pt modelId="{54EDE8D1-C4B1-446D-80A9-584D9E61CA13}">
      <dgm:prSet phldrT="[Text]"/>
      <dgm:spPr>
        <a:xfrm>
          <a:off x="661227" y="1837555"/>
          <a:ext cx="6315075" cy="574097"/>
        </a:xfrm>
      </dgm:spPr>
      <dgm:t>
        <a:bodyPr/>
        <a:lstStyle/>
        <a:p>
          <a:endParaRPr lang="en-US" dirty="0"/>
        </a:p>
      </dgm:t>
    </dgm:pt>
    <dgm:pt modelId="{6C6D28C3-8B23-4B3D-8861-1697FEA2802E}" type="parTrans" cxnId="{59B0D06F-9FCA-41C7-AE5A-711F0B05C253}">
      <dgm:prSet/>
      <dgm:spPr/>
      <dgm:t>
        <a:bodyPr/>
        <a:lstStyle/>
        <a:p>
          <a:endParaRPr lang="en-US"/>
        </a:p>
      </dgm:t>
    </dgm:pt>
    <dgm:pt modelId="{345E55C1-A4B2-489B-BF95-2325C3A7C94E}" type="sibTrans" cxnId="{59B0D06F-9FCA-41C7-AE5A-711F0B05C253}">
      <dgm:prSet/>
      <dgm:spPr/>
      <dgm:t>
        <a:bodyPr/>
        <a:lstStyle/>
        <a:p>
          <a:endParaRPr lang="en-US"/>
        </a:p>
      </dgm:t>
    </dgm:pt>
    <dgm:pt modelId="{B8A0F74E-8BAB-4A0A-8753-D793D8C3D472}">
      <dgm:prSet phldrT="[Text]"/>
      <dgm:spPr>
        <a:xfrm>
          <a:off x="661227" y="4365711"/>
          <a:ext cx="6397170" cy="935566"/>
        </a:xfrm>
      </dgm:spPr>
      <dgm:t>
        <a:bodyPr/>
        <a:lstStyle/>
        <a:p>
          <a:endParaRPr lang="en-US" dirty="0"/>
        </a:p>
      </dgm:t>
    </dgm:pt>
    <dgm:pt modelId="{C6AB43C0-DB29-4C98-8C08-6510A5749545}" type="parTrans" cxnId="{C43496EA-455F-4860-A8E9-B3D3C15282DC}">
      <dgm:prSet/>
      <dgm:spPr/>
      <dgm:t>
        <a:bodyPr/>
        <a:lstStyle/>
        <a:p>
          <a:endParaRPr lang="en-US"/>
        </a:p>
      </dgm:t>
    </dgm:pt>
    <dgm:pt modelId="{11EA11E8-B699-4C8E-853B-EBD9E5F2D89E}" type="sibTrans" cxnId="{C43496EA-455F-4860-A8E9-B3D3C15282DC}">
      <dgm:prSet/>
      <dgm:spPr/>
      <dgm:t>
        <a:bodyPr/>
        <a:lstStyle/>
        <a:p>
          <a:endParaRPr lang="en-US"/>
        </a:p>
      </dgm:t>
    </dgm:pt>
    <dgm:pt modelId="{30C90346-4555-422A-9B29-AC11B27C7E7B}">
      <dgm:prSet phldrT="[Text]"/>
      <dgm:spPr>
        <a:xfrm>
          <a:off x="661227" y="4365711"/>
          <a:ext cx="6397170" cy="935566"/>
        </a:xfrm>
      </dgm:spPr>
      <dgm:t>
        <a:bodyPr/>
        <a:lstStyle/>
        <a:p>
          <a:r>
            <a:rPr lang="en-US" dirty="0"/>
            <a:t>2023 Lessons Learned and 2028 Changes</a:t>
          </a:r>
        </a:p>
      </dgm:t>
    </dgm:pt>
    <dgm:pt modelId="{300C3A5A-24FB-4E55-9F0A-3B0341106BAB}" type="parTrans" cxnId="{3388B8A4-1C21-489B-A6A7-61DC5F0977CF}">
      <dgm:prSet/>
      <dgm:spPr/>
      <dgm:t>
        <a:bodyPr/>
        <a:lstStyle/>
        <a:p>
          <a:endParaRPr lang="en-US"/>
        </a:p>
      </dgm:t>
    </dgm:pt>
    <dgm:pt modelId="{E0950060-842F-46C1-8A08-83CAA6968479}" type="sibTrans" cxnId="{3388B8A4-1C21-489B-A6A7-61DC5F0977CF}">
      <dgm:prSet/>
      <dgm:spPr/>
      <dgm:t>
        <a:bodyPr/>
        <a:lstStyle/>
        <a:p>
          <a:endParaRPr lang="en-US"/>
        </a:p>
      </dgm:t>
    </dgm:pt>
    <dgm:pt modelId="{8E0E934B-A3B7-48BF-9105-B711A18EF780}">
      <dgm:prSet phldrT="[Text]"/>
      <dgm:spPr>
        <a:xfrm>
          <a:off x="661227" y="442"/>
          <a:ext cx="6315075" cy="574097"/>
        </a:xfrm>
      </dgm:spPr>
      <dgm:t>
        <a:bodyPr/>
        <a:lstStyle/>
        <a:p>
          <a:r>
            <a:rPr lang="en-US" dirty="0"/>
            <a:t>GO Bond Programs Background </a:t>
          </a:r>
        </a:p>
      </dgm:t>
    </dgm:pt>
    <dgm:pt modelId="{52344D78-6FC0-4440-BBED-1DD286BFFE7F}" type="parTrans" cxnId="{40FAAFA4-CB66-468D-8213-93643F6B2626}">
      <dgm:prSet/>
      <dgm:spPr/>
      <dgm:t>
        <a:bodyPr/>
        <a:lstStyle/>
        <a:p>
          <a:endParaRPr lang="en-US"/>
        </a:p>
      </dgm:t>
    </dgm:pt>
    <dgm:pt modelId="{70E76A62-7400-431A-AF2E-CF74272602EF}" type="sibTrans" cxnId="{40FAAFA4-CB66-468D-8213-93643F6B2626}">
      <dgm:prSet/>
      <dgm:spPr/>
      <dgm:t>
        <a:bodyPr/>
        <a:lstStyle/>
        <a:p>
          <a:endParaRPr lang="en-US"/>
        </a:p>
      </dgm:t>
    </dgm:pt>
    <dgm:pt modelId="{BCB0931C-7FFC-4B59-BCB2-F7D46D73AF46}" type="pres">
      <dgm:prSet presAssocID="{587994EC-38CE-4645-8B9D-CD0F6A6E3FA3}" presName="linearFlow" presStyleCnt="0">
        <dgm:presLayoutVars>
          <dgm:dir/>
          <dgm:animLvl val="lvl"/>
          <dgm:resizeHandles val="exact"/>
        </dgm:presLayoutVars>
      </dgm:prSet>
      <dgm:spPr/>
    </dgm:pt>
    <dgm:pt modelId="{79C3D87C-805D-450B-B208-161BEEBDE645}" type="pres">
      <dgm:prSet presAssocID="{C2676A66-C46C-4635-B8E4-D4B9D058233C}" presName="composite" presStyleCnt="0"/>
      <dgm:spPr/>
    </dgm:pt>
    <dgm:pt modelId="{A5E4D423-F0BC-4AED-8DA8-5D61D19D9D44}" type="pres">
      <dgm:prSet presAssocID="{C2676A66-C46C-4635-B8E4-D4B9D058233C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8826850A-50CD-40CA-B995-3616475D2B20}" type="pres">
      <dgm:prSet presAssocID="{C2676A66-C46C-4635-B8E4-D4B9D058233C}" presName="descendantText" presStyleLbl="alignAcc1" presStyleIdx="0" presStyleCnt="6">
        <dgm:presLayoutVars>
          <dgm:bulletEnabled val="1"/>
        </dgm:presLayoutVars>
      </dgm:prSet>
      <dgm:spPr/>
    </dgm:pt>
    <dgm:pt modelId="{C9AF235E-156E-4B7C-912A-A17588E69F09}" type="pres">
      <dgm:prSet presAssocID="{2BBF4DEA-AC51-4D9A-9237-BB59EFC8E096}" presName="sp" presStyleCnt="0"/>
      <dgm:spPr/>
    </dgm:pt>
    <dgm:pt modelId="{89412C2C-6948-4F5C-A834-6DC0F7E95D48}" type="pres">
      <dgm:prSet presAssocID="{54EDE8D1-C4B1-446D-80A9-584D9E61CA13}" presName="composite" presStyleCnt="0"/>
      <dgm:spPr/>
    </dgm:pt>
    <dgm:pt modelId="{E4516639-938E-4153-9311-620611A0B808}" type="pres">
      <dgm:prSet presAssocID="{54EDE8D1-C4B1-446D-80A9-584D9E61CA13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72BB4658-26E7-4BDD-B97A-0C45CC9F1087}" type="pres">
      <dgm:prSet presAssocID="{54EDE8D1-C4B1-446D-80A9-584D9E61CA13}" presName="descendantText" presStyleLbl="alignAcc1" presStyleIdx="1" presStyleCnt="6">
        <dgm:presLayoutVars>
          <dgm:bulletEnabled val="1"/>
        </dgm:presLayoutVars>
      </dgm:prSet>
      <dgm:spPr/>
    </dgm:pt>
    <dgm:pt modelId="{527D4FB1-ECE7-4C8B-83AA-86A82C5587E8}" type="pres">
      <dgm:prSet presAssocID="{345E55C1-A4B2-489B-BF95-2325C3A7C94E}" presName="sp" presStyleCnt="0"/>
      <dgm:spPr/>
    </dgm:pt>
    <dgm:pt modelId="{9F83AEBA-C27F-4A59-B455-5ED1EB9251C5}" type="pres">
      <dgm:prSet presAssocID="{A171B52A-AF70-4E7A-8D47-C0D9CD97EA42}" presName="composite" presStyleCnt="0"/>
      <dgm:spPr/>
    </dgm:pt>
    <dgm:pt modelId="{43DB0D5C-83B8-4BB1-9C3D-1E282BF24632}" type="pres">
      <dgm:prSet presAssocID="{A171B52A-AF70-4E7A-8D47-C0D9CD97EA42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A78A8BCD-D3C3-44B5-8D45-77E0E1EB88D8}" type="pres">
      <dgm:prSet presAssocID="{A171B52A-AF70-4E7A-8D47-C0D9CD97EA42}" presName="descendantText" presStyleLbl="alignAcc1" presStyleIdx="2" presStyleCnt="6">
        <dgm:presLayoutVars>
          <dgm:bulletEnabled val="1"/>
        </dgm:presLayoutVars>
      </dgm:prSet>
      <dgm:spPr/>
    </dgm:pt>
    <dgm:pt modelId="{B625CE46-F44A-43C6-BE1C-D6A238DC39C4}" type="pres">
      <dgm:prSet presAssocID="{C3DB62D0-6CC9-4D1B-8B88-5870361DF83B}" presName="sp" presStyleCnt="0"/>
      <dgm:spPr/>
    </dgm:pt>
    <dgm:pt modelId="{F274DE41-5B81-4562-A414-8865F6C15E64}" type="pres">
      <dgm:prSet presAssocID="{70BE2357-8199-46F0-9083-2AFB6A0F6C82}" presName="composite" presStyleCnt="0"/>
      <dgm:spPr/>
    </dgm:pt>
    <dgm:pt modelId="{54A13535-861B-40E0-9462-9D6EF34AF0E6}" type="pres">
      <dgm:prSet presAssocID="{70BE2357-8199-46F0-9083-2AFB6A0F6C82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FB80730C-B3A0-469D-BE45-BB7234BA2023}" type="pres">
      <dgm:prSet presAssocID="{70BE2357-8199-46F0-9083-2AFB6A0F6C82}" presName="descendantText" presStyleLbl="alignAcc1" presStyleIdx="3" presStyleCnt="6">
        <dgm:presLayoutVars>
          <dgm:bulletEnabled val="1"/>
        </dgm:presLayoutVars>
      </dgm:prSet>
      <dgm:spPr/>
    </dgm:pt>
    <dgm:pt modelId="{39ED5042-A8F0-4B3B-B6BB-6A5993E8031B}" type="pres">
      <dgm:prSet presAssocID="{4A01D790-69C0-4907-B052-F813B8CB221A}" presName="sp" presStyleCnt="0"/>
      <dgm:spPr/>
    </dgm:pt>
    <dgm:pt modelId="{EBAC382E-364B-4FFE-9FF8-AC46AE8F20BE}" type="pres">
      <dgm:prSet presAssocID="{5724A376-6AE0-42E8-BC2F-DAC66A2F876B}" presName="composite" presStyleCnt="0"/>
      <dgm:spPr/>
    </dgm:pt>
    <dgm:pt modelId="{0A863E70-B69B-4453-9AC2-2C34CBF22878}" type="pres">
      <dgm:prSet presAssocID="{5724A376-6AE0-42E8-BC2F-DAC66A2F876B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8680B192-190D-4A82-98AE-CF2DEEF36F3C}" type="pres">
      <dgm:prSet presAssocID="{5724A376-6AE0-42E8-BC2F-DAC66A2F876B}" presName="descendantText" presStyleLbl="alignAcc1" presStyleIdx="4" presStyleCnt="6">
        <dgm:presLayoutVars>
          <dgm:bulletEnabled val="1"/>
        </dgm:presLayoutVars>
      </dgm:prSet>
      <dgm:spPr/>
    </dgm:pt>
    <dgm:pt modelId="{9B666657-73F1-40CB-8964-BE933E6F770E}" type="pres">
      <dgm:prSet presAssocID="{A0AFDCFE-118A-4BFB-A455-5284223A4772}" presName="sp" presStyleCnt="0"/>
      <dgm:spPr/>
    </dgm:pt>
    <dgm:pt modelId="{B85EFEDF-7327-4E39-868E-66023951D8C1}" type="pres">
      <dgm:prSet presAssocID="{B8A0F74E-8BAB-4A0A-8753-D793D8C3D472}" presName="composite" presStyleCnt="0"/>
      <dgm:spPr/>
    </dgm:pt>
    <dgm:pt modelId="{723B33CB-1BFD-43CE-9E60-F9CFE78D85E3}" type="pres">
      <dgm:prSet presAssocID="{B8A0F74E-8BAB-4A0A-8753-D793D8C3D472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7C22C4DF-5ADE-4FD0-9D9D-0C0543F894C8}" type="pres">
      <dgm:prSet presAssocID="{B8A0F74E-8BAB-4A0A-8753-D793D8C3D472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275AEB01-EC54-4334-BCBE-65479C2B7674}" srcId="{587994EC-38CE-4645-8B9D-CD0F6A6E3FA3}" destId="{C2676A66-C46C-4635-B8E4-D4B9D058233C}" srcOrd="0" destOrd="0" parTransId="{2F6F53DA-0999-4243-AEED-3447B69EBB5F}" sibTransId="{2BBF4DEA-AC51-4D9A-9237-BB59EFC8E096}"/>
    <dgm:cxn modelId="{960FF30A-D391-42EE-ADD5-9B3656E27778}" type="presOf" srcId="{70BE2357-8199-46F0-9083-2AFB6A0F6C82}" destId="{54A13535-861B-40E0-9462-9D6EF34AF0E6}" srcOrd="0" destOrd="0" presId="urn:microsoft.com/office/officeart/2005/8/layout/chevron2"/>
    <dgm:cxn modelId="{8CC96F1E-5995-4B88-BB97-767C3BA1E55C}" type="presOf" srcId="{30C90346-4555-422A-9B29-AC11B27C7E7B}" destId="{7C22C4DF-5ADE-4FD0-9D9D-0C0543F894C8}" srcOrd="0" destOrd="0" presId="urn:microsoft.com/office/officeart/2005/8/layout/chevron2"/>
    <dgm:cxn modelId="{63731820-C2B8-427D-AFC6-992DCE7B2FBF}" type="presOf" srcId="{6829FE38-5A5C-4FB7-86EF-C63192A67C93}" destId="{A78A8BCD-D3C3-44B5-8D45-77E0E1EB88D8}" srcOrd="0" destOrd="0" presId="urn:microsoft.com/office/officeart/2005/8/layout/chevron2"/>
    <dgm:cxn modelId="{41E9E55D-F78D-43F1-8CE5-A8CD4E6335A7}" type="presOf" srcId="{5724A376-6AE0-42E8-BC2F-DAC66A2F876B}" destId="{0A863E70-B69B-4453-9AC2-2C34CBF22878}" srcOrd="0" destOrd="0" presId="urn:microsoft.com/office/officeart/2005/8/layout/chevron2"/>
    <dgm:cxn modelId="{05EFEE5D-AE1B-45BF-ADEE-87EFC4DA7F09}" srcId="{587994EC-38CE-4645-8B9D-CD0F6A6E3FA3}" destId="{A171B52A-AF70-4E7A-8D47-C0D9CD97EA42}" srcOrd="2" destOrd="0" parTransId="{F31254C4-6C4C-469E-8B94-1F9AA0728BBB}" sibTransId="{C3DB62D0-6CC9-4D1B-8B88-5870361DF83B}"/>
    <dgm:cxn modelId="{33DF8642-EB13-41E7-98C3-9B37FF2C2AE3}" type="presOf" srcId="{8E0E934B-A3B7-48BF-9105-B711A18EF780}" destId="{8826850A-50CD-40CA-B995-3616475D2B20}" srcOrd="0" destOrd="0" presId="urn:microsoft.com/office/officeart/2005/8/layout/chevron2"/>
    <dgm:cxn modelId="{30339267-D5DD-4E52-B1D2-F141120D67E2}" srcId="{54EDE8D1-C4B1-446D-80A9-584D9E61CA13}" destId="{0E85073C-B594-437F-928F-F4939B75B558}" srcOrd="0" destOrd="0" parTransId="{1D9CE732-4FD8-43A1-8E3D-1D29810CA42A}" sibTransId="{96896C90-9A52-4935-9E02-65D61E03F11F}"/>
    <dgm:cxn modelId="{69B32B4C-EFBB-4657-AB99-FB13D6A8A53C}" srcId="{A171B52A-AF70-4E7A-8D47-C0D9CD97EA42}" destId="{6829FE38-5A5C-4FB7-86EF-C63192A67C93}" srcOrd="0" destOrd="0" parTransId="{36FDC1EB-75F3-431D-919A-46FEEC8465D5}" sibTransId="{BEC76498-E93B-478C-B4BD-775798D5E286}"/>
    <dgm:cxn modelId="{A43EE14C-A3EB-4E74-83D8-967F2E3F8267}" type="presOf" srcId="{54EDE8D1-C4B1-446D-80A9-584D9E61CA13}" destId="{E4516639-938E-4153-9311-620611A0B808}" srcOrd="0" destOrd="0" presId="urn:microsoft.com/office/officeart/2005/8/layout/chevron2"/>
    <dgm:cxn modelId="{59B0D06F-9FCA-41C7-AE5A-711F0B05C253}" srcId="{587994EC-38CE-4645-8B9D-CD0F6A6E3FA3}" destId="{54EDE8D1-C4B1-446D-80A9-584D9E61CA13}" srcOrd="1" destOrd="0" parTransId="{6C6D28C3-8B23-4B3D-8861-1697FEA2802E}" sibTransId="{345E55C1-A4B2-489B-BF95-2325C3A7C94E}"/>
    <dgm:cxn modelId="{48A76070-285C-41DC-9C6E-F298151B8F89}" srcId="{587994EC-38CE-4645-8B9D-CD0F6A6E3FA3}" destId="{70BE2357-8199-46F0-9083-2AFB6A0F6C82}" srcOrd="3" destOrd="0" parTransId="{B2E3E4ED-7A42-4DDE-ACA1-6537C6D7BB7F}" sibTransId="{4A01D790-69C0-4907-B052-F813B8CB221A}"/>
    <dgm:cxn modelId="{39467073-C73B-45ED-A2CD-BC7AC0BDF476}" type="presOf" srcId="{B8A0F74E-8BAB-4A0A-8753-D793D8C3D472}" destId="{723B33CB-1BFD-43CE-9E60-F9CFE78D85E3}" srcOrd="0" destOrd="0" presId="urn:microsoft.com/office/officeart/2005/8/layout/chevron2"/>
    <dgm:cxn modelId="{C50BF576-6387-4D24-90EC-B4BFD088456F}" srcId="{70BE2357-8199-46F0-9083-2AFB6A0F6C82}" destId="{01A3BE90-AF34-46AF-90C3-45EF3D7F7432}" srcOrd="0" destOrd="0" parTransId="{FCB43709-70AE-4A6A-9440-0782F34547EA}" sibTransId="{16AC47FE-9285-4333-A39A-F2A71A5CA697}"/>
    <dgm:cxn modelId="{28E6A087-5F4D-48E8-8CEA-6BE1DBF3CC42}" type="presOf" srcId="{0E85073C-B594-437F-928F-F4939B75B558}" destId="{72BB4658-26E7-4BDD-B97A-0C45CC9F1087}" srcOrd="0" destOrd="0" presId="urn:microsoft.com/office/officeart/2005/8/layout/chevron2"/>
    <dgm:cxn modelId="{4C6B33A1-B6D2-4062-BC8C-1AB9E823772F}" type="presOf" srcId="{C2676A66-C46C-4635-B8E4-D4B9D058233C}" destId="{A5E4D423-F0BC-4AED-8DA8-5D61D19D9D44}" srcOrd="0" destOrd="0" presId="urn:microsoft.com/office/officeart/2005/8/layout/chevron2"/>
    <dgm:cxn modelId="{40FAAFA4-CB66-468D-8213-93643F6B2626}" srcId="{C2676A66-C46C-4635-B8E4-D4B9D058233C}" destId="{8E0E934B-A3B7-48BF-9105-B711A18EF780}" srcOrd="0" destOrd="0" parTransId="{52344D78-6FC0-4440-BBED-1DD286BFFE7F}" sibTransId="{70E76A62-7400-431A-AF2E-CF74272602EF}"/>
    <dgm:cxn modelId="{3388B8A4-1C21-489B-A6A7-61DC5F0977CF}" srcId="{B8A0F74E-8BAB-4A0A-8753-D793D8C3D472}" destId="{30C90346-4555-422A-9B29-AC11B27C7E7B}" srcOrd="0" destOrd="0" parTransId="{300C3A5A-24FB-4E55-9F0A-3B0341106BAB}" sibTransId="{E0950060-842F-46C1-8A08-83CAA6968479}"/>
    <dgm:cxn modelId="{B75AB1B3-D7BD-495D-90CF-2177BDCB302A}" type="presOf" srcId="{01A3BE90-AF34-46AF-90C3-45EF3D7F7432}" destId="{FB80730C-B3A0-469D-BE45-BB7234BA2023}" srcOrd="0" destOrd="0" presId="urn:microsoft.com/office/officeart/2005/8/layout/chevron2"/>
    <dgm:cxn modelId="{DB48C6BC-FD85-4CD7-AA0B-CD9DD5099D2A}" type="presOf" srcId="{587994EC-38CE-4645-8B9D-CD0F6A6E3FA3}" destId="{BCB0931C-7FFC-4B59-BCB2-F7D46D73AF46}" srcOrd="0" destOrd="0" presId="urn:microsoft.com/office/officeart/2005/8/layout/chevron2"/>
    <dgm:cxn modelId="{DADC5DBE-072F-46C5-9668-A29B04FE9E8C}" type="presOf" srcId="{A171B52A-AF70-4E7A-8D47-C0D9CD97EA42}" destId="{43DB0D5C-83B8-4BB1-9C3D-1E282BF24632}" srcOrd="0" destOrd="0" presId="urn:microsoft.com/office/officeart/2005/8/layout/chevron2"/>
    <dgm:cxn modelId="{7D5348D5-2FDE-4974-A15E-F7A1ACC00F21}" type="presOf" srcId="{30174ACD-F68D-4F61-B94D-D887CD7FC002}" destId="{8680B192-190D-4A82-98AE-CF2DEEF36F3C}" srcOrd="0" destOrd="0" presId="urn:microsoft.com/office/officeart/2005/8/layout/chevron2"/>
    <dgm:cxn modelId="{8C3997E0-2D46-4CF5-8547-679CA8768BA8}" srcId="{5724A376-6AE0-42E8-BC2F-DAC66A2F876B}" destId="{30174ACD-F68D-4F61-B94D-D887CD7FC002}" srcOrd="0" destOrd="0" parTransId="{F00DDC8C-C8E4-4D07-92BE-E4D6EF401DE9}" sibTransId="{DBB84A25-9963-4417-BE31-3A9083975171}"/>
    <dgm:cxn modelId="{DA77F4E0-F054-4CDA-A302-3FD9112BF0F5}" srcId="{587994EC-38CE-4645-8B9D-CD0F6A6E3FA3}" destId="{5724A376-6AE0-42E8-BC2F-DAC66A2F876B}" srcOrd="4" destOrd="0" parTransId="{B9D26CDD-4A53-476D-8E7D-1BA4F1710291}" sibTransId="{A0AFDCFE-118A-4BFB-A455-5284223A4772}"/>
    <dgm:cxn modelId="{C43496EA-455F-4860-A8E9-B3D3C15282DC}" srcId="{587994EC-38CE-4645-8B9D-CD0F6A6E3FA3}" destId="{B8A0F74E-8BAB-4A0A-8753-D793D8C3D472}" srcOrd="5" destOrd="0" parTransId="{C6AB43C0-DB29-4C98-8C08-6510A5749545}" sibTransId="{11EA11E8-B699-4C8E-853B-EBD9E5F2D89E}"/>
    <dgm:cxn modelId="{04949BCC-2314-4606-898F-401013AF3D65}" type="presParOf" srcId="{BCB0931C-7FFC-4B59-BCB2-F7D46D73AF46}" destId="{79C3D87C-805D-450B-B208-161BEEBDE645}" srcOrd="0" destOrd="0" presId="urn:microsoft.com/office/officeart/2005/8/layout/chevron2"/>
    <dgm:cxn modelId="{1CE8F496-EBB3-4016-B070-79D6B2B27504}" type="presParOf" srcId="{79C3D87C-805D-450B-B208-161BEEBDE645}" destId="{A5E4D423-F0BC-4AED-8DA8-5D61D19D9D44}" srcOrd="0" destOrd="0" presId="urn:microsoft.com/office/officeart/2005/8/layout/chevron2"/>
    <dgm:cxn modelId="{F0A83BB3-296A-4CE2-936C-61D142795042}" type="presParOf" srcId="{79C3D87C-805D-450B-B208-161BEEBDE645}" destId="{8826850A-50CD-40CA-B995-3616475D2B20}" srcOrd="1" destOrd="0" presId="urn:microsoft.com/office/officeart/2005/8/layout/chevron2"/>
    <dgm:cxn modelId="{F989AAF6-7573-4A49-A86D-65396495322F}" type="presParOf" srcId="{BCB0931C-7FFC-4B59-BCB2-F7D46D73AF46}" destId="{C9AF235E-156E-4B7C-912A-A17588E69F09}" srcOrd="1" destOrd="0" presId="urn:microsoft.com/office/officeart/2005/8/layout/chevron2"/>
    <dgm:cxn modelId="{7D0423B4-8BA3-49FF-B912-AFCEE7ACA281}" type="presParOf" srcId="{BCB0931C-7FFC-4B59-BCB2-F7D46D73AF46}" destId="{89412C2C-6948-4F5C-A834-6DC0F7E95D48}" srcOrd="2" destOrd="0" presId="urn:microsoft.com/office/officeart/2005/8/layout/chevron2"/>
    <dgm:cxn modelId="{C9D3F119-029C-41C7-AE47-044B4954B2F7}" type="presParOf" srcId="{89412C2C-6948-4F5C-A834-6DC0F7E95D48}" destId="{E4516639-938E-4153-9311-620611A0B808}" srcOrd="0" destOrd="0" presId="urn:microsoft.com/office/officeart/2005/8/layout/chevron2"/>
    <dgm:cxn modelId="{F874DAE1-D296-4EC7-B2AB-5B3B9479A9BC}" type="presParOf" srcId="{89412C2C-6948-4F5C-A834-6DC0F7E95D48}" destId="{72BB4658-26E7-4BDD-B97A-0C45CC9F1087}" srcOrd="1" destOrd="0" presId="urn:microsoft.com/office/officeart/2005/8/layout/chevron2"/>
    <dgm:cxn modelId="{1D221F8B-6D7B-4A99-841A-44B58536D751}" type="presParOf" srcId="{BCB0931C-7FFC-4B59-BCB2-F7D46D73AF46}" destId="{527D4FB1-ECE7-4C8B-83AA-86A82C5587E8}" srcOrd="3" destOrd="0" presId="urn:microsoft.com/office/officeart/2005/8/layout/chevron2"/>
    <dgm:cxn modelId="{726B4EA8-03BC-4193-9B09-14D583D7E4F1}" type="presParOf" srcId="{BCB0931C-7FFC-4B59-BCB2-F7D46D73AF46}" destId="{9F83AEBA-C27F-4A59-B455-5ED1EB9251C5}" srcOrd="4" destOrd="0" presId="urn:microsoft.com/office/officeart/2005/8/layout/chevron2"/>
    <dgm:cxn modelId="{30B1659E-84D5-4094-A0AC-9CD980C4F6D1}" type="presParOf" srcId="{9F83AEBA-C27F-4A59-B455-5ED1EB9251C5}" destId="{43DB0D5C-83B8-4BB1-9C3D-1E282BF24632}" srcOrd="0" destOrd="0" presId="urn:microsoft.com/office/officeart/2005/8/layout/chevron2"/>
    <dgm:cxn modelId="{73511990-37D2-4C83-8D10-3C9E23A530AA}" type="presParOf" srcId="{9F83AEBA-C27F-4A59-B455-5ED1EB9251C5}" destId="{A78A8BCD-D3C3-44B5-8D45-77E0E1EB88D8}" srcOrd="1" destOrd="0" presId="urn:microsoft.com/office/officeart/2005/8/layout/chevron2"/>
    <dgm:cxn modelId="{8ED141AF-5435-4C7D-9414-E8F901FBCD58}" type="presParOf" srcId="{BCB0931C-7FFC-4B59-BCB2-F7D46D73AF46}" destId="{B625CE46-F44A-43C6-BE1C-D6A238DC39C4}" srcOrd="5" destOrd="0" presId="urn:microsoft.com/office/officeart/2005/8/layout/chevron2"/>
    <dgm:cxn modelId="{3E6FBC61-36A9-4482-9169-EB733180166C}" type="presParOf" srcId="{BCB0931C-7FFC-4B59-BCB2-F7D46D73AF46}" destId="{F274DE41-5B81-4562-A414-8865F6C15E64}" srcOrd="6" destOrd="0" presId="urn:microsoft.com/office/officeart/2005/8/layout/chevron2"/>
    <dgm:cxn modelId="{578405A6-46C2-4E68-A5C3-B43DF63F5E03}" type="presParOf" srcId="{F274DE41-5B81-4562-A414-8865F6C15E64}" destId="{54A13535-861B-40E0-9462-9D6EF34AF0E6}" srcOrd="0" destOrd="0" presId="urn:microsoft.com/office/officeart/2005/8/layout/chevron2"/>
    <dgm:cxn modelId="{02F6BEFD-F7BE-4BE9-A908-993BBDBB3E75}" type="presParOf" srcId="{F274DE41-5B81-4562-A414-8865F6C15E64}" destId="{FB80730C-B3A0-469D-BE45-BB7234BA2023}" srcOrd="1" destOrd="0" presId="urn:microsoft.com/office/officeart/2005/8/layout/chevron2"/>
    <dgm:cxn modelId="{BF97AC98-F72B-403E-9D5D-9862279470A9}" type="presParOf" srcId="{BCB0931C-7FFC-4B59-BCB2-F7D46D73AF46}" destId="{39ED5042-A8F0-4B3B-B6BB-6A5993E8031B}" srcOrd="7" destOrd="0" presId="urn:microsoft.com/office/officeart/2005/8/layout/chevron2"/>
    <dgm:cxn modelId="{3EB9C333-0BC7-4CF1-B001-04E37B7A546E}" type="presParOf" srcId="{BCB0931C-7FFC-4B59-BCB2-F7D46D73AF46}" destId="{EBAC382E-364B-4FFE-9FF8-AC46AE8F20BE}" srcOrd="8" destOrd="0" presId="urn:microsoft.com/office/officeart/2005/8/layout/chevron2"/>
    <dgm:cxn modelId="{6C583CBD-8BB5-4AAA-B3CE-82C3260F1A8A}" type="presParOf" srcId="{EBAC382E-364B-4FFE-9FF8-AC46AE8F20BE}" destId="{0A863E70-B69B-4453-9AC2-2C34CBF22878}" srcOrd="0" destOrd="0" presId="urn:microsoft.com/office/officeart/2005/8/layout/chevron2"/>
    <dgm:cxn modelId="{C252A97F-A196-4370-8FDD-82520A02549C}" type="presParOf" srcId="{EBAC382E-364B-4FFE-9FF8-AC46AE8F20BE}" destId="{8680B192-190D-4A82-98AE-CF2DEEF36F3C}" srcOrd="1" destOrd="0" presId="urn:microsoft.com/office/officeart/2005/8/layout/chevron2"/>
    <dgm:cxn modelId="{4F110A2F-0184-4D3D-9CCC-599C62340C31}" type="presParOf" srcId="{BCB0931C-7FFC-4B59-BCB2-F7D46D73AF46}" destId="{9B666657-73F1-40CB-8964-BE933E6F770E}" srcOrd="9" destOrd="0" presId="urn:microsoft.com/office/officeart/2005/8/layout/chevron2"/>
    <dgm:cxn modelId="{4704246B-2FDB-4638-8944-D0A1D87E2C1C}" type="presParOf" srcId="{BCB0931C-7FFC-4B59-BCB2-F7D46D73AF46}" destId="{B85EFEDF-7327-4E39-868E-66023951D8C1}" srcOrd="10" destOrd="0" presId="urn:microsoft.com/office/officeart/2005/8/layout/chevron2"/>
    <dgm:cxn modelId="{645995BB-B834-429A-BB2B-BCB41A7A1211}" type="presParOf" srcId="{B85EFEDF-7327-4E39-868E-66023951D8C1}" destId="{723B33CB-1BFD-43CE-9E60-F9CFE78D85E3}" srcOrd="0" destOrd="0" presId="urn:microsoft.com/office/officeart/2005/8/layout/chevron2"/>
    <dgm:cxn modelId="{2A129FDD-3201-4C17-A9AC-9D464D8ABBE4}" type="presParOf" srcId="{B85EFEDF-7327-4E39-868E-66023951D8C1}" destId="{7C22C4DF-5ADE-4FD0-9D9D-0C0543F894C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4D423-F0BC-4AED-8DA8-5D61D19D9D44}">
      <dsp:nvSpPr>
        <dsp:cNvPr id="0" name=""/>
        <dsp:cNvSpPr/>
      </dsp:nvSpPr>
      <dsp:spPr>
        <a:xfrm rot="5400000">
          <a:off x="-134123" y="135587"/>
          <a:ext cx="894159" cy="6259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 rot="-5400000">
        <a:off x="2" y="314419"/>
        <a:ext cx="625911" cy="268248"/>
      </dsp:txXfrm>
    </dsp:sp>
    <dsp:sp modelId="{8826850A-50CD-40CA-B995-3616475D2B20}">
      <dsp:nvSpPr>
        <dsp:cNvPr id="0" name=""/>
        <dsp:cNvSpPr/>
      </dsp:nvSpPr>
      <dsp:spPr>
        <a:xfrm rot="5400000">
          <a:off x="3222753" y="-2595378"/>
          <a:ext cx="581203" cy="57748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GO Bond Programs Background </a:t>
          </a:r>
        </a:p>
      </dsp:txBody>
      <dsp:txXfrm rot="-5400000">
        <a:off x="625911" y="29836"/>
        <a:ext cx="5746516" cy="524459"/>
      </dsp:txXfrm>
    </dsp:sp>
    <dsp:sp modelId="{E4516639-938E-4153-9311-620611A0B808}">
      <dsp:nvSpPr>
        <dsp:cNvPr id="0" name=""/>
        <dsp:cNvSpPr/>
      </dsp:nvSpPr>
      <dsp:spPr>
        <a:xfrm rot="5400000">
          <a:off x="-134123" y="931530"/>
          <a:ext cx="894159" cy="6259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 rot="-5400000">
        <a:off x="2" y="1110362"/>
        <a:ext cx="625911" cy="268248"/>
      </dsp:txXfrm>
    </dsp:sp>
    <dsp:sp modelId="{72BB4658-26E7-4BDD-B97A-0C45CC9F1087}">
      <dsp:nvSpPr>
        <dsp:cNvPr id="0" name=""/>
        <dsp:cNvSpPr/>
      </dsp:nvSpPr>
      <dsp:spPr>
        <a:xfrm rot="5400000">
          <a:off x="3222753" y="-1799436"/>
          <a:ext cx="581203" cy="57748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2023 GO Bond Program Status</a:t>
          </a:r>
        </a:p>
      </dsp:txBody>
      <dsp:txXfrm rot="-5400000">
        <a:off x="625911" y="825778"/>
        <a:ext cx="5746516" cy="524459"/>
      </dsp:txXfrm>
    </dsp:sp>
    <dsp:sp modelId="{43DB0D5C-83B8-4BB1-9C3D-1E282BF24632}">
      <dsp:nvSpPr>
        <dsp:cNvPr id="0" name=""/>
        <dsp:cNvSpPr/>
      </dsp:nvSpPr>
      <dsp:spPr>
        <a:xfrm rot="5400000">
          <a:off x="-134123" y="1727472"/>
          <a:ext cx="894159" cy="6259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 rot="-5400000">
        <a:off x="2" y="1906304"/>
        <a:ext cx="625911" cy="268248"/>
      </dsp:txXfrm>
    </dsp:sp>
    <dsp:sp modelId="{A78A8BCD-D3C3-44B5-8D45-77E0E1EB88D8}">
      <dsp:nvSpPr>
        <dsp:cNvPr id="0" name=""/>
        <dsp:cNvSpPr/>
      </dsp:nvSpPr>
      <dsp:spPr>
        <a:xfrm rot="5400000">
          <a:off x="3222753" y="-1003493"/>
          <a:ext cx="581203" cy="57748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Stages of Project Execution </a:t>
          </a:r>
        </a:p>
      </dsp:txBody>
      <dsp:txXfrm rot="-5400000">
        <a:off x="625911" y="1621721"/>
        <a:ext cx="5746516" cy="524459"/>
      </dsp:txXfrm>
    </dsp:sp>
    <dsp:sp modelId="{54A13535-861B-40E0-9462-9D6EF34AF0E6}">
      <dsp:nvSpPr>
        <dsp:cNvPr id="0" name=""/>
        <dsp:cNvSpPr/>
      </dsp:nvSpPr>
      <dsp:spPr>
        <a:xfrm rot="5400000">
          <a:off x="-134123" y="2523415"/>
          <a:ext cx="894159" cy="6259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 rot="-5400000">
        <a:off x="2" y="2702247"/>
        <a:ext cx="625911" cy="268248"/>
      </dsp:txXfrm>
    </dsp:sp>
    <dsp:sp modelId="{FB80730C-B3A0-469D-BE45-BB7234BA2023}">
      <dsp:nvSpPr>
        <dsp:cNvPr id="0" name=""/>
        <dsp:cNvSpPr/>
      </dsp:nvSpPr>
      <dsp:spPr>
        <a:xfrm rot="5400000">
          <a:off x="3222753" y="-207550"/>
          <a:ext cx="581203" cy="57748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Project Execution Challenges</a:t>
          </a:r>
        </a:p>
      </dsp:txBody>
      <dsp:txXfrm rot="-5400000">
        <a:off x="625911" y="2417664"/>
        <a:ext cx="5746516" cy="524459"/>
      </dsp:txXfrm>
    </dsp:sp>
    <dsp:sp modelId="{0A863E70-B69B-4453-9AC2-2C34CBF22878}">
      <dsp:nvSpPr>
        <dsp:cNvPr id="0" name=""/>
        <dsp:cNvSpPr/>
      </dsp:nvSpPr>
      <dsp:spPr>
        <a:xfrm rot="5400000">
          <a:off x="-134123" y="3319358"/>
          <a:ext cx="894159" cy="6259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 rot="-5400000">
        <a:off x="2" y="3498190"/>
        <a:ext cx="625911" cy="268248"/>
      </dsp:txXfrm>
    </dsp:sp>
    <dsp:sp modelId="{8680B192-190D-4A82-98AE-CF2DEEF36F3C}">
      <dsp:nvSpPr>
        <dsp:cNvPr id="0" name=""/>
        <dsp:cNvSpPr/>
      </dsp:nvSpPr>
      <dsp:spPr>
        <a:xfrm rot="5400000">
          <a:off x="3222753" y="588391"/>
          <a:ext cx="581203" cy="57748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Project Execution Resources</a:t>
          </a:r>
        </a:p>
      </dsp:txBody>
      <dsp:txXfrm rot="-5400000">
        <a:off x="625911" y="3213605"/>
        <a:ext cx="5746516" cy="524459"/>
      </dsp:txXfrm>
    </dsp:sp>
    <dsp:sp modelId="{723B33CB-1BFD-43CE-9E60-F9CFE78D85E3}">
      <dsp:nvSpPr>
        <dsp:cNvPr id="0" name=""/>
        <dsp:cNvSpPr/>
      </dsp:nvSpPr>
      <dsp:spPr>
        <a:xfrm rot="5400000">
          <a:off x="-134123" y="4115300"/>
          <a:ext cx="894159" cy="6259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 rot="-5400000">
        <a:off x="2" y="4294132"/>
        <a:ext cx="625911" cy="268248"/>
      </dsp:txXfrm>
    </dsp:sp>
    <dsp:sp modelId="{7C22C4DF-5ADE-4FD0-9D9D-0C0543F894C8}">
      <dsp:nvSpPr>
        <dsp:cNvPr id="0" name=""/>
        <dsp:cNvSpPr/>
      </dsp:nvSpPr>
      <dsp:spPr>
        <a:xfrm rot="5400000">
          <a:off x="3222753" y="1384334"/>
          <a:ext cx="581203" cy="57748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2023 Lessons Learned and 2028 Changes</a:t>
          </a:r>
        </a:p>
      </dsp:txBody>
      <dsp:txXfrm rot="-5400000">
        <a:off x="625911" y="4009548"/>
        <a:ext cx="5746516" cy="5244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5"/>
            <a:ext cx="3037523" cy="464662"/>
          </a:xfrm>
          <a:prstGeom prst="rect">
            <a:avLst/>
          </a:prstGeom>
        </p:spPr>
        <p:txBody>
          <a:bodyPr vert="horz" lIns="91460" tIns="45728" rIns="91460" bIns="4572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299" y="5"/>
            <a:ext cx="3037523" cy="464662"/>
          </a:xfrm>
          <a:prstGeom prst="rect">
            <a:avLst/>
          </a:prstGeom>
        </p:spPr>
        <p:txBody>
          <a:bodyPr vert="horz" lIns="91460" tIns="45728" rIns="91460" bIns="45728" rtlCol="0"/>
          <a:lstStyle>
            <a:lvl1pPr algn="r">
              <a:defRPr sz="1200"/>
            </a:lvl1pPr>
          </a:lstStyle>
          <a:p>
            <a:fld id="{F45B5ED6-BE56-4775-A866-421A06AE489E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8" y="8830154"/>
            <a:ext cx="3037523" cy="464662"/>
          </a:xfrm>
          <a:prstGeom prst="rect">
            <a:avLst/>
          </a:prstGeom>
        </p:spPr>
        <p:txBody>
          <a:bodyPr vert="horz" lIns="91460" tIns="45728" rIns="91460" bIns="4572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299" y="8830154"/>
            <a:ext cx="3037523" cy="464662"/>
          </a:xfrm>
          <a:prstGeom prst="rect">
            <a:avLst/>
          </a:prstGeom>
        </p:spPr>
        <p:txBody>
          <a:bodyPr vert="horz" lIns="91460" tIns="45728" rIns="91460" bIns="45728" rtlCol="0" anchor="b"/>
          <a:lstStyle>
            <a:lvl1pPr algn="r">
              <a:defRPr sz="1200"/>
            </a:lvl1pPr>
          </a:lstStyle>
          <a:p>
            <a:fld id="{63C8724E-D814-49CB-9021-72FEF9D001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1735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7"/>
            <a:ext cx="3037842" cy="464821"/>
          </a:xfrm>
          <a:prstGeom prst="rect">
            <a:avLst/>
          </a:prstGeom>
        </p:spPr>
        <p:txBody>
          <a:bodyPr vert="horz" lIns="93308" tIns="46653" rIns="93308" bIns="4665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7"/>
            <a:ext cx="3037842" cy="464821"/>
          </a:xfrm>
          <a:prstGeom prst="rect">
            <a:avLst/>
          </a:prstGeom>
        </p:spPr>
        <p:txBody>
          <a:bodyPr vert="horz" lIns="93308" tIns="46653" rIns="93308" bIns="46653" rtlCol="0"/>
          <a:lstStyle>
            <a:lvl1pPr algn="r">
              <a:defRPr sz="1200"/>
            </a:lvl1pPr>
          </a:lstStyle>
          <a:p>
            <a:fld id="{01F1E343-ED25-45C6-8E23-D2356686FE34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7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08" tIns="46653" rIns="93308" bIns="4665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9"/>
            <a:ext cx="5608320" cy="4183381"/>
          </a:xfrm>
          <a:prstGeom prst="rect">
            <a:avLst/>
          </a:prstGeom>
        </p:spPr>
        <p:txBody>
          <a:bodyPr vert="horz" lIns="93308" tIns="46653" rIns="93308" bIns="4665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70"/>
            <a:ext cx="3037842" cy="464821"/>
          </a:xfrm>
          <a:prstGeom prst="rect">
            <a:avLst/>
          </a:prstGeom>
        </p:spPr>
        <p:txBody>
          <a:bodyPr vert="horz" lIns="93308" tIns="46653" rIns="93308" bIns="4665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70"/>
            <a:ext cx="3037842" cy="464821"/>
          </a:xfrm>
          <a:prstGeom prst="rect">
            <a:avLst/>
          </a:prstGeom>
        </p:spPr>
        <p:txBody>
          <a:bodyPr vert="horz" lIns="93308" tIns="46653" rIns="93308" bIns="46653" rtlCol="0" anchor="b"/>
          <a:lstStyle>
            <a:lvl1pPr algn="r">
              <a:defRPr sz="1200"/>
            </a:lvl1pPr>
          </a:lstStyle>
          <a:p>
            <a:fld id="{D06EEA5B-943A-4AE3-97EB-E7F54161F6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6216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04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667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19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969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120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896A1-AE92-7D5E-497B-18EAAE86D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82DBC5-D0E8-5C9C-11E0-1D2738B00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1E2DEB-899C-F299-2121-CF47824C9C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371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186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430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166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657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7A66-4AFE-8638-DC32-5B150BA38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40ACAC-E3FE-D0C8-6A51-8ABB687BF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AA8AC-1928-271E-A5E5-A677B0736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163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90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0D138-7C28-485C-FF31-75D5E87A0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B60D6C-4034-E8D1-AD17-02AD7B637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70392-F052-1180-DD32-9D9A4F3D65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962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52058-B902-B1AD-5C62-383C51C01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CF48E-BAE0-1736-2F1D-D8FF6425C7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A52CD5-4873-3DB5-35B7-73A19EB998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077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2082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64DC0-6E31-0428-5329-C010779FF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C0822F-B1CC-93A9-727C-720214B357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2014F9-A057-F09C-DE32-3E0DDF973D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0" indent="0"/>
            <a:r>
              <a:rPr lang="en-US" dirty="0"/>
              <a:t>Monthly Meeting</a:t>
            </a:r>
          </a:p>
          <a:p>
            <a:pPr marL="857250" lvl="1" indent="-457200">
              <a:buFont typeface="Courier New" panose="02070309020205020404" pitchFamily="49" charset="0"/>
              <a:buChar char="o"/>
            </a:pPr>
            <a:r>
              <a:rPr lang="en-US" dirty="0"/>
              <a:t>Monitor Progress</a:t>
            </a:r>
          </a:p>
          <a:p>
            <a:pPr marL="857250" lvl="1" indent="-457200">
              <a:buFont typeface="Courier New" panose="02070309020205020404" pitchFamily="49" charset="0"/>
              <a:buChar char="o"/>
            </a:pPr>
            <a:r>
              <a:rPr lang="en-US" dirty="0"/>
              <a:t>Share Lessons Learned</a:t>
            </a:r>
          </a:p>
          <a:p>
            <a:pPr marL="857250" lvl="1" indent="-457200">
              <a:buFont typeface="Courier New" panose="02070309020205020404" pitchFamily="49" charset="0"/>
              <a:buChar char="o"/>
            </a:pPr>
            <a:r>
              <a:rPr lang="en-US" dirty="0"/>
              <a:t>“Peer Pressure” towards success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4489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0821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E1163-6CAE-921F-FAF6-47548839C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79CDFE-B50D-C581-6F92-7F0B50861F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F5274B-466C-A290-CFEC-EF1B37DA3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sz="1200" dirty="0"/>
              <a:t>Dedicated department and OCE staff for execution – SPA and Asst City Engineer</a:t>
            </a:r>
          </a:p>
          <a:p>
            <a:pPr marL="0" indent="0"/>
            <a:endParaRPr lang="en-US" sz="1200" dirty="0"/>
          </a:p>
          <a:p>
            <a:pPr marL="0" indent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4986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7766D-F0CC-FAE3-19D2-DC595606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B5C0EF-B88C-40E1-6D64-6059B77F5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BA2C03-991D-D7EB-A8D2-0C5B2078AB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3733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68F5C-E270-1B3C-70C1-BB1A470E2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5BF3C3-42E0-0FE8-5A08-C05D2529E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C73041-5B4A-0A5A-9623-A4F214C7D1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0" indent="0"/>
            <a:r>
              <a:rPr lang="en-US" dirty="0"/>
              <a:t>2023 Needs exceeded $1.2B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7286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68D40-E47F-F613-9C31-2FC04D957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9228A5-668B-0E39-C6CE-69BBBAD852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02A85E-E299-AD0E-C3DE-4B39992CEF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0" indent="0"/>
            <a:r>
              <a:rPr lang="en-US" dirty="0"/>
              <a:t>2023 Needs exceeded $1.2B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4243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097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22035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7160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667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9948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0360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1668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966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6512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8695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101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1600200"/>
            <a:ext cx="2152650" cy="4525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" y="1600200"/>
            <a:ext cx="630555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8515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4068076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346064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1074495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339777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607558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35963809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23603927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39834613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1033908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3490072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274638"/>
            <a:ext cx="1847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274638"/>
            <a:ext cx="53911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3386002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4491372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14708943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295400" y="1600200"/>
            <a:ext cx="73914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24714710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21007235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30237853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5556128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27754071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39034505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32423612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16473981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10738173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217315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38331659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274638"/>
            <a:ext cx="1847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274638"/>
            <a:ext cx="53911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26017731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1_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29372961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40129288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- No Bird &amp;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infopage_4_lakeblue-r1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3"/>
            <a:ext cx="7391400" cy="1276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76200" y="1289304"/>
            <a:ext cx="9067800" cy="55702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 Box 9"/>
          <p:cNvSpPr txBox="1">
            <a:spLocks noChangeArrowheads="1"/>
          </p:cNvSpPr>
          <p:nvPr userDrawn="1"/>
        </p:nvSpPr>
        <p:spPr bwMode="auto">
          <a:xfrm>
            <a:off x="7753350" y="6318250"/>
            <a:ext cx="12192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fld id="{A60EEEBC-737E-4896-BB01-9D05F010B937}" type="slidenum">
              <a:rPr lang="en-US" sz="1600" b="1">
                <a:solidFill>
                  <a:srgbClr val="1D6EA0"/>
                </a:solidFill>
                <a:cs typeface="Arial" pitchFamily="34" charset="0"/>
              </a:rPr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en-US" sz="1600" b="1" dirty="0">
              <a:solidFill>
                <a:srgbClr val="1D6EA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7795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8957659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ird &amp;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infopage_4_lakeblue-r1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3"/>
            <a:ext cx="7391400" cy="1276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5" name="Text Box 9"/>
          <p:cNvSpPr txBox="1">
            <a:spLocks noChangeArrowheads="1"/>
          </p:cNvSpPr>
          <p:nvPr userDrawn="1"/>
        </p:nvSpPr>
        <p:spPr bwMode="auto">
          <a:xfrm>
            <a:off x="7753350" y="6318250"/>
            <a:ext cx="1219200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29DE637A-53F7-439C-8D45-4EC1F84BBA39}" type="slidenum">
              <a:rPr lang="en-US" sz="1600" b="1">
                <a:solidFill>
                  <a:srgbClr val="1D6EA0"/>
                </a:solidFill>
                <a:cs typeface="Arial" pitchFamily="34" charset="0"/>
              </a:rPr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600" b="1" dirty="0">
              <a:solidFill>
                <a:srgbClr val="1D6EA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603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Blue Bird &amp;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3"/>
            <a:ext cx="7391400" cy="1276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pic>
        <p:nvPicPr>
          <p:cNvPr id="4" name="Picture 10" descr="infopage_4_lakeblue-r1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2247900" y="1289304"/>
            <a:ext cx="6896100" cy="55702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Box 9"/>
          <p:cNvSpPr txBox="1">
            <a:spLocks noChangeArrowheads="1"/>
          </p:cNvSpPr>
          <p:nvPr userDrawn="1"/>
        </p:nvSpPr>
        <p:spPr bwMode="auto">
          <a:xfrm>
            <a:off x="7753350" y="6318250"/>
            <a:ext cx="12192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fld id="{A60EEEBC-737E-4896-BB01-9D05F010B937}" type="slidenum">
              <a:rPr lang="en-US" sz="1600" b="1">
                <a:solidFill>
                  <a:srgbClr val="1D6EA0"/>
                </a:solidFill>
                <a:cs typeface="Arial" pitchFamily="34" charset="0"/>
              </a:rPr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en-US" sz="1600" b="1" dirty="0">
              <a:solidFill>
                <a:srgbClr val="1D6EA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1269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ird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infopage_4_lakeblue-r1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3"/>
            <a:ext cx="7391400" cy="1276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76200" y="1289304"/>
            <a:ext cx="3105150" cy="555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 Box 9"/>
          <p:cNvSpPr txBox="1">
            <a:spLocks noChangeArrowheads="1"/>
          </p:cNvSpPr>
          <p:nvPr userDrawn="1"/>
        </p:nvSpPr>
        <p:spPr bwMode="auto">
          <a:xfrm>
            <a:off x="7753350" y="6318250"/>
            <a:ext cx="1219200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29DE637A-53F7-439C-8D45-4EC1F84BBA39}" type="slidenum">
              <a:rPr lang="en-US" sz="1600" b="1">
                <a:solidFill>
                  <a:srgbClr val="1D6EA0"/>
                </a:solidFill>
                <a:cs typeface="Arial" pitchFamily="34" charset="0"/>
              </a:rPr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600" b="1" dirty="0">
              <a:solidFill>
                <a:srgbClr val="1D6EA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11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No Bird &amp;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infopage_4_lakeblue-r1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3"/>
            <a:ext cx="7391400" cy="1276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1287716"/>
            <a:ext cx="9145588" cy="55702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 Box 9"/>
          <p:cNvSpPr txBox="1">
            <a:spLocks noChangeArrowheads="1"/>
          </p:cNvSpPr>
          <p:nvPr userDrawn="1"/>
        </p:nvSpPr>
        <p:spPr bwMode="auto">
          <a:xfrm>
            <a:off x="7753350" y="6318250"/>
            <a:ext cx="1219200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29DE637A-53F7-439C-8D45-4EC1F84BBA39}" type="slidenum">
              <a:rPr lang="en-US" sz="1600" b="1">
                <a:solidFill>
                  <a:srgbClr val="1D6EA0"/>
                </a:solidFill>
                <a:cs typeface="Arial" pitchFamily="34" charset="0"/>
              </a:rPr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600" b="1" dirty="0">
              <a:solidFill>
                <a:srgbClr val="1D6EA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7896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ird 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infopage_3_lakeblue-r1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388352" cy="1280160"/>
          </a:xfrm>
        </p:spPr>
        <p:txBody>
          <a:bodyPr anchor="ctr"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752600" y="1828800"/>
            <a:ext cx="5257800" cy="2819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/>
              <a:t>End of Slideshow Text</a:t>
            </a:r>
          </a:p>
        </p:txBody>
      </p:sp>
    </p:spTree>
    <p:extLst>
      <p:ext uri="{BB962C8B-B14F-4D97-AF65-F5344CB8AC3E}">
        <p14:creationId xmlns:p14="http://schemas.microsoft.com/office/powerpoint/2010/main" val="3571489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9021" y="1451604"/>
            <a:ext cx="3694713" cy="467456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8160" y="1451604"/>
            <a:ext cx="3694712" cy="46745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709865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295400" y="1600200"/>
            <a:ext cx="73914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24298019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76200" y="1289050"/>
            <a:ext cx="3105150" cy="55578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Text Box 9"/>
          <p:cNvSpPr txBox="1">
            <a:spLocks noChangeArrowheads="1"/>
          </p:cNvSpPr>
          <p:nvPr userDrawn="1"/>
        </p:nvSpPr>
        <p:spPr bwMode="auto">
          <a:xfrm>
            <a:off x="7753350" y="6318250"/>
            <a:ext cx="1219200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fld id="{CB2C21C9-5836-4B2C-AD65-CEAD49AFB57E}" type="slidenum">
              <a:rPr lang="en-US" sz="1600" b="1">
                <a:solidFill>
                  <a:srgbClr val="1D6EA0"/>
                </a:solidFill>
                <a:cs typeface="Arial" pitchFamily="34" charset="0"/>
              </a:rPr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600" b="1" dirty="0">
              <a:solidFill>
                <a:srgbClr val="1D6EA0"/>
              </a:solidFill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"/>
            <a:ext cx="7391400" cy="1276351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735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4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 descr="splash_lakeblue-r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4800600"/>
            <a:ext cx="6096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7285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0" descr="infopage_4_lakeblue-r1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274638"/>
            <a:ext cx="7391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602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22935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5482AB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/>
              <a:t>DEPARTMENT OF BLANK</a:t>
            </a:r>
          </a:p>
        </p:txBody>
      </p:sp>
    </p:spTree>
    <p:extLst>
      <p:ext uri="{BB962C8B-B14F-4D97-AF65-F5344CB8AC3E}">
        <p14:creationId xmlns:p14="http://schemas.microsoft.com/office/powerpoint/2010/main" val="42935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  <p:sldLayoutId id="2147483728" r:id="rId25"/>
    <p:sldLayoutId id="2147483729" r:id="rId26"/>
    <p:sldLayoutId id="2147483730" r:id="rId27"/>
    <p:sldLayoutId id="2147483731" r:id="rId28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rgbClr val="48494B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482AB"/>
        </a:buClr>
        <a:buFont typeface="Wingdings" pitchFamily="2" charset="2"/>
        <a:buChar char="§"/>
        <a:defRPr sz="2800">
          <a:solidFill>
            <a:srgbClr val="48494B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482AB"/>
        </a:buClr>
        <a:buFont typeface="Wingdings" pitchFamily="2" charset="2"/>
        <a:buChar char="§"/>
        <a:defRPr sz="2800">
          <a:solidFill>
            <a:srgbClr val="48494B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482AB"/>
        </a:buClr>
        <a:buFont typeface="Wingdings" pitchFamily="2" charset="2"/>
        <a:buChar char="§"/>
        <a:defRPr sz="2800">
          <a:solidFill>
            <a:srgbClr val="48494B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482AB"/>
        </a:buClr>
        <a:buFont typeface="Wingdings" pitchFamily="2" charset="2"/>
        <a:buChar char="§"/>
        <a:defRPr sz="2800">
          <a:solidFill>
            <a:srgbClr val="48494B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5482AB"/>
        </a:buClr>
        <a:buFont typeface="Wingdings" pitchFamily="2" charset="2"/>
        <a:buChar char="§"/>
        <a:defRPr sz="2800">
          <a:solidFill>
            <a:srgbClr val="48494B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5482AB"/>
        </a:buClr>
        <a:buFont typeface="Wingdings" pitchFamily="2" charset="2"/>
        <a:buChar char="§"/>
        <a:defRPr sz="2800">
          <a:solidFill>
            <a:srgbClr val="48494B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5482AB"/>
        </a:buClr>
        <a:buFont typeface="Wingdings" pitchFamily="2" charset="2"/>
        <a:buChar char="§"/>
        <a:defRPr sz="2800">
          <a:solidFill>
            <a:srgbClr val="48494B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5482AB"/>
        </a:buClr>
        <a:buFont typeface="Wingdings" pitchFamily="2" charset="2"/>
        <a:buChar char="§"/>
        <a:defRPr sz="2800">
          <a:solidFill>
            <a:srgbClr val="48494B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31" name="Picture 11" descr="splash_lakeblue-r1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4800600"/>
            <a:ext cx="6096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752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22935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DEPARTMENT OF BLANK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B31045-DD69-47EE-ABC2-A98CC08CF1D7}"/>
              </a:ext>
            </a:extLst>
          </p:cNvPr>
          <p:cNvSpPr txBox="1"/>
          <p:nvPr userDrawn="1"/>
        </p:nvSpPr>
        <p:spPr>
          <a:xfrm rot="19437960">
            <a:off x="928078" y="2259687"/>
            <a:ext cx="717508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chemeClr val="tx1">
                    <a:alpha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831020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50" r:id="rId7"/>
    <p:sldLayoutId id="2147483751" r:id="rId8"/>
    <p:sldLayoutId id="2147483812" r:id="rId9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34" charset="0"/>
          <a:ea typeface="+mj-ea"/>
          <a:cs typeface="Calibri" pitchFamily="34" charset="0"/>
        </a:defRPr>
      </a:lvl1pPr>
      <a:lvl2pPr algn="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Relationship Id="rId6" Type="http://schemas.openxmlformats.org/officeDocument/2006/relationships/hyperlink" Target="https://www.phoenix.gov/content/dam/phoenix/bondsite/documents/July-2026-GO-Bond-Status-Update.pdf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oenix.gov/administration/departments/budget/general-obligation-bond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cmpr-dashboard-phoenix.hub.arcgis.com/pages/1de04266616342a4bcd21e6f7f5dc35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city of phoenix servic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25"/>
          <a:stretch/>
        </p:blipFill>
        <p:spPr bwMode="auto">
          <a:xfrm>
            <a:off x="-13448" y="0"/>
            <a:ext cx="91574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81600" y="152400"/>
            <a:ext cx="3810000" cy="1828800"/>
          </a:xfrm>
          <a:solidFill>
            <a:schemeClr val="tx1">
              <a:alpha val="30000"/>
            </a:schemeClr>
          </a:solidFill>
          <a:effectLst>
            <a:softEdge rad="63500"/>
          </a:effectLst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Bond Program</a:t>
            </a:r>
            <a:b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Fiscal Capacity Committee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F1953FC8-B106-4836-9435-0E5255B0D22B}"/>
              </a:ext>
            </a:extLst>
          </p:cNvPr>
          <p:cNvSpPr txBox="1">
            <a:spLocks/>
          </p:cNvSpPr>
          <p:nvPr/>
        </p:nvSpPr>
        <p:spPr bwMode="auto">
          <a:xfrm>
            <a:off x="3200400" y="5486400"/>
            <a:ext cx="3810000" cy="8382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>
            <a:softEdge rad="63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3600" kern="0" dirty="0">
                <a:latin typeface="Calibri" panose="020F0502020204030204" pitchFamily="34" charset="0"/>
                <a:cs typeface="Calibri" panose="020F0502020204030204" pitchFamily="34" charset="0"/>
              </a:rPr>
              <a:t>August 25, 2026</a:t>
            </a:r>
          </a:p>
        </p:txBody>
      </p:sp>
    </p:spTree>
    <p:extLst>
      <p:ext uri="{BB962C8B-B14F-4D97-AF65-F5344CB8AC3E}">
        <p14:creationId xmlns:p14="http://schemas.microsoft.com/office/powerpoint/2010/main" val="213344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92B4C-2569-43EF-80ED-EDE4993D4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A1C424A-D76B-4C52-B690-3C18760DD3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7683284"/>
              </p:ext>
            </p:extLst>
          </p:nvPr>
        </p:nvGraphicFramePr>
        <p:xfrm>
          <a:off x="1283110" y="1600200"/>
          <a:ext cx="6400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4456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F4363E-1158-4201-9DCD-B9CD69A48182}"/>
              </a:ext>
            </a:extLst>
          </p:cNvPr>
          <p:cNvSpPr/>
          <p:nvPr/>
        </p:nvSpPr>
        <p:spPr>
          <a:xfrm>
            <a:off x="1221486" y="1490008"/>
            <a:ext cx="685571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7013">
              <a:spcAft>
                <a:spcPts val="1800"/>
              </a:spcAft>
              <a:buClr>
                <a:srgbClr val="0070C0"/>
              </a:buClr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City has a long history of issuing GO bonds</a:t>
            </a:r>
          </a:p>
          <a:p>
            <a:pPr marL="548640" indent="-274320">
              <a:spcAft>
                <a:spcPts val="18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Phoenix voters have approved 13 bond programs since 1957, totaling $5.1 billion</a:t>
            </a:r>
          </a:p>
          <a:p>
            <a:pPr marL="548640" indent="-274320">
              <a:spcAft>
                <a:spcPts val="18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2023 GO Bond Program approved for $500M</a:t>
            </a:r>
          </a:p>
          <a:p>
            <a:pPr marL="548640" indent="-274320">
              <a:spcAft>
                <a:spcPts val="18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GO Bonds were issued in 2024 (1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Tranche); next issuance planned for fall 2026 (2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Tranche)</a:t>
            </a:r>
          </a:p>
          <a:p>
            <a:pPr marL="548640" indent="-274320">
              <a:spcAft>
                <a:spcPts val="6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GO Bonds are issued for major capital infrastructure with specific legal restrictions and financial considerations.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364D44-A4EF-4109-9A97-778E08AC40FF}"/>
              </a:ext>
            </a:extLst>
          </p:cNvPr>
          <p:cNvSpPr txBox="1">
            <a:spLocks/>
          </p:cNvSpPr>
          <p:nvPr/>
        </p:nvSpPr>
        <p:spPr>
          <a:xfrm>
            <a:off x="1295400" y="3"/>
            <a:ext cx="7620000" cy="1276351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3600" kern="0" dirty="0">
                <a:latin typeface="Calibri" panose="020F0502020204030204" pitchFamily="34" charset="0"/>
                <a:cs typeface="Calibri" panose="020F0502020204030204" pitchFamily="34" charset="0"/>
              </a:rPr>
              <a:t>GO Bond Program Background</a:t>
            </a:r>
          </a:p>
        </p:txBody>
      </p:sp>
    </p:spTree>
    <p:extLst>
      <p:ext uri="{BB962C8B-B14F-4D97-AF65-F5344CB8AC3E}">
        <p14:creationId xmlns:p14="http://schemas.microsoft.com/office/powerpoint/2010/main" val="1037714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2023 GO Bond Program Status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655F1E-F81B-B08D-FE63-08562527F0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1107"/>
            <a:ext cx="9183545" cy="574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8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79F2A-7450-19DE-7E64-92391BCC1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2023 GO Bond Program</a:t>
            </a:r>
            <a:br>
              <a:rPr lang="en-US" dirty="0"/>
            </a:br>
            <a:r>
              <a:rPr lang="en-US" sz="2800" dirty="0"/>
              <a:t>$500M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B22808-090B-7309-7238-BAA3678E92E4}"/>
              </a:ext>
            </a:extLst>
          </p:cNvPr>
          <p:cNvSpPr/>
          <p:nvPr/>
        </p:nvSpPr>
        <p:spPr>
          <a:xfrm>
            <a:off x="381000" y="1467779"/>
            <a:ext cx="8305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70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70C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Voter Approved Propositions:</a:t>
            </a:r>
          </a:p>
          <a:p>
            <a:pPr marL="73152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$214M - Enhance Community Safety through Fire, Police, Roadway and Pedestrian Infrastructure</a:t>
            </a:r>
          </a:p>
          <a:p>
            <a:pPr marL="73152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$109M - Improve Quality of Life in Phoenix Neighborhoods</a:t>
            </a:r>
          </a:p>
          <a:p>
            <a:pPr marL="73152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$114M - Create a Modern, Sustainable Phoenix to Live and Work</a:t>
            </a:r>
          </a:p>
          <a:p>
            <a:pPr marL="73152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$63M - Enhance, Preserve and Increase the Supply of Affordable Housing and Senior Centers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B4D38E8-D074-2023-6E46-636752BF1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199" y="5665528"/>
            <a:ext cx="2467809" cy="12449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4C4EEC6-E6A0-F222-A290-5C751EE81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15137" y="5634098"/>
            <a:ext cx="2977870" cy="12538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D012D7-2802-E63E-26FD-8CA29E369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4215" y="5631810"/>
            <a:ext cx="2408692" cy="12538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2BEFA0-DA7D-58C5-E1C1-223B666CCA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0689" y="5631810"/>
            <a:ext cx="2308795" cy="12538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48C68E0-20CE-4331-2C87-297B3531B9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4502" y="5649813"/>
            <a:ext cx="2331602" cy="1276351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13FEECD-63BA-0EFF-9868-31FD776DAE85}"/>
              </a:ext>
            </a:extLst>
          </p:cNvPr>
          <p:cNvCxnSpPr/>
          <p:nvPr/>
        </p:nvCxnSpPr>
        <p:spPr>
          <a:xfrm>
            <a:off x="0" y="5649813"/>
            <a:ext cx="9144000" cy="0"/>
          </a:xfrm>
          <a:prstGeom prst="line">
            <a:avLst/>
          </a:prstGeom>
          <a:ln w="47625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099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56966-5792-8B7E-6522-CE622E8A6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73099-4F3D-2C0E-8D99-D7A3B7995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978"/>
            <a:ext cx="7391400" cy="1143000"/>
          </a:xfrm>
        </p:spPr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2023 GO Bond Program</a:t>
            </a:r>
            <a:br>
              <a:rPr lang="en-US" dirty="0"/>
            </a:br>
            <a:r>
              <a:rPr lang="en-US" sz="2800" dirty="0"/>
              <a:t>$500M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D1DFF-C1F9-0DB1-A4EE-9FED7976CA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3421" y="1292049"/>
            <a:ext cx="3962400" cy="598588"/>
          </a:xfrm>
        </p:spPr>
        <p:txBody>
          <a:bodyPr numCol="1"/>
          <a:lstStyle/>
          <a:p>
            <a:pPr marL="0" indent="0"/>
            <a:r>
              <a:rPr lang="en-US" dirty="0"/>
              <a:t>14 Departments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E4949A-CC52-DC2A-98E6-15D676BB6AA5}"/>
              </a:ext>
            </a:extLst>
          </p:cNvPr>
          <p:cNvCxnSpPr/>
          <p:nvPr/>
        </p:nvCxnSpPr>
        <p:spPr>
          <a:xfrm>
            <a:off x="0" y="5649813"/>
            <a:ext cx="9144000" cy="0"/>
          </a:xfrm>
          <a:prstGeom prst="line">
            <a:avLst/>
          </a:prstGeom>
          <a:ln w="47625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509F019-69F5-67DC-E48F-71A020028DFC}"/>
              </a:ext>
            </a:extLst>
          </p:cNvPr>
          <p:cNvSpPr txBox="1">
            <a:spLocks/>
          </p:cNvSpPr>
          <p:nvPr/>
        </p:nvSpPr>
        <p:spPr bwMode="auto">
          <a:xfrm>
            <a:off x="1293421" y="1734148"/>
            <a:ext cx="8383980" cy="2592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48494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2400">
                <a:solidFill>
                  <a:srgbClr val="48494B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2000">
                <a:solidFill>
                  <a:srgbClr val="48494B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/>
              <a:t>Arts &amp; Culture (7)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/>
              <a:t>Community &amp; Economic Dev (3)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B050"/>
                </a:solidFill>
              </a:rPr>
              <a:t>Fire (4)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B050"/>
                </a:solidFill>
              </a:rPr>
              <a:t>Floodplain (3)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/>
              <a:t>Heat Resilience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B050"/>
                </a:solidFill>
              </a:rPr>
              <a:t>Housing (5)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/>
              <a:t>Human Services (2)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kern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/>
              <a:t>Library (3)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/>
              <a:t>Environmental Programs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B050"/>
                </a:solidFill>
              </a:rPr>
              <a:t>Parks (10)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/>
              <a:t>Planning &amp; Development (2)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/>
              <a:t>Police (3)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B050"/>
                </a:solidFill>
              </a:rPr>
              <a:t>Public Works (3)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B050"/>
                </a:solidFill>
              </a:rPr>
              <a:t>Street Transportation (3)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kern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3DEFB45-E599-C179-4FFC-E996CE681FAA}"/>
              </a:ext>
            </a:extLst>
          </p:cNvPr>
          <p:cNvSpPr txBox="1">
            <a:spLocks/>
          </p:cNvSpPr>
          <p:nvPr/>
        </p:nvSpPr>
        <p:spPr bwMode="auto">
          <a:xfrm>
            <a:off x="1284515" y="4861192"/>
            <a:ext cx="6477000" cy="733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48494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2400">
                <a:solidFill>
                  <a:srgbClr val="48494B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2000">
                <a:solidFill>
                  <a:srgbClr val="48494B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000" kern="0" dirty="0"/>
              <a:t>City Engineer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000" kern="0" dirty="0"/>
              <a:t>Budget &amp; Research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2000" kern="0" dirty="0"/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2000" kern="0" dirty="0"/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2000" kern="0" dirty="0"/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2000" kern="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000" kern="0" dirty="0"/>
              <a:t>Finance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000" kern="0" dirty="0"/>
              <a:t>Law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kern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kern="0" dirty="0">
              <a:solidFill>
                <a:srgbClr val="00B05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kern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0DBC1B9-D69E-9A16-7E1C-52193E20F86C}"/>
              </a:ext>
            </a:extLst>
          </p:cNvPr>
          <p:cNvSpPr txBox="1">
            <a:spLocks/>
          </p:cNvSpPr>
          <p:nvPr/>
        </p:nvSpPr>
        <p:spPr bwMode="auto">
          <a:xfrm>
            <a:off x="1295400" y="4426400"/>
            <a:ext cx="3962400" cy="59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rgbClr val="48494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2400">
                <a:solidFill>
                  <a:srgbClr val="48494B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2000">
                <a:solidFill>
                  <a:srgbClr val="48494B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5482AB"/>
              </a:buClr>
              <a:buFont typeface="Wingdings" pitchFamily="2" charset="2"/>
              <a:buChar char="§"/>
              <a:defRPr sz="1800">
                <a:solidFill>
                  <a:srgbClr val="48494B"/>
                </a:solidFill>
                <a:latin typeface="+mn-lt"/>
              </a:defRPr>
            </a:lvl9pPr>
          </a:lstStyle>
          <a:p>
            <a:pPr marL="0" indent="0"/>
            <a:r>
              <a:rPr lang="en-US" kern="0" dirty="0"/>
              <a:t>Support Functions</a:t>
            </a:r>
          </a:p>
        </p:txBody>
      </p:sp>
    </p:spTree>
    <p:extLst>
      <p:ext uri="{BB962C8B-B14F-4D97-AF65-F5344CB8AC3E}">
        <p14:creationId xmlns:p14="http://schemas.microsoft.com/office/powerpoint/2010/main" val="51526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54238-9745-CD3A-7234-6CDEF7BC9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Projects Underway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CF0D5-9E1C-0741-191D-AA3BC2CE1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71" y="1447801"/>
            <a:ext cx="2420455" cy="17131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B2469D-089B-415F-B967-D788D4F2B1DB}"/>
              </a:ext>
            </a:extLst>
          </p:cNvPr>
          <p:cNvSpPr txBox="1"/>
          <p:nvPr/>
        </p:nvSpPr>
        <p:spPr>
          <a:xfrm>
            <a:off x="3124200" y="1750483"/>
            <a:ext cx="52578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 Reimagined Land Acquisition - $23M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Community and Economic Development will begin community engagement &amp; concept plan development for the site.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747B07-B2A0-CBDF-586D-79FFE01D9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025" y="3352801"/>
            <a:ext cx="2430901" cy="15986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9AC7C5-90D0-EAE7-FDD4-8B4E30F5AC91}"/>
              </a:ext>
            </a:extLst>
          </p:cNvPr>
          <p:cNvSpPr txBox="1"/>
          <p:nvPr/>
        </p:nvSpPr>
        <p:spPr>
          <a:xfrm>
            <a:off x="3121230" y="3813560"/>
            <a:ext cx="52578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 Station 15 (45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Ave and Camelback) - $21M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Opening Fall 2026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44D9AD-8B67-E5DF-12C8-39B0440CC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471" y="5105400"/>
            <a:ext cx="2420455" cy="15395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501C13C-ED52-4749-321F-C8E24D9F20B0}"/>
              </a:ext>
            </a:extLst>
          </p:cNvPr>
          <p:cNvSpPr txBox="1"/>
          <p:nvPr/>
        </p:nvSpPr>
        <p:spPr>
          <a:xfrm>
            <a:off x="3121230" y="5398142"/>
            <a:ext cx="533696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Pavement Maintenance/Storm Drain - $81M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58 projects completed or underway, and many more to come!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F6F784-3425-4D4D-6224-AD5C30B23DFB}"/>
              </a:ext>
            </a:extLst>
          </p:cNvPr>
          <p:cNvSpPr txBox="1"/>
          <p:nvPr/>
        </p:nvSpPr>
        <p:spPr>
          <a:xfrm>
            <a:off x="5611585" y="6506493"/>
            <a:ext cx="28466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6"/>
              </a:rPr>
              <a:t>July-2026-GO-Bond-Status-Update.pdf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4005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9C78A-E645-94C8-5396-532134EF0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Projects Underway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A18748-EC77-0D94-894F-4D9A971DC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00200"/>
            <a:ext cx="2514600" cy="1447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CB6F16-D600-A0FC-2263-5A0EF0BFC9C5}"/>
              </a:ext>
            </a:extLst>
          </p:cNvPr>
          <p:cNvSpPr txBox="1"/>
          <p:nvPr/>
        </p:nvSpPr>
        <p:spPr>
          <a:xfrm>
            <a:off x="3127022" y="1614311"/>
            <a:ext cx="57912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Arizona State University Health Technology Center- $11.9M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April 2026 Groundbreaking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srgbClr val="5B9B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Opening Fall 2028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6EF1BE-FC19-6211-3E2A-895BAD894FA9}"/>
              </a:ext>
            </a:extLst>
          </p:cNvPr>
          <p:cNvSpPr txBox="1"/>
          <p:nvPr/>
        </p:nvSpPr>
        <p:spPr>
          <a:xfrm>
            <a:off x="3121230" y="3373261"/>
            <a:ext cx="548937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Heat Resilience - $7.6M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Tree planting, shade structures, reflective surfaces and green stormwater infrastructure at multiple sites throughout the City.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A1CF4A-6CE5-B349-617C-3EEFFFC9C8FC}"/>
              </a:ext>
            </a:extLst>
          </p:cNvPr>
          <p:cNvSpPr txBox="1"/>
          <p:nvPr/>
        </p:nvSpPr>
        <p:spPr>
          <a:xfrm>
            <a:off x="3097479" y="5338739"/>
            <a:ext cx="579417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Affordable Housing Property Preservation - $32.8M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Four Projects under construction – Eight more planned.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D7BC0E7-5548-D508-DC85-FCD734AC3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156831"/>
            <a:ext cx="2514600" cy="16639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B71CFD-874C-E659-27B9-42F595E50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5029986"/>
            <a:ext cx="2525296" cy="129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1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3FA541-EBF1-AFF4-A141-241D9B233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699EE-BA01-D941-2A28-3BB93470C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2023 GO Bond Program Spending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AB5E5D1-A9DC-AAE9-9B97-0A9CD2DD7F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512024"/>
              </p:ext>
            </p:extLst>
          </p:nvPr>
        </p:nvGraphicFramePr>
        <p:xfrm>
          <a:off x="845613" y="1828800"/>
          <a:ext cx="7391401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1573DF-08D8-CF32-51D9-9B659D6803B6}"/>
              </a:ext>
            </a:extLst>
          </p:cNvPr>
          <p:cNvCxnSpPr/>
          <p:nvPr/>
        </p:nvCxnSpPr>
        <p:spPr>
          <a:xfrm>
            <a:off x="5838700" y="3200400"/>
            <a:ext cx="0" cy="1371600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C592E24-43A1-DDD7-1E3F-336A3D29A0E8}"/>
              </a:ext>
            </a:extLst>
          </p:cNvPr>
          <p:cNvSpPr txBox="1"/>
          <p:nvPr/>
        </p:nvSpPr>
        <p:spPr>
          <a:xfrm>
            <a:off x="5038601" y="2322734"/>
            <a:ext cx="1600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85% Spend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1</a:t>
            </a:r>
            <a:r>
              <a:rPr lang="en-US" sz="1600" baseline="30000" dirty="0">
                <a:solidFill>
                  <a:srgbClr val="000000"/>
                </a:solidFill>
                <a:latin typeface="Arial"/>
              </a:rPr>
              <a:t>st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 Tranche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(Est.)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8810F2-F8B3-9CF6-3C42-0D866AADADB4}"/>
              </a:ext>
            </a:extLst>
          </p:cNvPr>
          <p:cNvCxnSpPr/>
          <p:nvPr/>
        </p:nvCxnSpPr>
        <p:spPr>
          <a:xfrm>
            <a:off x="4455225" y="3733800"/>
            <a:ext cx="0" cy="1371600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A641A34-766B-0335-D5A1-3A204EA2EF84}"/>
              </a:ext>
            </a:extLst>
          </p:cNvPr>
          <p:cNvSpPr txBox="1"/>
          <p:nvPr/>
        </p:nvSpPr>
        <p:spPr>
          <a:xfrm>
            <a:off x="3774376" y="3200400"/>
            <a:ext cx="1371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$108,784,898 (43.6%)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31FC410F-89CA-D662-65D7-A395A615F029}"/>
              </a:ext>
            </a:extLst>
          </p:cNvPr>
          <p:cNvSpPr/>
          <p:nvPr/>
        </p:nvSpPr>
        <p:spPr>
          <a:xfrm>
            <a:off x="4814951" y="4005919"/>
            <a:ext cx="235674" cy="283599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714103-E476-70CC-6201-0B64F333D1D9}"/>
              </a:ext>
            </a:extLst>
          </p:cNvPr>
          <p:cNvGrpSpPr/>
          <p:nvPr/>
        </p:nvGrpSpPr>
        <p:grpSpPr>
          <a:xfrm>
            <a:off x="4742620" y="6033879"/>
            <a:ext cx="2010762" cy="253916"/>
            <a:chOff x="4834322" y="6012227"/>
            <a:chExt cx="2010762" cy="253916"/>
          </a:xfrm>
        </p:grpSpPr>
        <p:sp>
          <p:nvSpPr>
            <p:cNvPr id="16" name="Star: 5 Points 15">
              <a:extLst>
                <a:ext uri="{FF2B5EF4-FFF2-40B4-BE49-F238E27FC236}">
                  <a16:creationId xmlns:a16="http://schemas.microsoft.com/office/drawing/2014/main" id="{64B06065-B947-6607-6D25-DCE5E0A52186}"/>
                </a:ext>
              </a:extLst>
            </p:cNvPr>
            <p:cNvSpPr/>
            <p:nvPr/>
          </p:nvSpPr>
          <p:spPr>
            <a:xfrm>
              <a:off x="4834322" y="6028194"/>
              <a:ext cx="184486" cy="208114"/>
            </a:xfrm>
            <a:prstGeom prst="star5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B1410EA-1D26-1B6E-9BA5-D3B8CF7FE971}"/>
                </a:ext>
              </a:extLst>
            </p:cNvPr>
            <p:cNvSpPr txBox="1"/>
            <p:nvPr/>
          </p:nvSpPr>
          <p:spPr>
            <a:xfrm>
              <a:off x="5038179" y="6012227"/>
              <a:ext cx="180690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r>
                <a:rPr kumimoji="0" lang="en-US" sz="105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nd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2023 Tranche Issuance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A08AB3-95CC-4773-C684-147B562A6692}"/>
              </a:ext>
            </a:extLst>
          </p:cNvPr>
          <p:cNvCxnSpPr/>
          <p:nvPr/>
        </p:nvCxnSpPr>
        <p:spPr>
          <a:xfrm>
            <a:off x="7772400" y="1502119"/>
            <a:ext cx="0" cy="1371600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13CCA0E-101F-3E67-13A1-D85219BC1051}"/>
              </a:ext>
            </a:extLst>
          </p:cNvPr>
          <p:cNvSpPr txBox="1"/>
          <p:nvPr/>
        </p:nvSpPr>
        <p:spPr>
          <a:xfrm>
            <a:off x="6972301" y="2902803"/>
            <a:ext cx="1485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85% Spend 2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 Tranche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(Est.)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B0DD8A-4A06-AEC1-0A3D-AE32C530492F}"/>
              </a:ext>
            </a:extLst>
          </p:cNvPr>
          <p:cNvSpPr/>
          <p:nvPr/>
        </p:nvSpPr>
        <p:spPr>
          <a:xfrm flipV="1">
            <a:off x="2227399" y="4999892"/>
            <a:ext cx="152386" cy="152400"/>
          </a:xfrm>
          <a:prstGeom prst="flowChartConnector">
            <a:avLst/>
          </a:prstGeom>
          <a:solidFill>
            <a:srgbClr val="5B9B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685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Stages of Project Execution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2CA494-39C1-B6C5-8147-1A405A7D4A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6354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3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74924-26B1-A2B0-46C9-077250B98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CE7E1AA-E4F0-4C83-07F1-94FC2C3FEC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461963"/>
            <a:r>
              <a:rPr lang="en-US" sz="4000" dirty="0"/>
              <a:t>Stages of Project Execution </a:t>
            </a:r>
            <a:endParaRPr lang="en-US" altLang="en-US" sz="48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6761EAE-3B81-73B7-417A-A5DB4EEBDAC7}"/>
              </a:ext>
            </a:extLst>
          </p:cNvPr>
          <p:cNvSpPr/>
          <p:nvPr/>
        </p:nvSpPr>
        <p:spPr>
          <a:xfrm>
            <a:off x="777826" y="1369600"/>
            <a:ext cx="2117502" cy="5080000"/>
          </a:xfrm>
          <a:custGeom>
            <a:avLst/>
            <a:gdLst>
              <a:gd name="csX0" fmla="*/ 0 w 1364381"/>
              <a:gd name="csY0" fmla="*/ 136438 h 5080000"/>
              <a:gd name="csX1" fmla="*/ 136438 w 1364381"/>
              <a:gd name="csY1" fmla="*/ 0 h 5080000"/>
              <a:gd name="csX2" fmla="*/ 1227943 w 1364381"/>
              <a:gd name="csY2" fmla="*/ 0 h 5080000"/>
              <a:gd name="csX3" fmla="*/ 1364381 w 1364381"/>
              <a:gd name="csY3" fmla="*/ 136438 h 5080000"/>
              <a:gd name="csX4" fmla="*/ 1364381 w 1364381"/>
              <a:gd name="csY4" fmla="*/ 4943562 h 5080000"/>
              <a:gd name="csX5" fmla="*/ 1227943 w 1364381"/>
              <a:gd name="csY5" fmla="*/ 5080000 h 5080000"/>
              <a:gd name="csX6" fmla="*/ 136438 w 1364381"/>
              <a:gd name="csY6" fmla="*/ 5080000 h 5080000"/>
              <a:gd name="csX7" fmla="*/ 0 w 1364381"/>
              <a:gd name="csY7" fmla="*/ 4943562 h 5080000"/>
              <a:gd name="csX8" fmla="*/ 0 w 1364381"/>
              <a:gd name="csY8" fmla="*/ 136438 h 50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64381" h="5080000">
                <a:moveTo>
                  <a:pt x="0" y="136438"/>
                </a:moveTo>
                <a:cubicBezTo>
                  <a:pt x="0" y="61085"/>
                  <a:pt x="61085" y="0"/>
                  <a:pt x="136438" y="0"/>
                </a:cubicBezTo>
                <a:lnTo>
                  <a:pt x="1227943" y="0"/>
                </a:lnTo>
                <a:cubicBezTo>
                  <a:pt x="1303296" y="0"/>
                  <a:pt x="1364381" y="61085"/>
                  <a:pt x="1364381" y="136438"/>
                </a:cubicBezTo>
                <a:lnTo>
                  <a:pt x="1364381" y="4943562"/>
                </a:lnTo>
                <a:cubicBezTo>
                  <a:pt x="1364381" y="5018915"/>
                  <a:pt x="1303296" y="5080000"/>
                  <a:pt x="1227943" y="5080000"/>
                </a:cubicBezTo>
                <a:lnTo>
                  <a:pt x="136438" y="5080000"/>
                </a:lnTo>
                <a:cubicBezTo>
                  <a:pt x="61085" y="5080000"/>
                  <a:pt x="0" y="5018915"/>
                  <a:pt x="0" y="4943562"/>
                </a:cubicBezTo>
                <a:lnTo>
                  <a:pt x="0" y="136438"/>
                </a:lnTo>
                <a:close/>
              </a:path>
            </a:pathLst>
          </a:custGeom>
          <a:solidFill>
            <a:srgbClr val="92D050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3636010" numCol="1" spcCol="1270" anchor="ctr" anchorCtr="0">
            <a:noAutofit/>
          </a:bodyPr>
          <a:lstStyle/>
          <a:p>
            <a:pPr marL="0" marR="0" lvl="0" indent="0" algn="ctr" defTabSz="9334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Planning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EA1C07-3D0C-471A-C607-844C8F1A87A4}"/>
              </a:ext>
            </a:extLst>
          </p:cNvPr>
          <p:cNvSpPr/>
          <p:nvPr/>
        </p:nvSpPr>
        <p:spPr>
          <a:xfrm>
            <a:off x="1218792" y="2670937"/>
            <a:ext cx="1371872" cy="998016"/>
          </a:xfrm>
          <a:custGeom>
            <a:avLst/>
            <a:gdLst>
              <a:gd name="csX0" fmla="*/ 0 w 1091505"/>
              <a:gd name="csY0" fmla="*/ 99802 h 998016"/>
              <a:gd name="csX1" fmla="*/ 99802 w 1091505"/>
              <a:gd name="csY1" fmla="*/ 0 h 998016"/>
              <a:gd name="csX2" fmla="*/ 991703 w 1091505"/>
              <a:gd name="csY2" fmla="*/ 0 h 998016"/>
              <a:gd name="csX3" fmla="*/ 1091505 w 1091505"/>
              <a:gd name="csY3" fmla="*/ 99802 h 998016"/>
              <a:gd name="csX4" fmla="*/ 1091505 w 1091505"/>
              <a:gd name="csY4" fmla="*/ 898214 h 998016"/>
              <a:gd name="csX5" fmla="*/ 991703 w 1091505"/>
              <a:gd name="csY5" fmla="*/ 998016 h 998016"/>
              <a:gd name="csX6" fmla="*/ 99802 w 1091505"/>
              <a:gd name="csY6" fmla="*/ 998016 h 998016"/>
              <a:gd name="csX7" fmla="*/ 0 w 1091505"/>
              <a:gd name="csY7" fmla="*/ 898214 h 998016"/>
              <a:gd name="csX8" fmla="*/ 0 w 1091505"/>
              <a:gd name="csY8" fmla="*/ 99802 h 99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1505" h="998016">
                <a:moveTo>
                  <a:pt x="0" y="99802"/>
                </a:moveTo>
                <a:cubicBezTo>
                  <a:pt x="0" y="44683"/>
                  <a:pt x="44683" y="0"/>
                  <a:pt x="99802" y="0"/>
                </a:cubicBezTo>
                <a:lnTo>
                  <a:pt x="991703" y="0"/>
                </a:lnTo>
                <a:cubicBezTo>
                  <a:pt x="1046822" y="0"/>
                  <a:pt x="1091505" y="44683"/>
                  <a:pt x="1091505" y="99802"/>
                </a:cubicBezTo>
                <a:lnTo>
                  <a:pt x="1091505" y="898214"/>
                </a:lnTo>
                <a:cubicBezTo>
                  <a:pt x="1091505" y="953333"/>
                  <a:pt x="1046822" y="998016"/>
                  <a:pt x="991703" y="998016"/>
                </a:cubicBezTo>
                <a:lnTo>
                  <a:pt x="99802" y="998016"/>
                </a:lnTo>
                <a:cubicBezTo>
                  <a:pt x="44683" y="998016"/>
                  <a:pt x="0" y="953333"/>
                  <a:pt x="0" y="898214"/>
                </a:cubicBezTo>
                <a:lnTo>
                  <a:pt x="0" y="998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11" tIns="52091" rIns="59711" bIns="52091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Feasibility 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Studies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717A090-94C7-244A-CE97-F9C5F890032F}"/>
              </a:ext>
            </a:extLst>
          </p:cNvPr>
          <p:cNvSpPr/>
          <p:nvPr/>
        </p:nvSpPr>
        <p:spPr>
          <a:xfrm>
            <a:off x="1218792" y="3822494"/>
            <a:ext cx="1371872" cy="998016"/>
          </a:xfrm>
          <a:custGeom>
            <a:avLst/>
            <a:gdLst>
              <a:gd name="csX0" fmla="*/ 0 w 1091505"/>
              <a:gd name="csY0" fmla="*/ 99802 h 998016"/>
              <a:gd name="csX1" fmla="*/ 99802 w 1091505"/>
              <a:gd name="csY1" fmla="*/ 0 h 998016"/>
              <a:gd name="csX2" fmla="*/ 991703 w 1091505"/>
              <a:gd name="csY2" fmla="*/ 0 h 998016"/>
              <a:gd name="csX3" fmla="*/ 1091505 w 1091505"/>
              <a:gd name="csY3" fmla="*/ 99802 h 998016"/>
              <a:gd name="csX4" fmla="*/ 1091505 w 1091505"/>
              <a:gd name="csY4" fmla="*/ 898214 h 998016"/>
              <a:gd name="csX5" fmla="*/ 991703 w 1091505"/>
              <a:gd name="csY5" fmla="*/ 998016 h 998016"/>
              <a:gd name="csX6" fmla="*/ 99802 w 1091505"/>
              <a:gd name="csY6" fmla="*/ 998016 h 998016"/>
              <a:gd name="csX7" fmla="*/ 0 w 1091505"/>
              <a:gd name="csY7" fmla="*/ 898214 h 998016"/>
              <a:gd name="csX8" fmla="*/ 0 w 1091505"/>
              <a:gd name="csY8" fmla="*/ 99802 h 99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1505" h="998016">
                <a:moveTo>
                  <a:pt x="0" y="99802"/>
                </a:moveTo>
                <a:cubicBezTo>
                  <a:pt x="0" y="44683"/>
                  <a:pt x="44683" y="0"/>
                  <a:pt x="99802" y="0"/>
                </a:cubicBezTo>
                <a:lnTo>
                  <a:pt x="991703" y="0"/>
                </a:lnTo>
                <a:cubicBezTo>
                  <a:pt x="1046822" y="0"/>
                  <a:pt x="1091505" y="44683"/>
                  <a:pt x="1091505" y="99802"/>
                </a:cubicBezTo>
                <a:lnTo>
                  <a:pt x="1091505" y="898214"/>
                </a:lnTo>
                <a:cubicBezTo>
                  <a:pt x="1091505" y="953333"/>
                  <a:pt x="1046822" y="998016"/>
                  <a:pt x="991703" y="998016"/>
                </a:cubicBezTo>
                <a:lnTo>
                  <a:pt x="99802" y="998016"/>
                </a:lnTo>
                <a:cubicBezTo>
                  <a:pt x="44683" y="998016"/>
                  <a:pt x="0" y="953333"/>
                  <a:pt x="0" y="898214"/>
                </a:cubicBezTo>
                <a:lnTo>
                  <a:pt x="0" y="998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11" tIns="52091" rIns="59711" bIns="52091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Project Assessments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6F492E5-6648-646D-33E3-74C361B2C97F}"/>
              </a:ext>
            </a:extLst>
          </p:cNvPr>
          <p:cNvSpPr/>
          <p:nvPr/>
        </p:nvSpPr>
        <p:spPr>
          <a:xfrm>
            <a:off x="1218792" y="4970290"/>
            <a:ext cx="1371872" cy="998016"/>
          </a:xfrm>
          <a:custGeom>
            <a:avLst/>
            <a:gdLst>
              <a:gd name="csX0" fmla="*/ 0 w 1091505"/>
              <a:gd name="csY0" fmla="*/ 99802 h 998016"/>
              <a:gd name="csX1" fmla="*/ 99802 w 1091505"/>
              <a:gd name="csY1" fmla="*/ 0 h 998016"/>
              <a:gd name="csX2" fmla="*/ 991703 w 1091505"/>
              <a:gd name="csY2" fmla="*/ 0 h 998016"/>
              <a:gd name="csX3" fmla="*/ 1091505 w 1091505"/>
              <a:gd name="csY3" fmla="*/ 99802 h 998016"/>
              <a:gd name="csX4" fmla="*/ 1091505 w 1091505"/>
              <a:gd name="csY4" fmla="*/ 898214 h 998016"/>
              <a:gd name="csX5" fmla="*/ 991703 w 1091505"/>
              <a:gd name="csY5" fmla="*/ 998016 h 998016"/>
              <a:gd name="csX6" fmla="*/ 99802 w 1091505"/>
              <a:gd name="csY6" fmla="*/ 998016 h 998016"/>
              <a:gd name="csX7" fmla="*/ 0 w 1091505"/>
              <a:gd name="csY7" fmla="*/ 898214 h 998016"/>
              <a:gd name="csX8" fmla="*/ 0 w 1091505"/>
              <a:gd name="csY8" fmla="*/ 99802 h 99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1505" h="998016">
                <a:moveTo>
                  <a:pt x="0" y="99802"/>
                </a:moveTo>
                <a:cubicBezTo>
                  <a:pt x="0" y="44683"/>
                  <a:pt x="44683" y="0"/>
                  <a:pt x="99802" y="0"/>
                </a:cubicBezTo>
                <a:lnTo>
                  <a:pt x="991703" y="0"/>
                </a:lnTo>
                <a:cubicBezTo>
                  <a:pt x="1046822" y="0"/>
                  <a:pt x="1091505" y="44683"/>
                  <a:pt x="1091505" y="99802"/>
                </a:cubicBezTo>
                <a:lnTo>
                  <a:pt x="1091505" y="898214"/>
                </a:lnTo>
                <a:cubicBezTo>
                  <a:pt x="1091505" y="953333"/>
                  <a:pt x="1046822" y="998016"/>
                  <a:pt x="991703" y="998016"/>
                </a:cubicBezTo>
                <a:lnTo>
                  <a:pt x="99802" y="998016"/>
                </a:lnTo>
                <a:cubicBezTo>
                  <a:pt x="44683" y="998016"/>
                  <a:pt x="0" y="953333"/>
                  <a:pt x="0" y="898214"/>
                </a:cubicBezTo>
                <a:lnTo>
                  <a:pt x="0" y="998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11" tIns="52091" rIns="59711" bIns="52091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 dirty="0">
                <a:solidFill>
                  <a:srgbClr val="000000"/>
                </a:solidFill>
                <a:latin typeface="Arial"/>
              </a:rPr>
              <a:t>Property Acquisition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 dirty="0">
                <a:solidFill>
                  <a:srgbClr val="000000"/>
                </a:solidFill>
                <a:latin typeface="Arial"/>
              </a:rPr>
              <a:t>Environmental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3A8DFB3-CD80-CCA7-067D-BB7BD8918A2A}"/>
              </a:ext>
            </a:extLst>
          </p:cNvPr>
          <p:cNvSpPr/>
          <p:nvPr/>
        </p:nvSpPr>
        <p:spPr>
          <a:xfrm>
            <a:off x="3031902" y="1369600"/>
            <a:ext cx="2546523" cy="5080000"/>
          </a:xfrm>
          <a:custGeom>
            <a:avLst/>
            <a:gdLst>
              <a:gd name="csX0" fmla="*/ 0 w 1364381"/>
              <a:gd name="csY0" fmla="*/ 136438 h 5080000"/>
              <a:gd name="csX1" fmla="*/ 136438 w 1364381"/>
              <a:gd name="csY1" fmla="*/ 0 h 5080000"/>
              <a:gd name="csX2" fmla="*/ 1227943 w 1364381"/>
              <a:gd name="csY2" fmla="*/ 0 h 5080000"/>
              <a:gd name="csX3" fmla="*/ 1364381 w 1364381"/>
              <a:gd name="csY3" fmla="*/ 136438 h 5080000"/>
              <a:gd name="csX4" fmla="*/ 1364381 w 1364381"/>
              <a:gd name="csY4" fmla="*/ 4943562 h 5080000"/>
              <a:gd name="csX5" fmla="*/ 1227943 w 1364381"/>
              <a:gd name="csY5" fmla="*/ 5080000 h 5080000"/>
              <a:gd name="csX6" fmla="*/ 136438 w 1364381"/>
              <a:gd name="csY6" fmla="*/ 5080000 h 5080000"/>
              <a:gd name="csX7" fmla="*/ 0 w 1364381"/>
              <a:gd name="csY7" fmla="*/ 4943562 h 5080000"/>
              <a:gd name="csX8" fmla="*/ 0 w 1364381"/>
              <a:gd name="csY8" fmla="*/ 136438 h 50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64381" h="5080000">
                <a:moveTo>
                  <a:pt x="0" y="136438"/>
                </a:moveTo>
                <a:cubicBezTo>
                  <a:pt x="0" y="61085"/>
                  <a:pt x="61085" y="0"/>
                  <a:pt x="136438" y="0"/>
                </a:cubicBezTo>
                <a:lnTo>
                  <a:pt x="1227943" y="0"/>
                </a:lnTo>
                <a:cubicBezTo>
                  <a:pt x="1303296" y="0"/>
                  <a:pt x="1364381" y="61085"/>
                  <a:pt x="1364381" y="136438"/>
                </a:cubicBezTo>
                <a:lnTo>
                  <a:pt x="1364381" y="4943562"/>
                </a:lnTo>
                <a:cubicBezTo>
                  <a:pt x="1364381" y="5018915"/>
                  <a:pt x="1303296" y="5080000"/>
                  <a:pt x="1227943" y="5080000"/>
                </a:cubicBezTo>
                <a:lnTo>
                  <a:pt x="136438" y="5080000"/>
                </a:lnTo>
                <a:cubicBezTo>
                  <a:pt x="61085" y="5080000"/>
                  <a:pt x="0" y="5018915"/>
                  <a:pt x="0" y="4943562"/>
                </a:cubicBezTo>
                <a:lnTo>
                  <a:pt x="0" y="136438"/>
                </a:lnTo>
                <a:close/>
              </a:path>
            </a:pathLst>
          </a:custGeom>
          <a:solidFill>
            <a:srgbClr val="00B050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3636010" numCol="1" spcCol="1270" anchor="ctr" anchorCtr="0">
            <a:noAutofit/>
          </a:bodyPr>
          <a:lstStyle/>
          <a:p>
            <a:pPr marL="0" marR="0" lvl="0" indent="0" algn="ctr" defTabSz="9334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A39C14-3866-F2A6-8FD2-37637360B390}"/>
              </a:ext>
            </a:extLst>
          </p:cNvPr>
          <p:cNvSpPr/>
          <p:nvPr/>
        </p:nvSpPr>
        <p:spPr>
          <a:xfrm>
            <a:off x="3702255" y="2679843"/>
            <a:ext cx="1228089" cy="998016"/>
          </a:xfrm>
          <a:custGeom>
            <a:avLst/>
            <a:gdLst>
              <a:gd name="csX0" fmla="*/ 0 w 1091505"/>
              <a:gd name="csY0" fmla="*/ 99802 h 998016"/>
              <a:gd name="csX1" fmla="*/ 99802 w 1091505"/>
              <a:gd name="csY1" fmla="*/ 0 h 998016"/>
              <a:gd name="csX2" fmla="*/ 991703 w 1091505"/>
              <a:gd name="csY2" fmla="*/ 0 h 998016"/>
              <a:gd name="csX3" fmla="*/ 1091505 w 1091505"/>
              <a:gd name="csY3" fmla="*/ 99802 h 998016"/>
              <a:gd name="csX4" fmla="*/ 1091505 w 1091505"/>
              <a:gd name="csY4" fmla="*/ 898214 h 998016"/>
              <a:gd name="csX5" fmla="*/ 991703 w 1091505"/>
              <a:gd name="csY5" fmla="*/ 998016 h 998016"/>
              <a:gd name="csX6" fmla="*/ 99802 w 1091505"/>
              <a:gd name="csY6" fmla="*/ 998016 h 998016"/>
              <a:gd name="csX7" fmla="*/ 0 w 1091505"/>
              <a:gd name="csY7" fmla="*/ 898214 h 998016"/>
              <a:gd name="csX8" fmla="*/ 0 w 1091505"/>
              <a:gd name="csY8" fmla="*/ 99802 h 99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1505" h="998016">
                <a:moveTo>
                  <a:pt x="0" y="99802"/>
                </a:moveTo>
                <a:cubicBezTo>
                  <a:pt x="0" y="44683"/>
                  <a:pt x="44683" y="0"/>
                  <a:pt x="99802" y="0"/>
                </a:cubicBezTo>
                <a:lnTo>
                  <a:pt x="991703" y="0"/>
                </a:lnTo>
                <a:cubicBezTo>
                  <a:pt x="1046822" y="0"/>
                  <a:pt x="1091505" y="44683"/>
                  <a:pt x="1091505" y="99802"/>
                </a:cubicBezTo>
                <a:lnTo>
                  <a:pt x="1091505" y="898214"/>
                </a:lnTo>
                <a:cubicBezTo>
                  <a:pt x="1091505" y="953333"/>
                  <a:pt x="1046822" y="998016"/>
                  <a:pt x="991703" y="998016"/>
                </a:cubicBezTo>
                <a:lnTo>
                  <a:pt x="99802" y="998016"/>
                </a:lnTo>
                <a:cubicBezTo>
                  <a:pt x="44683" y="998016"/>
                  <a:pt x="0" y="953333"/>
                  <a:pt x="0" y="898214"/>
                </a:cubicBezTo>
                <a:lnTo>
                  <a:pt x="0" y="998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11" tIns="52091" rIns="59711" bIns="52091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Procurement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08E65BE-B0E1-F9A7-18DC-448A61377C60}"/>
              </a:ext>
            </a:extLst>
          </p:cNvPr>
          <p:cNvSpPr/>
          <p:nvPr/>
        </p:nvSpPr>
        <p:spPr>
          <a:xfrm>
            <a:off x="3691118" y="5079062"/>
            <a:ext cx="1228089" cy="998016"/>
          </a:xfrm>
          <a:custGeom>
            <a:avLst/>
            <a:gdLst>
              <a:gd name="csX0" fmla="*/ 0 w 1091505"/>
              <a:gd name="csY0" fmla="*/ 99802 h 998016"/>
              <a:gd name="csX1" fmla="*/ 99802 w 1091505"/>
              <a:gd name="csY1" fmla="*/ 0 h 998016"/>
              <a:gd name="csX2" fmla="*/ 991703 w 1091505"/>
              <a:gd name="csY2" fmla="*/ 0 h 998016"/>
              <a:gd name="csX3" fmla="*/ 1091505 w 1091505"/>
              <a:gd name="csY3" fmla="*/ 99802 h 998016"/>
              <a:gd name="csX4" fmla="*/ 1091505 w 1091505"/>
              <a:gd name="csY4" fmla="*/ 898214 h 998016"/>
              <a:gd name="csX5" fmla="*/ 991703 w 1091505"/>
              <a:gd name="csY5" fmla="*/ 998016 h 998016"/>
              <a:gd name="csX6" fmla="*/ 99802 w 1091505"/>
              <a:gd name="csY6" fmla="*/ 998016 h 998016"/>
              <a:gd name="csX7" fmla="*/ 0 w 1091505"/>
              <a:gd name="csY7" fmla="*/ 898214 h 998016"/>
              <a:gd name="csX8" fmla="*/ 0 w 1091505"/>
              <a:gd name="csY8" fmla="*/ 99802 h 99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1505" h="998016">
                <a:moveTo>
                  <a:pt x="0" y="99802"/>
                </a:moveTo>
                <a:cubicBezTo>
                  <a:pt x="0" y="44683"/>
                  <a:pt x="44683" y="0"/>
                  <a:pt x="99802" y="0"/>
                </a:cubicBezTo>
                <a:lnTo>
                  <a:pt x="991703" y="0"/>
                </a:lnTo>
                <a:cubicBezTo>
                  <a:pt x="1046822" y="0"/>
                  <a:pt x="1091505" y="44683"/>
                  <a:pt x="1091505" y="99802"/>
                </a:cubicBezTo>
                <a:lnTo>
                  <a:pt x="1091505" y="898214"/>
                </a:lnTo>
                <a:cubicBezTo>
                  <a:pt x="1091505" y="953333"/>
                  <a:pt x="1046822" y="998016"/>
                  <a:pt x="991703" y="998016"/>
                </a:cubicBezTo>
                <a:lnTo>
                  <a:pt x="99802" y="998016"/>
                </a:lnTo>
                <a:cubicBezTo>
                  <a:pt x="44683" y="998016"/>
                  <a:pt x="0" y="953333"/>
                  <a:pt x="0" y="898214"/>
                </a:cubicBezTo>
                <a:lnTo>
                  <a:pt x="0" y="998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11" tIns="52091" rIns="59711" bIns="52091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Construction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Document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 dirty="0">
                <a:solidFill>
                  <a:srgbClr val="000000"/>
                </a:solidFill>
                <a:latin typeface="Arial"/>
              </a:rPr>
              <a:t>(Design)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C848315-585C-4373-B455-D913B23CB28B}"/>
              </a:ext>
            </a:extLst>
          </p:cNvPr>
          <p:cNvSpPr/>
          <p:nvPr/>
        </p:nvSpPr>
        <p:spPr>
          <a:xfrm>
            <a:off x="3702255" y="3909600"/>
            <a:ext cx="1228089" cy="998016"/>
          </a:xfrm>
          <a:custGeom>
            <a:avLst/>
            <a:gdLst>
              <a:gd name="csX0" fmla="*/ 0 w 1091505"/>
              <a:gd name="csY0" fmla="*/ 99802 h 998016"/>
              <a:gd name="csX1" fmla="*/ 99802 w 1091505"/>
              <a:gd name="csY1" fmla="*/ 0 h 998016"/>
              <a:gd name="csX2" fmla="*/ 991703 w 1091505"/>
              <a:gd name="csY2" fmla="*/ 0 h 998016"/>
              <a:gd name="csX3" fmla="*/ 1091505 w 1091505"/>
              <a:gd name="csY3" fmla="*/ 99802 h 998016"/>
              <a:gd name="csX4" fmla="*/ 1091505 w 1091505"/>
              <a:gd name="csY4" fmla="*/ 898214 h 998016"/>
              <a:gd name="csX5" fmla="*/ 991703 w 1091505"/>
              <a:gd name="csY5" fmla="*/ 998016 h 998016"/>
              <a:gd name="csX6" fmla="*/ 99802 w 1091505"/>
              <a:gd name="csY6" fmla="*/ 998016 h 998016"/>
              <a:gd name="csX7" fmla="*/ 0 w 1091505"/>
              <a:gd name="csY7" fmla="*/ 898214 h 998016"/>
              <a:gd name="csX8" fmla="*/ 0 w 1091505"/>
              <a:gd name="csY8" fmla="*/ 99802 h 99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1505" h="998016">
                <a:moveTo>
                  <a:pt x="0" y="99802"/>
                </a:moveTo>
                <a:cubicBezTo>
                  <a:pt x="0" y="44683"/>
                  <a:pt x="44683" y="0"/>
                  <a:pt x="99802" y="0"/>
                </a:cubicBezTo>
                <a:lnTo>
                  <a:pt x="991703" y="0"/>
                </a:lnTo>
                <a:cubicBezTo>
                  <a:pt x="1046822" y="0"/>
                  <a:pt x="1091505" y="44683"/>
                  <a:pt x="1091505" y="99802"/>
                </a:cubicBezTo>
                <a:lnTo>
                  <a:pt x="1091505" y="898214"/>
                </a:lnTo>
                <a:cubicBezTo>
                  <a:pt x="1091505" y="953333"/>
                  <a:pt x="1046822" y="998016"/>
                  <a:pt x="991703" y="998016"/>
                </a:cubicBezTo>
                <a:lnTo>
                  <a:pt x="99802" y="998016"/>
                </a:lnTo>
                <a:cubicBezTo>
                  <a:pt x="44683" y="998016"/>
                  <a:pt x="0" y="953333"/>
                  <a:pt x="0" y="898214"/>
                </a:cubicBezTo>
                <a:lnTo>
                  <a:pt x="0" y="998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11" tIns="52091" rIns="59711" bIns="52091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Sustainability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 dirty="0">
                <a:solidFill>
                  <a:srgbClr val="000000"/>
                </a:solidFill>
                <a:latin typeface="Arial"/>
              </a:rPr>
              <a:t>Efforts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D652D32-C575-2193-F76D-2B4362DA8523}"/>
              </a:ext>
            </a:extLst>
          </p:cNvPr>
          <p:cNvSpPr/>
          <p:nvPr/>
        </p:nvSpPr>
        <p:spPr>
          <a:xfrm>
            <a:off x="5714999" y="1369600"/>
            <a:ext cx="3124200" cy="5080000"/>
          </a:xfrm>
          <a:custGeom>
            <a:avLst/>
            <a:gdLst>
              <a:gd name="csX0" fmla="*/ 0 w 1364381"/>
              <a:gd name="csY0" fmla="*/ 136438 h 5080000"/>
              <a:gd name="csX1" fmla="*/ 136438 w 1364381"/>
              <a:gd name="csY1" fmla="*/ 0 h 5080000"/>
              <a:gd name="csX2" fmla="*/ 1227943 w 1364381"/>
              <a:gd name="csY2" fmla="*/ 0 h 5080000"/>
              <a:gd name="csX3" fmla="*/ 1364381 w 1364381"/>
              <a:gd name="csY3" fmla="*/ 136438 h 5080000"/>
              <a:gd name="csX4" fmla="*/ 1364381 w 1364381"/>
              <a:gd name="csY4" fmla="*/ 4943562 h 5080000"/>
              <a:gd name="csX5" fmla="*/ 1227943 w 1364381"/>
              <a:gd name="csY5" fmla="*/ 5080000 h 5080000"/>
              <a:gd name="csX6" fmla="*/ 136438 w 1364381"/>
              <a:gd name="csY6" fmla="*/ 5080000 h 5080000"/>
              <a:gd name="csX7" fmla="*/ 0 w 1364381"/>
              <a:gd name="csY7" fmla="*/ 4943562 h 5080000"/>
              <a:gd name="csX8" fmla="*/ 0 w 1364381"/>
              <a:gd name="csY8" fmla="*/ 136438 h 50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64381" h="5080000">
                <a:moveTo>
                  <a:pt x="0" y="136438"/>
                </a:moveTo>
                <a:cubicBezTo>
                  <a:pt x="0" y="61085"/>
                  <a:pt x="61085" y="0"/>
                  <a:pt x="136438" y="0"/>
                </a:cubicBezTo>
                <a:lnTo>
                  <a:pt x="1227943" y="0"/>
                </a:lnTo>
                <a:cubicBezTo>
                  <a:pt x="1303296" y="0"/>
                  <a:pt x="1364381" y="61085"/>
                  <a:pt x="1364381" y="136438"/>
                </a:cubicBezTo>
                <a:lnTo>
                  <a:pt x="1364381" y="4943562"/>
                </a:lnTo>
                <a:cubicBezTo>
                  <a:pt x="1364381" y="5018915"/>
                  <a:pt x="1303296" y="5080000"/>
                  <a:pt x="1227943" y="5080000"/>
                </a:cubicBezTo>
                <a:lnTo>
                  <a:pt x="136438" y="5080000"/>
                </a:lnTo>
                <a:cubicBezTo>
                  <a:pt x="61085" y="5080000"/>
                  <a:pt x="0" y="5018915"/>
                  <a:pt x="0" y="4943562"/>
                </a:cubicBezTo>
                <a:lnTo>
                  <a:pt x="0" y="136438"/>
                </a:lnTo>
                <a:close/>
              </a:path>
            </a:pathLst>
          </a:custGeom>
          <a:solidFill>
            <a:srgbClr val="00B0F0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3636010" numCol="1" spcCol="1270" anchor="ctr" anchorCtr="0">
            <a:noAutofit/>
          </a:bodyPr>
          <a:lstStyle/>
          <a:p>
            <a:pPr marL="0" marR="0" lvl="0" indent="0" algn="ctr" defTabSz="9334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Construction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A8E1EED-E265-CCD4-8479-331389424DF0}"/>
              </a:ext>
            </a:extLst>
          </p:cNvPr>
          <p:cNvSpPr/>
          <p:nvPr/>
        </p:nvSpPr>
        <p:spPr>
          <a:xfrm>
            <a:off x="6019799" y="2679843"/>
            <a:ext cx="1228089" cy="998016"/>
          </a:xfrm>
          <a:custGeom>
            <a:avLst/>
            <a:gdLst>
              <a:gd name="csX0" fmla="*/ 0 w 1091505"/>
              <a:gd name="csY0" fmla="*/ 99802 h 998016"/>
              <a:gd name="csX1" fmla="*/ 99802 w 1091505"/>
              <a:gd name="csY1" fmla="*/ 0 h 998016"/>
              <a:gd name="csX2" fmla="*/ 991703 w 1091505"/>
              <a:gd name="csY2" fmla="*/ 0 h 998016"/>
              <a:gd name="csX3" fmla="*/ 1091505 w 1091505"/>
              <a:gd name="csY3" fmla="*/ 99802 h 998016"/>
              <a:gd name="csX4" fmla="*/ 1091505 w 1091505"/>
              <a:gd name="csY4" fmla="*/ 898214 h 998016"/>
              <a:gd name="csX5" fmla="*/ 991703 w 1091505"/>
              <a:gd name="csY5" fmla="*/ 998016 h 998016"/>
              <a:gd name="csX6" fmla="*/ 99802 w 1091505"/>
              <a:gd name="csY6" fmla="*/ 998016 h 998016"/>
              <a:gd name="csX7" fmla="*/ 0 w 1091505"/>
              <a:gd name="csY7" fmla="*/ 898214 h 998016"/>
              <a:gd name="csX8" fmla="*/ 0 w 1091505"/>
              <a:gd name="csY8" fmla="*/ 99802 h 99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1505" h="998016">
                <a:moveTo>
                  <a:pt x="0" y="99802"/>
                </a:moveTo>
                <a:cubicBezTo>
                  <a:pt x="0" y="44683"/>
                  <a:pt x="44683" y="0"/>
                  <a:pt x="99802" y="0"/>
                </a:cubicBezTo>
                <a:lnTo>
                  <a:pt x="991703" y="0"/>
                </a:lnTo>
                <a:cubicBezTo>
                  <a:pt x="1046822" y="0"/>
                  <a:pt x="1091505" y="44683"/>
                  <a:pt x="1091505" y="99802"/>
                </a:cubicBezTo>
                <a:lnTo>
                  <a:pt x="1091505" y="898214"/>
                </a:lnTo>
                <a:cubicBezTo>
                  <a:pt x="1091505" y="953333"/>
                  <a:pt x="1046822" y="998016"/>
                  <a:pt x="991703" y="998016"/>
                </a:cubicBezTo>
                <a:lnTo>
                  <a:pt x="99802" y="998016"/>
                </a:lnTo>
                <a:cubicBezTo>
                  <a:pt x="44683" y="998016"/>
                  <a:pt x="0" y="953333"/>
                  <a:pt x="0" y="898214"/>
                </a:cubicBezTo>
                <a:lnTo>
                  <a:pt x="0" y="998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11" tIns="52091" rIns="59711" bIns="52091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Delivery 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Method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Selection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4EA1EA4-0D1F-F09A-9560-841237B68E0F}"/>
              </a:ext>
            </a:extLst>
          </p:cNvPr>
          <p:cNvSpPr/>
          <p:nvPr/>
        </p:nvSpPr>
        <p:spPr>
          <a:xfrm>
            <a:off x="6008662" y="5079062"/>
            <a:ext cx="1228089" cy="998016"/>
          </a:xfrm>
          <a:custGeom>
            <a:avLst/>
            <a:gdLst>
              <a:gd name="csX0" fmla="*/ 0 w 1091505"/>
              <a:gd name="csY0" fmla="*/ 99802 h 998016"/>
              <a:gd name="csX1" fmla="*/ 99802 w 1091505"/>
              <a:gd name="csY1" fmla="*/ 0 h 998016"/>
              <a:gd name="csX2" fmla="*/ 991703 w 1091505"/>
              <a:gd name="csY2" fmla="*/ 0 h 998016"/>
              <a:gd name="csX3" fmla="*/ 1091505 w 1091505"/>
              <a:gd name="csY3" fmla="*/ 99802 h 998016"/>
              <a:gd name="csX4" fmla="*/ 1091505 w 1091505"/>
              <a:gd name="csY4" fmla="*/ 898214 h 998016"/>
              <a:gd name="csX5" fmla="*/ 991703 w 1091505"/>
              <a:gd name="csY5" fmla="*/ 998016 h 998016"/>
              <a:gd name="csX6" fmla="*/ 99802 w 1091505"/>
              <a:gd name="csY6" fmla="*/ 998016 h 998016"/>
              <a:gd name="csX7" fmla="*/ 0 w 1091505"/>
              <a:gd name="csY7" fmla="*/ 898214 h 998016"/>
              <a:gd name="csX8" fmla="*/ 0 w 1091505"/>
              <a:gd name="csY8" fmla="*/ 99802 h 99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1505" h="998016">
                <a:moveTo>
                  <a:pt x="0" y="99802"/>
                </a:moveTo>
                <a:cubicBezTo>
                  <a:pt x="0" y="44683"/>
                  <a:pt x="44683" y="0"/>
                  <a:pt x="99802" y="0"/>
                </a:cubicBezTo>
                <a:lnTo>
                  <a:pt x="991703" y="0"/>
                </a:lnTo>
                <a:cubicBezTo>
                  <a:pt x="1046822" y="0"/>
                  <a:pt x="1091505" y="44683"/>
                  <a:pt x="1091505" y="99802"/>
                </a:cubicBezTo>
                <a:lnTo>
                  <a:pt x="1091505" y="898214"/>
                </a:lnTo>
                <a:cubicBezTo>
                  <a:pt x="1091505" y="953333"/>
                  <a:pt x="1046822" y="998016"/>
                  <a:pt x="991703" y="998016"/>
                </a:cubicBezTo>
                <a:lnTo>
                  <a:pt x="99802" y="998016"/>
                </a:lnTo>
                <a:cubicBezTo>
                  <a:pt x="44683" y="998016"/>
                  <a:pt x="0" y="953333"/>
                  <a:pt x="0" y="898214"/>
                </a:cubicBezTo>
                <a:lnTo>
                  <a:pt x="0" y="998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11" tIns="52091" rIns="59711" bIns="52091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Construction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46D13BE-06DE-5095-D25E-D5FA4AB2F764}"/>
              </a:ext>
            </a:extLst>
          </p:cNvPr>
          <p:cNvSpPr/>
          <p:nvPr/>
        </p:nvSpPr>
        <p:spPr>
          <a:xfrm>
            <a:off x="6019799" y="3909600"/>
            <a:ext cx="1228089" cy="998016"/>
          </a:xfrm>
          <a:custGeom>
            <a:avLst/>
            <a:gdLst>
              <a:gd name="csX0" fmla="*/ 0 w 1091505"/>
              <a:gd name="csY0" fmla="*/ 99802 h 998016"/>
              <a:gd name="csX1" fmla="*/ 99802 w 1091505"/>
              <a:gd name="csY1" fmla="*/ 0 h 998016"/>
              <a:gd name="csX2" fmla="*/ 991703 w 1091505"/>
              <a:gd name="csY2" fmla="*/ 0 h 998016"/>
              <a:gd name="csX3" fmla="*/ 1091505 w 1091505"/>
              <a:gd name="csY3" fmla="*/ 99802 h 998016"/>
              <a:gd name="csX4" fmla="*/ 1091505 w 1091505"/>
              <a:gd name="csY4" fmla="*/ 898214 h 998016"/>
              <a:gd name="csX5" fmla="*/ 991703 w 1091505"/>
              <a:gd name="csY5" fmla="*/ 998016 h 998016"/>
              <a:gd name="csX6" fmla="*/ 99802 w 1091505"/>
              <a:gd name="csY6" fmla="*/ 998016 h 998016"/>
              <a:gd name="csX7" fmla="*/ 0 w 1091505"/>
              <a:gd name="csY7" fmla="*/ 898214 h 998016"/>
              <a:gd name="csX8" fmla="*/ 0 w 1091505"/>
              <a:gd name="csY8" fmla="*/ 99802 h 99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1505" h="998016">
                <a:moveTo>
                  <a:pt x="0" y="99802"/>
                </a:moveTo>
                <a:cubicBezTo>
                  <a:pt x="0" y="44683"/>
                  <a:pt x="44683" y="0"/>
                  <a:pt x="99802" y="0"/>
                </a:cubicBezTo>
                <a:lnTo>
                  <a:pt x="991703" y="0"/>
                </a:lnTo>
                <a:cubicBezTo>
                  <a:pt x="1046822" y="0"/>
                  <a:pt x="1091505" y="44683"/>
                  <a:pt x="1091505" y="99802"/>
                </a:cubicBezTo>
                <a:lnTo>
                  <a:pt x="1091505" y="898214"/>
                </a:lnTo>
                <a:cubicBezTo>
                  <a:pt x="1091505" y="953333"/>
                  <a:pt x="1046822" y="998016"/>
                  <a:pt x="991703" y="998016"/>
                </a:cubicBezTo>
                <a:lnTo>
                  <a:pt x="99802" y="998016"/>
                </a:lnTo>
                <a:cubicBezTo>
                  <a:pt x="44683" y="998016"/>
                  <a:pt x="0" y="953333"/>
                  <a:pt x="0" y="898214"/>
                </a:cubicBezTo>
                <a:lnTo>
                  <a:pt x="0" y="998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11" tIns="52091" rIns="59711" bIns="52091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Contract 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Execution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777E0DE-619D-3D3A-7EB9-80D6A5004CFB}"/>
              </a:ext>
            </a:extLst>
          </p:cNvPr>
          <p:cNvSpPr/>
          <p:nvPr/>
        </p:nvSpPr>
        <p:spPr>
          <a:xfrm>
            <a:off x="7351115" y="2679843"/>
            <a:ext cx="1228089" cy="998016"/>
          </a:xfrm>
          <a:custGeom>
            <a:avLst/>
            <a:gdLst>
              <a:gd name="csX0" fmla="*/ 0 w 1091505"/>
              <a:gd name="csY0" fmla="*/ 99802 h 998016"/>
              <a:gd name="csX1" fmla="*/ 99802 w 1091505"/>
              <a:gd name="csY1" fmla="*/ 0 h 998016"/>
              <a:gd name="csX2" fmla="*/ 991703 w 1091505"/>
              <a:gd name="csY2" fmla="*/ 0 h 998016"/>
              <a:gd name="csX3" fmla="*/ 1091505 w 1091505"/>
              <a:gd name="csY3" fmla="*/ 99802 h 998016"/>
              <a:gd name="csX4" fmla="*/ 1091505 w 1091505"/>
              <a:gd name="csY4" fmla="*/ 898214 h 998016"/>
              <a:gd name="csX5" fmla="*/ 991703 w 1091505"/>
              <a:gd name="csY5" fmla="*/ 998016 h 998016"/>
              <a:gd name="csX6" fmla="*/ 99802 w 1091505"/>
              <a:gd name="csY6" fmla="*/ 998016 h 998016"/>
              <a:gd name="csX7" fmla="*/ 0 w 1091505"/>
              <a:gd name="csY7" fmla="*/ 898214 h 998016"/>
              <a:gd name="csX8" fmla="*/ 0 w 1091505"/>
              <a:gd name="csY8" fmla="*/ 99802 h 99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1505" h="998016">
                <a:moveTo>
                  <a:pt x="0" y="99802"/>
                </a:moveTo>
                <a:cubicBezTo>
                  <a:pt x="0" y="44683"/>
                  <a:pt x="44683" y="0"/>
                  <a:pt x="99802" y="0"/>
                </a:cubicBezTo>
                <a:lnTo>
                  <a:pt x="991703" y="0"/>
                </a:lnTo>
                <a:cubicBezTo>
                  <a:pt x="1046822" y="0"/>
                  <a:pt x="1091505" y="44683"/>
                  <a:pt x="1091505" y="99802"/>
                </a:cubicBezTo>
                <a:lnTo>
                  <a:pt x="1091505" y="898214"/>
                </a:lnTo>
                <a:cubicBezTo>
                  <a:pt x="1091505" y="953333"/>
                  <a:pt x="1046822" y="998016"/>
                  <a:pt x="991703" y="998016"/>
                </a:cubicBezTo>
                <a:lnTo>
                  <a:pt x="99802" y="998016"/>
                </a:lnTo>
                <a:cubicBezTo>
                  <a:pt x="44683" y="998016"/>
                  <a:pt x="0" y="953333"/>
                  <a:pt x="0" y="898214"/>
                </a:cubicBezTo>
                <a:lnTo>
                  <a:pt x="0" y="998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11" tIns="52091" rIns="59711" bIns="52091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Procurement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60AF959-C8B3-C637-AB87-9C014881967F}"/>
              </a:ext>
            </a:extLst>
          </p:cNvPr>
          <p:cNvSpPr/>
          <p:nvPr/>
        </p:nvSpPr>
        <p:spPr>
          <a:xfrm>
            <a:off x="7339978" y="5079062"/>
            <a:ext cx="1228089" cy="998016"/>
          </a:xfrm>
          <a:custGeom>
            <a:avLst/>
            <a:gdLst>
              <a:gd name="csX0" fmla="*/ 0 w 1091505"/>
              <a:gd name="csY0" fmla="*/ 99802 h 998016"/>
              <a:gd name="csX1" fmla="*/ 99802 w 1091505"/>
              <a:gd name="csY1" fmla="*/ 0 h 998016"/>
              <a:gd name="csX2" fmla="*/ 991703 w 1091505"/>
              <a:gd name="csY2" fmla="*/ 0 h 998016"/>
              <a:gd name="csX3" fmla="*/ 1091505 w 1091505"/>
              <a:gd name="csY3" fmla="*/ 99802 h 998016"/>
              <a:gd name="csX4" fmla="*/ 1091505 w 1091505"/>
              <a:gd name="csY4" fmla="*/ 898214 h 998016"/>
              <a:gd name="csX5" fmla="*/ 991703 w 1091505"/>
              <a:gd name="csY5" fmla="*/ 998016 h 998016"/>
              <a:gd name="csX6" fmla="*/ 99802 w 1091505"/>
              <a:gd name="csY6" fmla="*/ 998016 h 998016"/>
              <a:gd name="csX7" fmla="*/ 0 w 1091505"/>
              <a:gd name="csY7" fmla="*/ 898214 h 998016"/>
              <a:gd name="csX8" fmla="*/ 0 w 1091505"/>
              <a:gd name="csY8" fmla="*/ 99802 h 99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1505" h="998016">
                <a:moveTo>
                  <a:pt x="0" y="99802"/>
                </a:moveTo>
                <a:cubicBezTo>
                  <a:pt x="0" y="44683"/>
                  <a:pt x="44683" y="0"/>
                  <a:pt x="99802" y="0"/>
                </a:cubicBezTo>
                <a:lnTo>
                  <a:pt x="991703" y="0"/>
                </a:lnTo>
                <a:cubicBezTo>
                  <a:pt x="1046822" y="0"/>
                  <a:pt x="1091505" y="44683"/>
                  <a:pt x="1091505" y="99802"/>
                </a:cubicBezTo>
                <a:lnTo>
                  <a:pt x="1091505" y="898214"/>
                </a:lnTo>
                <a:cubicBezTo>
                  <a:pt x="1091505" y="953333"/>
                  <a:pt x="1046822" y="998016"/>
                  <a:pt x="991703" y="998016"/>
                </a:cubicBezTo>
                <a:lnTo>
                  <a:pt x="99802" y="998016"/>
                </a:lnTo>
                <a:cubicBezTo>
                  <a:pt x="44683" y="998016"/>
                  <a:pt x="0" y="953333"/>
                  <a:pt x="0" y="898214"/>
                </a:cubicBezTo>
                <a:lnTo>
                  <a:pt x="0" y="998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11" tIns="52091" rIns="59711" bIns="52091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 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Closeout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6C35139-526A-C1DD-D37D-B58A4E440E44}"/>
              </a:ext>
            </a:extLst>
          </p:cNvPr>
          <p:cNvSpPr/>
          <p:nvPr/>
        </p:nvSpPr>
        <p:spPr>
          <a:xfrm>
            <a:off x="7351115" y="3909600"/>
            <a:ext cx="1228089" cy="998016"/>
          </a:xfrm>
          <a:custGeom>
            <a:avLst/>
            <a:gdLst>
              <a:gd name="csX0" fmla="*/ 0 w 1091505"/>
              <a:gd name="csY0" fmla="*/ 99802 h 998016"/>
              <a:gd name="csX1" fmla="*/ 99802 w 1091505"/>
              <a:gd name="csY1" fmla="*/ 0 h 998016"/>
              <a:gd name="csX2" fmla="*/ 991703 w 1091505"/>
              <a:gd name="csY2" fmla="*/ 0 h 998016"/>
              <a:gd name="csX3" fmla="*/ 1091505 w 1091505"/>
              <a:gd name="csY3" fmla="*/ 99802 h 998016"/>
              <a:gd name="csX4" fmla="*/ 1091505 w 1091505"/>
              <a:gd name="csY4" fmla="*/ 898214 h 998016"/>
              <a:gd name="csX5" fmla="*/ 991703 w 1091505"/>
              <a:gd name="csY5" fmla="*/ 998016 h 998016"/>
              <a:gd name="csX6" fmla="*/ 99802 w 1091505"/>
              <a:gd name="csY6" fmla="*/ 998016 h 998016"/>
              <a:gd name="csX7" fmla="*/ 0 w 1091505"/>
              <a:gd name="csY7" fmla="*/ 898214 h 998016"/>
              <a:gd name="csX8" fmla="*/ 0 w 1091505"/>
              <a:gd name="csY8" fmla="*/ 99802 h 99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91505" h="998016">
                <a:moveTo>
                  <a:pt x="0" y="99802"/>
                </a:moveTo>
                <a:cubicBezTo>
                  <a:pt x="0" y="44683"/>
                  <a:pt x="44683" y="0"/>
                  <a:pt x="99802" y="0"/>
                </a:cubicBezTo>
                <a:lnTo>
                  <a:pt x="991703" y="0"/>
                </a:lnTo>
                <a:cubicBezTo>
                  <a:pt x="1046822" y="0"/>
                  <a:pt x="1091505" y="44683"/>
                  <a:pt x="1091505" y="99802"/>
                </a:cubicBezTo>
                <a:lnTo>
                  <a:pt x="1091505" y="898214"/>
                </a:lnTo>
                <a:cubicBezTo>
                  <a:pt x="1091505" y="953333"/>
                  <a:pt x="1046822" y="998016"/>
                  <a:pt x="991703" y="998016"/>
                </a:cubicBezTo>
                <a:lnTo>
                  <a:pt x="99802" y="998016"/>
                </a:lnTo>
                <a:cubicBezTo>
                  <a:pt x="44683" y="998016"/>
                  <a:pt x="0" y="953333"/>
                  <a:pt x="0" y="898214"/>
                </a:cubicBezTo>
                <a:lnTo>
                  <a:pt x="0" y="998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11" tIns="52091" rIns="59711" bIns="52091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 </a:t>
            </a:r>
          </a:p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Initiation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22BE67-6FE1-2504-2753-92F7C490C53C}"/>
              </a:ext>
            </a:extLst>
          </p:cNvPr>
          <p:cNvSpPr/>
          <p:nvPr/>
        </p:nvSpPr>
        <p:spPr>
          <a:xfrm>
            <a:off x="799896" y="5997749"/>
            <a:ext cx="2209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6-8 Months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6212AD-2EDD-6377-D0DD-9D4DE0E731EB}"/>
              </a:ext>
            </a:extLst>
          </p:cNvPr>
          <p:cNvSpPr/>
          <p:nvPr/>
        </p:nvSpPr>
        <p:spPr>
          <a:xfrm>
            <a:off x="3200330" y="6033217"/>
            <a:ext cx="2209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-18 Months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D151F3-B2D9-5C96-AACE-7FDB3A6245BD}"/>
              </a:ext>
            </a:extLst>
          </p:cNvPr>
          <p:cNvSpPr/>
          <p:nvPr/>
        </p:nvSpPr>
        <p:spPr>
          <a:xfrm>
            <a:off x="6143056" y="6017691"/>
            <a:ext cx="2209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Months</a:t>
            </a:r>
          </a:p>
        </p:txBody>
      </p:sp>
    </p:spTree>
    <p:extLst>
      <p:ext uri="{BB962C8B-B14F-4D97-AF65-F5344CB8AC3E}">
        <p14:creationId xmlns:p14="http://schemas.microsoft.com/office/powerpoint/2010/main" val="317057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E4B3A-0A8A-BFE9-1A1B-B0539C1F7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89C4A-04BD-DA57-AB21-7F30F6E61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"/>
            <a:ext cx="7924800" cy="1276351"/>
          </a:xfrm>
        </p:spPr>
        <p:txBody>
          <a:bodyPr/>
          <a:lstStyle/>
          <a:p>
            <a:r>
              <a:rPr lang="en-US" dirty="0"/>
              <a:t>Project Execution Challenges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655973-FC93-28C8-F2BD-972E6F5843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6354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4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E49A8-38B2-95FD-78F2-A13460B98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4EAC-BFA5-0CCF-B707-DABD518C1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Execution Challenges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FF4885-2FD0-5605-CBFF-76D829575937}"/>
              </a:ext>
            </a:extLst>
          </p:cNvPr>
          <p:cNvSpPr/>
          <p:nvPr/>
        </p:nvSpPr>
        <p:spPr>
          <a:xfrm>
            <a:off x="381000" y="1467779"/>
            <a:ext cx="8305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152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Existing $12B CIP</a:t>
            </a:r>
          </a:p>
          <a:p>
            <a:pPr marL="73152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Limited Departmental Project Delivery Experience</a:t>
            </a:r>
          </a:p>
          <a:p>
            <a:pPr marL="73152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Limited Comparative Costs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3152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Limited Planning Efforts associated with 2023 GO Bond</a:t>
            </a:r>
          </a:p>
          <a:p>
            <a:pPr marL="73152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Price escalations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39E9617-C7D3-131E-EB15-14F212C5E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753" y="4388069"/>
            <a:ext cx="2467809" cy="12449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212B97-4643-9AD4-B582-48055B3E9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15" y="4379150"/>
            <a:ext cx="2408692" cy="12538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D9CB28-6A0C-ABC5-74C9-891600EB52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4367275"/>
            <a:ext cx="2308795" cy="125384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5A3F392-D4C3-EFF8-E4D3-61EA648A2A3E}"/>
              </a:ext>
            </a:extLst>
          </p:cNvPr>
          <p:cNvCxnSpPr/>
          <p:nvPr/>
        </p:nvCxnSpPr>
        <p:spPr>
          <a:xfrm>
            <a:off x="0" y="5649813"/>
            <a:ext cx="9144000" cy="0"/>
          </a:xfrm>
          <a:prstGeom prst="line">
            <a:avLst/>
          </a:prstGeom>
          <a:ln w="47625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843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A7264-E24C-72A3-CFDC-8CC3EB4D5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B7233-F6CD-D530-A58B-F033BE961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Execution Challenges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4A226F7-321D-3ABB-CE05-D6707ACD88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172382"/>
              </p:ext>
            </p:extLst>
          </p:nvPr>
        </p:nvGraphicFramePr>
        <p:xfrm>
          <a:off x="1524000" y="1397000"/>
          <a:ext cx="6096000" cy="4511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57185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811256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16520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Year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2021</a:t>
                      </a:r>
                    </a:p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Inflation Factor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Actual/ </a:t>
                      </a:r>
                      <a:r>
                        <a:rPr lang="en-US" sz="2200" i="1" dirty="0">
                          <a:solidFill>
                            <a:schemeClr val="tx1"/>
                          </a:solidFill>
                        </a:rPr>
                        <a:t>Current Forecast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67855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11.5%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43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5.2%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05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91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48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i="1" dirty="0">
                          <a:solidFill>
                            <a:schemeClr val="tx1"/>
                          </a:solidFill>
                        </a:rPr>
                        <a:t>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272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i="1" dirty="0">
                          <a:solidFill>
                            <a:schemeClr val="tx1"/>
                          </a:solidFill>
                        </a:rPr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2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i="1" dirty="0">
                          <a:solidFill>
                            <a:schemeClr val="tx1"/>
                          </a:solidFill>
                        </a:rPr>
                        <a:t>2.4%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32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i="1" dirty="0">
                          <a:solidFill>
                            <a:schemeClr val="tx1"/>
                          </a:solidFill>
                        </a:rPr>
                        <a:t>2.2%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181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06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D2424-9CB1-D1E4-34F7-326A312EA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794-00F5-58E4-20F3-7243D1087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Execution Resources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D106FD-A772-3F42-08A0-AA68BF165D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9779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0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782A6-66D4-6C4B-1CCB-94B06BCA2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489C2-5F2E-0C5F-FC95-7F3F41F5B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978"/>
            <a:ext cx="7391400" cy="1143000"/>
          </a:xfrm>
        </p:spPr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Execution Resources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A1010-D0FA-3E64-5ADD-4864091C5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0348" y="1295400"/>
            <a:ext cx="7386452" cy="4354411"/>
          </a:xfrm>
        </p:spPr>
        <p:txBody>
          <a:bodyPr numCol="1"/>
          <a:lstStyle/>
          <a:p>
            <a:pPr marL="0" indent="0"/>
            <a:r>
              <a:rPr lang="en-US" sz="2400" dirty="0"/>
              <a:t>Monthly Meetings</a:t>
            </a:r>
          </a:p>
          <a:p>
            <a:pPr marL="0" indent="0"/>
            <a:r>
              <a:rPr lang="en-US" sz="2400" dirty="0"/>
              <a:t>Bi-Annual Meetings with CMO</a:t>
            </a:r>
          </a:p>
          <a:p>
            <a:pPr marL="0" indent="0"/>
            <a:r>
              <a:rPr lang="en-US" sz="2400" dirty="0"/>
              <a:t>Quarterly Reports (B&amp;R)</a:t>
            </a:r>
          </a:p>
          <a:p>
            <a:pPr marL="0" indent="0"/>
            <a:r>
              <a:rPr lang="en-US" sz="1600" dirty="0">
                <a:hlinkClick r:id="rId3"/>
              </a:rPr>
              <a:t>https://www.phoenix.gov/administration/departments/budget/general-obligation-bond.html</a:t>
            </a:r>
            <a:endParaRPr lang="en-US" sz="1600" dirty="0"/>
          </a:p>
          <a:p>
            <a:pPr marL="0" indent="0"/>
            <a:r>
              <a:rPr lang="en-US" sz="2400" dirty="0"/>
              <a:t>City Managers Dashboard</a:t>
            </a:r>
          </a:p>
          <a:p>
            <a:pPr marL="0" indent="0"/>
            <a:r>
              <a:rPr lang="en-US" sz="1600" dirty="0">
                <a:hlinkClick r:id="rId4"/>
              </a:rPr>
              <a:t>https://cmpr-dashboard-phoenix.hub.arcgis.com/pages/1de04266616342a4bcd21e6f7f5dc351</a:t>
            </a:r>
            <a:endParaRPr lang="en-US" sz="1800" dirty="0"/>
          </a:p>
          <a:p>
            <a:pPr marL="0" indent="0"/>
            <a:r>
              <a:rPr lang="en-US" sz="2400" dirty="0"/>
              <a:t>Office of City Engineer (OCE)</a:t>
            </a:r>
          </a:p>
          <a:p>
            <a:pPr marL="400050" lvl="1" indent="0">
              <a:buNone/>
            </a:pPr>
            <a:r>
              <a:rPr lang="en-US" sz="2000" dirty="0"/>
              <a:t>Procurement, Environmental, Project Management </a:t>
            </a:r>
          </a:p>
          <a:p>
            <a:pPr marL="0" indent="0"/>
            <a:r>
              <a:rPr lang="en-US" sz="2400" dirty="0"/>
              <a:t>Facility Review Committee (OCE/Public Works)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/>
          </a:p>
          <a:p>
            <a:pPr marL="857250" lvl="1" indent="-457200">
              <a:buFont typeface="Courier New" panose="02070309020205020404" pitchFamily="49" charset="0"/>
              <a:buChar char="o"/>
            </a:pPr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BF05AD2-67AD-442A-0749-7874C67F388D}"/>
              </a:ext>
            </a:extLst>
          </p:cNvPr>
          <p:cNvCxnSpPr/>
          <p:nvPr/>
        </p:nvCxnSpPr>
        <p:spPr>
          <a:xfrm>
            <a:off x="0" y="5649813"/>
            <a:ext cx="9144000" cy="0"/>
          </a:xfrm>
          <a:prstGeom prst="line">
            <a:avLst/>
          </a:prstGeom>
          <a:ln w="47625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80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80E9A-7C23-108D-9C20-F70A67E0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"/>
            <a:ext cx="7848600" cy="1276351"/>
          </a:xfrm>
        </p:spPr>
        <p:txBody>
          <a:bodyPr/>
          <a:lstStyle/>
          <a:p>
            <a:r>
              <a:rPr lang="en-US" dirty="0"/>
              <a:t>2023 Lessons Learned and 2028 Changes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D83B21-5390-4580-3BAA-F91D46794E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0450"/>
            <a:ext cx="9144000" cy="609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22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6DB92-3876-96EA-16F9-F0482C0DA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B2C5D-960D-DF23-0A12-9DD51113C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978"/>
            <a:ext cx="7924800" cy="1143000"/>
          </a:xfrm>
        </p:spPr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2023 Lessons Learned and 2028 Changes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BF328-2293-26D1-DCB5-1B7EB0F1B9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0348" y="1295400"/>
            <a:ext cx="8839200" cy="4354411"/>
          </a:xfrm>
        </p:spPr>
        <p:txBody>
          <a:bodyPr numCol="1"/>
          <a:lstStyle/>
          <a:p>
            <a:pPr marL="0" indent="0"/>
            <a:r>
              <a:rPr lang="en-US" sz="2600" dirty="0"/>
              <a:t>Careful Project Selection for Consideration</a:t>
            </a:r>
          </a:p>
          <a:p>
            <a:pPr marL="0" indent="0"/>
            <a:r>
              <a:rPr lang="en-US" sz="2600" dirty="0"/>
              <a:t>	</a:t>
            </a:r>
            <a:r>
              <a:rPr lang="en-US" sz="2400" dirty="0"/>
              <a:t>Balance between programs, projects, acquisitions</a:t>
            </a:r>
            <a:endParaRPr lang="en-US" sz="2600" dirty="0"/>
          </a:p>
          <a:p>
            <a:pPr marL="0" indent="0"/>
            <a:r>
              <a:rPr lang="en-US" sz="2600" dirty="0"/>
              <a:t>Earlier Procurement Initiation</a:t>
            </a:r>
          </a:p>
          <a:p>
            <a:pPr marL="0" indent="0"/>
            <a:r>
              <a:rPr lang="en-US" sz="2600" dirty="0"/>
              <a:t>Feasibility Study Emphasis </a:t>
            </a:r>
          </a:p>
          <a:p>
            <a:pPr marL="0" indent="0"/>
            <a:r>
              <a:rPr lang="en-US" sz="2600" dirty="0"/>
              <a:t>Advance Design Efforts </a:t>
            </a:r>
          </a:p>
          <a:p>
            <a:pPr marL="0" indent="0"/>
            <a:r>
              <a:rPr lang="en-US" sz="2600" dirty="0"/>
              <a:t>Greater support to Departments</a:t>
            </a:r>
          </a:p>
          <a:p>
            <a:pPr marL="0" indent="0"/>
            <a:r>
              <a:rPr lang="en-US" sz="2600" dirty="0"/>
              <a:t>Formalized Guidance to Non-Profit Partners</a:t>
            </a:r>
          </a:p>
          <a:p>
            <a:pPr marL="0" indent="0"/>
            <a:r>
              <a:rPr lang="en-US" sz="2600" dirty="0"/>
              <a:t>Dedicated department and OCE staff for execution</a:t>
            </a:r>
          </a:p>
          <a:p>
            <a:pPr marL="0" indent="0"/>
            <a:endParaRPr lang="en-US" dirty="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/>
          </a:p>
          <a:p>
            <a:pPr marL="857250" lvl="1" indent="-457200">
              <a:buFont typeface="Courier New" panose="02070309020205020404" pitchFamily="49" charset="0"/>
              <a:buChar char="o"/>
            </a:pPr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25B2F5-FA1E-ADC9-45FE-338F67BFA303}"/>
              </a:ext>
            </a:extLst>
          </p:cNvPr>
          <p:cNvCxnSpPr/>
          <p:nvPr/>
        </p:nvCxnSpPr>
        <p:spPr>
          <a:xfrm>
            <a:off x="0" y="5649813"/>
            <a:ext cx="9144000" cy="0"/>
          </a:xfrm>
          <a:prstGeom prst="line">
            <a:avLst/>
          </a:prstGeom>
          <a:ln w="47625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657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AEC1B-A8F6-30E7-68F3-0B6DD1CC4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2C7B2-986A-84FB-67BB-E57CA7DA5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399" y="3"/>
            <a:ext cx="7848599" cy="1276351"/>
          </a:xfrm>
        </p:spPr>
        <p:txBody>
          <a:bodyPr/>
          <a:lstStyle/>
          <a:p>
            <a:r>
              <a:rPr lang="en-US" dirty="0">
                <a:ea typeface="Calibri" panose="020F0502020204030204" pitchFamily="34" charset="0"/>
              </a:rPr>
              <a:t>2023 Lessons Learned and 2028 Changes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113037D-6172-8140-CCF8-E728E662BE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9550997"/>
              </p:ext>
            </p:extLst>
          </p:nvPr>
        </p:nvGraphicFramePr>
        <p:xfrm>
          <a:off x="845613" y="1828800"/>
          <a:ext cx="7391401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C3D027-CA00-1AE0-0592-2C28DA2DFA38}"/>
              </a:ext>
            </a:extLst>
          </p:cNvPr>
          <p:cNvCxnSpPr/>
          <p:nvPr/>
        </p:nvCxnSpPr>
        <p:spPr>
          <a:xfrm>
            <a:off x="4035929" y="3232513"/>
            <a:ext cx="0" cy="1371600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72D36DD-63AD-85E5-D462-6A2EBE721215}"/>
              </a:ext>
            </a:extLst>
          </p:cNvPr>
          <p:cNvSpPr txBox="1"/>
          <p:nvPr/>
        </p:nvSpPr>
        <p:spPr>
          <a:xfrm>
            <a:off x="3235830" y="2070394"/>
            <a:ext cx="16001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Accelerate Design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Initiate Construction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2F64E2-426F-A22F-2387-FD341E857949}"/>
              </a:ext>
            </a:extLst>
          </p:cNvPr>
          <p:cNvCxnSpPr/>
          <p:nvPr/>
        </p:nvCxnSpPr>
        <p:spPr>
          <a:xfrm>
            <a:off x="2507192" y="3733800"/>
            <a:ext cx="0" cy="1371600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10D0D02-442C-BCB4-762C-09A9EA8685F3}"/>
              </a:ext>
            </a:extLst>
          </p:cNvPr>
          <p:cNvSpPr txBox="1"/>
          <p:nvPr/>
        </p:nvSpPr>
        <p:spPr>
          <a:xfrm>
            <a:off x="1668992" y="2350937"/>
            <a:ext cx="1676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Bond Issuance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Design/Feasibility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Procurement Underway or Complete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1CBF20-3B30-93AD-795B-1AC0661A2341}"/>
              </a:ext>
            </a:extLst>
          </p:cNvPr>
          <p:cNvSpPr txBox="1"/>
          <p:nvPr/>
        </p:nvSpPr>
        <p:spPr>
          <a:xfrm>
            <a:off x="5009919" y="1966804"/>
            <a:ext cx="1485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Consistent Delivery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2FBA58-6C9E-DC38-EA1D-A9E65A6DA27B}"/>
              </a:ext>
            </a:extLst>
          </p:cNvPr>
          <p:cNvCxnSpPr>
            <a:cxnSpLocks/>
          </p:cNvCxnSpPr>
          <p:nvPr/>
        </p:nvCxnSpPr>
        <p:spPr>
          <a:xfrm flipV="1">
            <a:off x="2583385" y="1966804"/>
            <a:ext cx="5105401" cy="3110538"/>
          </a:xfrm>
          <a:prstGeom prst="line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E19DF2FE-9C89-B3CF-5C93-0368C7C1FEB5}"/>
              </a:ext>
            </a:extLst>
          </p:cNvPr>
          <p:cNvSpPr/>
          <p:nvPr/>
        </p:nvSpPr>
        <p:spPr>
          <a:xfrm flipV="1">
            <a:off x="2430999" y="5001142"/>
            <a:ext cx="152386" cy="152400"/>
          </a:xfrm>
          <a:prstGeom prst="flowChartConnector">
            <a:avLst/>
          </a:prstGeom>
          <a:solidFill>
            <a:srgbClr val="5B9B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53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F7611-BC36-A63D-E3C5-C2E436BF2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8C330-D1BE-0242-9105-913C68F4C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978"/>
            <a:ext cx="7924800" cy="1143000"/>
          </a:xfrm>
        </p:spPr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Engineer’s Perspective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8CE81-9FA9-9720-1F17-2A3DF2E198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0" y="1524000"/>
            <a:ext cx="6624452" cy="3352800"/>
          </a:xfrm>
        </p:spPr>
        <p:txBody>
          <a:bodyPr numCol="1"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600" dirty="0"/>
              <a:t>Project Needs are not lacking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600" dirty="0"/>
              <a:t>2023 GO Bond will be delivered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600" dirty="0"/>
              <a:t>Intent is all 2023 GO Bond projects will be complete or nearing completion prior to 2028 GO Bond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600" dirty="0"/>
              <a:t>Confident in delivery of either option for 2028 GO Bond</a:t>
            </a:r>
          </a:p>
          <a:p>
            <a:pPr marL="0" indent="0"/>
            <a:endParaRPr lang="en-US" sz="2600" dirty="0"/>
          </a:p>
          <a:p>
            <a:pPr marL="0" indent="0"/>
            <a:endParaRPr lang="en-US" sz="2600" dirty="0"/>
          </a:p>
          <a:p>
            <a:pPr marL="0" indent="0"/>
            <a:endParaRPr lang="en-US" sz="2600" dirty="0"/>
          </a:p>
          <a:p>
            <a:pPr marL="0" indent="0"/>
            <a:endParaRPr lang="en-US" dirty="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/>
          </a:p>
          <a:p>
            <a:pPr marL="857250" lvl="1" indent="-457200">
              <a:buFont typeface="Courier New" panose="02070309020205020404" pitchFamily="49" charset="0"/>
              <a:buChar char="o"/>
            </a:pPr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CC3B38-341A-FFB7-26DB-9529D9305221}"/>
              </a:ext>
            </a:extLst>
          </p:cNvPr>
          <p:cNvCxnSpPr/>
          <p:nvPr/>
        </p:nvCxnSpPr>
        <p:spPr>
          <a:xfrm>
            <a:off x="0" y="5649813"/>
            <a:ext cx="9144000" cy="0"/>
          </a:xfrm>
          <a:prstGeom prst="line">
            <a:avLst/>
          </a:prstGeom>
          <a:ln w="47625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268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5F5E8-CD70-80DE-D616-A381E0185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92B6784-F355-E822-A343-F3A376C7AD4A}"/>
              </a:ext>
            </a:extLst>
          </p:cNvPr>
          <p:cNvCxnSpPr/>
          <p:nvPr/>
        </p:nvCxnSpPr>
        <p:spPr>
          <a:xfrm>
            <a:off x="0" y="5649813"/>
            <a:ext cx="9144000" cy="0"/>
          </a:xfrm>
          <a:prstGeom prst="line">
            <a:avLst/>
          </a:prstGeom>
          <a:ln w="47625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F432D5-92B8-240C-73DD-F09EA6E7F6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C272D3-7274-B142-BFAA-ECBE3CA16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73" y="228600"/>
            <a:ext cx="4947479" cy="6400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B8F812-90FD-DB68-D7BD-A0F9320EF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213" y="2514600"/>
            <a:ext cx="3612444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35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34564-51E3-49ED-ACC9-FE11A07250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Questions and Additional Discussion</a:t>
            </a:r>
          </a:p>
        </p:txBody>
      </p:sp>
    </p:spTree>
    <p:extLst>
      <p:ext uri="{BB962C8B-B14F-4D97-AF65-F5344CB8AC3E}">
        <p14:creationId xmlns:p14="http://schemas.microsoft.com/office/powerpoint/2010/main" val="308221666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ue Bird">
  <a:themeElements>
    <a:clrScheme name="~2284167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~228416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rgbClr val="C0000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~228416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228416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228416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228416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228416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228416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228416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228416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228416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228416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228416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228416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43169</TotalTime>
  <Words>757</Words>
  <Application>Microsoft Office PowerPoint</Application>
  <PresentationFormat>On-screen Show (4:3)</PresentationFormat>
  <Paragraphs>190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Courier New</vt:lpstr>
      <vt:lpstr>Times New Roman</vt:lpstr>
      <vt:lpstr>Wingdings</vt:lpstr>
      <vt:lpstr>Blank Presentation</vt:lpstr>
      <vt:lpstr>4_Blank Presentation</vt:lpstr>
      <vt:lpstr>1_Blue Bird</vt:lpstr>
      <vt:lpstr>Bond Program Fiscal Capacity Committee</vt:lpstr>
      <vt:lpstr>Agenda</vt:lpstr>
      <vt:lpstr>PowerPoint Presentation</vt:lpstr>
      <vt:lpstr>2023 GO Bond Program Status</vt:lpstr>
      <vt:lpstr>2023 GO Bond Program $500M</vt:lpstr>
      <vt:lpstr>2023 GO Bond Program $500M</vt:lpstr>
      <vt:lpstr>Projects Underway</vt:lpstr>
      <vt:lpstr>Projects Underway</vt:lpstr>
      <vt:lpstr>2023 GO Bond Program Spending</vt:lpstr>
      <vt:lpstr>Stages of Project Execution </vt:lpstr>
      <vt:lpstr>Stages of Project Execution </vt:lpstr>
      <vt:lpstr>Project Execution Challenges</vt:lpstr>
      <vt:lpstr>Project Execution Challenges</vt:lpstr>
      <vt:lpstr>Project Execution Challenges</vt:lpstr>
      <vt:lpstr>Project Execution Resources</vt:lpstr>
      <vt:lpstr>Project Execution Resources</vt:lpstr>
      <vt:lpstr>2023 Lessons Learned and 2028 Changes</vt:lpstr>
      <vt:lpstr>2023 Lessons Learned and 2028 Changes</vt:lpstr>
      <vt:lpstr>2023 Lessons Learned and 2028 Changes</vt:lpstr>
      <vt:lpstr>City Engineer’s Perspective</vt:lpstr>
      <vt:lpstr>PowerPoint Presentation</vt:lpstr>
      <vt:lpstr>Questions and Additional Discussion</vt:lpstr>
    </vt:vector>
  </TitlesOfParts>
  <Company>City of Phoenix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2014-15 Preliminary General Fund  Budget Estimate  &amp; 5-Year Forecast</dc:title>
  <dc:creator>Mario Paniagua</dc:creator>
  <cp:lastModifiedBy>Eric Froberg</cp:lastModifiedBy>
  <cp:revision>1785</cp:revision>
  <cp:lastPrinted>2026-08-14T21:53:16Z</cp:lastPrinted>
  <dcterms:created xsi:type="dcterms:W3CDTF">2013-12-05T21:06:49Z</dcterms:created>
  <dcterms:modified xsi:type="dcterms:W3CDTF">2026-08-24T17:44:35Z</dcterms:modified>
</cp:coreProperties>
</file>