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Lexen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Lexend-bold.fntdata"/><Relationship Id="rId10" Type="http://schemas.openxmlformats.org/officeDocument/2006/relationships/slide" Target="slides/slide5.xml"/><Relationship Id="rId21" Type="http://schemas.openxmlformats.org/officeDocument/2006/relationships/font" Target="fonts/Lexen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caccc5d00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caccc5d0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accc5d00e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caccc5d0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a5e089d46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ca5e089d4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accc5d00e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caccc5d0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accc5d00e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caccc5d00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d49a2e17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34d49a2e1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a5e089d4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3ca5e089d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a5e089d46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ca5e089d4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a5e089d4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ca5e089d4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cc0fc049f0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cc0fc049f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c0fc049f0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cc0fc049f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a5e089d46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ca5e089d4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1 1">
  <p:cSld name="BLANK_1_1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1525" y="4770150"/>
            <a:ext cx="359774" cy="2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468825" y="2557300"/>
            <a:ext cx="8206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exend"/>
              <a:buNone/>
              <a:defRPr b="1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 txBox="1"/>
          <p:nvPr>
            <p:ph idx="2" type="title"/>
          </p:nvPr>
        </p:nvSpPr>
        <p:spPr>
          <a:xfrm>
            <a:off x="468825" y="3268775"/>
            <a:ext cx="8206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4700" y="465675"/>
            <a:ext cx="4314604" cy="17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3 1">
  <p:cSld name="BLANK_1_3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1525" y="4770150"/>
            <a:ext cx="359774" cy="2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b="1" sz="2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1" y="256574"/>
            <a:ext cx="2743199" cy="36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1">
  <p:cSld name="BLANK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1525" y="4770150"/>
            <a:ext cx="359774" cy="2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468825" y="2023900"/>
            <a:ext cx="8206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exend"/>
              <a:buNone/>
              <a:defRPr b="1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4"/>
          <p:cNvSpPr txBox="1"/>
          <p:nvPr>
            <p:ph idx="2" type="title"/>
          </p:nvPr>
        </p:nvSpPr>
        <p:spPr>
          <a:xfrm>
            <a:off x="468825" y="2735375"/>
            <a:ext cx="8206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1" y="294561"/>
            <a:ext cx="5181599" cy="69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2 1 1">
  <p:cSld name="BLANK_1_2_1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1525" y="4770150"/>
            <a:ext cx="359774" cy="2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b="1" sz="2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1">
  <p:cSld name="1_Blank White 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1525" y="4770150"/>
            <a:ext cx="359774" cy="2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>
            <a:off x="468825" y="2419350"/>
            <a:ext cx="8206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exend"/>
              <a:buNone/>
              <a:defRPr b="1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6"/>
          <p:cNvSpPr txBox="1"/>
          <p:nvPr>
            <p:ph idx="2" type="title"/>
          </p:nvPr>
        </p:nvSpPr>
        <p:spPr>
          <a:xfrm>
            <a:off x="468825" y="3409949"/>
            <a:ext cx="820680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465675"/>
            <a:ext cx="4724400" cy="18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b="1" i="0" sz="2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exend"/>
              <a:buChar char="●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exend"/>
              <a:buChar char="○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exend"/>
              <a:buChar char="■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9999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2" type="title"/>
          </p:nvPr>
        </p:nvSpPr>
        <p:spPr>
          <a:xfrm>
            <a:off x="468600" y="2347800"/>
            <a:ext cx="82068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/>
              <a:t>ADOT’s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/>
              <a:t>Digital Delivery Program</a:t>
            </a:r>
            <a:endParaRPr b="1"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600"/>
              <a:t>2026 Update</a:t>
            </a:r>
            <a:endParaRPr sz="2600"/>
          </a:p>
        </p:txBody>
      </p:sp>
      <p:sp>
        <p:nvSpPr>
          <p:cNvPr id="43" name="Google Shape;43;p7"/>
          <p:cNvSpPr txBox="1"/>
          <p:nvPr/>
        </p:nvSpPr>
        <p:spPr>
          <a:xfrm>
            <a:off x="0" y="47005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March 4, 2026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282525" y="1434375"/>
            <a:ext cx="4446300" cy="36222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" name="Google Shape;129;p16"/>
          <p:cNvSpPr txBox="1"/>
          <p:nvPr>
            <p:ph type="title"/>
          </p:nvPr>
        </p:nvSpPr>
        <p:spPr>
          <a:xfrm>
            <a:off x="311700" y="61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Digital Delivery Initiative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379625" y="1135300"/>
            <a:ext cx="41331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Deployment Strategies for 2026</a:t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b="1"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Testing End-to-End Workflow Threads</a:t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lphaL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Pilot Standards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lphaL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Validate Workflow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lphaL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Evaluate Tools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b="1"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FY27 Targeted Pilot Project (Types)</a:t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lphaL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2 Pavement Preservation Projects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lphaL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2 Pavement Rehabilitation Projects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lphaL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2 Modernization Projects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lphaL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1 Expansion Project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4652300" y="1237625"/>
            <a:ext cx="843900" cy="431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Survey</a:t>
            </a:r>
            <a:endParaRPr b="1" sz="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840486" y="1237625"/>
            <a:ext cx="843900" cy="431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Modeling</a:t>
            </a:r>
            <a:endParaRPr b="1" sz="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7028672" y="1237625"/>
            <a:ext cx="843900" cy="431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Reporting &amp; Quantities</a:t>
            </a:r>
            <a:endParaRPr b="1" sz="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8216872" y="1237625"/>
            <a:ext cx="843900" cy="431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Handoff</a:t>
            </a:r>
            <a:endParaRPr b="1" sz="9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439125" y="3708375"/>
            <a:ext cx="4133100" cy="15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Key Elements for Success</a:t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Know our Constraints &amp; Address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Defined Pilot Project Objectives &amp; Measurements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Communication &amp; Feedback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463" y="1843225"/>
            <a:ext cx="2462125" cy="32133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7" name="Google Shape;137;p16"/>
          <p:cNvSpPr/>
          <p:nvPr/>
        </p:nvSpPr>
        <p:spPr>
          <a:xfrm>
            <a:off x="5559138" y="1376825"/>
            <a:ext cx="218400" cy="15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7855213" y="1376825"/>
            <a:ext cx="218400" cy="15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6747313" y="1376825"/>
            <a:ext cx="218400" cy="15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/>
          <p:nvPr/>
        </p:nvSpPr>
        <p:spPr>
          <a:xfrm>
            <a:off x="282525" y="1187950"/>
            <a:ext cx="4201800" cy="38685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" name="Google Shape;146;p17"/>
          <p:cNvSpPr txBox="1"/>
          <p:nvPr>
            <p:ph type="title"/>
          </p:nvPr>
        </p:nvSpPr>
        <p:spPr>
          <a:xfrm>
            <a:off x="311700" y="61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Digital Delivery Initiative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379625" y="1187950"/>
            <a:ext cx="4032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Practice Constraints</a:t>
            </a: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for 2026</a:t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 as a Legal Document (MALD)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lphaL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Current Workspace, including industry, is not fully ready for MALD.  PDF and Sealed Documents will remain the official contract record.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Signing/Sealing Models (digital data/records) needs to be addressed in state regulations.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4700025" y="1187950"/>
            <a:ext cx="4201800" cy="38685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4869525" y="1187950"/>
            <a:ext cx="40323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Business Constraints for 2026</a:t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State In-House Design and Consultant Designers Collaboration (same direction)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-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one learns and applies, needs to be shared with others.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-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Different Project Delivery Methods, Roles</a:t>
            </a: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&amp; Responsibilities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Uncertainty of impact to project design schedule and cost.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Training and Communication for ALL stakeholders.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282525" y="1187950"/>
            <a:ext cx="5650500" cy="38685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" name="Google Shape;156;p18"/>
          <p:cNvSpPr txBox="1"/>
          <p:nvPr>
            <p:ph type="title"/>
          </p:nvPr>
        </p:nvSpPr>
        <p:spPr>
          <a:xfrm>
            <a:off x="311700" y="61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Digital Delivery Initiative - 2026 Goals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379625" y="1187950"/>
            <a:ext cx="48834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Deployment Strategy - Survey to Design Focus</a:t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Utilize</a:t>
            </a: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Survey Request Workflow, Form &amp; Classification Tables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Capture Survey QA/QC Forms and Control Reports in CDE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Accuracy &amp; Point Density Standards based on project type.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Survey Working Group Organization 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Survey, Design, Construction, GIS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Opportunity Considerations</a:t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Capture </a:t>
            </a:r>
            <a:r>
              <a:rPr b="1" lang="en" sz="120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Targeted </a:t>
            </a: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As-Built Survey Data and update (as-built) Model Geometry and Attributes.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775" y="1135300"/>
            <a:ext cx="2829138" cy="3650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282525" y="1187950"/>
            <a:ext cx="5650500" cy="38685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311700" y="61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Digital Delivery Initiative - 2026 Goals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379625" y="1187950"/>
            <a:ext cx="55533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Deployment Strategy - Modeling Focus</a:t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Validate DDxP Process and Documentation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Roles, Deliverables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Deliverables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Platforms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For Select Asset Categories (ex. Signs, Barriers), export model derived GIS data sets and evaluate alignment between platforms.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Validate Model Data and Workflow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Development: LOIN, Authoring, Federated Filing, Pay Codes, Feature Definitions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Quality Checks &amp; Review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Quantity Reports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Handoff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Use Bentley Infrastructure Cloud as the primary model review environment for internal and external stakeholders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Modeling &amp; Workspace Working Group Organization 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Survey, Design, Construction, GIS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Opportunity Considerations</a:t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 Review/Validation with Contracting Community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775" y="1135300"/>
            <a:ext cx="2829138" cy="3650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8" name="Google Shape;168;p19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282525" y="1187950"/>
            <a:ext cx="5650500" cy="38685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" name="Google Shape;174;p20"/>
          <p:cNvSpPr txBox="1"/>
          <p:nvPr>
            <p:ph type="title"/>
          </p:nvPr>
        </p:nvSpPr>
        <p:spPr>
          <a:xfrm>
            <a:off x="311700" y="61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Digital Delivery Initiative - 2026 Goals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379625" y="1135300"/>
            <a:ext cx="49167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Deployment Strategy - Feedback and Measurement</a:t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Post Workshop Survey and Readiness Scorecards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Project Level and Workspace Level Testing (ex. DDxP, PW Updates, etc.)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ProjectWise Working Groups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Survey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Modeling &amp; Workspace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Project Level Testing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Workflow and Data Exchange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Risk Register Update &amp;  Planning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Opportunity Considerations</a:t>
            </a:r>
            <a:endParaRPr b="1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rabi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Future Digital Delivery Dashboard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Deployment Goals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Manual/Guidance Update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Pilot Metrics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Peer Exchange and Training Opportunities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"/>
              <a:buAutoNum type="alphaLcPeriod"/>
            </a:pP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Training Opportunities and Progress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275" y="1641500"/>
            <a:ext cx="3919374" cy="25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Questions - Free of Charge Creative Commons Green Highway sign image"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388" y="1719625"/>
            <a:ext cx="4625226" cy="308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2968475" y="1457275"/>
            <a:ext cx="5789700" cy="3363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Presentation Objective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072425" y="1457275"/>
            <a:ext cx="5685900" cy="29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Update on Digital Delivery Initiative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Successes to Date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Today’s Efforts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Future Focus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2026 Goals and Strategies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Business Strategies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Deployment Strategies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arts in the center of a target" id="52" name="Google Shape;52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2538" r="1418" t="0"/>
          <a:stretch/>
        </p:blipFill>
        <p:spPr>
          <a:xfrm>
            <a:off x="311707" y="1457275"/>
            <a:ext cx="2552817" cy="341639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25000" y="1231375"/>
            <a:ext cx="843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01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Update on Digital Delivery  Initiative</a:t>
            </a:r>
            <a:endParaRPr sz="3700"/>
          </a:p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311700" y="61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Digital Delivery Initiative</a:t>
            </a:r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257675" y="1143275"/>
            <a:ext cx="8574600" cy="6528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Summary: </a:t>
            </a: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Modernization of the project delivery process to develop and deliver high-quality, data-rich design models and data for use in design, construction and asset management - goal of no longer using traditional plan set formats.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257675" y="1918950"/>
            <a:ext cx="2792700" cy="3039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Successes To Date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➢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New Standards and Standard Work (ISO 19650, ProjectWise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➢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Draft ADOT Modeling Standards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➢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Draft Survey Specifications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➢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ADCMS Grant Award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➢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Peer Exchanges, DOT &amp; FHWA Collaboration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6039575" y="1918950"/>
            <a:ext cx="2792700" cy="3039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Future Focus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Model Progression Specification Standards (LOIN ISO 7817-1)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Workforce Development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Development of New Bridge, Drainage, &amp; Utility Modeling Standards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Pilot Data Quality Mgmt.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Define ADOT’s Digital Data Lifecycle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3148625" y="1918950"/>
            <a:ext cx="2792700" cy="3039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Today’s Efforts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Piloting Common Data Environment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Establishing New Data/Design Quality Management Standards (NCHRP 10-113 &amp; 1153)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Developing Deployment Strategies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➢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Industry Collaboration (IHEEP, WASHTO, ACEC &amp; AGC)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4562450" y="3526475"/>
            <a:ext cx="4115700" cy="1566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184575" y="3523425"/>
            <a:ext cx="4234800" cy="1566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4562450" y="1191000"/>
            <a:ext cx="4115700" cy="22602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156875" y="1191000"/>
            <a:ext cx="4234800" cy="22602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311700" y="61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ADOT’s Approach with ISO 19650</a:t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184575" y="1191000"/>
            <a:ext cx="42348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Standardized File Naming &amp; Organization </a:t>
            </a:r>
            <a:endParaRPr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50" y="1470449"/>
            <a:ext cx="3064049" cy="19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988" y="3810752"/>
            <a:ext cx="3567174" cy="11967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311700" y="3523425"/>
            <a:ext cx="39831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Common Data Environment for Design</a:t>
            </a:r>
            <a:endParaRPr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4508625" y="1191000"/>
            <a:ext cx="416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Standardized Project Setup and Initiation Process</a:t>
            </a:r>
            <a:endParaRPr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9748" y="1727224"/>
            <a:ext cx="3567175" cy="16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/>
          <p:nvPr/>
        </p:nvSpPr>
        <p:spPr>
          <a:xfrm>
            <a:off x="4562450" y="3526475"/>
            <a:ext cx="4380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Standardized Design &amp; Review Process</a:t>
            </a:r>
            <a:endParaRPr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4625" y="3786144"/>
            <a:ext cx="3096100" cy="13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2396000" y="3204500"/>
            <a:ext cx="417900" cy="1923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EFEFEF"/>
                </a:solidFill>
                <a:latin typeface="Lexend"/>
                <a:ea typeface="Lexend"/>
                <a:cs typeface="Lexend"/>
                <a:sym typeface="Lexend"/>
              </a:rPr>
              <a:t>Geographic Location</a:t>
            </a:r>
            <a:endParaRPr sz="300">
              <a:solidFill>
                <a:srgbClr val="EFEFE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425" y="939575"/>
            <a:ext cx="2922500" cy="3810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" name="Google Shape;95;p12"/>
          <p:cNvSpPr/>
          <p:nvPr/>
        </p:nvSpPr>
        <p:spPr>
          <a:xfrm>
            <a:off x="282525" y="1470600"/>
            <a:ext cx="4446300" cy="3350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379625" y="1135300"/>
            <a:ext cx="4133100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Survey &amp; Mapping Specifications</a:t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Digital Delivery Mapping Needs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Reference Frames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Epoch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Horizontal Reference Frame &amp; Projection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Vertical Reference Frame &amp; Geoid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Units &amp; Scale Factors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Using Legacy Data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Survey Control Specifications &amp; Accuracy Classes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Accuracy and Verification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Control Network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Metadata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"/>
              <a:buAutoNum type="alphaLcPeriod"/>
            </a:pPr>
            <a:r>
              <a:rPr lang="en" sz="13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QA Review</a:t>
            </a:r>
            <a:endParaRPr sz="13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"/>
              <a:buAutoNum type="alphaLcPeriod"/>
            </a:pPr>
            <a:r>
              <a:rPr lang="en" sz="13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File Specific Data Guidelines</a:t>
            </a:r>
            <a:endParaRPr sz="13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Deliverable Requirements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Workflows &amp; Standard Work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Checklists &amp; templates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Survey Codes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Survey QA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529" y="1048225"/>
            <a:ext cx="2986121" cy="3849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" name="Google Shape;104;p13"/>
          <p:cNvSpPr/>
          <p:nvPr/>
        </p:nvSpPr>
        <p:spPr>
          <a:xfrm>
            <a:off x="282525" y="1470600"/>
            <a:ext cx="4446300" cy="3350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79625" y="1135300"/>
            <a:ext cx="4133100" cy="3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Design Modeling Guidelines</a:t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Digital Delivery Program Overview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Digital Delivery </a:t>
            </a: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Execution</a:t>
            </a: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Plan (DDxP)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Project </a:t>
            </a: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Initiation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 Development &amp; Review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 Architecture &amp; Discipline Based Models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Naming</a:t>
            </a: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Conventions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Organization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Workflow and Dataflow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 Progression and Level of Information Need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Quality Management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 Validation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Review Checklists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Deliverables and Submittal Process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AutoNum type="alphaLcPeriod"/>
            </a:pPr>
            <a:r>
              <a:rPr lang="en"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Model and Data Handoffs</a:t>
            </a:r>
            <a:endParaRPr sz="1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Construction &amp; As-Built Integration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425000" y="1231375"/>
            <a:ext cx="843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03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2026 Goals and Strategies</a:t>
            </a:r>
            <a:endParaRPr sz="3700"/>
          </a:p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311700" y="61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</a:pPr>
            <a:r>
              <a:rPr lang="en"/>
              <a:t>Digital Delivery Initiative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379625" y="1135300"/>
            <a:ext cx="81759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Business Strategies &amp; Goals for 2026</a:t>
            </a:r>
            <a:endParaRPr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679450" y="169250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ADOT’s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Digital Delivery Program</a:t>
            </a:r>
            <a:endParaRPr b="1" sz="1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E9E9E"/>
                </a:solidFill>
                <a:latin typeface="Lexend"/>
                <a:ea typeface="Lexend"/>
                <a:cs typeface="Lexend"/>
                <a:sym typeface="Lexend"/>
              </a:rPr>
              <a:t>2026 Update</a:t>
            </a:r>
            <a:endParaRPr b="1" sz="200">
              <a:solidFill>
                <a:srgbClr val="9E9E9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09275" y="1513900"/>
            <a:ext cx="1946700" cy="3470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Lexend"/>
              <a:buAutoNum type="arabicPeriod"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ADOT Digital Delivery Leadership Focus</a:t>
            </a:r>
            <a:endParaRPr b="1"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SzPts val="1000"/>
              <a:buFont typeface="Lexend"/>
              <a:buChar char="➢"/>
            </a:pPr>
            <a:r>
              <a:rPr b="1" lang="en" sz="1000" u="sng">
                <a:latin typeface="Lexend"/>
                <a:ea typeface="Lexend"/>
                <a:cs typeface="Lexend"/>
                <a:sym typeface="Lexend"/>
              </a:rPr>
              <a:t>Digital Delivery - Program Manager</a:t>
            </a:r>
            <a:endParaRPr b="1" sz="1000" u="sng">
              <a:latin typeface="Lexend"/>
              <a:ea typeface="Lexend"/>
              <a:cs typeface="Lexend"/>
              <a:sym typeface="Lexend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Advancing Use of Digital Technologies, Data Generation and Workflows from Survey - 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Design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 - Construction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SzPts val="1000"/>
              <a:buFont typeface="Lexend"/>
              <a:buChar char="➢"/>
            </a:pPr>
            <a:r>
              <a:rPr b="1" lang="en" sz="1000" u="sng">
                <a:latin typeface="Lexend"/>
                <a:ea typeface="Lexend"/>
                <a:cs typeface="Lexend"/>
                <a:sym typeface="Lexend"/>
              </a:rPr>
              <a:t>Digital Delivery - Common Data Environment Manager</a:t>
            </a:r>
            <a:endParaRPr b="1" sz="1000" u="sng">
              <a:latin typeface="Lexend"/>
              <a:ea typeface="Lexend"/>
              <a:cs typeface="Lexend"/>
              <a:sym typeface="Lexend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Advancing and Standardizing CDE, Workflow, and Modeling/Design/Survey Standards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2482772" y="1513900"/>
            <a:ext cx="1946700" cy="3470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2.  Industry Collaboration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State DOTs and FHWA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ACEC &amp; AGC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Risk Register Management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BIM For Infrastructure Pooled Fund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4656268" y="1513900"/>
            <a:ext cx="1946700" cy="3470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  Training &amp; Communication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Training Modules - ADOT and Community Availability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Website Update - Communicatio, Standards, Documentation, Guidance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Educational Institutions and Other Agencies and Organizations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29765" y="1479300"/>
            <a:ext cx="1946700" cy="3470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  Bentley Versioning &amp; PW Deployment</a:t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Bentley Versioning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lang="en" sz="1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New Projects: 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2024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lang="en" sz="1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On-Going Projects</a:t>
            </a:r>
            <a:endParaRPr sz="10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-"/>
            </a:pP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Prior to Stage 3: Upgrade to 2024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77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-"/>
            </a:pP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At Stage 4 or 5 may elect to remain at 10.12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i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**If consultant is working outside of ADOT PW Environment.</a:t>
            </a:r>
            <a:endParaRPr i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➢"/>
            </a:pPr>
            <a:r>
              <a:rPr b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ProjectWise</a:t>
            </a:r>
            <a:endParaRPr b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Char char="-"/>
            </a:pP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New Projects </a:t>
            </a:r>
            <a:r>
              <a:rPr i="1"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(upon approval)</a:t>
            </a:r>
            <a:endParaRPr i="1"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OT Updated Branding 2024">
  <a:themeElements>
    <a:clrScheme name="Simple Light">
      <a:dk1>
        <a:srgbClr val="000000"/>
      </a:dk1>
      <a:lt1>
        <a:srgbClr val="FFFFFF"/>
      </a:lt1>
      <a:dk2>
        <a:srgbClr val="414042"/>
      </a:dk2>
      <a:lt2>
        <a:srgbClr val="EEEEEE"/>
      </a:lt2>
      <a:accent1>
        <a:srgbClr val="369992"/>
      </a:accent1>
      <a:accent2>
        <a:srgbClr val="CC6C20"/>
      </a:accent2>
      <a:accent3>
        <a:srgbClr val="EBD4A3"/>
      </a:accent3>
      <a:accent4>
        <a:srgbClr val="005528"/>
      </a:accent4>
      <a:accent5>
        <a:srgbClr val="8CB27B"/>
      </a:accent5>
      <a:accent6>
        <a:srgbClr val="8A3A6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