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1" r:id="rId3"/>
    <p:sldId id="263" r:id="rId4"/>
    <p:sldId id="264" r:id="rId5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27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3"/>
  </p:normalViewPr>
  <p:slideViewPr>
    <p:cSldViewPr>
      <p:cViewPr varScale="1">
        <p:scale>
          <a:sx n="73" d="100"/>
          <a:sy n="73" d="100"/>
        </p:scale>
        <p:origin x="308" y="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1" i="0">
                <a:solidFill>
                  <a:srgbClr val="0058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221F1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00719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45"/>
              </a:lnSpc>
            </a:pPr>
            <a:r>
              <a:rPr dirty="0"/>
              <a:t>Date</a:t>
            </a:r>
            <a:r>
              <a:rPr spc="360" dirty="0"/>
              <a:t> </a:t>
            </a:r>
            <a:r>
              <a:rPr dirty="0"/>
              <a:t>|</a:t>
            </a:r>
            <a:r>
              <a:rPr spc="365" dirty="0"/>
              <a:t> </a:t>
            </a:r>
            <a:r>
              <a:rPr dirty="0"/>
              <a:t>Lorem</a:t>
            </a:r>
            <a:r>
              <a:rPr spc="-10" dirty="0"/>
              <a:t> </a:t>
            </a:r>
            <a:r>
              <a:rPr dirty="0"/>
              <a:t>ipsum</a:t>
            </a:r>
            <a:r>
              <a:rPr spc="-15" dirty="0"/>
              <a:t> </a:t>
            </a:r>
            <a:r>
              <a:rPr dirty="0"/>
              <a:t>dolor</a:t>
            </a:r>
            <a:r>
              <a:rPr spc="-10" dirty="0"/>
              <a:t> </a:t>
            </a:r>
            <a:r>
              <a:rPr dirty="0"/>
              <a:t>sit</a:t>
            </a:r>
            <a:r>
              <a:rPr spc="-10" dirty="0"/>
              <a:t> </a:t>
            </a:r>
            <a:r>
              <a:rPr dirty="0"/>
              <a:t>amet</a:t>
            </a:r>
            <a:r>
              <a:rPr spc="-15" dirty="0"/>
              <a:t> </a:t>
            </a:r>
            <a:r>
              <a:rPr dirty="0"/>
              <a:t>consectetuer</a:t>
            </a:r>
            <a:r>
              <a:rPr spc="365" dirty="0"/>
              <a:t> </a:t>
            </a:r>
            <a:r>
              <a:rPr dirty="0"/>
              <a:t>|</a:t>
            </a:r>
            <a:r>
              <a:rPr spc="310" dirty="0"/>
              <a:t> </a:t>
            </a:r>
            <a:r>
              <a:rPr dirty="0"/>
              <a:t>American</a:t>
            </a:r>
            <a:r>
              <a:rPr spc="-70" dirty="0"/>
              <a:t> </a:t>
            </a:r>
            <a:r>
              <a:rPr dirty="0"/>
              <a:t>Academy</a:t>
            </a:r>
            <a:r>
              <a:rPr spc="-10" dirty="0"/>
              <a:t> </a:t>
            </a:r>
            <a:r>
              <a:rPr dirty="0"/>
              <a:t>of</a:t>
            </a:r>
            <a:r>
              <a:rPr spc="-10" dirty="0"/>
              <a:t> </a:t>
            </a:r>
            <a:r>
              <a:rPr dirty="0"/>
              <a:t>Implant</a:t>
            </a:r>
            <a:r>
              <a:rPr spc="-15" dirty="0"/>
              <a:t> </a:t>
            </a:r>
            <a:r>
              <a:rPr dirty="0"/>
              <a:t>Dentistry</a:t>
            </a:r>
            <a:r>
              <a:rPr spc="365" dirty="0"/>
              <a:t> </a:t>
            </a:r>
            <a:r>
              <a:rPr dirty="0"/>
              <a:t>|</a:t>
            </a:r>
            <a:r>
              <a:rPr spc="365" dirty="0"/>
              <a:t> </a:t>
            </a:r>
            <a:r>
              <a:rPr spc="-10" dirty="0"/>
              <a:t>PAGE</a:t>
            </a:r>
            <a:r>
              <a:rPr spc="-15" dirty="0"/>
              <a:t> </a:t>
            </a:r>
            <a:r>
              <a:rPr spc="-50" dirty="0"/>
              <a:t>#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1" i="0">
                <a:solidFill>
                  <a:srgbClr val="0058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221F1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00719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45"/>
              </a:lnSpc>
            </a:pPr>
            <a:r>
              <a:rPr dirty="0"/>
              <a:t>Date</a:t>
            </a:r>
            <a:r>
              <a:rPr spc="360" dirty="0"/>
              <a:t> </a:t>
            </a:r>
            <a:r>
              <a:rPr dirty="0"/>
              <a:t>|</a:t>
            </a:r>
            <a:r>
              <a:rPr spc="365" dirty="0"/>
              <a:t> </a:t>
            </a:r>
            <a:r>
              <a:rPr dirty="0"/>
              <a:t>Lorem</a:t>
            </a:r>
            <a:r>
              <a:rPr spc="-10" dirty="0"/>
              <a:t> </a:t>
            </a:r>
            <a:r>
              <a:rPr dirty="0"/>
              <a:t>ipsum</a:t>
            </a:r>
            <a:r>
              <a:rPr spc="-15" dirty="0"/>
              <a:t> </a:t>
            </a:r>
            <a:r>
              <a:rPr dirty="0"/>
              <a:t>dolor</a:t>
            </a:r>
            <a:r>
              <a:rPr spc="-10" dirty="0"/>
              <a:t> </a:t>
            </a:r>
            <a:r>
              <a:rPr dirty="0"/>
              <a:t>sit</a:t>
            </a:r>
            <a:r>
              <a:rPr spc="-10" dirty="0"/>
              <a:t> </a:t>
            </a:r>
            <a:r>
              <a:rPr dirty="0"/>
              <a:t>amet</a:t>
            </a:r>
            <a:r>
              <a:rPr spc="-15" dirty="0"/>
              <a:t> </a:t>
            </a:r>
            <a:r>
              <a:rPr dirty="0"/>
              <a:t>consectetuer</a:t>
            </a:r>
            <a:r>
              <a:rPr spc="365" dirty="0"/>
              <a:t> </a:t>
            </a:r>
            <a:r>
              <a:rPr dirty="0"/>
              <a:t>|</a:t>
            </a:r>
            <a:r>
              <a:rPr spc="310" dirty="0"/>
              <a:t> </a:t>
            </a:r>
            <a:r>
              <a:rPr dirty="0"/>
              <a:t>American</a:t>
            </a:r>
            <a:r>
              <a:rPr spc="-70" dirty="0"/>
              <a:t> </a:t>
            </a:r>
            <a:r>
              <a:rPr dirty="0"/>
              <a:t>Academy</a:t>
            </a:r>
            <a:r>
              <a:rPr spc="-10" dirty="0"/>
              <a:t> </a:t>
            </a:r>
            <a:r>
              <a:rPr dirty="0"/>
              <a:t>of</a:t>
            </a:r>
            <a:r>
              <a:rPr spc="-10" dirty="0"/>
              <a:t> </a:t>
            </a:r>
            <a:r>
              <a:rPr dirty="0"/>
              <a:t>Implant</a:t>
            </a:r>
            <a:r>
              <a:rPr spc="-15" dirty="0"/>
              <a:t> </a:t>
            </a:r>
            <a:r>
              <a:rPr dirty="0"/>
              <a:t>Dentistry</a:t>
            </a:r>
            <a:r>
              <a:rPr spc="365" dirty="0"/>
              <a:t> </a:t>
            </a:r>
            <a:r>
              <a:rPr dirty="0"/>
              <a:t>|</a:t>
            </a:r>
            <a:r>
              <a:rPr spc="365" dirty="0"/>
              <a:t> </a:t>
            </a:r>
            <a:r>
              <a:rPr spc="-10" dirty="0"/>
              <a:t>PAGE</a:t>
            </a:r>
            <a:r>
              <a:rPr spc="-15" dirty="0"/>
              <a:t> </a:t>
            </a:r>
            <a:r>
              <a:rPr spc="-50" dirty="0"/>
              <a:t>#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1" i="0">
                <a:solidFill>
                  <a:srgbClr val="0058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00719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45"/>
              </a:lnSpc>
            </a:pPr>
            <a:r>
              <a:rPr dirty="0"/>
              <a:t>Date</a:t>
            </a:r>
            <a:r>
              <a:rPr spc="360" dirty="0"/>
              <a:t> </a:t>
            </a:r>
            <a:r>
              <a:rPr dirty="0"/>
              <a:t>|</a:t>
            </a:r>
            <a:r>
              <a:rPr spc="365" dirty="0"/>
              <a:t> </a:t>
            </a:r>
            <a:r>
              <a:rPr dirty="0"/>
              <a:t>Lorem</a:t>
            </a:r>
            <a:r>
              <a:rPr spc="-10" dirty="0"/>
              <a:t> </a:t>
            </a:r>
            <a:r>
              <a:rPr dirty="0"/>
              <a:t>ipsum</a:t>
            </a:r>
            <a:r>
              <a:rPr spc="-15" dirty="0"/>
              <a:t> </a:t>
            </a:r>
            <a:r>
              <a:rPr dirty="0"/>
              <a:t>dolor</a:t>
            </a:r>
            <a:r>
              <a:rPr spc="-10" dirty="0"/>
              <a:t> </a:t>
            </a:r>
            <a:r>
              <a:rPr dirty="0"/>
              <a:t>sit</a:t>
            </a:r>
            <a:r>
              <a:rPr spc="-10" dirty="0"/>
              <a:t> </a:t>
            </a:r>
            <a:r>
              <a:rPr dirty="0"/>
              <a:t>amet</a:t>
            </a:r>
            <a:r>
              <a:rPr spc="-15" dirty="0"/>
              <a:t> </a:t>
            </a:r>
            <a:r>
              <a:rPr dirty="0"/>
              <a:t>consectetuer</a:t>
            </a:r>
            <a:r>
              <a:rPr spc="365" dirty="0"/>
              <a:t> </a:t>
            </a:r>
            <a:r>
              <a:rPr dirty="0"/>
              <a:t>|</a:t>
            </a:r>
            <a:r>
              <a:rPr spc="310" dirty="0"/>
              <a:t> </a:t>
            </a:r>
            <a:r>
              <a:rPr dirty="0"/>
              <a:t>American</a:t>
            </a:r>
            <a:r>
              <a:rPr spc="-70" dirty="0"/>
              <a:t> </a:t>
            </a:r>
            <a:r>
              <a:rPr dirty="0"/>
              <a:t>Academy</a:t>
            </a:r>
            <a:r>
              <a:rPr spc="-10" dirty="0"/>
              <a:t> </a:t>
            </a:r>
            <a:r>
              <a:rPr dirty="0"/>
              <a:t>of</a:t>
            </a:r>
            <a:r>
              <a:rPr spc="-10" dirty="0"/>
              <a:t> </a:t>
            </a:r>
            <a:r>
              <a:rPr dirty="0"/>
              <a:t>Implant</a:t>
            </a:r>
            <a:r>
              <a:rPr spc="-15" dirty="0"/>
              <a:t> </a:t>
            </a:r>
            <a:r>
              <a:rPr dirty="0"/>
              <a:t>Dentistry</a:t>
            </a:r>
            <a:r>
              <a:rPr spc="365" dirty="0"/>
              <a:t> </a:t>
            </a:r>
            <a:r>
              <a:rPr dirty="0"/>
              <a:t>|</a:t>
            </a:r>
            <a:r>
              <a:rPr spc="365" dirty="0"/>
              <a:t> </a:t>
            </a:r>
            <a:r>
              <a:rPr spc="-10" dirty="0"/>
              <a:t>PAGE</a:t>
            </a:r>
            <a:r>
              <a:rPr spc="-15" dirty="0"/>
              <a:t> </a:t>
            </a:r>
            <a:r>
              <a:rPr spc="-50" dirty="0"/>
              <a:t>#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1" i="0">
                <a:solidFill>
                  <a:srgbClr val="0058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00719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45"/>
              </a:lnSpc>
            </a:pPr>
            <a:r>
              <a:rPr dirty="0"/>
              <a:t>Date</a:t>
            </a:r>
            <a:r>
              <a:rPr spc="360" dirty="0"/>
              <a:t> </a:t>
            </a:r>
            <a:r>
              <a:rPr dirty="0"/>
              <a:t>|</a:t>
            </a:r>
            <a:r>
              <a:rPr spc="365" dirty="0"/>
              <a:t> </a:t>
            </a:r>
            <a:r>
              <a:rPr dirty="0"/>
              <a:t>Lorem</a:t>
            </a:r>
            <a:r>
              <a:rPr spc="-10" dirty="0"/>
              <a:t> </a:t>
            </a:r>
            <a:r>
              <a:rPr dirty="0"/>
              <a:t>ipsum</a:t>
            </a:r>
            <a:r>
              <a:rPr spc="-15" dirty="0"/>
              <a:t> </a:t>
            </a:r>
            <a:r>
              <a:rPr dirty="0"/>
              <a:t>dolor</a:t>
            </a:r>
            <a:r>
              <a:rPr spc="-10" dirty="0"/>
              <a:t> </a:t>
            </a:r>
            <a:r>
              <a:rPr dirty="0"/>
              <a:t>sit</a:t>
            </a:r>
            <a:r>
              <a:rPr spc="-10" dirty="0"/>
              <a:t> </a:t>
            </a:r>
            <a:r>
              <a:rPr dirty="0"/>
              <a:t>amet</a:t>
            </a:r>
            <a:r>
              <a:rPr spc="-15" dirty="0"/>
              <a:t> </a:t>
            </a:r>
            <a:r>
              <a:rPr dirty="0"/>
              <a:t>consectetuer</a:t>
            </a:r>
            <a:r>
              <a:rPr spc="365" dirty="0"/>
              <a:t> </a:t>
            </a:r>
            <a:r>
              <a:rPr dirty="0"/>
              <a:t>|</a:t>
            </a:r>
            <a:r>
              <a:rPr spc="310" dirty="0"/>
              <a:t> </a:t>
            </a:r>
            <a:r>
              <a:rPr dirty="0"/>
              <a:t>American</a:t>
            </a:r>
            <a:r>
              <a:rPr spc="-70" dirty="0"/>
              <a:t> </a:t>
            </a:r>
            <a:r>
              <a:rPr dirty="0"/>
              <a:t>Academy</a:t>
            </a:r>
            <a:r>
              <a:rPr spc="-10" dirty="0"/>
              <a:t> </a:t>
            </a:r>
            <a:r>
              <a:rPr dirty="0"/>
              <a:t>of</a:t>
            </a:r>
            <a:r>
              <a:rPr spc="-10" dirty="0"/>
              <a:t> </a:t>
            </a:r>
            <a:r>
              <a:rPr dirty="0"/>
              <a:t>Implant</a:t>
            </a:r>
            <a:r>
              <a:rPr spc="-15" dirty="0"/>
              <a:t> </a:t>
            </a:r>
            <a:r>
              <a:rPr dirty="0"/>
              <a:t>Dentistry</a:t>
            </a:r>
            <a:r>
              <a:rPr spc="365" dirty="0"/>
              <a:t> </a:t>
            </a:r>
            <a:r>
              <a:rPr dirty="0"/>
              <a:t>|</a:t>
            </a:r>
            <a:r>
              <a:rPr spc="365" dirty="0"/>
              <a:t> </a:t>
            </a:r>
            <a:r>
              <a:rPr spc="-10" dirty="0"/>
              <a:t>PAGE</a:t>
            </a:r>
            <a:r>
              <a:rPr spc="-15" dirty="0"/>
              <a:t> </a:t>
            </a:r>
            <a:r>
              <a:rPr spc="-50" dirty="0"/>
              <a:t>#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092810" y="2376411"/>
            <a:ext cx="5096510" cy="4481830"/>
          </a:xfrm>
          <a:custGeom>
            <a:avLst/>
            <a:gdLst/>
            <a:ahLst/>
            <a:cxnLst/>
            <a:rect l="l" t="t" r="r" b="b"/>
            <a:pathLst>
              <a:path w="5096509" h="4481830">
                <a:moveTo>
                  <a:pt x="0" y="4481588"/>
                </a:moveTo>
                <a:lnTo>
                  <a:pt x="5096141" y="4481588"/>
                </a:lnTo>
                <a:lnTo>
                  <a:pt x="5096141" y="0"/>
                </a:lnTo>
                <a:lnTo>
                  <a:pt x="0" y="0"/>
                </a:lnTo>
                <a:lnTo>
                  <a:pt x="0" y="4481588"/>
                </a:lnTo>
                <a:close/>
              </a:path>
            </a:pathLst>
          </a:custGeom>
          <a:solidFill>
            <a:srgbClr val="94C8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2104072"/>
            <a:ext cx="2941320" cy="132080"/>
          </a:xfrm>
          <a:custGeom>
            <a:avLst/>
            <a:gdLst/>
            <a:ahLst/>
            <a:cxnLst/>
            <a:rect l="l" t="t" r="r" b="b"/>
            <a:pathLst>
              <a:path w="2941320" h="132080">
                <a:moveTo>
                  <a:pt x="0" y="131546"/>
                </a:moveTo>
                <a:lnTo>
                  <a:pt x="2941320" y="131546"/>
                </a:lnTo>
                <a:lnTo>
                  <a:pt x="2941320" y="0"/>
                </a:lnTo>
                <a:lnTo>
                  <a:pt x="0" y="0"/>
                </a:lnTo>
                <a:lnTo>
                  <a:pt x="0" y="131546"/>
                </a:lnTo>
                <a:close/>
              </a:path>
            </a:pathLst>
          </a:custGeom>
          <a:solidFill>
            <a:srgbClr val="0071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2941320" y="2104072"/>
            <a:ext cx="3044190" cy="132080"/>
          </a:xfrm>
          <a:custGeom>
            <a:avLst/>
            <a:gdLst/>
            <a:ahLst/>
            <a:cxnLst/>
            <a:rect l="l" t="t" r="r" b="b"/>
            <a:pathLst>
              <a:path w="3044190" h="132080">
                <a:moveTo>
                  <a:pt x="0" y="131546"/>
                </a:moveTo>
                <a:lnTo>
                  <a:pt x="3043732" y="131546"/>
                </a:lnTo>
                <a:lnTo>
                  <a:pt x="3043732" y="0"/>
                </a:lnTo>
                <a:lnTo>
                  <a:pt x="0" y="0"/>
                </a:lnTo>
                <a:lnTo>
                  <a:pt x="0" y="131546"/>
                </a:lnTo>
                <a:close/>
              </a:path>
            </a:pathLst>
          </a:custGeom>
          <a:solidFill>
            <a:srgbClr val="8327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5985052" y="2104072"/>
            <a:ext cx="3357245" cy="272415"/>
          </a:xfrm>
          <a:custGeom>
            <a:avLst/>
            <a:gdLst/>
            <a:ahLst/>
            <a:cxnLst/>
            <a:rect l="l" t="t" r="r" b="b"/>
            <a:pathLst>
              <a:path w="3357245" h="272414">
                <a:moveTo>
                  <a:pt x="3356762" y="0"/>
                </a:moveTo>
                <a:lnTo>
                  <a:pt x="0" y="0"/>
                </a:lnTo>
                <a:lnTo>
                  <a:pt x="0" y="131546"/>
                </a:lnTo>
                <a:lnTo>
                  <a:pt x="0" y="272338"/>
                </a:lnTo>
                <a:lnTo>
                  <a:pt x="3356762" y="272338"/>
                </a:lnTo>
                <a:lnTo>
                  <a:pt x="3356762" y="131546"/>
                </a:lnTo>
                <a:lnTo>
                  <a:pt x="3356762" y="0"/>
                </a:lnTo>
                <a:close/>
              </a:path>
            </a:pathLst>
          </a:custGeom>
          <a:solidFill>
            <a:srgbClr val="033B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9341815" y="2104072"/>
            <a:ext cx="2847340" cy="272415"/>
          </a:xfrm>
          <a:custGeom>
            <a:avLst/>
            <a:gdLst/>
            <a:ahLst/>
            <a:cxnLst/>
            <a:rect l="l" t="t" r="r" b="b"/>
            <a:pathLst>
              <a:path w="2847340" h="272414">
                <a:moveTo>
                  <a:pt x="2847136" y="0"/>
                </a:moveTo>
                <a:lnTo>
                  <a:pt x="0" y="0"/>
                </a:lnTo>
                <a:lnTo>
                  <a:pt x="0" y="272338"/>
                </a:lnTo>
                <a:lnTo>
                  <a:pt x="2847136" y="272338"/>
                </a:lnTo>
                <a:lnTo>
                  <a:pt x="2847136" y="0"/>
                </a:lnTo>
                <a:close/>
              </a:path>
            </a:pathLst>
          </a:custGeom>
          <a:solidFill>
            <a:srgbClr val="1F6A8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64060" y="2235619"/>
            <a:ext cx="6524891" cy="4622380"/>
          </a:xfrm>
          <a:prstGeom prst="rect">
            <a:avLst/>
          </a:prstGeom>
        </p:spPr>
      </p:pic>
      <p:sp>
        <p:nvSpPr>
          <p:cNvPr id="22" name="bg object 22"/>
          <p:cNvSpPr/>
          <p:nvPr/>
        </p:nvSpPr>
        <p:spPr>
          <a:xfrm>
            <a:off x="0" y="2235619"/>
            <a:ext cx="7092950" cy="4622800"/>
          </a:xfrm>
          <a:custGeom>
            <a:avLst/>
            <a:gdLst/>
            <a:ahLst/>
            <a:cxnLst/>
            <a:rect l="l" t="t" r="r" b="b"/>
            <a:pathLst>
              <a:path w="7092950" h="4622800">
                <a:moveTo>
                  <a:pt x="7092810" y="0"/>
                </a:moveTo>
                <a:lnTo>
                  <a:pt x="0" y="0"/>
                </a:lnTo>
                <a:lnTo>
                  <a:pt x="0" y="4622380"/>
                </a:lnTo>
                <a:lnTo>
                  <a:pt x="7092810" y="4622380"/>
                </a:lnTo>
                <a:lnTo>
                  <a:pt x="7092810" y="0"/>
                </a:lnTo>
                <a:close/>
              </a:path>
            </a:pathLst>
          </a:custGeom>
          <a:solidFill>
            <a:srgbClr val="0058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0" y="0"/>
            <a:ext cx="12189460" cy="224790"/>
          </a:xfrm>
          <a:custGeom>
            <a:avLst/>
            <a:gdLst/>
            <a:ahLst/>
            <a:cxnLst/>
            <a:rect l="l" t="t" r="r" b="b"/>
            <a:pathLst>
              <a:path w="12189460" h="224790">
                <a:moveTo>
                  <a:pt x="12188952" y="0"/>
                </a:moveTo>
                <a:lnTo>
                  <a:pt x="0" y="0"/>
                </a:lnTo>
                <a:lnTo>
                  <a:pt x="0" y="224459"/>
                </a:lnTo>
                <a:lnTo>
                  <a:pt x="12188952" y="224459"/>
                </a:lnTo>
                <a:lnTo>
                  <a:pt x="12188952" y="0"/>
                </a:lnTo>
                <a:close/>
              </a:path>
            </a:pathLst>
          </a:custGeom>
          <a:solidFill>
            <a:srgbClr val="8327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00719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45"/>
              </a:lnSpc>
            </a:pPr>
            <a:r>
              <a:rPr dirty="0"/>
              <a:t>Date</a:t>
            </a:r>
            <a:r>
              <a:rPr spc="360" dirty="0"/>
              <a:t> </a:t>
            </a:r>
            <a:r>
              <a:rPr dirty="0"/>
              <a:t>|</a:t>
            </a:r>
            <a:r>
              <a:rPr spc="365" dirty="0"/>
              <a:t> </a:t>
            </a:r>
            <a:r>
              <a:rPr dirty="0"/>
              <a:t>Lorem</a:t>
            </a:r>
            <a:r>
              <a:rPr spc="-10" dirty="0"/>
              <a:t> </a:t>
            </a:r>
            <a:r>
              <a:rPr dirty="0"/>
              <a:t>ipsum</a:t>
            </a:r>
            <a:r>
              <a:rPr spc="-15" dirty="0"/>
              <a:t> </a:t>
            </a:r>
            <a:r>
              <a:rPr dirty="0"/>
              <a:t>dolor</a:t>
            </a:r>
            <a:r>
              <a:rPr spc="-10" dirty="0"/>
              <a:t> </a:t>
            </a:r>
            <a:r>
              <a:rPr dirty="0"/>
              <a:t>sit</a:t>
            </a:r>
            <a:r>
              <a:rPr spc="-10" dirty="0"/>
              <a:t> </a:t>
            </a:r>
            <a:r>
              <a:rPr dirty="0"/>
              <a:t>amet</a:t>
            </a:r>
            <a:r>
              <a:rPr spc="-15" dirty="0"/>
              <a:t> </a:t>
            </a:r>
            <a:r>
              <a:rPr dirty="0"/>
              <a:t>consectetuer</a:t>
            </a:r>
            <a:r>
              <a:rPr spc="365" dirty="0"/>
              <a:t> </a:t>
            </a:r>
            <a:r>
              <a:rPr dirty="0"/>
              <a:t>|</a:t>
            </a:r>
            <a:r>
              <a:rPr spc="310" dirty="0"/>
              <a:t> </a:t>
            </a:r>
            <a:r>
              <a:rPr dirty="0"/>
              <a:t>American</a:t>
            </a:r>
            <a:r>
              <a:rPr spc="-70" dirty="0"/>
              <a:t> </a:t>
            </a:r>
            <a:r>
              <a:rPr dirty="0"/>
              <a:t>Academy</a:t>
            </a:r>
            <a:r>
              <a:rPr spc="-10" dirty="0"/>
              <a:t> </a:t>
            </a:r>
            <a:r>
              <a:rPr dirty="0"/>
              <a:t>of</a:t>
            </a:r>
            <a:r>
              <a:rPr spc="-10" dirty="0"/>
              <a:t> </a:t>
            </a:r>
            <a:r>
              <a:rPr dirty="0"/>
              <a:t>Implant</a:t>
            </a:r>
            <a:r>
              <a:rPr spc="-15" dirty="0"/>
              <a:t> </a:t>
            </a:r>
            <a:r>
              <a:rPr dirty="0"/>
              <a:t>Dentistry</a:t>
            </a:r>
            <a:r>
              <a:rPr spc="365" dirty="0"/>
              <a:t> </a:t>
            </a:r>
            <a:r>
              <a:rPr dirty="0"/>
              <a:t>|</a:t>
            </a:r>
            <a:r>
              <a:rPr spc="365" dirty="0"/>
              <a:t> </a:t>
            </a:r>
            <a:r>
              <a:rPr spc="-10" dirty="0"/>
              <a:t>PAGE</a:t>
            </a:r>
            <a:r>
              <a:rPr spc="-15" dirty="0"/>
              <a:t> </a:t>
            </a:r>
            <a:r>
              <a:rPr spc="-50" dirty="0"/>
              <a:t>#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509237" y="552486"/>
            <a:ext cx="7265433" cy="4673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1" i="0">
                <a:solidFill>
                  <a:srgbClr val="0058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25350" y="1860698"/>
            <a:ext cx="8206105" cy="4201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221F1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202167" y="6442360"/>
            <a:ext cx="8635365" cy="2241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rgbClr val="00719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45"/>
              </a:lnSpc>
            </a:pPr>
            <a:r>
              <a:rPr dirty="0"/>
              <a:t>Date</a:t>
            </a:r>
            <a:r>
              <a:rPr spc="360" dirty="0"/>
              <a:t> </a:t>
            </a:r>
            <a:r>
              <a:rPr dirty="0"/>
              <a:t>|</a:t>
            </a:r>
            <a:r>
              <a:rPr spc="365" dirty="0"/>
              <a:t> </a:t>
            </a:r>
            <a:r>
              <a:rPr dirty="0"/>
              <a:t>Lorem</a:t>
            </a:r>
            <a:r>
              <a:rPr spc="-10" dirty="0"/>
              <a:t> </a:t>
            </a:r>
            <a:r>
              <a:rPr dirty="0"/>
              <a:t>ipsum</a:t>
            </a:r>
            <a:r>
              <a:rPr spc="-15" dirty="0"/>
              <a:t> </a:t>
            </a:r>
            <a:r>
              <a:rPr dirty="0"/>
              <a:t>dolor</a:t>
            </a:r>
            <a:r>
              <a:rPr spc="-10" dirty="0"/>
              <a:t> </a:t>
            </a:r>
            <a:r>
              <a:rPr dirty="0"/>
              <a:t>sit</a:t>
            </a:r>
            <a:r>
              <a:rPr spc="-10" dirty="0"/>
              <a:t> </a:t>
            </a:r>
            <a:r>
              <a:rPr dirty="0"/>
              <a:t>amet</a:t>
            </a:r>
            <a:r>
              <a:rPr spc="-15" dirty="0"/>
              <a:t> </a:t>
            </a:r>
            <a:r>
              <a:rPr dirty="0"/>
              <a:t>consectetuer</a:t>
            </a:r>
            <a:r>
              <a:rPr spc="365" dirty="0"/>
              <a:t> </a:t>
            </a:r>
            <a:r>
              <a:rPr dirty="0"/>
              <a:t>|</a:t>
            </a:r>
            <a:r>
              <a:rPr spc="310" dirty="0"/>
              <a:t> </a:t>
            </a:r>
            <a:r>
              <a:rPr dirty="0"/>
              <a:t>American</a:t>
            </a:r>
            <a:r>
              <a:rPr spc="-70" dirty="0"/>
              <a:t> </a:t>
            </a:r>
            <a:r>
              <a:rPr dirty="0"/>
              <a:t>Academy</a:t>
            </a:r>
            <a:r>
              <a:rPr spc="-10" dirty="0"/>
              <a:t> </a:t>
            </a:r>
            <a:r>
              <a:rPr dirty="0"/>
              <a:t>of</a:t>
            </a:r>
            <a:r>
              <a:rPr spc="-10" dirty="0"/>
              <a:t> </a:t>
            </a:r>
            <a:r>
              <a:rPr dirty="0"/>
              <a:t>Implant</a:t>
            </a:r>
            <a:r>
              <a:rPr spc="-15" dirty="0"/>
              <a:t> </a:t>
            </a:r>
            <a:r>
              <a:rPr dirty="0"/>
              <a:t>Dentistry</a:t>
            </a:r>
            <a:r>
              <a:rPr spc="365" dirty="0"/>
              <a:t> </a:t>
            </a:r>
            <a:r>
              <a:rPr dirty="0"/>
              <a:t>|</a:t>
            </a:r>
            <a:r>
              <a:rPr spc="365" dirty="0"/>
              <a:t> </a:t>
            </a:r>
            <a:r>
              <a:rPr spc="-10" dirty="0"/>
              <a:t>PAGE</a:t>
            </a:r>
            <a:r>
              <a:rPr spc="-15" dirty="0"/>
              <a:t> </a:t>
            </a:r>
            <a:r>
              <a:rPr spc="-50" dirty="0"/>
              <a:t>#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16642" y="224459"/>
            <a:ext cx="8372475" cy="890905"/>
          </a:xfrm>
          <a:prstGeom prst="rect">
            <a:avLst/>
          </a:prstGeom>
          <a:solidFill>
            <a:srgbClr val="007198"/>
          </a:solidFill>
        </p:spPr>
        <p:txBody>
          <a:bodyPr vert="horz" wrap="square" lIns="0" tIns="107314" rIns="0" bIns="0" rtlCol="0">
            <a:spAutoFit/>
          </a:bodyPr>
          <a:lstStyle/>
          <a:p>
            <a:pPr marL="307340" marR="356870">
              <a:lnSpc>
                <a:spcPct val="114599"/>
              </a:lnSpc>
              <a:spcBef>
                <a:spcPts val="844"/>
              </a:spcBef>
            </a:pPr>
            <a:r>
              <a:rPr sz="1600" i="1" dirty="0">
                <a:solidFill>
                  <a:srgbClr val="FFFFFF"/>
                </a:solidFill>
                <a:latin typeface="Arial"/>
                <a:cs typeface="Arial"/>
              </a:rPr>
              <a:t>Advancing</a:t>
            </a:r>
            <a:r>
              <a:rPr sz="1600" i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600" i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FFFFFF"/>
                </a:solidFill>
                <a:latin typeface="Arial"/>
                <a:cs typeface="Arial"/>
              </a:rPr>
              <a:t>science</a:t>
            </a:r>
            <a:r>
              <a:rPr sz="1600" i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600" i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FFFFFF"/>
                </a:solidFill>
                <a:latin typeface="Arial"/>
                <a:cs typeface="Arial"/>
              </a:rPr>
              <a:t>practice</a:t>
            </a:r>
            <a:r>
              <a:rPr sz="1600" i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600" i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FFFFFF"/>
                </a:solidFill>
                <a:latin typeface="Arial"/>
                <a:cs typeface="Arial"/>
              </a:rPr>
              <a:t>Implant</a:t>
            </a:r>
            <a:r>
              <a:rPr sz="1600" i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FFFFFF"/>
                </a:solidFill>
                <a:latin typeface="Arial"/>
                <a:cs typeface="Arial"/>
              </a:rPr>
              <a:t>Dentistry</a:t>
            </a:r>
            <a:r>
              <a:rPr sz="1600" i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FFFFFF"/>
                </a:solidFill>
                <a:latin typeface="Arial"/>
                <a:cs typeface="Arial"/>
              </a:rPr>
              <a:t>through</a:t>
            </a:r>
            <a:r>
              <a:rPr sz="1600" i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FFFFFF"/>
                </a:solidFill>
                <a:latin typeface="Arial"/>
                <a:cs typeface="Arial"/>
              </a:rPr>
              <a:t>education,</a:t>
            </a:r>
            <a:r>
              <a:rPr sz="1600" i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i="1" spc="-10" dirty="0">
                <a:solidFill>
                  <a:srgbClr val="FFFFFF"/>
                </a:solidFill>
                <a:latin typeface="Arial"/>
                <a:cs typeface="Arial"/>
              </a:rPr>
              <a:t>advocacy, </a:t>
            </a:r>
            <a:r>
              <a:rPr sz="1600" i="1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600" i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FFFFFF"/>
                </a:solidFill>
                <a:latin typeface="Arial"/>
                <a:cs typeface="Arial"/>
              </a:rPr>
              <a:t>research</a:t>
            </a:r>
            <a:r>
              <a:rPr sz="1600" i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FFFFFF"/>
                </a:solidFill>
                <a:latin typeface="Arial"/>
                <a:cs typeface="Arial"/>
              </a:rPr>
              <a:t>support;</a:t>
            </a:r>
            <a:r>
              <a:rPr sz="1600" i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600" i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FFFFFF"/>
                </a:solidFill>
                <a:latin typeface="Arial"/>
                <a:cs typeface="Arial"/>
              </a:rPr>
              <a:t>serving</a:t>
            </a:r>
            <a:r>
              <a:rPr sz="1600" i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FFFFFF"/>
                </a:solidFill>
                <a:latin typeface="Arial"/>
                <a:cs typeface="Arial"/>
              </a:rPr>
              <a:t>as</a:t>
            </a:r>
            <a:r>
              <a:rPr sz="1600" i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600" i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FFFFFF"/>
                </a:solidFill>
                <a:latin typeface="Arial"/>
                <a:cs typeface="Arial"/>
              </a:rPr>
              <a:t>credentialing</a:t>
            </a:r>
            <a:r>
              <a:rPr sz="1600" i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FFFFFF"/>
                </a:solidFill>
                <a:latin typeface="Arial"/>
                <a:cs typeface="Arial"/>
              </a:rPr>
              <a:t>standard</a:t>
            </a:r>
            <a:r>
              <a:rPr sz="1600" i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1600" i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600" i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i="1" spc="-10" dirty="0">
                <a:solidFill>
                  <a:srgbClr val="FFFFFF"/>
                </a:solidFill>
                <a:latin typeface="Arial"/>
                <a:cs typeface="Arial"/>
              </a:rPr>
              <a:t>profession.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5800" y="2072200"/>
            <a:ext cx="5820410" cy="227498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90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lang="en-US" sz="4800" dirty="0">
                <a:solidFill>
                  <a:srgbClr val="FFFFFF"/>
                </a:solidFill>
                <a:latin typeface="Arial"/>
                <a:cs typeface="Arial"/>
              </a:rPr>
              <a:t>Fellow Radiograph Template</a:t>
            </a:r>
            <a:endParaRPr sz="4800" dirty="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6195" y="224467"/>
            <a:ext cx="2776528" cy="187603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09237" y="552486"/>
            <a:ext cx="5329963" cy="459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050">
              <a:lnSpc>
                <a:spcPct val="100000"/>
              </a:lnSpc>
              <a:spcBef>
                <a:spcPts val="100"/>
              </a:spcBef>
            </a:pPr>
            <a:r>
              <a:rPr lang="en-US" dirty="0">
                <a:solidFill>
                  <a:srgbClr val="007198"/>
                </a:solidFill>
              </a:rPr>
              <a:t>RADIOGRAPHS REQUIRED: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12189460" cy="1392555"/>
            <a:chOff x="0" y="0"/>
            <a:chExt cx="12189460" cy="1392555"/>
          </a:xfrm>
        </p:grpSpPr>
        <p:sp>
          <p:nvSpPr>
            <p:cNvPr id="4" name="object 4"/>
            <p:cNvSpPr/>
            <p:nvPr/>
          </p:nvSpPr>
          <p:spPr>
            <a:xfrm>
              <a:off x="0" y="0"/>
              <a:ext cx="12189460" cy="1375410"/>
            </a:xfrm>
            <a:custGeom>
              <a:avLst/>
              <a:gdLst/>
              <a:ahLst/>
              <a:cxnLst/>
              <a:rect l="l" t="t" r="r" b="b"/>
              <a:pathLst>
                <a:path w="12189460" h="1375410">
                  <a:moveTo>
                    <a:pt x="12188952" y="0"/>
                  </a:moveTo>
                  <a:lnTo>
                    <a:pt x="10822457" y="0"/>
                  </a:lnTo>
                  <a:lnTo>
                    <a:pt x="0" y="0"/>
                  </a:lnTo>
                  <a:lnTo>
                    <a:pt x="0" y="226783"/>
                  </a:lnTo>
                  <a:lnTo>
                    <a:pt x="10822457" y="226783"/>
                  </a:lnTo>
                  <a:lnTo>
                    <a:pt x="10822457" y="1375003"/>
                  </a:lnTo>
                  <a:lnTo>
                    <a:pt x="12188952" y="1375003"/>
                  </a:lnTo>
                  <a:lnTo>
                    <a:pt x="12188952" y="226783"/>
                  </a:lnTo>
                  <a:lnTo>
                    <a:pt x="12188952" y="0"/>
                  </a:lnTo>
                  <a:close/>
                </a:path>
              </a:pathLst>
            </a:custGeom>
            <a:solidFill>
              <a:srgbClr val="0076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822457" y="1368653"/>
              <a:ext cx="1366520" cy="12700"/>
            </a:xfrm>
            <a:custGeom>
              <a:avLst/>
              <a:gdLst/>
              <a:ahLst/>
              <a:cxnLst/>
              <a:rect l="l" t="t" r="r" b="b"/>
              <a:pathLst>
                <a:path w="1366520" h="12700">
                  <a:moveTo>
                    <a:pt x="0" y="12700"/>
                  </a:moveTo>
                  <a:lnTo>
                    <a:pt x="1366494" y="12700"/>
                  </a:lnTo>
                  <a:lnTo>
                    <a:pt x="1366494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822457" y="0"/>
              <a:ext cx="0" cy="1375410"/>
            </a:xfrm>
            <a:custGeom>
              <a:avLst/>
              <a:gdLst/>
              <a:ahLst/>
              <a:cxnLst/>
              <a:rect l="l" t="t" r="r" b="b"/>
              <a:pathLst>
                <a:path h="1375410">
                  <a:moveTo>
                    <a:pt x="0" y="0"/>
                  </a:moveTo>
                  <a:lnTo>
                    <a:pt x="0" y="137500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822461" y="8511"/>
              <a:ext cx="1366520" cy="1366520"/>
            </a:xfrm>
            <a:custGeom>
              <a:avLst/>
              <a:gdLst/>
              <a:ahLst/>
              <a:cxnLst/>
              <a:rect l="l" t="t" r="r" b="b"/>
              <a:pathLst>
                <a:path w="1366520" h="1366520">
                  <a:moveTo>
                    <a:pt x="1366494" y="0"/>
                  </a:moveTo>
                  <a:lnTo>
                    <a:pt x="0" y="1366494"/>
                  </a:lnTo>
                  <a:lnTo>
                    <a:pt x="1366494" y="1366494"/>
                  </a:lnTo>
                  <a:lnTo>
                    <a:pt x="1366494" y="0"/>
                  </a:lnTo>
                  <a:close/>
                </a:path>
              </a:pathLst>
            </a:custGeom>
            <a:solidFill>
              <a:srgbClr val="004E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1275626"/>
              <a:ext cx="2957195" cy="116839"/>
            </a:xfrm>
            <a:custGeom>
              <a:avLst/>
              <a:gdLst/>
              <a:ahLst/>
              <a:cxnLst/>
              <a:rect l="l" t="t" r="r" b="b"/>
              <a:pathLst>
                <a:path w="2957195" h="116840">
                  <a:moveTo>
                    <a:pt x="0" y="116649"/>
                  </a:moveTo>
                  <a:lnTo>
                    <a:pt x="2956941" y="116649"/>
                  </a:lnTo>
                  <a:lnTo>
                    <a:pt x="2956941" y="0"/>
                  </a:lnTo>
                  <a:lnTo>
                    <a:pt x="0" y="0"/>
                  </a:lnTo>
                  <a:lnTo>
                    <a:pt x="0" y="116649"/>
                  </a:lnTo>
                  <a:close/>
                </a:path>
              </a:pathLst>
            </a:custGeom>
            <a:solidFill>
              <a:srgbClr val="0071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956941" y="1275626"/>
              <a:ext cx="3044190" cy="116839"/>
            </a:xfrm>
            <a:custGeom>
              <a:avLst/>
              <a:gdLst/>
              <a:ahLst/>
              <a:cxnLst/>
              <a:rect l="l" t="t" r="r" b="b"/>
              <a:pathLst>
                <a:path w="3044190" h="116840">
                  <a:moveTo>
                    <a:pt x="0" y="116649"/>
                  </a:moveTo>
                  <a:lnTo>
                    <a:pt x="3043745" y="116649"/>
                  </a:lnTo>
                  <a:lnTo>
                    <a:pt x="3043745" y="0"/>
                  </a:lnTo>
                  <a:lnTo>
                    <a:pt x="0" y="0"/>
                  </a:lnTo>
                  <a:lnTo>
                    <a:pt x="0" y="116649"/>
                  </a:lnTo>
                  <a:close/>
                </a:path>
              </a:pathLst>
            </a:custGeom>
            <a:solidFill>
              <a:srgbClr val="8327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000686" y="1275626"/>
              <a:ext cx="3357245" cy="116839"/>
            </a:xfrm>
            <a:custGeom>
              <a:avLst/>
              <a:gdLst/>
              <a:ahLst/>
              <a:cxnLst/>
              <a:rect l="l" t="t" r="r" b="b"/>
              <a:pathLst>
                <a:path w="3357245" h="116840">
                  <a:moveTo>
                    <a:pt x="0" y="116649"/>
                  </a:moveTo>
                  <a:lnTo>
                    <a:pt x="3356749" y="116649"/>
                  </a:lnTo>
                  <a:lnTo>
                    <a:pt x="3356749" y="0"/>
                  </a:lnTo>
                  <a:lnTo>
                    <a:pt x="0" y="0"/>
                  </a:lnTo>
                  <a:lnTo>
                    <a:pt x="0" y="116649"/>
                  </a:lnTo>
                  <a:close/>
                </a:path>
              </a:pathLst>
            </a:custGeom>
            <a:solidFill>
              <a:srgbClr val="033B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357436" y="1275626"/>
              <a:ext cx="2832100" cy="116839"/>
            </a:xfrm>
            <a:custGeom>
              <a:avLst/>
              <a:gdLst/>
              <a:ahLst/>
              <a:cxnLst/>
              <a:rect l="l" t="t" r="r" b="b"/>
              <a:pathLst>
                <a:path w="2832100" h="116840">
                  <a:moveTo>
                    <a:pt x="2831515" y="0"/>
                  </a:moveTo>
                  <a:lnTo>
                    <a:pt x="0" y="0"/>
                  </a:lnTo>
                  <a:lnTo>
                    <a:pt x="0" y="116649"/>
                  </a:lnTo>
                  <a:lnTo>
                    <a:pt x="2831515" y="116649"/>
                  </a:lnTo>
                  <a:lnTo>
                    <a:pt x="2831515" y="0"/>
                  </a:lnTo>
                  <a:close/>
                </a:path>
              </a:pathLst>
            </a:custGeom>
            <a:solidFill>
              <a:srgbClr val="1F6A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77773" y="266509"/>
              <a:ext cx="1845106" cy="917575"/>
            </a:xfrm>
            <a:prstGeom prst="rect">
              <a:avLst/>
            </a:prstGeom>
          </p:spPr>
        </p:pic>
      </p:grpSp>
      <p:sp>
        <p:nvSpPr>
          <p:cNvPr id="13" name="object 13"/>
          <p:cNvSpPr txBox="1"/>
          <p:nvPr/>
        </p:nvSpPr>
        <p:spPr>
          <a:xfrm>
            <a:off x="838200" y="2485159"/>
            <a:ext cx="10923951" cy="372922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marR="5080" indent="-457200">
              <a:spcBef>
                <a:spcPts val="120"/>
              </a:spcBef>
              <a:buFont typeface="+mj-lt"/>
              <a:buAutoNum type="arabicPeriod"/>
            </a:pPr>
            <a:r>
              <a:rPr lang="en-US" dirty="0">
                <a:solidFill>
                  <a:srgbClr val="221F1F"/>
                </a:solidFill>
                <a:latin typeface="Arial"/>
                <a:cs typeface="Arial"/>
              </a:rPr>
              <a:t>Presurgical </a:t>
            </a:r>
            <a:r>
              <a:rPr lang="en-US" dirty="0" err="1">
                <a:solidFill>
                  <a:srgbClr val="221F1F"/>
                </a:solidFill>
                <a:latin typeface="Arial"/>
                <a:cs typeface="Arial"/>
              </a:rPr>
              <a:t>panograph</a:t>
            </a:r>
            <a:r>
              <a:rPr lang="en-US" dirty="0">
                <a:solidFill>
                  <a:srgbClr val="221F1F"/>
                </a:solidFill>
                <a:latin typeface="Arial"/>
                <a:cs typeface="Arial"/>
              </a:rPr>
              <a:t> or a full-mouth radiographic series.</a:t>
            </a:r>
          </a:p>
          <a:p>
            <a:pPr marL="469900" marR="5080" indent="-457200">
              <a:spcBef>
                <a:spcPts val="120"/>
              </a:spcBef>
              <a:buFont typeface="+mj-lt"/>
              <a:buAutoNum type="arabicPeriod"/>
            </a:pPr>
            <a:r>
              <a:rPr lang="en-US" dirty="0">
                <a:solidFill>
                  <a:srgbClr val="221F1F"/>
                </a:solidFill>
                <a:latin typeface="Arial"/>
                <a:cs typeface="Arial"/>
              </a:rPr>
              <a:t>Post-surgical (within one week of surgery) </a:t>
            </a:r>
            <a:r>
              <a:rPr lang="en-US" dirty="0" err="1">
                <a:solidFill>
                  <a:srgbClr val="221F1F"/>
                </a:solidFill>
                <a:latin typeface="Arial"/>
                <a:cs typeface="Arial"/>
              </a:rPr>
              <a:t>panograph</a:t>
            </a:r>
            <a:r>
              <a:rPr lang="en-US" dirty="0">
                <a:solidFill>
                  <a:srgbClr val="221F1F"/>
                </a:solidFill>
                <a:latin typeface="Arial"/>
                <a:cs typeface="Arial"/>
              </a:rPr>
              <a:t> or a post surgical periapical radiograph for a single-tooth-implant </a:t>
            </a:r>
          </a:p>
          <a:p>
            <a:pPr marL="469900" marR="5080" indent="-457200">
              <a:spcBef>
                <a:spcPts val="120"/>
              </a:spcBef>
              <a:buFont typeface="+mj-lt"/>
              <a:buAutoNum type="arabicPeriod"/>
            </a:pPr>
            <a:r>
              <a:rPr lang="en-US" dirty="0">
                <a:solidFill>
                  <a:srgbClr val="221F1F"/>
                </a:solidFill>
                <a:latin typeface="Arial"/>
                <a:cs typeface="Arial"/>
              </a:rPr>
              <a:t>Post-prosthetic (with prosthesis or bar superstructure in place);  either </a:t>
            </a:r>
            <a:r>
              <a:rPr lang="en-US" dirty="0" err="1">
                <a:solidFill>
                  <a:srgbClr val="221F1F"/>
                </a:solidFill>
                <a:latin typeface="Arial"/>
                <a:cs typeface="Arial"/>
              </a:rPr>
              <a:t>panographic</a:t>
            </a:r>
            <a:r>
              <a:rPr lang="en-US" dirty="0">
                <a:solidFill>
                  <a:srgbClr val="221F1F"/>
                </a:solidFill>
                <a:latin typeface="Arial"/>
                <a:cs typeface="Arial"/>
              </a:rPr>
              <a:t> or periapical radiographs are acceptable</a:t>
            </a:r>
          </a:p>
          <a:p>
            <a:pPr marL="469900" marR="5080" indent="-457200">
              <a:spcBef>
                <a:spcPts val="120"/>
              </a:spcBef>
              <a:buFont typeface="+mj-lt"/>
              <a:buAutoNum type="arabicPeriod"/>
            </a:pPr>
            <a:r>
              <a:rPr lang="en-US" dirty="0">
                <a:solidFill>
                  <a:srgbClr val="221F1F"/>
                </a:solidFill>
                <a:latin typeface="Arial"/>
                <a:cs typeface="Arial"/>
              </a:rPr>
              <a:t>Completed case radiograph (taken within 12 months of the candidate’s oral/case examination date.)</a:t>
            </a:r>
          </a:p>
          <a:p>
            <a:pPr marL="12700" marR="5080">
              <a:spcBef>
                <a:spcPts val="120"/>
              </a:spcBef>
            </a:pPr>
            <a:endParaRPr lang="en-US" dirty="0">
              <a:solidFill>
                <a:srgbClr val="221F1F"/>
              </a:solidFill>
              <a:latin typeface="Arial"/>
              <a:cs typeface="Arial"/>
            </a:endParaRPr>
          </a:p>
          <a:p>
            <a:pPr marL="12700" marR="5080">
              <a:spcBef>
                <a:spcPts val="120"/>
              </a:spcBef>
            </a:pPr>
            <a:r>
              <a:rPr lang="en-US" b="1" i="1" dirty="0">
                <a:solidFill>
                  <a:srgbClr val="221F1F"/>
                </a:solidFill>
                <a:latin typeface="Arial"/>
                <a:cs typeface="Arial"/>
              </a:rPr>
              <a:t>Grafting cases only: </a:t>
            </a:r>
            <a:r>
              <a:rPr lang="en-US" i="1" dirty="0">
                <a:solidFill>
                  <a:srgbClr val="221F1F"/>
                </a:solidFill>
                <a:latin typeface="Arial"/>
                <a:cs typeface="Arial"/>
              </a:rPr>
              <a:t>two (2) additional radiographs are required: </a:t>
            </a:r>
          </a:p>
          <a:p>
            <a:pPr marL="469900" marR="5080" indent="-457200">
              <a:spcBef>
                <a:spcPts val="120"/>
              </a:spcBef>
              <a:buFont typeface="+mj-lt"/>
              <a:buAutoNum type="arabicPeriod"/>
            </a:pPr>
            <a:r>
              <a:rPr lang="en-US" dirty="0">
                <a:solidFill>
                  <a:srgbClr val="221F1F"/>
                </a:solidFill>
                <a:latin typeface="Arial"/>
                <a:cs typeface="Arial"/>
              </a:rPr>
              <a:t>Cross sectional cone beam radiograph of the augmentation site both BEFORE the augmentation’s placement.</a:t>
            </a:r>
          </a:p>
          <a:p>
            <a:pPr marL="469900" marR="5080" indent="-457200">
              <a:spcBef>
                <a:spcPts val="120"/>
              </a:spcBef>
              <a:buFont typeface="+mj-lt"/>
              <a:buAutoNum type="arabicPeriod"/>
            </a:pPr>
            <a:r>
              <a:rPr lang="en-US" dirty="0">
                <a:solidFill>
                  <a:srgbClr val="221F1F"/>
                </a:solidFill>
                <a:latin typeface="Arial"/>
                <a:cs typeface="Arial"/>
              </a:rPr>
              <a:t>Pre-prosthetic cross sectional cone beam radiograph of augmentation site that shows</a:t>
            </a:r>
          </a:p>
          <a:p>
            <a:pPr marL="12700" marR="5080" lvl="2">
              <a:spcBef>
                <a:spcPts val="120"/>
              </a:spcBef>
            </a:pPr>
            <a:r>
              <a:rPr lang="en-US" dirty="0">
                <a:solidFill>
                  <a:srgbClr val="221F1F"/>
                </a:solidFill>
                <a:latin typeface="Arial"/>
                <a:cs typeface="Arial"/>
              </a:rPr>
              <a:t>	3 mm gain in bone for </a:t>
            </a:r>
            <a:r>
              <a:rPr lang="en-US" dirty="0" err="1">
                <a:solidFill>
                  <a:srgbClr val="221F1F"/>
                </a:solidFill>
                <a:latin typeface="Arial"/>
                <a:cs typeface="Arial"/>
              </a:rPr>
              <a:t>onlay</a:t>
            </a:r>
            <a:r>
              <a:rPr lang="en-US" dirty="0">
                <a:solidFill>
                  <a:srgbClr val="221F1F"/>
                </a:solidFill>
                <a:latin typeface="Arial"/>
                <a:cs typeface="Arial"/>
              </a:rPr>
              <a:t> grafts</a:t>
            </a:r>
          </a:p>
          <a:p>
            <a:pPr marL="12700" marR="5080">
              <a:spcBef>
                <a:spcPts val="120"/>
              </a:spcBef>
            </a:pPr>
            <a:r>
              <a:rPr lang="en-US" dirty="0">
                <a:solidFill>
                  <a:srgbClr val="221F1F"/>
                </a:solidFill>
                <a:latin typeface="Arial"/>
                <a:cs typeface="Arial"/>
              </a:rPr>
              <a:t>	5 mm gain in bone for sinus grafts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xfrm>
            <a:off x="4039483" y="6477000"/>
            <a:ext cx="4113033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45"/>
              </a:lnSpc>
            </a:pPr>
            <a:r>
              <a:rPr lang="en-US" dirty="0"/>
              <a:t>2023</a:t>
            </a:r>
            <a:r>
              <a:rPr spc="360" dirty="0"/>
              <a:t> </a:t>
            </a:r>
            <a:r>
              <a:rPr dirty="0"/>
              <a:t>|</a:t>
            </a:r>
            <a:r>
              <a:rPr spc="365" dirty="0"/>
              <a:t> </a:t>
            </a:r>
            <a:r>
              <a:rPr dirty="0"/>
              <a:t>American</a:t>
            </a:r>
            <a:r>
              <a:rPr spc="-70" dirty="0"/>
              <a:t> </a:t>
            </a:r>
            <a:r>
              <a:rPr dirty="0"/>
              <a:t>Academy</a:t>
            </a:r>
            <a:r>
              <a:rPr spc="-10" dirty="0"/>
              <a:t> </a:t>
            </a:r>
            <a:r>
              <a:rPr dirty="0"/>
              <a:t>of</a:t>
            </a:r>
            <a:r>
              <a:rPr spc="-10" dirty="0"/>
              <a:t> </a:t>
            </a:r>
            <a:r>
              <a:rPr dirty="0"/>
              <a:t>Implant</a:t>
            </a:r>
            <a:r>
              <a:rPr spc="-15" dirty="0"/>
              <a:t> </a:t>
            </a:r>
            <a:r>
              <a:rPr dirty="0"/>
              <a:t>Dentistr</a:t>
            </a:r>
            <a:r>
              <a:rPr lang="en-US" dirty="0"/>
              <a:t>y</a:t>
            </a:r>
            <a:endParaRPr spc="-50" dirty="0"/>
          </a:p>
        </p:txBody>
      </p:sp>
      <p:sp>
        <p:nvSpPr>
          <p:cNvPr id="15" name="object 2">
            <a:extLst>
              <a:ext uri="{FF2B5EF4-FFF2-40B4-BE49-F238E27FC236}">
                <a16:creationId xmlns:a16="http://schemas.microsoft.com/office/drawing/2014/main" id="{0DF6F085-0B1F-1BF1-34C6-451C0F823287}"/>
              </a:ext>
            </a:extLst>
          </p:cNvPr>
          <p:cNvSpPr txBox="1">
            <a:spLocks/>
          </p:cNvSpPr>
          <p:nvPr/>
        </p:nvSpPr>
        <p:spPr>
          <a:xfrm>
            <a:off x="838200" y="1676191"/>
            <a:ext cx="105156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2900" b="1" i="0">
                <a:solidFill>
                  <a:srgbClr val="00589D"/>
                </a:solidFill>
                <a:latin typeface="Arial"/>
                <a:ea typeface="+mj-ea"/>
                <a:cs typeface="Arial"/>
              </a:defRPr>
            </a:lvl1pPr>
          </a:lstStyle>
          <a:p>
            <a:pPr marL="19050">
              <a:spcBef>
                <a:spcPts val="100"/>
              </a:spcBef>
            </a:pPr>
            <a:r>
              <a:rPr lang="en-US" sz="2000" dirty="0">
                <a:solidFill>
                  <a:srgbClr val="007198"/>
                </a:solidFill>
              </a:rPr>
              <a:t>All radiographs must be of diagnostic quality and have minimal distortion, and bone levels must be obvious: </a:t>
            </a:r>
          </a:p>
        </p:txBody>
      </p:sp>
    </p:spTree>
    <p:extLst>
      <p:ext uri="{BB962C8B-B14F-4D97-AF65-F5344CB8AC3E}">
        <p14:creationId xmlns:p14="http://schemas.microsoft.com/office/powerpoint/2010/main" val="2034709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0"/>
            <a:ext cx="12189460" cy="1392555"/>
            <a:chOff x="0" y="0"/>
            <a:chExt cx="12189460" cy="1392555"/>
          </a:xfrm>
        </p:grpSpPr>
        <p:sp>
          <p:nvSpPr>
            <p:cNvPr id="4" name="object 4"/>
            <p:cNvSpPr/>
            <p:nvPr/>
          </p:nvSpPr>
          <p:spPr>
            <a:xfrm>
              <a:off x="0" y="0"/>
              <a:ext cx="12189460" cy="1375410"/>
            </a:xfrm>
            <a:custGeom>
              <a:avLst/>
              <a:gdLst/>
              <a:ahLst/>
              <a:cxnLst/>
              <a:rect l="l" t="t" r="r" b="b"/>
              <a:pathLst>
                <a:path w="12189460" h="1375410">
                  <a:moveTo>
                    <a:pt x="12188952" y="0"/>
                  </a:moveTo>
                  <a:lnTo>
                    <a:pt x="10822457" y="0"/>
                  </a:lnTo>
                  <a:lnTo>
                    <a:pt x="0" y="0"/>
                  </a:lnTo>
                  <a:lnTo>
                    <a:pt x="0" y="226783"/>
                  </a:lnTo>
                  <a:lnTo>
                    <a:pt x="10822457" y="226783"/>
                  </a:lnTo>
                  <a:lnTo>
                    <a:pt x="10822457" y="1375003"/>
                  </a:lnTo>
                  <a:lnTo>
                    <a:pt x="12188952" y="1375003"/>
                  </a:lnTo>
                  <a:lnTo>
                    <a:pt x="12188952" y="226783"/>
                  </a:lnTo>
                  <a:lnTo>
                    <a:pt x="12188952" y="0"/>
                  </a:lnTo>
                  <a:close/>
                </a:path>
              </a:pathLst>
            </a:custGeom>
            <a:solidFill>
              <a:srgbClr val="0076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822457" y="1368653"/>
              <a:ext cx="1366520" cy="12700"/>
            </a:xfrm>
            <a:custGeom>
              <a:avLst/>
              <a:gdLst/>
              <a:ahLst/>
              <a:cxnLst/>
              <a:rect l="l" t="t" r="r" b="b"/>
              <a:pathLst>
                <a:path w="1366520" h="12700">
                  <a:moveTo>
                    <a:pt x="0" y="12700"/>
                  </a:moveTo>
                  <a:lnTo>
                    <a:pt x="1366494" y="12700"/>
                  </a:lnTo>
                  <a:lnTo>
                    <a:pt x="1366494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822457" y="0"/>
              <a:ext cx="0" cy="1375410"/>
            </a:xfrm>
            <a:custGeom>
              <a:avLst/>
              <a:gdLst/>
              <a:ahLst/>
              <a:cxnLst/>
              <a:rect l="l" t="t" r="r" b="b"/>
              <a:pathLst>
                <a:path h="1375410">
                  <a:moveTo>
                    <a:pt x="0" y="0"/>
                  </a:moveTo>
                  <a:lnTo>
                    <a:pt x="0" y="137500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822461" y="8511"/>
              <a:ext cx="1366520" cy="1366520"/>
            </a:xfrm>
            <a:custGeom>
              <a:avLst/>
              <a:gdLst/>
              <a:ahLst/>
              <a:cxnLst/>
              <a:rect l="l" t="t" r="r" b="b"/>
              <a:pathLst>
                <a:path w="1366520" h="1366520">
                  <a:moveTo>
                    <a:pt x="1366494" y="0"/>
                  </a:moveTo>
                  <a:lnTo>
                    <a:pt x="0" y="1366494"/>
                  </a:lnTo>
                  <a:lnTo>
                    <a:pt x="1366494" y="1366494"/>
                  </a:lnTo>
                  <a:lnTo>
                    <a:pt x="1366494" y="0"/>
                  </a:lnTo>
                  <a:close/>
                </a:path>
              </a:pathLst>
            </a:custGeom>
            <a:solidFill>
              <a:srgbClr val="004E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1275626"/>
              <a:ext cx="2957195" cy="116839"/>
            </a:xfrm>
            <a:custGeom>
              <a:avLst/>
              <a:gdLst/>
              <a:ahLst/>
              <a:cxnLst/>
              <a:rect l="l" t="t" r="r" b="b"/>
              <a:pathLst>
                <a:path w="2957195" h="116840">
                  <a:moveTo>
                    <a:pt x="0" y="116649"/>
                  </a:moveTo>
                  <a:lnTo>
                    <a:pt x="2956941" y="116649"/>
                  </a:lnTo>
                  <a:lnTo>
                    <a:pt x="2956941" y="0"/>
                  </a:lnTo>
                  <a:lnTo>
                    <a:pt x="0" y="0"/>
                  </a:lnTo>
                  <a:lnTo>
                    <a:pt x="0" y="116649"/>
                  </a:lnTo>
                  <a:close/>
                </a:path>
              </a:pathLst>
            </a:custGeom>
            <a:solidFill>
              <a:srgbClr val="0071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956941" y="1275626"/>
              <a:ext cx="3044190" cy="116839"/>
            </a:xfrm>
            <a:custGeom>
              <a:avLst/>
              <a:gdLst/>
              <a:ahLst/>
              <a:cxnLst/>
              <a:rect l="l" t="t" r="r" b="b"/>
              <a:pathLst>
                <a:path w="3044190" h="116840">
                  <a:moveTo>
                    <a:pt x="0" y="116649"/>
                  </a:moveTo>
                  <a:lnTo>
                    <a:pt x="3043745" y="116649"/>
                  </a:lnTo>
                  <a:lnTo>
                    <a:pt x="3043745" y="0"/>
                  </a:lnTo>
                  <a:lnTo>
                    <a:pt x="0" y="0"/>
                  </a:lnTo>
                  <a:lnTo>
                    <a:pt x="0" y="116649"/>
                  </a:lnTo>
                  <a:close/>
                </a:path>
              </a:pathLst>
            </a:custGeom>
            <a:solidFill>
              <a:srgbClr val="8327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000686" y="1275626"/>
              <a:ext cx="3357245" cy="116839"/>
            </a:xfrm>
            <a:custGeom>
              <a:avLst/>
              <a:gdLst/>
              <a:ahLst/>
              <a:cxnLst/>
              <a:rect l="l" t="t" r="r" b="b"/>
              <a:pathLst>
                <a:path w="3357245" h="116840">
                  <a:moveTo>
                    <a:pt x="0" y="116649"/>
                  </a:moveTo>
                  <a:lnTo>
                    <a:pt x="3356749" y="116649"/>
                  </a:lnTo>
                  <a:lnTo>
                    <a:pt x="3356749" y="0"/>
                  </a:lnTo>
                  <a:lnTo>
                    <a:pt x="0" y="0"/>
                  </a:lnTo>
                  <a:lnTo>
                    <a:pt x="0" y="116649"/>
                  </a:lnTo>
                  <a:close/>
                </a:path>
              </a:pathLst>
            </a:custGeom>
            <a:solidFill>
              <a:srgbClr val="033B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357436" y="1275626"/>
              <a:ext cx="2832100" cy="116839"/>
            </a:xfrm>
            <a:custGeom>
              <a:avLst/>
              <a:gdLst/>
              <a:ahLst/>
              <a:cxnLst/>
              <a:rect l="l" t="t" r="r" b="b"/>
              <a:pathLst>
                <a:path w="2832100" h="116840">
                  <a:moveTo>
                    <a:pt x="2831515" y="0"/>
                  </a:moveTo>
                  <a:lnTo>
                    <a:pt x="0" y="0"/>
                  </a:lnTo>
                  <a:lnTo>
                    <a:pt x="0" y="116649"/>
                  </a:lnTo>
                  <a:lnTo>
                    <a:pt x="2831515" y="116649"/>
                  </a:lnTo>
                  <a:lnTo>
                    <a:pt x="2831515" y="0"/>
                  </a:lnTo>
                  <a:close/>
                </a:path>
              </a:pathLst>
            </a:custGeom>
            <a:solidFill>
              <a:srgbClr val="1F6A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77773" y="266509"/>
              <a:ext cx="1845106" cy="917575"/>
            </a:xfrm>
            <a:prstGeom prst="rect">
              <a:avLst/>
            </a:prstGeom>
          </p:spPr>
        </p:pic>
      </p:grp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xfrm>
            <a:off x="4076312" y="6477000"/>
            <a:ext cx="4036833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45"/>
              </a:lnSpc>
            </a:pPr>
            <a:r>
              <a:rPr lang="en-US" dirty="0"/>
              <a:t>2023</a:t>
            </a:r>
            <a:r>
              <a:rPr spc="360" dirty="0"/>
              <a:t> </a:t>
            </a:r>
            <a:r>
              <a:rPr dirty="0"/>
              <a:t>|</a:t>
            </a:r>
            <a:r>
              <a:rPr spc="310" dirty="0"/>
              <a:t> </a:t>
            </a:r>
            <a:r>
              <a:rPr dirty="0"/>
              <a:t>American</a:t>
            </a:r>
            <a:r>
              <a:rPr spc="-70" dirty="0"/>
              <a:t> </a:t>
            </a:r>
            <a:r>
              <a:rPr dirty="0"/>
              <a:t>Academy</a:t>
            </a:r>
            <a:r>
              <a:rPr spc="-10" dirty="0"/>
              <a:t> </a:t>
            </a:r>
            <a:r>
              <a:rPr dirty="0"/>
              <a:t>of</a:t>
            </a:r>
            <a:r>
              <a:rPr spc="-10" dirty="0"/>
              <a:t> </a:t>
            </a:r>
            <a:r>
              <a:rPr dirty="0"/>
              <a:t>Implant</a:t>
            </a:r>
            <a:r>
              <a:rPr spc="-15" dirty="0"/>
              <a:t> </a:t>
            </a:r>
            <a:r>
              <a:rPr dirty="0"/>
              <a:t>Dentistry</a:t>
            </a:r>
            <a:endParaRPr spc="-50" dirty="0"/>
          </a:p>
        </p:txBody>
      </p:sp>
      <p:sp>
        <p:nvSpPr>
          <p:cNvPr id="15" name="object 2">
            <a:extLst>
              <a:ext uri="{FF2B5EF4-FFF2-40B4-BE49-F238E27FC236}">
                <a16:creationId xmlns:a16="http://schemas.microsoft.com/office/drawing/2014/main" id="{0DF6F085-0B1F-1BF1-34C6-451C0F823287}"/>
              </a:ext>
            </a:extLst>
          </p:cNvPr>
          <p:cNvSpPr txBox="1">
            <a:spLocks/>
          </p:cNvSpPr>
          <p:nvPr/>
        </p:nvSpPr>
        <p:spPr>
          <a:xfrm>
            <a:off x="1029448" y="2486434"/>
            <a:ext cx="10130563" cy="188513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2900" b="1" i="0">
                <a:solidFill>
                  <a:srgbClr val="00589D"/>
                </a:solidFill>
                <a:latin typeface="Arial"/>
                <a:ea typeface="+mj-ea"/>
                <a:cs typeface="Arial"/>
              </a:defRPr>
            </a:lvl1pPr>
          </a:lstStyle>
          <a:p>
            <a:pPr marL="19050">
              <a:spcBef>
                <a:spcPts val="100"/>
              </a:spcBef>
            </a:pPr>
            <a:r>
              <a:rPr lang="en-US" sz="4000" dirty="0">
                <a:solidFill>
                  <a:srgbClr val="007198"/>
                </a:solidFill>
              </a:rPr>
              <a:t>Candidate Number: </a:t>
            </a:r>
            <a:r>
              <a:rPr lang="en-US" sz="4000" dirty="0">
                <a:solidFill>
                  <a:srgbClr val="83276A"/>
                </a:solidFill>
              </a:rPr>
              <a:t>{Candidate number}</a:t>
            </a:r>
          </a:p>
          <a:p>
            <a:pPr marL="19050">
              <a:spcBef>
                <a:spcPts val="100"/>
              </a:spcBef>
            </a:pPr>
            <a:r>
              <a:rPr lang="en-US" sz="4000" dirty="0">
                <a:solidFill>
                  <a:srgbClr val="007198"/>
                </a:solidFill>
              </a:rPr>
              <a:t>Patient: </a:t>
            </a:r>
            <a:r>
              <a:rPr lang="en-US" sz="4000" dirty="0">
                <a:solidFill>
                  <a:srgbClr val="83276A"/>
                </a:solidFill>
              </a:rPr>
              <a:t>{ABC}</a:t>
            </a:r>
          </a:p>
          <a:p>
            <a:pPr marL="19050">
              <a:spcBef>
                <a:spcPts val="100"/>
              </a:spcBef>
            </a:pPr>
            <a:r>
              <a:rPr lang="en-US" sz="4000" dirty="0">
                <a:solidFill>
                  <a:srgbClr val="007198"/>
                </a:solidFill>
              </a:rPr>
              <a:t>Case Type: </a:t>
            </a:r>
            <a:r>
              <a:rPr lang="en-US" sz="4000" dirty="0">
                <a:solidFill>
                  <a:srgbClr val="83276A"/>
                </a:solidFill>
              </a:rPr>
              <a:t>{Case Type}</a:t>
            </a:r>
          </a:p>
        </p:txBody>
      </p:sp>
    </p:spTree>
    <p:extLst>
      <p:ext uri="{BB962C8B-B14F-4D97-AF65-F5344CB8AC3E}">
        <p14:creationId xmlns:p14="http://schemas.microsoft.com/office/powerpoint/2010/main" val="4294572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0"/>
            <a:ext cx="12189460" cy="1392555"/>
            <a:chOff x="0" y="0"/>
            <a:chExt cx="12189460" cy="1392555"/>
          </a:xfrm>
        </p:grpSpPr>
        <p:sp>
          <p:nvSpPr>
            <p:cNvPr id="4" name="object 4"/>
            <p:cNvSpPr/>
            <p:nvPr/>
          </p:nvSpPr>
          <p:spPr>
            <a:xfrm>
              <a:off x="0" y="0"/>
              <a:ext cx="12189460" cy="1375410"/>
            </a:xfrm>
            <a:custGeom>
              <a:avLst/>
              <a:gdLst/>
              <a:ahLst/>
              <a:cxnLst/>
              <a:rect l="l" t="t" r="r" b="b"/>
              <a:pathLst>
                <a:path w="12189460" h="1375410">
                  <a:moveTo>
                    <a:pt x="12188952" y="0"/>
                  </a:moveTo>
                  <a:lnTo>
                    <a:pt x="10822457" y="0"/>
                  </a:lnTo>
                  <a:lnTo>
                    <a:pt x="0" y="0"/>
                  </a:lnTo>
                  <a:lnTo>
                    <a:pt x="0" y="226783"/>
                  </a:lnTo>
                  <a:lnTo>
                    <a:pt x="10822457" y="226783"/>
                  </a:lnTo>
                  <a:lnTo>
                    <a:pt x="10822457" y="1375003"/>
                  </a:lnTo>
                  <a:lnTo>
                    <a:pt x="12188952" y="1375003"/>
                  </a:lnTo>
                  <a:lnTo>
                    <a:pt x="12188952" y="226783"/>
                  </a:lnTo>
                  <a:lnTo>
                    <a:pt x="12188952" y="0"/>
                  </a:lnTo>
                  <a:close/>
                </a:path>
              </a:pathLst>
            </a:custGeom>
            <a:solidFill>
              <a:srgbClr val="0076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822457" y="1368653"/>
              <a:ext cx="1366520" cy="12700"/>
            </a:xfrm>
            <a:custGeom>
              <a:avLst/>
              <a:gdLst/>
              <a:ahLst/>
              <a:cxnLst/>
              <a:rect l="l" t="t" r="r" b="b"/>
              <a:pathLst>
                <a:path w="1366520" h="12700">
                  <a:moveTo>
                    <a:pt x="0" y="12700"/>
                  </a:moveTo>
                  <a:lnTo>
                    <a:pt x="1366494" y="12700"/>
                  </a:lnTo>
                  <a:lnTo>
                    <a:pt x="1366494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822457" y="0"/>
              <a:ext cx="0" cy="1375410"/>
            </a:xfrm>
            <a:custGeom>
              <a:avLst/>
              <a:gdLst/>
              <a:ahLst/>
              <a:cxnLst/>
              <a:rect l="l" t="t" r="r" b="b"/>
              <a:pathLst>
                <a:path h="1375410">
                  <a:moveTo>
                    <a:pt x="0" y="0"/>
                  </a:moveTo>
                  <a:lnTo>
                    <a:pt x="0" y="137500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822461" y="8511"/>
              <a:ext cx="1366520" cy="1366520"/>
            </a:xfrm>
            <a:custGeom>
              <a:avLst/>
              <a:gdLst/>
              <a:ahLst/>
              <a:cxnLst/>
              <a:rect l="l" t="t" r="r" b="b"/>
              <a:pathLst>
                <a:path w="1366520" h="1366520">
                  <a:moveTo>
                    <a:pt x="1366494" y="0"/>
                  </a:moveTo>
                  <a:lnTo>
                    <a:pt x="0" y="1366494"/>
                  </a:lnTo>
                  <a:lnTo>
                    <a:pt x="1366494" y="1366494"/>
                  </a:lnTo>
                  <a:lnTo>
                    <a:pt x="1366494" y="0"/>
                  </a:lnTo>
                  <a:close/>
                </a:path>
              </a:pathLst>
            </a:custGeom>
            <a:solidFill>
              <a:srgbClr val="004E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1275626"/>
              <a:ext cx="2957195" cy="116839"/>
            </a:xfrm>
            <a:custGeom>
              <a:avLst/>
              <a:gdLst/>
              <a:ahLst/>
              <a:cxnLst/>
              <a:rect l="l" t="t" r="r" b="b"/>
              <a:pathLst>
                <a:path w="2957195" h="116840">
                  <a:moveTo>
                    <a:pt x="0" y="116649"/>
                  </a:moveTo>
                  <a:lnTo>
                    <a:pt x="2956941" y="116649"/>
                  </a:lnTo>
                  <a:lnTo>
                    <a:pt x="2956941" y="0"/>
                  </a:lnTo>
                  <a:lnTo>
                    <a:pt x="0" y="0"/>
                  </a:lnTo>
                  <a:lnTo>
                    <a:pt x="0" y="116649"/>
                  </a:lnTo>
                  <a:close/>
                </a:path>
              </a:pathLst>
            </a:custGeom>
            <a:solidFill>
              <a:srgbClr val="0071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956941" y="1275626"/>
              <a:ext cx="3044190" cy="116839"/>
            </a:xfrm>
            <a:custGeom>
              <a:avLst/>
              <a:gdLst/>
              <a:ahLst/>
              <a:cxnLst/>
              <a:rect l="l" t="t" r="r" b="b"/>
              <a:pathLst>
                <a:path w="3044190" h="116840">
                  <a:moveTo>
                    <a:pt x="0" y="116649"/>
                  </a:moveTo>
                  <a:lnTo>
                    <a:pt x="3043745" y="116649"/>
                  </a:lnTo>
                  <a:lnTo>
                    <a:pt x="3043745" y="0"/>
                  </a:lnTo>
                  <a:lnTo>
                    <a:pt x="0" y="0"/>
                  </a:lnTo>
                  <a:lnTo>
                    <a:pt x="0" y="116649"/>
                  </a:lnTo>
                  <a:close/>
                </a:path>
              </a:pathLst>
            </a:custGeom>
            <a:solidFill>
              <a:srgbClr val="8327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000686" y="1275626"/>
              <a:ext cx="3357245" cy="116839"/>
            </a:xfrm>
            <a:custGeom>
              <a:avLst/>
              <a:gdLst/>
              <a:ahLst/>
              <a:cxnLst/>
              <a:rect l="l" t="t" r="r" b="b"/>
              <a:pathLst>
                <a:path w="3357245" h="116840">
                  <a:moveTo>
                    <a:pt x="0" y="116649"/>
                  </a:moveTo>
                  <a:lnTo>
                    <a:pt x="3356749" y="116649"/>
                  </a:lnTo>
                  <a:lnTo>
                    <a:pt x="3356749" y="0"/>
                  </a:lnTo>
                  <a:lnTo>
                    <a:pt x="0" y="0"/>
                  </a:lnTo>
                  <a:lnTo>
                    <a:pt x="0" y="116649"/>
                  </a:lnTo>
                  <a:close/>
                </a:path>
              </a:pathLst>
            </a:custGeom>
            <a:solidFill>
              <a:srgbClr val="033B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357436" y="1275626"/>
              <a:ext cx="2832100" cy="116839"/>
            </a:xfrm>
            <a:custGeom>
              <a:avLst/>
              <a:gdLst/>
              <a:ahLst/>
              <a:cxnLst/>
              <a:rect l="l" t="t" r="r" b="b"/>
              <a:pathLst>
                <a:path w="2832100" h="116840">
                  <a:moveTo>
                    <a:pt x="2831515" y="0"/>
                  </a:moveTo>
                  <a:lnTo>
                    <a:pt x="0" y="0"/>
                  </a:lnTo>
                  <a:lnTo>
                    <a:pt x="0" y="116649"/>
                  </a:lnTo>
                  <a:lnTo>
                    <a:pt x="2831515" y="116649"/>
                  </a:lnTo>
                  <a:lnTo>
                    <a:pt x="2831515" y="0"/>
                  </a:lnTo>
                  <a:close/>
                </a:path>
              </a:pathLst>
            </a:custGeom>
            <a:solidFill>
              <a:srgbClr val="1F6A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77773" y="266509"/>
              <a:ext cx="1845106" cy="917575"/>
            </a:xfrm>
            <a:prstGeom prst="rect">
              <a:avLst/>
            </a:prstGeom>
          </p:spPr>
        </p:pic>
      </p:grp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xfrm>
            <a:off x="4039483" y="6477000"/>
            <a:ext cx="4113033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45"/>
              </a:lnSpc>
            </a:pPr>
            <a:r>
              <a:rPr lang="en-US" dirty="0"/>
              <a:t>2023</a:t>
            </a:r>
            <a:r>
              <a:rPr lang="en-US" spc="360" dirty="0"/>
              <a:t> </a:t>
            </a:r>
            <a:r>
              <a:rPr dirty="0"/>
              <a:t>|</a:t>
            </a:r>
            <a:r>
              <a:rPr spc="310" dirty="0"/>
              <a:t> </a:t>
            </a:r>
            <a:r>
              <a:rPr dirty="0"/>
              <a:t>American</a:t>
            </a:r>
            <a:r>
              <a:rPr spc="-70" dirty="0"/>
              <a:t> </a:t>
            </a:r>
            <a:r>
              <a:rPr dirty="0"/>
              <a:t>Academy</a:t>
            </a:r>
            <a:r>
              <a:rPr spc="-10" dirty="0"/>
              <a:t> </a:t>
            </a:r>
            <a:r>
              <a:rPr dirty="0"/>
              <a:t>of</a:t>
            </a:r>
            <a:r>
              <a:rPr spc="-10" dirty="0"/>
              <a:t> </a:t>
            </a:r>
            <a:r>
              <a:rPr dirty="0"/>
              <a:t>Implant</a:t>
            </a:r>
            <a:r>
              <a:rPr spc="-15" dirty="0"/>
              <a:t> </a:t>
            </a:r>
            <a:r>
              <a:rPr dirty="0"/>
              <a:t>Dentistry</a:t>
            </a:r>
            <a:r>
              <a:rPr spc="365" dirty="0"/>
              <a:t> </a:t>
            </a:r>
            <a:endParaRPr spc="-50" dirty="0"/>
          </a:p>
        </p:txBody>
      </p:sp>
      <p:sp>
        <p:nvSpPr>
          <p:cNvPr id="15" name="object 2">
            <a:extLst>
              <a:ext uri="{FF2B5EF4-FFF2-40B4-BE49-F238E27FC236}">
                <a16:creationId xmlns:a16="http://schemas.microsoft.com/office/drawing/2014/main" id="{0DF6F085-0B1F-1BF1-34C6-451C0F823287}"/>
              </a:ext>
            </a:extLst>
          </p:cNvPr>
          <p:cNvSpPr txBox="1">
            <a:spLocks/>
          </p:cNvSpPr>
          <p:nvPr/>
        </p:nvSpPr>
        <p:spPr>
          <a:xfrm>
            <a:off x="2956941" y="530889"/>
            <a:ext cx="10130563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2900" b="1" i="0">
                <a:solidFill>
                  <a:srgbClr val="00589D"/>
                </a:solidFill>
                <a:latin typeface="Arial"/>
                <a:ea typeface="+mj-ea"/>
                <a:cs typeface="Arial"/>
              </a:defRPr>
            </a:lvl1pPr>
          </a:lstStyle>
          <a:p>
            <a:pPr marL="19050">
              <a:spcBef>
                <a:spcPts val="100"/>
              </a:spcBef>
            </a:pPr>
            <a:r>
              <a:rPr lang="en-US" sz="2800" dirty="0">
                <a:solidFill>
                  <a:srgbClr val="007198"/>
                </a:solidFill>
              </a:rPr>
              <a:t>Candidate Number: </a:t>
            </a:r>
            <a:r>
              <a:rPr lang="en-US" sz="2800" dirty="0">
                <a:solidFill>
                  <a:srgbClr val="83276A"/>
                </a:solidFill>
              </a:rPr>
              <a:t>{Candidate number}</a:t>
            </a:r>
          </a:p>
        </p:txBody>
      </p:sp>
      <p:sp>
        <p:nvSpPr>
          <p:cNvPr id="16" name="object 2">
            <a:extLst>
              <a:ext uri="{FF2B5EF4-FFF2-40B4-BE49-F238E27FC236}">
                <a16:creationId xmlns:a16="http://schemas.microsoft.com/office/drawing/2014/main" id="{2F718813-A5C7-35A3-CDDC-8F1AABBEDD84}"/>
              </a:ext>
            </a:extLst>
          </p:cNvPr>
          <p:cNvSpPr txBox="1">
            <a:spLocks/>
          </p:cNvSpPr>
          <p:nvPr/>
        </p:nvSpPr>
        <p:spPr>
          <a:xfrm>
            <a:off x="3770630" y="4876800"/>
            <a:ext cx="4648200" cy="9618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2900" b="1" i="0">
                <a:solidFill>
                  <a:srgbClr val="00589D"/>
                </a:solidFill>
                <a:latin typeface="Arial"/>
                <a:ea typeface="+mj-ea"/>
                <a:cs typeface="Arial"/>
              </a:defRPr>
            </a:lvl1pPr>
          </a:lstStyle>
          <a:p>
            <a:pPr marL="19050">
              <a:spcBef>
                <a:spcPts val="100"/>
              </a:spcBef>
            </a:pPr>
            <a:r>
              <a:rPr lang="en-US" sz="2000" dirty="0">
                <a:solidFill>
                  <a:srgbClr val="007198"/>
                </a:solidFill>
              </a:rPr>
              <a:t>View: </a:t>
            </a:r>
            <a:r>
              <a:rPr lang="en-US" sz="2000" dirty="0">
                <a:solidFill>
                  <a:srgbClr val="83276A"/>
                </a:solidFill>
              </a:rPr>
              <a:t>{View}</a:t>
            </a:r>
          </a:p>
          <a:p>
            <a:pPr marL="19050">
              <a:spcBef>
                <a:spcPts val="100"/>
              </a:spcBef>
            </a:pPr>
            <a:r>
              <a:rPr lang="en-US" sz="2000" dirty="0">
                <a:solidFill>
                  <a:srgbClr val="007198"/>
                </a:solidFill>
              </a:rPr>
              <a:t>Date Radiograph taken: </a:t>
            </a:r>
            <a:r>
              <a:rPr lang="en-US" sz="2000" dirty="0">
                <a:solidFill>
                  <a:srgbClr val="83276A"/>
                </a:solidFill>
              </a:rPr>
              <a:t>{01/01/2000}</a:t>
            </a:r>
          </a:p>
          <a:p>
            <a:pPr marL="19050">
              <a:spcBef>
                <a:spcPts val="100"/>
              </a:spcBef>
            </a:pPr>
            <a:r>
              <a:rPr lang="en-US" sz="2000" dirty="0">
                <a:solidFill>
                  <a:srgbClr val="007198"/>
                </a:solidFill>
              </a:rPr>
              <a:t>Patient Initials: </a:t>
            </a:r>
            <a:r>
              <a:rPr lang="en-US" sz="2000" dirty="0">
                <a:solidFill>
                  <a:srgbClr val="83276A"/>
                </a:solidFill>
              </a:rPr>
              <a:t>{ABC}</a:t>
            </a:r>
          </a:p>
        </p:txBody>
      </p:sp>
      <p:sp>
        <p:nvSpPr>
          <p:cNvPr id="17" name="object 13">
            <a:extLst>
              <a:ext uri="{FF2B5EF4-FFF2-40B4-BE49-F238E27FC236}">
                <a16:creationId xmlns:a16="http://schemas.microsoft.com/office/drawing/2014/main" id="{3596949C-B3E2-FB0F-9838-4B93E8FC5603}"/>
              </a:ext>
            </a:extLst>
          </p:cNvPr>
          <p:cNvSpPr txBox="1"/>
          <p:nvPr/>
        </p:nvSpPr>
        <p:spPr>
          <a:xfrm>
            <a:off x="1230904" y="2518235"/>
            <a:ext cx="89916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spcBef>
                <a:spcPts val="120"/>
              </a:spcBef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221F1F"/>
                </a:solidFill>
                <a:latin typeface="Arial"/>
                <a:cs typeface="Arial"/>
              </a:rPr>
              <a:t>Insert Radiograph </a:t>
            </a:r>
            <a:endParaRPr lang="en-US"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48829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</TotalTime>
  <Words>237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Wingdings</vt:lpstr>
      <vt:lpstr>Office Theme</vt:lpstr>
      <vt:lpstr>PowerPoint Presentation</vt:lpstr>
      <vt:lpstr>RADIOGRAPHS REQUIRED: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11277_AAID_Slides_V2</dc:title>
  <dc:creator>Claire Thatcher</dc:creator>
  <cp:lastModifiedBy>Claire Thatcher</cp:lastModifiedBy>
  <cp:revision>5</cp:revision>
  <dcterms:created xsi:type="dcterms:W3CDTF">2023-08-11T20:38:08Z</dcterms:created>
  <dcterms:modified xsi:type="dcterms:W3CDTF">2023-10-18T15:21:33Z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2023-08-11T00:00:00Z</vt:filetime>
  </property>
  <property fmtid="{D5CDD505-2E9C-101B-9397-08002B2CF9AE}" pid="3" name="Creator">
    <vt:lpwstr>Adobe Illustrator 27.7 (Macintosh)</vt:lpwstr>
  </property>
  <property fmtid="{D5CDD505-2E9C-101B-9397-08002B2CF9AE}" pid="4" name="LastSaved">
    <vt:filetime>2023-08-11T00:00:00Z</vt:filetime>
  </property>
  <property fmtid="{D5CDD505-2E9C-101B-9397-08002B2CF9AE}" pid="5" name="Producer">
    <vt:lpwstr>Adobe PDF library 17.00</vt:lpwstr>
  </property>
</Properties>
</file>