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1" r:id="rId3"/>
    <p:sldId id="265" r:id="rId4"/>
    <p:sldId id="266" r:id="rId5"/>
    <p:sldId id="263" r:id="rId6"/>
    <p:sldId id="264" r:id="rId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27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58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58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rgbClr val="0058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092810" y="2376411"/>
            <a:ext cx="5096510" cy="4481830"/>
          </a:xfrm>
          <a:custGeom>
            <a:avLst/>
            <a:gdLst/>
            <a:ahLst/>
            <a:cxnLst/>
            <a:rect l="l" t="t" r="r" b="b"/>
            <a:pathLst>
              <a:path w="5096509" h="4481830">
                <a:moveTo>
                  <a:pt x="0" y="4481588"/>
                </a:moveTo>
                <a:lnTo>
                  <a:pt x="5096141" y="4481588"/>
                </a:lnTo>
                <a:lnTo>
                  <a:pt x="5096141" y="0"/>
                </a:lnTo>
                <a:lnTo>
                  <a:pt x="0" y="0"/>
                </a:lnTo>
                <a:lnTo>
                  <a:pt x="0" y="4481588"/>
                </a:lnTo>
                <a:close/>
              </a:path>
            </a:pathLst>
          </a:custGeom>
          <a:solidFill>
            <a:srgbClr val="94C8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2104072"/>
            <a:ext cx="2941320" cy="132080"/>
          </a:xfrm>
          <a:custGeom>
            <a:avLst/>
            <a:gdLst/>
            <a:ahLst/>
            <a:cxnLst/>
            <a:rect l="l" t="t" r="r" b="b"/>
            <a:pathLst>
              <a:path w="2941320" h="132080">
                <a:moveTo>
                  <a:pt x="0" y="131546"/>
                </a:moveTo>
                <a:lnTo>
                  <a:pt x="2941320" y="131546"/>
                </a:lnTo>
                <a:lnTo>
                  <a:pt x="2941320" y="0"/>
                </a:lnTo>
                <a:lnTo>
                  <a:pt x="0" y="0"/>
                </a:lnTo>
                <a:lnTo>
                  <a:pt x="0" y="131546"/>
                </a:lnTo>
                <a:close/>
              </a:path>
            </a:pathLst>
          </a:custGeom>
          <a:solidFill>
            <a:srgbClr val="0071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941320" y="2104072"/>
            <a:ext cx="3044190" cy="132080"/>
          </a:xfrm>
          <a:custGeom>
            <a:avLst/>
            <a:gdLst/>
            <a:ahLst/>
            <a:cxnLst/>
            <a:rect l="l" t="t" r="r" b="b"/>
            <a:pathLst>
              <a:path w="3044190" h="132080">
                <a:moveTo>
                  <a:pt x="0" y="131546"/>
                </a:moveTo>
                <a:lnTo>
                  <a:pt x="3043732" y="131546"/>
                </a:lnTo>
                <a:lnTo>
                  <a:pt x="3043732" y="0"/>
                </a:lnTo>
                <a:lnTo>
                  <a:pt x="0" y="0"/>
                </a:lnTo>
                <a:lnTo>
                  <a:pt x="0" y="131546"/>
                </a:lnTo>
                <a:close/>
              </a:path>
            </a:pathLst>
          </a:custGeom>
          <a:solidFill>
            <a:srgbClr val="832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985052" y="2104072"/>
            <a:ext cx="3357245" cy="272415"/>
          </a:xfrm>
          <a:custGeom>
            <a:avLst/>
            <a:gdLst/>
            <a:ahLst/>
            <a:cxnLst/>
            <a:rect l="l" t="t" r="r" b="b"/>
            <a:pathLst>
              <a:path w="3357245" h="272414">
                <a:moveTo>
                  <a:pt x="3356762" y="0"/>
                </a:moveTo>
                <a:lnTo>
                  <a:pt x="0" y="0"/>
                </a:lnTo>
                <a:lnTo>
                  <a:pt x="0" y="131546"/>
                </a:lnTo>
                <a:lnTo>
                  <a:pt x="0" y="272338"/>
                </a:lnTo>
                <a:lnTo>
                  <a:pt x="3356762" y="272338"/>
                </a:lnTo>
                <a:lnTo>
                  <a:pt x="3356762" y="131546"/>
                </a:lnTo>
                <a:lnTo>
                  <a:pt x="3356762" y="0"/>
                </a:lnTo>
                <a:close/>
              </a:path>
            </a:pathLst>
          </a:custGeom>
          <a:solidFill>
            <a:srgbClr val="033B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41815" y="2104072"/>
            <a:ext cx="2847340" cy="272415"/>
          </a:xfrm>
          <a:custGeom>
            <a:avLst/>
            <a:gdLst/>
            <a:ahLst/>
            <a:cxnLst/>
            <a:rect l="l" t="t" r="r" b="b"/>
            <a:pathLst>
              <a:path w="2847340" h="272414">
                <a:moveTo>
                  <a:pt x="2847136" y="0"/>
                </a:moveTo>
                <a:lnTo>
                  <a:pt x="0" y="0"/>
                </a:lnTo>
                <a:lnTo>
                  <a:pt x="0" y="272338"/>
                </a:lnTo>
                <a:lnTo>
                  <a:pt x="2847136" y="272338"/>
                </a:lnTo>
                <a:lnTo>
                  <a:pt x="2847136" y="0"/>
                </a:lnTo>
                <a:close/>
              </a:path>
            </a:pathLst>
          </a:custGeom>
          <a:solidFill>
            <a:srgbClr val="1F6A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2235619"/>
            <a:ext cx="7092950" cy="4622800"/>
          </a:xfrm>
          <a:custGeom>
            <a:avLst/>
            <a:gdLst/>
            <a:ahLst/>
            <a:cxnLst/>
            <a:rect l="l" t="t" r="r" b="b"/>
            <a:pathLst>
              <a:path w="7092950" h="4622800">
                <a:moveTo>
                  <a:pt x="7092810" y="0"/>
                </a:moveTo>
                <a:lnTo>
                  <a:pt x="0" y="0"/>
                </a:lnTo>
                <a:lnTo>
                  <a:pt x="0" y="4622380"/>
                </a:lnTo>
                <a:lnTo>
                  <a:pt x="7092810" y="4622380"/>
                </a:lnTo>
                <a:lnTo>
                  <a:pt x="7092810" y="0"/>
                </a:lnTo>
                <a:close/>
              </a:path>
            </a:pathLst>
          </a:custGeom>
          <a:solidFill>
            <a:srgbClr val="0058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0"/>
            <a:ext cx="12189460" cy="224790"/>
          </a:xfrm>
          <a:custGeom>
            <a:avLst/>
            <a:gdLst/>
            <a:ahLst/>
            <a:cxnLst/>
            <a:rect l="l" t="t" r="r" b="b"/>
            <a:pathLst>
              <a:path w="12189460" h="224790">
                <a:moveTo>
                  <a:pt x="12188952" y="0"/>
                </a:moveTo>
                <a:lnTo>
                  <a:pt x="0" y="0"/>
                </a:lnTo>
                <a:lnTo>
                  <a:pt x="0" y="224459"/>
                </a:lnTo>
                <a:lnTo>
                  <a:pt x="12188952" y="224459"/>
                </a:lnTo>
                <a:lnTo>
                  <a:pt x="12188952" y="0"/>
                </a:lnTo>
                <a:close/>
              </a:path>
            </a:pathLst>
          </a:custGeom>
          <a:solidFill>
            <a:srgbClr val="832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6" descr="Close-up of a camera lens&#10;&#10;Description automatically generated">
            <a:extLst>
              <a:ext uri="{FF2B5EF4-FFF2-40B4-BE49-F238E27FC236}">
                <a16:creationId xmlns:a16="http://schemas.microsoft.com/office/drawing/2014/main" id="{1A85204C-DB49-206B-349D-2E9C7316F8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61"/>
          <a:stretch/>
        </p:blipFill>
        <p:spPr>
          <a:xfrm>
            <a:off x="6011615" y="2104550"/>
            <a:ext cx="6256585" cy="475392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09237" y="552486"/>
            <a:ext cx="7265433" cy="467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5350" y="1860698"/>
            <a:ext cx="8206105" cy="420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21F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02167" y="6442360"/>
            <a:ext cx="8635365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0071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Date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Lorem</a:t>
            </a:r>
            <a:r>
              <a:rPr spc="-10" dirty="0"/>
              <a:t> </a:t>
            </a:r>
            <a:r>
              <a:rPr dirty="0"/>
              <a:t>ipsum</a:t>
            </a:r>
            <a:r>
              <a:rPr spc="-15" dirty="0"/>
              <a:t> </a:t>
            </a:r>
            <a:r>
              <a:rPr dirty="0"/>
              <a:t>dolor</a:t>
            </a:r>
            <a:r>
              <a:rPr spc="-10" dirty="0"/>
              <a:t> </a:t>
            </a:r>
            <a:r>
              <a:rPr dirty="0"/>
              <a:t>sit</a:t>
            </a:r>
            <a:r>
              <a:rPr spc="-10" dirty="0"/>
              <a:t> </a:t>
            </a:r>
            <a:r>
              <a:rPr dirty="0"/>
              <a:t>amet</a:t>
            </a:r>
            <a:r>
              <a:rPr spc="-15" dirty="0"/>
              <a:t> </a:t>
            </a:r>
            <a:r>
              <a:rPr dirty="0"/>
              <a:t>consectetuer</a:t>
            </a:r>
            <a:r>
              <a:rPr spc="365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spc="-10" dirty="0"/>
              <a:t>PAGE</a:t>
            </a:r>
            <a:r>
              <a:rPr spc="-15" dirty="0"/>
              <a:t> </a:t>
            </a:r>
            <a:r>
              <a:rPr spc="-50" dirty="0"/>
              <a:t>#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6642" y="224459"/>
            <a:ext cx="8372475" cy="890905"/>
          </a:xfrm>
          <a:prstGeom prst="rect">
            <a:avLst/>
          </a:prstGeom>
          <a:solidFill>
            <a:srgbClr val="007198"/>
          </a:solidFill>
        </p:spPr>
        <p:txBody>
          <a:bodyPr vert="horz" wrap="square" lIns="0" tIns="107314" rIns="0" bIns="0" rtlCol="0">
            <a:spAutoFit/>
          </a:bodyPr>
          <a:lstStyle/>
          <a:p>
            <a:pPr marL="307340" marR="356870">
              <a:lnSpc>
                <a:spcPct val="114599"/>
              </a:lnSpc>
              <a:spcBef>
                <a:spcPts val="844"/>
              </a:spcBef>
            </a:pP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Advancing</a:t>
            </a:r>
            <a:r>
              <a:rPr sz="1600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science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practice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Implant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Dentistry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education,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Arial"/>
                <a:cs typeface="Arial"/>
              </a:rPr>
              <a:t>advocacy,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600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support;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serving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credentialing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standard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6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Arial"/>
                <a:cs typeface="Arial"/>
              </a:rPr>
              <a:t>profession.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2518" y="1905000"/>
            <a:ext cx="5820410" cy="22749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lang="en-US" sz="4800" dirty="0">
                <a:solidFill>
                  <a:srgbClr val="FFFFFF"/>
                </a:solidFill>
                <a:latin typeface="Arial"/>
                <a:cs typeface="Arial"/>
              </a:rPr>
              <a:t>Fellow Photograph Template</a:t>
            </a:r>
            <a:endParaRPr sz="48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6195" y="224467"/>
            <a:ext cx="2776528" cy="18760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3438" y="540463"/>
            <a:ext cx="8530362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007198"/>
                </a:solidFill>
              </a:rPr>
              <a:t>PHOTOGRAPHS REQUIRED (by case type)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89460" cy="1392555"/>
            <a:chOff x="0" y="0"/>
            <a:chExt cx="12189460" cy="139255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89460" cy="1375410"/>
            </a:xfrm>
            <a:custGeom>
              <a:avLst/>
              <a:gdLst/>
              <a:ahLst/>
              <a:cxnLst/>
              <a:rect l="l" t="t" r="r" b="b"/>
              <a:pathLst>
                <a:path w="12189460" h="1375410">
                  <a:moveTo>
                    <a:pt x="12188952" y="0"/>
                  </a:moveTo>
                  <a:lnTo>
                    <a:pt x="10822457" y="0"/>
                  </a:lnTo>
                  <a:lnTo>
                    <a:pt x="0" y="0"/>
                  </a:lnTo>
                  <a:lnTo>
                    <a:pt x="0" y="226783"/>
                  </a:lnTo>
                  <a:lnTo>
                    <a:pt x="10822457" y="226783"/>
                  </a:lnTo>
                  <a:lnTo>
                    <a:pt x="10822457" y="1375003"/>
                  </a:lnTo>
                  <a:lnTo>
                    <a:pt x="12188952" y="1375003"/>
                  </a:lnTo>
                  <a:lnTo>
                    <a:pt x="12188952" y="226783"/>
                  </a:lnTo>
                  <a:lnTo>
                    <a:pt x="12188952" y="0"/>
                  </a:lnTo>
                  <a:close/>
                </a:path>
              </a:pathLst>
            </a:custGeom>
            <a:solidFill>
              <a:srgbClr val="007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822457" y="1368653"/>
              <a:ext cx="1366520" cy="12700"/>
            </a:xfrm>
            <a:custGeom>
              <a:avLst/>
              <a:gdLst/>
              <a:ahLst/>
              <a:cxnLst/>
              <a:rect l="l" t="t" r="r" b="b"/>
              <a:pathLst>
                <a:path w="1366520" h="12700">
                  <a:moveTo>
                    <a:pt x="0" y="12700"/>
                  </a:moveTo>
                  <a:lnTo>
                    <a:pt x="1366494" y="12700"/>
                  </a:lnTo>
                  <a:lnTo>
                    <a:pt x="1366494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22457" y="0"/>
              <a:ext cx="0" cy="1375410"/>
            </a:xfrm>
            <a:custGeom>
              <a:avLst/>
              <a:gdLst/>
              <a:ahLst/>
              <a:cxnLst/>
              <a:rect l="l" t="t" r="r" b="b"/>
              <a:pathLst>
                <a:path h="1375410">
                  <a:moveTo>
                    <a:pt x="0" y="0"/>
                  </a:moveTo>
                  <a:lnTo>
                    <a:pt x="0" y="13750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822461" y="8511"/>
              <a:ext cx="1366520" cy="1366520"/>
            </a:xfrm>
            <a:custGeom>
              <a:avLst/>
              <a:gdLst/>
              <a:ahLst/>
              <a:cxnLst/>
              <a:rect l="l" t="t" r="r" b="b"/>
              <a:pathLst>
                <a:path w="1366520" h="1366520">
                  <a:moveTo>
                    <a:pt x="1366494" y="0"/>
                  </a:moveTo>
                  <a:lnTo>
                    <a:pt x="0" y="1366494"/>
                  </a:lnTo>
                  <a:lnTo>
                    <a:pt x="1366494" y="1366494"/>
                  </a:lnTo>
                  <a:lnTo>
                    <a:pt x="1366494" y="0"/>
                  </a:lnTo>
                  <a:close/>
                </a:path>
              </a:pathLst>
            </a:custGeom>
            <a:solidFill>
              <a:srgbClr val="004E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275626"/>
              <a:ext cx="2957195" cy="116839"/>
            </a:xfrm>
            <a:custGeom>
              <a:avLst/>
              <a:gdLst/>
              <a:ahLst/>
              <a:cxnLst/>
              <a:rect l="l" t="t" r="r" b="b"/>
              <a:pathLst>
                <a:path w="2957195" h="116840">
                  <a:moveTo>
                    <a:pt x="0" y="116649"/>
                  </a:moveTo>
                  <a:lnTo>
                    <a:pt x="2956941" y="116649"/>
                  </a:lnTo>
                  <a:lnTo>
                    <a:pt x="2956941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071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56941" y="1275626"/>
              <a:ext cx="3044190" cy="116839"/>
            </a:xfrm>
            <a:custGeom>
              <a:avLst/>
              <a:gdLst/>
              <a:ahLst/>
              <a:cxnLst/>
              <a:rect l="l" t="t" r="r" b="b"/>
              <a:pathLst>
                <a:path w="3044190" h="116840">
                  <a:moveTo>
                    <a:pt x="0" y="116649"/>
                  </a:moveTo>
                  <a:lnTo>
                    <a:pt x="3043745" y="116649"/>
                  </a:lnTo>
                  <a:lnTo>
                    <a:pt x="3043745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8327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00686" y="1275626"/>
              <a:ext cx="3357245" cy="116839"/>
            </a:xfrm>
            <a:custGeom>
              <a:avLst/>
              <a:gdLst/>
              <a:ahLst/>
              <a:cxnLst/>
              <a:rect l="l" t="t" r="r" b="b"/>
              <a:pathLst>
                <a:path w="3357245" h="116840">
                  <a:moveTo>
                    <a:pt x="0" y="116649"/>
                  </a:moveTo>
                  <a:lnTo>
                    <a:pt x="3356749" y="116649"/>
                  </a:lnTo>
                  <a:lnTo>
                    <a:pt x="3356749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33B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57436" y="1275626"/>
              <a:ext cx="2832100" cy="116839"/>
            </a:xfrm>
            <a:custGeom>
              <a:avLst/>
              <a:gdLst/>
              <a:ahLst/>
              <a:cxnLst/>
              <a:rect l="l" t="t" r="r" b="b"/>
              <a:pathLst>
                <a:path w="2832100" h="116840">
                  <a:moveTo>
                    <a:pt x="2831515" y="0"/>
                  </a:moveTo>
                  <a:lnTo>
                    <a:pt x="0" y="0"/>
                  </a:lnTo>
                  <a:lnTo>
                    <a:pt x="0" y="116649"/>
                  </a:lnTo>
                  <a:lnTo>
                    <a:pt x="2831515" y="116649"/>
                  </a:lnTo>
                  <a:lnTo>
                    <a:pt x="2831515" y="0"/>
                  </a:lnTo>
                  <a:close/>
                </a:path>
              </a:pathLst>
            </a:custGeom>
            <a:solidFill>
              <a:srgbClr val="1F6A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7773" y="266509"/>
              <a:ext cx="1845106" cy="917575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838200" y="1668528"/>
            <a:ext cx="10923951" cy="37984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20"/>
              </a:spcBef>
            </a:pPr>
            <a:r>
              <a:rPr lang="en-US" b="1" dirty="0">
                <a:solidFill>
                  <a:srgbClr val="221F1F"/>
                </a:solidFill>
                <a:latin typeface="Arial"/>
                <a:cs typeface="Arial"/>
              </a:rPr>
              <a:t>Single tooth:</a:t>
            </a:r>
          </a:p>
          <a:p>
            <a:pPr marL="12700" marR="5080">
              <a:spcBef>
                <a:spcPts val="120"/>
              </a:spcBef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Standard photographs only  </a:t>
            </a:r>
          </a:p>
          <a:p>
            <a:pPr marL="12700" marR="5080">
              <a:spcBef>
                <a:spcPts val="120"/>
              </a:spcBef>
            </a:pPr>
            <a:endParaRPr lang="en-US" dirty="0">
              <a:solidFill>
                <a:srgbClr val="221F1F"/>
              </a:solidFill>
              <a:latin typeface="Arial"/>
              <a:cs typeface="Arial"/>
            </a:endParaRPr>
          </a:p>
          <a:p>
            <a:pPr marL="12700" marR="5080">
              <a:spcBef>
                <a:spcPts val="120"/>
              </a:spcBef>
            </a:pPr>
            <a:r>
              <a:rPr lang="en-US" b="1" dirty="0">
                <a:solidFill>
                  <a:srgbClr val="221F1F"/>
                </a:solidFill>
                <a:latin typeface="Arial"/>
                <a:cs typeface="Arial"/>
              </a:rPr>
              <a:t>Edentulous segment of two or more adjacent teeth: </a:t>
            </a:r>
          </a:p>
          <a:p>
            <a:pPr marL="12700" marR="5080">
              <a:spcBef>
                <a:spcPts val="120"/>
              </a:spcBef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Standard photographs only</a:t>
            </a:r>
          </a:p>
          <a:p>
            <a:pPr marL="12700" marR="5080">
              <a:spcBef>
                <a:spcPts val="120"/>
              </a:spcBef>
            </a:pPr>
            <a:endParaRPr lang="en-US" dirty="0">
              <a:solidFill>
                <a:srgbClr val="221F1F"/>
              </a:solidFill>
              <a:latin typeface="Arial"/>
              <a:cs typeface="Arial"/>
            </a:endParaRPr>
          </a:p>
          <a:p>
            <a:pPr marL="12700" marR="5080">
              <a:spcBef>
                <a:spcPts val="120"/>
              </a:spcBef>
            </a:pPr>
            <a:r>
              <a:rPr lang="en-US" b="1" dirty="0">
                <a:solidFill>
                  <a:srgbClr val="221F1F"/>
                </a:solidFill>
                <a:latin typeface="Arial"/>
                <a:cs typeface="Arial"/>
              </a:rPr>
              <a:t>Immediate placement of one or more implants in the maxillary anterior segment cases </a:t>
            </a:r>
            <a:r>
              <a:rPr lang="en-US" b="1" i="1" dirty="0">
                <a:solidFill>
                  <a:srgbClr val="221F1F"/>
                </a:solidFill>
                <a:latin typeface="Arial"/>
                <a:cs typeface="Arial"/>
              </a:rPr>
              <a:t>(13 photos total):</a:t>
            </a:r>
          </a:p>
          <a:p>
            <a:pPr marL="12700" marR="5080">
              <a:spcBef>
                <a:spcPts val="120"/>
              </a:spcBef>
            </a:pPr>
            <a:r>
              <a:rPr lang="en-US" sz="1600" b="1" dirty="0">
                <a:solidFill>
                  <a:srgbClr val="221F1F"/>
                </a:solidFill>
                <a:latin typeface="Arial"/>
                <a:cs typeface="Arial"/>
              </a:rPr>
              <a:t>Standard photographs plus five (5) additional photographs below: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Frontal view of proposed immediate site in the aesthetic zone prior to extraction.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Occlusal view of the proposed immediate site prior to immediate implant placement.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Frontal view of the proposed immediate site prior to immediate implant placement.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Occlusal view of the immediately placed implant.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Frontal view of immediate provisional.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4077583" y="6400800"/>
            <a:ext cx="4036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lang="en-US" dirty="0"/>
              <a:t>2023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</a:t>
            </a:r>
            <a:r>
              <a:rPr lang="en-US" dirty="0"/>
              <a:t>y</a:t>
            </a:r>
            <a:endParaRPr spc="-50" dirty="0"/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0DF6F085-0B1F-1BF1-34C6-451C0F823287}"/>
              </a:ext>
            </a:extLst>
          </p:cNvPr>
          <p:cNvSpPr txBox="1">
            <a:spLocks/>
          </p:cNvSpPr>
          <p:nvPr/>
        </p:nvSpPr>
        <p:spPr>
          <a:xfrm>
            <a:off x="838200" y="5743067"/>
            <a:ext cx="105156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en-US" altLang="en-US" sz="2000" dirty="0"/>
              <a:t>Do not submit additional</a:t>
            </a:r>
            <a:r>
              <a:rPr lang="en-US" altLang="en-US" sz="2000" baseline="0" dirty="0"/>
              <a:t> </a:t>
            </a:r>
            <a:r>
              <a:rPr lang="en-US" altLang="en-US" sz="2000" dirty="0"/>
              <a:t>photographs that are not required.</a:t>
            </a:r>
          </a:p>
        </p:txBody>
      </p:sp>
    </p:spTree>
    <p:extLst>
      <p:ext uri="{BB962C8B-B14F-4D97-AF65-F5344CB8AC3E}">
        <p14:creationId xmlns:p14="http://schemas.microsoft.com/office/powerpoint/2010/main" val="203470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3438" y="540463"/>
            <a:ext cx="8530362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007198"/>
                </a:solidFill>
              </a:rPr>
              <a:t>PHOTOGRAPHS REQUIRED (by case type)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89460" cy="1392555"/>
            <a:chOff x="0" y="0"/>
            <a:chExt cx="12189460" cy="139255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89460" cy="1375410"/>
            </a:xfrm>
            <a:custGeom>
              <a:avLst/>
              <a:gdLst/>
              <a:ahLst/>
              <a:cxnLst/>
              <a:rect l="l" t="t" r="r" b="b"/>
              <a:pathLst>
                <a:path w="12189460" h="1375410">
                  <a:moveTo>
                    <a:pt x="12188952" y="0"/>
                  </a:moveTo>
                  <a:lnTo>
                    <a:pt x="10822457" y="0"/>
                  </a:lnTo>
                  <a:lnTo>
                    <a:pt x="0" y="0"/>
                  </a:lnTo>
                  <a:lnTo>
                    <a:pt x="0" y="226783"/>
                  </a:lnTo>
                  <a:lnTo>
                    <a:pt x="10822457" y="226783"/>
                  </a:lnTo>
                  <a:lnTo>
                    <a:pt x="10822457" y="1375003"/>
                  </a:lnTo>
                  <a:lnTo>
                    <a:pt x="12188952" y="1375003"/>
                  </a:lnTo>
                  <a:lnTo>
                    <a:pt x="12188952" y="226783"/>
                  </a:lnTo>
                  <a:lnTo>
                    <a:pt x="12188952" y="0"/>
                  </a:lnTo>
                  <a:close/>
                </a:path>
              </a:pathLst>
            </a:custGeom>
            <a:solidFill>
              <a:srgbClr val="007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822457" y="1368653"/>
              <a:ext cx="1366520" cy="12700"/>
            </a:xfrm>
            <a:custGeom>
              <a:avLst/>
              <a:gdLst/>
              <a:ahLst/>
              <a:cxnLst/>
              <a:rect l="l" t="t" r="r" b="b"/>
              <a:pathLst>
                <a:path w="1366520" h="12700">
                  <a:moveTo>
                    <a:pt x="0" y="12700"/>
                  </a:moveTo>
                  <a:lnTo>
                    <a:pt x="1366494" y="12700"/>
                  </a:lnTo>
                  <a:lnTo>
                    <a:pt x="1366494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22457" y="0"/>
              <a:ext cx="0" cy="1375410"/>
            </a:xfrm>
            <a:custGeom>
              <a:avLst/>
              <a:gdLst/>
              <a:ahLst/>
              <a:cxnLst/>
              <a:rect l="l" t="t" r="r" b="b"/>
              <a:pathLst>
                <a:path h="1375410">
                  <a:moveTo>
                    <a:pt x="0" y="0"/>
                  </a:moveTo>
                  <a:lnTo>
                    <a:pt x="0" y="13750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822461" y="8511"/>
              <a:ext cx="1366520" cy="1366520"/>
            </a:xfrm>
            <a:custGeom>
              <a:avLst/>
              <a:gdLst/>
              <a:ahLst/>
              <a:cxnLst/>
              <a:rect l="l" t="t" r="r" b="b"/>
              <a:pathLst>
                <a:path w="1366520" h="1366520">
                  <a:moveTo>
                    <a:pt x="1366494" y="0"/>
                  </a:moveTo>
                  <a:lnTo>
                    <a:pt x="0" y="1366494"/>
                  </a:lnTo>
                  <a:lnTo>
                    <a:pt x="1366494" y="1366494"/>
                  </a:lnTo>
                  <a:lnTo>
                    <a:pt x="1366494" y="0"/>
                  </a:lnTo>
                  <a:close/>
                </a:path>
              </a:pathLst>
            </a:custGeom>
            <a:solidFill>
              <a:srgbClr val="004E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275626"/>
              <a:ext cx="2957195" cy="116839"/>
            </a:xfrm>
            <a:custGeom>
              <a:avLst/>
              <a:gdLst/>
              <a:ahLst/>
              <a:cxnLst/>
              <a:rect l="l" t="t" r="r" b="b"/>
              <a:pathLst>
                <a:path w="2957195" h="116840">
                  <a:moveTo>
                    <a:pt x="0" y="116649"/>
                  </a:moveTo>
                  <a:lnTo>
                    <a:pt x="2956941" y="116649"/>
                  </a:lnTo>
                  <a:lnTo>
                    <a:pt x="2956941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071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56941" y="1275626"/>
              <a:ext cx="3044190" cy="116839"/>
            </a:xfrm>
            <a:custGeom>
              <a:avLst/>
              <a:gdLst/>
              <a:ahLst/>
              <a:cxnLst/>
              <a:rect l="l" t="t" r="r" b="b"/>
              <a:pathLst>
                <a:path w="3044190" h="116840">
                  <a:moveTo>
                    <a:pt x="0" y="116649"/>
                  </a:moveTo>
                  <a:lnTo>
                    <a:pt x="3043745" y="116649"/>
                  </a:lnTo>
                  <a:lnTo>
                    <a:pt x="3043745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8327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00686" y="1275626"/>
              <a:ext cx="3357245" cy="116839"/>
            </a:xfrm>
            <a:custGeom>
              <a:avLst/>
              <a:gdLst/>
              <a:ahLst/>
              <a:cxnLst/>
              <a:rect l="l" t="t" r="r" b="b"/>
              <a:pathLst>
                <a:path w="3357245" h="116840">
                  <a:moveTo>
                    <a:pt x="0" y="116649"/>
                  </a:moveTo>
                  <a:lnTo>
                    <a:pt x="3356749" y="116649"/>
                  </a:lnTo>
                  <a:lnTo>
                    <a:pt x="3356749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33B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57436" y="1275626"/>
              <a:ext cx="2832100" cy="116839"/>
            </a:xfrm>
            <a:custGeom>
              <a:avLst/>
              <a:gdLst/>
              <a:ahLst/>
              <a:cxnLst/>
              <a:rect l="l" t="t" r="r" b="b"/>
              <a:pathLst>
                <a:path w="2832100" h="116840">
                  <a:moveTo>
                    <a:pt x="2831515" y="0"/>
                  </a:moveTo>
                  <a:lnTo>
                    <a:pt x="0" y="0"/>
                  </a:lnTo>
                  <a:lnTo>
                    <a:pt x="0" y="116649"/>
                  </a:lnTo>
                  <a:lnTo>
                    <a:pt x="2831515" y="116649"/>
                  </a:lnTo>
                  <a:lnTo>
                    <a:pt x="2831515" y="0"/>
                  </a:lnTo>
                  <a:close/>
                </a:path>
              </a:pathLst>
            </a:custGeom>
            <a:solidFill>
              <a:srgbClr val="1F6A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7773" y="266509"/>
              <a:ext cx="1845106" cy="917575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838200" y="1668528"/>
            <a:ext cx="10923951" cy="39780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20"/>
              </a:spcBef>
            </a:pPr>
            <a:r>
              <a:rPr lang="en-US" b="1" dirty="0">
                <a:solidFill>
                  <a:srgbClr val="221F1F"/>
                </a:solidFill>
                <a:latin typeface="Arial"/>
                <a:cs typeface="Arial"/>
              </a:rPr>
              <a:t>Edentulous cases </a:t>
            </a:r>
            <a:r>
              <a:rPr lang="en-US" b="1" i="1" dirty="0">
                <a:solidFill>
                  <a:srgbClr val="221F1F"/>
                </a:solidFill>
                <a:latin typeface="Arial"/>
                <a:cs typeface="Arial"/>
              </a:rPr>
              <a:t>(8 – 11 photos total):</a:t>
            </a:r>
          </a:p>
          <a:p>
            <a:pPr marL="12700" marR="5080">
              <a:spcBef>
                <a:spcPts val="120"/>
              </a:spcBef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Standard photographs </a:t>
            </a:r>
          </a:p>
          <a:p>
            <a:pPr marL="12700" marR="5080">
              <a:spcBef>
                <a:spcPts val="120"/>
              </a:spcBef>
            </a:pPr>
            <a:r>
              <a:rPr lang="en-US" sz="1600" i="1" dirty="0">
                <a:solidFill>
                  <a:srgbClr val="221F1F"/>
                </a:solidFill>
                <a:latin typeface="Arial"/>
                <a:cs typeface="Arial"/>
              </a:rPr>
              <a:t>If case includes a removable prosthesis, three additional photographs are required: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Occlusal view of the superstructure without the removable prosthesis in place. 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Frontal view of the superstructure without the removable prosthesis in place. 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View of the intaglio (tissue side) surface of the removable prosthesis</a:t>
            </a:r>
          </a:p>
          <a:p>
            <a:pPr marL="12700" marR="5080">
              <a:spcBef>
                <a:spcPts val="120"/>
              </a:spcBef>
            </a:pPr>
            <a:endParaRPr lang="en-US" dirty="0">
              <a:solidFill>
                <a:srgbClr val="221F1F"/>
              </a:solidFill>
              <a:latin typeface="Arial"/>
              <a:cs typeface="Arial"/>
            </a:endParaRPr>
          </a:p>
          <a:p>
            <a:pPr marL="12700" marR="5080">
              <a:spcBef>
                <a:spcPts val="120"/>
              </a:spcBef>
            </a:pPr>
            <a:r>
              <a:rPr lang="en-US" b="1" dirty="0">
                <a:solidFill>
                  <a:srgbClr val="221F1F"/>
                </a:solidFill>
                <a:latin typeface="Arial"/>
                <a:cs typeface="Arial"/>
              </a:rPr>
              <a:t>Graft cases </a:t>
            </a:r>
            <a:r>
              <a:rPr lang="en-US" b="1" i="1" dirty="0">
                <a:solidFill>
                  <a:srgbClr val="221F1F"/>
                </a:solidFill>
                <a:latin typeface="Arial"/>
                <a:cs typeface="Arial"/>
              </a:rPr>
              <a:t>(14 photos total):</a:t>
            </a:r>
          </a:p>
          <a:p>
            <a:pPr marL="12700" marR="5080">
              <a:spcBef>
                <a:spcPts val="120"/>
              </a:spcBef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Standard photographs plus six (6) additional photographs below: 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Pre-surgical occlusal view showing the atrophic ridge 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Pre-surgical facial (lateral) view showing the atrophic ridge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Immediate post-surgical occlusal view 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Immediate post-surgical facial (lateral) view 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Occlusal view of healed site, typically 4 - 6 months after ridge augmentation and pre-implant placement</a:t>
            </a:r>
          </a:p>
          <a:p>
            <a:pPr marL="355600" marR="5080" indent="-342900">
              <a:spcBef>
                <a:spcPts val="12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221F1F"/>
                </a:solidFill>
                <a:latin typeface="Arial"/>
                <a:cs typeface="Arial"/>
              </a:rPr>
              <a:t>Facial (lateral) view of healed site, typically 4 - 6 months after ridge augmentation and pre-implant placement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3982269" y="6429297"/>
            <a:ext cx="40368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lang="en-US" dirty="0"/>
              <a:t>2023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</a:t>
            </a:r>
            <a:r>
              <a:rPr lang="en-US" dirty="0"/>
              <a:t>y</a:t>
            </a:r>
            <a:endParaRPr spc="-50" dirty="0"/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0DF6F085-0B1F-1BF1-34C6-451C0F823287}"/>
              </a:ext>
            </a:extLst>
          </p:cNvPr>
          <p:cNvSpPr txBox="1">
            <a:spLocks/>
          </p:cNvSpPr>
          <p:nvPr/>
        </p:nvSpPr>
        <p:spPr>
          <a:xfrm>
            <a:off x="838200" y="5877618"/>
            <a:ext cx="105156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en-US" altLang="en-US" sz="2000" dirty="0"/>
              <a:t>Do not submit additional</a:t>
            </a:r>
            <a:r>
              <a:rPr lang="en-US" altLang="en-US" sz="2000" baseline="0" dirty="0"/>
              <a:t> </a:t>
            </a:r>
            <a:r>
              <a:rPr lang="en-US" altLang="en-US" sz="2000" dirty="0"/>
              <a:t>photographs that are not required.</a:t>
            </a:r>
          </a:p>
        </p:txBody>
      </p:sp>
    </p:spTree>
    <p:extLst>
      <p:ext uri="{BB962C8B-B14F-4D97-AF65-F5344CB8AC3E}">
        <p14:creationId xmlns:p14="http://schemas.microsoft.com/office/powerpoint/2010/main" val="15167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4800" y="509983"/>
            <a:ext cx="8530362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007198"/>
                </a:solidFill>
              </a:rPr>
              <a:t>Standard Photographs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89460" cy="1392555"/>
            <a:chOff x="0" y="0"/>
            <a:chExt cx="12189460" cy="139255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89460" cy="1375410"/>
            </a:xfrm>
            <a:custGeom>
              <a:avLst/>
              <a:gdLst/>
              <a:ahLst/>
              <a:cxnLst/>
              <a:rect l="l" t="t" r="r" b="b"/>
              <a:pathLst>
                <a:path w="12189460" h="1375410">
                  <a:moveTo>
                    <a:pt x="12188952" y="0"/>
                  </a:moveTo>
                  <a:lnTo>
                    <a:pt x="10822457" y="0"/>
                  </a:lnTo>
                  <a:lnTo>
                    <a:pt x="0" y="0"/>
                  </a:lnTo>
                  <a:lnTo>
                    <a:pt x="0" y="226783"/>
                  </a:lnTo>
                  <a:lnTo>
                    <a:pt x="10822457" y="226783"/>
                  </a:lnTo>
                  <a:lnTo>
                    <a:pt x="10822457" y="1375003"/>
                  </a:lnTo>
                  <a:lnTo>
                    <a:pt x="12188952" y="1375003"/>
                  </a:lnTo>
                  <a:lnTo>
                    <a:pt x="12188952" y="226783"/>
                  </a:lnTo>
                  <a:lnTo>
                    <a:pt x="12188952" y="0"/>
                  </a:lnTo>
                  <a:close/>
                </a:path>
              </a:pathLst>
            </a:custGeom>
            <a:solidFill>
              <a:srgbClr val="007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822457" y="1368653"/>
              <a:ext cx="1366520" cy="12700"/>
            </a:xfrm>
            <a:custGeom>
              <a:avLst/>
              <a:gdLst/>
              <a:ahLst/>
              <a:cxnLst/>
              <a:rect l="l" t="t" r="r" b="b"/>
              <a:pathLst>
                <a:path w="1366520" h="12700">
                  <a:moveTo>
                    <a:pt x="0" y="12700"/>
                  </a:moveTo>
                  <a:lnTo>
                    <a:pt x="1366494" y="12700"/>
                  </a:lnTo>
                  <a:lnTo>
                    <a:pt x="1366494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22457" y="0"/>
              <a:ext cx="0" cy="1375410"/>
            </a:xfrm>
            <a:custGeom>
              <a:avLst/>
              <a:gdLst/>
              <a:ahLst/>
              <a:cxnLst/>
              <a:rect l="l" t="t" r="r" b="b"/>
              <a:pathLst>
                <a:path h="1375410">
                  <a:moveTo>
                    <a:pt x="0" y="0"/>
                  </a:moveTo>
                  <a:lnTo>
                    <a:pt x="0" y="13750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822461" y="8511"/>
              <a:ext cx="1366520" cy="1366520"/>
            </a:xfrm>
            <a:custGeom>
              <a:avLst/>
              <a:gdLst/>
              <a:ahLst/>
              <a:cxnLst/>
              <a:rect l="l" t="t" r="r" b="b"/>
              <a:pathLst>
                <a:path w="1366520" h="1366520">
                  <a:moveTo>
                    <a:pt x="1366494" y="0"/>
                  </a:moveTo>
                  <a:lnTo>
                    <a:pt x="0" y="1366494"/>
                  </a:lnTo>
                  <a:lnTo>
                    <a:pt x="1366494" y="1366494"/>
                  </a:lnTo>
                  <a:lnTo>
                    <a:pt x="1366494" y="0"/>
                  </a:lnTo>
                  <a:close/>
                </a:path>
              </a:pathLst>
            </a:custGeom>
            <a:solidFill>
              <a:srgbClr val="004E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275626"/>
              <a:ext cx="2957195" cy="116839"/>
            </a:xfrm>
            <a:custGeom>
              <a:avLst/>
              <a:gdLst/>
              <a:ahLst/>
              <a:cxnLst/>
              <a:rect l="l" t="t" r="r" b="b"/>
              <a:pathLst>
                <a:path w="2957195" h="116840">
                  <a:moveTo>
                    <a:pt x="0" y="116649"/>
                  </a:moveTo>
                  <a:lnTo>
                    <a:pt x="2956941" y="116649"/>
                  </a:lnTo>
                  <a:lnTo>
                    <a:pt x="2956941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071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56941" y="1275626"/>
              <a:ext cx="3044190" cy="116839"/>
            </a:xfrm>
            <a:custGeom>
              <a:avLst/>
              <a:gdLst/>
              <a:ahLst/>
              <a:cxnLst/>
              <a:rect l="l" t="t" r="r" b="b"/>
              <a:pathLst>
                <a:path w="3044190" h="116840">
                  <a:moveTo>
                    <a:pt x="0" y="116649"/>
                  </a:moveTo>
                  <a:lnTo>
                    <a:pt x="3043745" y="116649"/>
                  </a:lnTo>
                  <a:lnTo>
                    <a:pt x="3043745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8327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00686" y="1275626"/>
              <a:ext cx="3357245" cy="116839"/>
            </a:xfrm>
            <a:custGeom>
              <a:avLst/>
              <a:gdLst/>
              <a:ahLst/>
              <a:cxnLst/>
              <a:rect l="l" t="t" r="r" b="b"/>
              <a:pathLst>
                <a:path w="3357245" h="116840">
                  <a:moveTo>
                    <a:pt x="0" y="116649"/>
                  </a:moveTo>
                  <a:lnTo>
                    <a:pt x="3356749" y="116649"/>
                  </a:lnTo>
                  <a:lnTo>
                    <a:pt x="3356749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33B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57436" y="1275626"/>
              <a:ext cx="2832100" cy="116839"/>
            </a:xfrm>
            <a:custGeom>
              <a:avLst/>
              <a:gdLst/>
              <a:ahLst/>
              <a:cxnLst/>
              <a:rect l="l" t="t" r="r" b="b"/>
              <a:pathLst>
                <a:path w="2832100" h="116840">
                  <a:moveTo>
                    <a:pt x="2831515" y="0"/>
                  </a:moveTo>
                  <a:lnTo>
                    <a:pt x="0" y="0"/>
                  </a:lnTo>
                  <a:lnTo>
                    <a:pt x="0" y="116649"/>
                  </a:lnTo>
                  <a:lnTo>
                    <a:pt x="2831515" y="116649"/>
                  </a:lnTo>
                  <a:lnTo>
                    <a:pt x="2831515" y="0"/>
                  </a:lnTo>
                  <a:close/>
                </a:path>
              </a:pathLst>
            </a:custGeom>
            <a:solidFill>
              <a:srgbClr val="1F6A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7773" y="266509"/>
              <a:ext cx="1845106" cy="917575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838200" y="1834369"/>
            <a:ext cx="10923951" cy="3023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20"/>
              </a:spcBef>
            </a:pPr>
            <a:r>
              <a:rPr lang="en-US" b="1" dirty="0">
                <a:solidFill>
                  <a:srgbClr val="221F1F"/>
                </a:solidFill>
                <a:latin typeface="Arial"/>
                <a:cs typeface="Arial"/>
              </a:rPr>
              <a:t>Post-completion photographs that clearly show the views listed below are required for each case:</a:t>
            </a:r>
          </a:p>
          <a:p>
            <a:pPr marL="12700" marR="5080">
              <a:spcBef>
                <a:spcPts val="120"/>
              </a:spcBef>
            </a:pPr>
            <a:endParaRPr lang="en-US" sz="1600" b="1" dirty="0">
              <a:solidFill>
                <a:srgbClr val="221F1F"/>
              </a:solidFill>
              <a:latin typeface="Arial"/>
              <a:cs typeface="Arial"/>
            </a:endParaRPr>
          </a:p>
          <a:p>
            <a:pPr marL="631825" lvl="1" indent="-400050">
              <a:buFont typeface="+mj-lt"/>
              <a:buAutoNum type="arabicPeriod"/>
            </a:pPr>
            <a:r>
              <a:rPr lang="en-US" dirty="0"/>
              <a:t>Centric occlusion, right</a:t>
            </a:r>
          </a:p>
          <a:p>
            <a:pPr marL="631825" lvl="1" indent="-400050">
              <a:buFont typeface="+mj-lt"/>
              <a:buAutoNum type="arabicPeriod"/>
            </a:pPr>
            <a:r>
              <a:rPr lang="en-US" dirty="0"/>
              <a:t>Centric occlusion, left</a:t>
            </a:r>
          </a:p>
          <a:p>
            <a:pPr marL="631825" lvl="1" indent="-400050">
              <a:buFont typeface="+mj-lt"/>
              <a:buAutoNum type="arabicPeriod"/>
            </a:pPr>
            <a:r>
              <a:rPr lang="en-US" dirty="0"/>
              <a:t>Anterior Centric</a:t>
            </a:r>
          </a:p>
          <a:p>
            <a:pPr marL="631825" lvl="1" indent="-400050">
              <a:buFont typeface="+mj-lt"/>
              <a:buAutoNum type="arabicPeriod"/>
            </a:pPr>
            <a:r>
              <a:rPr lang="en-US" dirty="0"/>
              <a:t>Anterior Protrusive</a:t>
            </a:r>
          </a:p>
          <a:p>
            <a:pPr marL="631825" lvl="1" indent="-400050">
              <a:buFont typeface="+mj-lt"/>
              <a:buAutoNum type="arabicPeriod"/>
            </a:pPr>
            <a:r>
              <a:rPr lang="en-US" dirty="0"/>
              <a:t>Lateral view of left working</a:t>
            </a:r>
          </a:p>
          <a:p>
            <a:pPr marL="631825" lvl="1" indent="-400050">
              <a:buFont typeface="+mj-lt"/>
              <a:buAutoNum type="arabicPeriod"/>
            </a:pPr>
            <a:r>
              <a:rPr lang="en-US" dirty="0"/>
              <a:t>Lateral view of right working</a:t>
            </a:r>
          </a:p>
          <a:p>
            <a:pPr marL="631825" lvl="1" indent="-400050">
              <a:buFont typeface="+mj-lt"/>
              <a:buAutoNum type="arabicPeriod"/>
            </a:pPr>
            <a:r>
              <a:rPr lang="en-US" dirty="0"/>
              <a:t>Occlusal maxillary</a:t>
            </a:r>
          </a:p>
          <a:p>
            <a:pPr marL="631825" lvl="1" indent="-400050">
              <a:buFont typeface="+mj-lt"/>
              <a:buAutoNum type="arabicPeriod"/>
            </a:pPr>
            <a:r>
              <a:rPr lang="en-US" dirty="0"/>
              <a:t>Occlusal mandibular </a:t>
            </a:r>
          </a:p>
          <a:p>
            <a:pPr marL="12700" marR="5080">
              <a:spcBef>
                <a:spcPts val="120"/>
              </a:spcBef>
            </a:pPr>
            <a:endParaRPr lang="en-US" sz="1600" dirty="0">
              <a:solidFill>
                <a:srgbClr val="221F1F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3944169" y="6400800"/>
            <a:ext cx="41130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lang="en-US" dirty="0"/>
              <a:t>2023</a:t>
            </a:r>
            <a:r>
              <a:rPr spc="360" dirty="0"/>
              <a:t> </a:t>
            </a:r>
            <a:r>
              <a:rPr dirty="0"/>
              <a:t>|</a:t>
            </a:r>
            <a:r>
              <a:rPr spc="365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</a:t>
            </a:r>
            <a:r>
              <a:rPr lang="en-US" dirty="0"/>
              <a:t>y</a:t>
            </a:r>
            <a:endParaRPr spc="-50" dirty="0"/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0DF6F085-0B1F-1BF1-34C6-451C0F823287}"/>
              </a:ext>
            </a:extLst>
          </p:cNvPr>
          <p:cNvSpPr txBox="1">
            <a:spLocks/>
          </p:cNvSpPr>
          <p:nvPr/>
        </p:nvSpPr>
        <p:spPr>
          <a:xfrm>
            <a:off x="838200" y="5743067"/>
            <a:ext cx="105156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en-US" altLang="en-US" sz="2000" dirty="0"/>
              <a:t>All photographs must comply with applicable patient privacy laws.</a:t>
            </a:r>
          </a:p>
        </p:txBody>
      </p:sp>
    </p:spTree>
    <p:extLst>
      <p:ext uri="{BB962C8B-B14F-4D97-AF65-F5344CB8AC3E}">
        <p14:creationId xmlns:p14="http://schemas.microsoft.com/office/powerpoint/2010/main" val="217523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0"/>
            <a:ext cx="12189460" cy="1392555"/>
            <a:chOff x="0" y="0"/>
            <a:chExt cx="12189460" cy="139255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89460" cy="1375410"/>
            </a:xfrm>
            <a:custGeom>
              <a:avLst/>
              <a:gdLst/>
              <a:ahLst/>
              <a:cxnLst/>
              <a:rect l="l" t="t" r="r" b="b"/>
              <a:pathLst>
                <a:path w="12189460" h="1375410">
                  <a:moveTo>
                    <a:pt x="12188952" y="0"/>
                  </a:moveTo>
                  <a:lnTo>
                    <a:pt x="10822457" y="0"/>
                  </a:lnTo>
                  <a:lnTo>
                    <a:pt x="0" y="0"/>
                  </a:lnTo>
                  <a:lnTo>
                    <a:pt x="0" y="226783"/>
                  </a:lnTo>
                  <a:lnTo>
                    <a:pt x="10822457" y="226783"/>
                  </a:lnTo>
                  <a:lnTo>
                    <a:pt x="10822457" y="1375003"/>
                  </a:lnTo>
                  <a:lnTo>
                    <a:pt x="12188952" y="1375003"/>
                  </a:lnTo>
                  <a:lnTo>
                    <a:pt x="12188952" y="226783"/>
                  </a:lnTo>
                  <a:lnTo>
                    <a:pt x="12188952" y="0"/>
                  </a:lnTo>
                  <a:close/>
                </a:path>
              </a:pathLst>
            </a:custGeom>
            <a:solidFill>
              <a:srgbClr val="007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822457" y="1368653"/>
              <a:ext cx="1366520" cy="12700"/>
            </a:xfrm>
            <a:custGeom>
              <a:avLst/>
              <a:gdLst/>
              <a:ahLst/>
              <a:cxnLst/>
              <a:rect l="l" t="t" r="r" b="b"/>
              <a:pathLst>
                <a:path w="1366520" h="12700">
                  <a:moveTo>
                    <a:pt x="0" y="12700"/>
                  </a:moveTo>
                  <a:lnTo>
                    <a:pt x="1366494" y="12700"/>
                  </a:lnTo>
                  <a:lnTo>
                    <a:pt x="1366494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22457" y="0"/>
              <a:ext cx="0" cy="1375410"/>
            </a:xfrm>
            <a:custGeom>
              <a:avLst/>
              <a:gdLst/>
              <a:ahLst/>
              <a:cxnLst/>
              <a:rect l="l" t="t" r="r" b="b"/>
              <a:pathLst>
                <a:path h="1375410">
                  <a:moveTo>
                    <a:pt x="0" y="0"/>
                  </a:moveTo>
                  <a:lnTo>
                    <a:pt x="0" y="13750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822461" y="8511"/>
              <a:ext cx="1366520" cy="1366520"/>
            </a:xfrm>
            <a:custGeom>
              <a:avLst/>
              <a:gdLst/>
              <a:ahLst/>
              <a:cxnLst/>
              <a:rect l="l" t="t" r="r" b="b"/>
              <a:pathLst>
                <a:path w="1366520" h="1366520">
                  <a:moveTo>
                    <a:pt x="1366494" y="0"/>
                  </a:moveTo>
                  <a:lnTo>
                    <a:pt x="0" y="1366494"/>
                  </a:lnTo>
                  <a:lnTo>
                    <a:pt x="1366494" y="1366494"/>
                  </a:lnTo>
                  <a:lnTo>
                    <a:pt x="1366494" y="0"/>
                  </a:lnTo>
                  <a:close/>
                </a:path>
              </a:pathLst>
            </a:custGeom>
            <a:solidFill>
              <a:srgbClr val="004E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275626"/>
              <a:ext cx="2957195" cy="116839"/>
            </a:xfrm>
            <a:custGeom>
              <a:avLst/>
              <a:gdLst/>
              <a:ahLst/>
              <a:cxnLst/>
              <a:rect l="l" t="t" r="r" b="b"/>
              <a:pathLst>
                <a:path w="2957195" h="116840">
                  <a:moveTo>
                    <a:pt x="0" y="116649"/>
                  </a:moveTo>
                  <a:lnTo>
                    <a:pt x="2956941" y="116649"/>
                  </a:lnTo>
                  <a:lnTo>
                    <a:pt x="2956941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071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56941" y="1275626"/>
              <a:ext cx="3044190" cy="116839"/>
            </a:xfrm>
            <a:custGeom>
              <a:avLst/>
              <a:gdLst/>
              <a:ahLst/>
              <a:cxnLst/>
              <a:rect l="l" t="t" r="r" b="b"/>
              <a:pathLst>
                <a:path w="3044190" h="116840">
                  <a:moveTo>
                    <a:pt x="0" y="116649"/>
                  </a:moveTo>
                  <a:lnTo>
                    <a:pt x="3043745" y="116649"/>
                  </a:lnTo>
                  <a:lnTo>
                    <a:pt x="3043745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8327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00686" y="1275626"/>
              <a:ext cx="3357245" cy="116839"/>
            </a:xfrm>
            <a:custGeom>
              <a:avLst/>
              <a:gdLst/>
              <a:ahLst/>
              <a:cxnLst/>
              <a:rect l="l" t="t" r="r" b="b"/>
              <a:pathLst>
                <a:path w="3357245" h="116840">
                  <a:moveTo>
                    <a:pt x="0" y="116649"/>
                  </a:moveTo>
                  <a:lnTo>
                    <a:pt x="3356749" y="116649"/>
                  </a:lnTo>
                  <a:lnTo>
                    <a:pt x="3356749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33B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57436" y="1275626"/>
              <a:ext cx="2832100" cy="116839"/>
            </a:xfrm>
            <a:custGeom>
              <a:avLst/>
              <a:gdLst/>
              <a:ahLst/>
              <a:cxnLst/>
              <a:rect l="l" t="t" r="r" b="b"/>
              <a:pathLst>
                <a:path w="2832100" h="116840">
                  <a:moveTo>
                    <a:pt x="2831515" y="0"/>
                  </a:moveTo>
                  <a:lnTo>
                    <a:pt x="0" y="0"/>
                  </a:lnTo>
                  <a:lnTo>
                    <a:pt x="0" y="116649"/>
                  </a:lnTo>
                  <a:lnTo>
                    <a:pt x="2831515" y="116649"/>
                  </a:lnTo>
                  <a:lnTo>
                    <a:pt x="2831515" y="0"/>
                  </a:lnTo>
                  <a:close/>
                </a:path>
              </a:pathLst>
            </a:custGeom>
            <a:solidFill>
              <a:srgbClr val="1F6A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7773" y="266509"/>
              <a:ext cx="1845106" cy="917575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3944169" y="6477000"/>
            <a:ext cx="41130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lang="en-US" dirty="0"/>
              <a:t>2023</a:t>
            </a:r>
            <a:r>
              <a:rPr spc="360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endParaRPr spc="-50" dirty="0"/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0DF6F085-0B1F-1BF1-34C6-451C0F823287}"/>
              </a:ext>
            </a:extLst>
          </p:cNvPr>
          <p:cNvSpPr txBox="1">
            <a:spLocks/>
          </p:cNvSpPr>
          <p:nvPr/>
        </p:nvSpPr>
        <p:spPr>
          <a:xfrm>
            <a:off x="1029448" y="2486434"/>
            <a:ext cx="10130563" cy="18851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9050">
              <a:spcBef>
                <a:spcPts val="100"/>
              </a:spcBef>
            </a:pPr>
            <a:r>
              <a:rPr lang="en-US" sz="4000" dirty="0">
                <a:solidFill>
                  <a:srgbClr val="007198"/>
                </a:solidFill>
              </a:rPr>
              <a:t>Candidate Number: </a:t>
            </a:r>
            <a:r>
              <a:rPr lang="en-US" sz="4000" dirty="0">
                <a:solidFill>
                  <a:srgbClr val="83276A"/>
                </a:solidFill>
              </a:rPr>
              <a:t>{Candidate number}</a:t>
            </a:r>
          </a:p>
          <a:p>
            <a:pPr marL="19050">
              <a:spcBef>
                <a:spcPts val="100"/>
              </a:spcBef>
            </a:pPr>
            <a:r>
              <a:rPr lang="en-US" sz="4000" dirty="0">
                <a:solidFill>
                  <a:srgbClr val="007198"/>
                </a:solidFill>
              </a:rPr>
              <a:t>Patient: </a:t>
            </a:r>
            <a:r>
              <a:rPr lang="en-US" sz="4000" dirty="0">
                <a:solidFill>
                  <a:srgbClr val="83276A"/>
                </a:solidFill>
              </a:rPr>
              <a:t>{ABC}</a:t>
            </a:r>
          </a:p>
          <a:p>
            <a:pPr marL="19050">
              <a:spcBef>
                <a:spcPts val="100"/>
              </a:spcBef>
            </a:pPr>
            <a:r>
              <a:rPr lang="en-US" sz="4000" dirty="0">
                <a:solidFill>
                  <a:srgbClr val="007198"/>
                </a:solidFill>
              </a:rPr>
              <a:t>Case Type: </a:t>
            </a:r>
            <a:r>
              <a:rPr lang="en-US" sz="4000" dirty="0">
                <a:solidFill>
                  <a:srgbClr val="83276A"/>
                </a:solidFill>
              </a:rPr>
              <a:t>{Case Type}</a:t>
            </a:r>
          </a:p>
        </p:txBody>
      </p:sp>
    </p:spTree>
    <p:extLst>
      <p:ext uri="{BB962C8B-B14F-4D97-AF65-F5344CB8AC3E}">
        <p14:creationId xmlns:p14="http://schemas.microsoft.com/office/powerpoint/2010/main" val="4294572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0"/>
            <a:ext cx="12189460" cy="1392555"/>
            <a:chOff x="0" y="0"/>
            <a:chExt cx="12189460" cy="139255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89460" cy="1375410"/>
            </a:xfrm>
            <a:custGeom>
              <a:avLst/>
              <a:gdLst/>
              <a:ahLst/>
              <a:cxnLst/>
              <a:rect l="l" t="t" r="r" b="b"/>
              <a:pathLst>
                <a:path w="12189460" h="1375410">
                  <a:moveTo>
                    <a:pt x="12188952" y="0"/>
                  </a:moveTo>
                  <a:lnTo>
                    <a:pt x="10822457" y="0"/>
                  </a:lnTo>
                  <a:lnTo>
                    <a:pt x="0" y="0"/>
                  </a:lnTo>
                  <a:lnTo>
                    <a:pt x="0" y="226783"/>
                  </a:lnTo>
                  <a:lnTo>
                    <a:pt x="10822457" y="226783"/>
                  </a:lnTo>
                  <a:lnTo>
                    <a:pt x="10822457" y="1375003"/>
                  </a:lnTo>
                  <a:lnTo>
                    <a:pt x="12188952" y="1375003"/>
                  </a:lnTo>
                  <a:lnTo>
                    <a:pt x="12188952" y="226783"/>
                  </a:lnTo>
                  <a:lnTo>
                    <a:pt x="12188952" y="0"/>
                  </a:lnTo>
                  <a:close/>
                </a:path>
              </a:pathLst>
            </a:custGeom>
            <a:solidFill>
              <a:srgbClr val="007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822457" y="1368653"/>
              <a:ext cx="1366520" cy="12700"/>
            </a:xfrm>
            <a:custGeom>
              <a:avLst/>
              <a:gdLst/>
              <a:ahLst/>
              <a:cxnLst/>
              <a:rect l="l" t="t" r="r" b="b"/>
              <a:pathLst>
                <a:path w="1366520" h="12700">
                  <a:moveTo>
                    <a:pt x="0" y="12700"/>
                  </a:moveTo>
                  <a:lnTo>
                    <a:pt x="1366494" y="12700"/>
                  </a:lnTo>
                  <a:lnTo>
                    <a:pt x="1366494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22457" y="0"/>
              <a:ext cx="0" cy="1375410"/>
            </a:xfrm>
            <a:custGeom>
              <a:avLst/>
              <a:gdLst/>
              <a:ahLst/>
              <a:cxnLst/>
              <a:rect l="l" t="t" r="r" b="b"/>
              <a:pathLst>
                <a:path h="1375410">
                  <a:moveTo>
                    <a:pt x="0" y="0"/>
                  </a:moveTo>
                  <a:lnTo>
                    <a:pt x="0" y="13750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822461" y="8511"/>
              <a:ext cx="1366520" cy="1366520"/>
            </a:xfrm>
            <a:custGeom>
              <a:avLst/>
              <a:gdLst/>
              <a:ahLst/>
              <a:cxnLst/>
              <a:rect l="l" t="t" r="r" b="b"/>
              <a:pathLst>
                <a:path w="1366520" h="1366520">
                  <a:moveTo>
                    <a:pt x="1366494" y="0"/>
                  </a:moveTo>
                  <a:lnTo>
                    <a:pt x="0" y="1366494"/>
                  </a:lnTo>
                  <a:lnTo>
                    <a:pt x="1366494" y="1366494"/>
                  </a:lnTo>
                  <a:lnTo>
                    <a:pt x="1366494" y="0"/>
                  </a:lnTo>
                  <a:close/>
                </a:path>
              </a:pathLst>
            </a:custGeom>
            <a:solidFill>
              <a:srgbClr val="004E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275626"/>
              <a:ext cx="2957195" cy="116839"/>
            </a:xfrm>
            <a:custGeom>
              <a:avLst/>
              <a:gdLst/>
              <a:ahLst/>
              <a:cxnLst/>
              <a:rect l="l" t="t" r="r" b="b"/>
              <a:pathLst>
                <a:path w="2957195" h="116840">
                  <a:moveTo>
                    <a:pt x="0" y="116649"/>
                  </a:moveTo>
                  <a:lnTo>
                    <a:pt x="2956941" y="116649"/>
                  </a:lnTo>
                  <a:lnTo>
                    <a:pt x="2956941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071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56941" y="1275626"/>
              <a:ext cx="3044190" cy="116839"/>
            </a:xfrm>
            <a:custGeom>
              <a:avLst/>
              <a:gdLst/>
              <a:ahLst/>
              <a:cxnLst/>
              <a:rect l="l" t="t" r="r" b="b"/>
              <a:pathLst>
                <a:path w="3044190" h="116840">
                  <a:moveTo>
                    <a:pt x="0" y="116649"/>
                  </a:moveTo>
                  <a:lnTo>
                    <a:pt x="3043745" y="116649"/>
                  </a:lnTo>
                  <a:lnTo>
                    <a:pt x="3043745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8327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00686" y="1275626"/>
              <a:ext cx="3357245" cy="116839"/>
            </a:xfrm>
            <a:custGeom>
              <a:avLst/>
              <a:gdLst/>
              <a:ahLst/>
              <a:cxnLst/>
              <a:rect l="l" t="t" r="r" b="b"/>
              <a:pathLst>
                <a:path w="3357245" h="116840">
                  <a:moveTo>
                    <a:pt x="0" y="116649"/>
                  </a:moveTo>
                  <a:lnTo>
                    <a:pt x="3356749" y="116649"/>
                  </a:lnTo>
                  <a:lnTo>
                    <a:pt x="3356749" y="0"/>
                  </a:lnTo>
                  <a:lnTo>
                    <a:pt x="0" y="0"/>
                  </a:lnTo>
                  <a:lnTo>
                    <a:pt x="0" y="116649"/>
                  </a:lnTo>
                  <a:close/>
                </a:path>
              </a:pathLst>
            </a:custGeom>
            <a:solidFill>
              <a:srgbClr val="033B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57436" y="1275626"/>
              <a:ext cx="2832100" cy="116839"/>
            </a:xfrm>
            <a:custGeom>
              <a:avLst/>
              <a:gdLst/>
              <a:ahLst/>
              <a:cxnLst/>
              <a:rect l="l" t="t" r="r" b="b"/>
              <a:pathLst>
                <a:path w="2832100" h="116840">
                  <a:moveTo>
                    <a:pt x="2831515" y="0"/>
                  </a:moveTo>
                  <a:lnTo>
                    <a:pt x="0" y="0"/>
                  </a:lnTo>
                  <a:lnTo>
                    <a:pt x="0" y="116649"/>
                  </a:lnTo>
                  <a:lnTo>
                    <a:pt x="2831515" y="116649"/>
                  </a:lnTo>
                  <a:lnTo>
                    <a:pt x="2831515" y="0"/>
                  </a:lnTo>
                  <a:close/>
                </a:path>
              </a:pathLst>
            </a:custGeom>
            <a:solidFill>
              <a:srgbClr val="1F6A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7773" y="266509"/>
              <a:ext cx="1845106" cy="917575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4039483" y="6400800"/>
            <a:ext cx="4113033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lang="en-US" dirty="0"/>
              <a:t>2023</a:t>
            </a:r>
            <a:r>
              <a:rPr lang="en-US" spc="360" dirty="0"/>
              <a:t> </a:t>
            </a:r>
            <a:r>
              <a:rPr dirty="0"/>
              <a:t>|</a:t>
            </a:r>
            <a:r>
              <a:rPr spc="310" dirty="0"/>
              <a:t> </a:t>
            </a:r>
            <a:r>
              <a:rPr dirty="0"/>
              <a:t>American</a:t>
            </a:r>
            <a:r>
              <a:rPr spc="-70" dirty="0"/>
              <a:t> </a:t>
            </a:r>
            <a:r>
              <a:rPr dirty="0"/>
              <a:t>Academy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Implant</a:t>
            </a:r>
            <a:r>
              <a:rPr spc="-15" dirty="0"/>
              <a:t> </a:t>
            </a:r>
            <a:r>
              <a:rPr dirty="0"/>
              <a:t>Dentistry</a:t>
            </a:r>
            <a:r>
              <a:rPr spc="365" dirty="0"/>
              <a:t> </a:t>
            </a:r>
            <a:endParaRPr spc="-50" dirty="0"/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0DF6F085-0B1F-1BF1-34C6-451C0F823287}"/>
              </a:ext>
            </a:extLst>
          </p:cNvPr>
          <p:cNvSpPr txBox="1">
            <a:spLocks/>
          </p:cNvSpPr>
          <p:nvPr/>
        </p:nvSpPr>
        <p:spPr>
          <a:xfrm>
            <a:off x="2956941" y="530889"/>
            <a:ext cx="10130563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9050">
              <a:spcBef>
                <a:spcPts val="100"/>
              </a:spcBef>
            </a:pPr>
            <a:r>
              <a:rPr lang="en-US" sz="2800" dirty="0">
                <a:solidFill>
                  <a:srgbClr val="007198"/>
                </a:solidFill>
              </a:rPr>
              <a:t>Candidate Number: </a:t>
            </a:r>
            <a:r>
              <a:rPr lang="en-US" sz="2800" dirty="0">
                <a:solidFill>
                  <a:srgbClr val="83276A"/>
                </a:solidFill>
              </a:rPr>
              <a:t>{Candidate number}</a:t>
            </a: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2F718813-A5C7-35A3-CDDC-8F1AABBEDD84}"/>
              </a:ext>
            </a:extLst>
          </p:cNvPr>
          <p:cNvSpPr txBox="1">
            <a:spLocks/>
          </p:cNvSpPr>
          <p:nvPr/>
        </p:nvSpPr>
        <p:spPr>
          <a:xfrm>
            <a:off x="3542030" y="4874838"/>
            <a:ext cx="5105400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900" b="1" i="0">
                <a:solidFill>
                  <a:srgbClr val="00589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9050">
              <a:spcBef>
                <a:spcPts val="100"/>
              </a:spcBef>
            </a:pPr>
            <a:r>
              <a:rPr lang="en-US" sz="2000" dirty="0">
                <a:solidFill>
                  <a:srgbClr val="007198"/>
                </a:solidFill>
              </a:rPr>
              <a:t>View: </a:t>
            </a:r>
            <a:r>
              <a:rPr lang="en-US" sz="2000" dirty="0">
                <a:solidFill>
                  <a:srgbClr val="83276A"/>
                </a:solidFill>
              </a:rPr>
              <a:t>{View}</a:t>
            </a:r>
          </a:p>
          <a:p>
            <a:pPr marL="19050">
              <a:spcBef>
                <a:spcPts val="100"/>
              </a:spcBef>
            </a:pPr>
            <a:r>
              <a:rPr lang="en-US" sz="2000" dirty="0">
                <a:solidFill>
                  <a:srgbClr val="007198"/>
                </a:solidFill>
              </a:rPr>
              <a:t>Date Photograph taken: </a:t>
            </a:r>
            <a:r>
              <a:rPr lang="en-US" sz="2000" dirty="0">
                <a:solidFill>
                  <a:srgbClr val="83276A"/>
                </a:solidFill>
              </a:rPr>
              <a:t>{01/01/2000}</a:t>
            </a:r>
          </a:p>
          <a:p>
            <a:pPr marL="19050">
              <a:spcBef>
                <a:spcPts val="100"/>
              </a:spcBef>
            </a:pPr>
            <a:r>
              <a:rPr lang="en-US" sz="2000" dirty="0">
                <a:solidFill>
                  <a:srgbClr val="007198"/>
                </a:solidFill>
              </a:rPr>
              <a:t>Patient Initials: </a:t>
            </a:r>
            <a:r>
              <a:rPr lang="en-US" sz="2000" dirty="0">
                <a:solidFill>
                  <a:srgbClr val="83276A"/>
                </a:solidFill>
              </a:rPr>
              <a:t>{ABC}</a:t>
            </a:r>
          </a:p>
        </p:txBody>
      </p:sp>
      <p:sp>
        <p:nvSpPr>
          <p:cNvPr id="17" name="object 13">
            <a:extLst>
              <a:ext uri="{FF2B5EF4-FFF2-40B4-BE49-F238E27FC236}">
                <a16:creationId xmlns:a16="http://schemas.microsoft.com/office/drawing/2014/main" id="{3596949C-B3E2-FB0F-9838-4B93E8FC5603}"/>
              </a:ext>
            </a:extLst>
          </p:cNvPr>
          <p:cNvSpPr txBox="1"/>
          <p:nvPr/>
        </p:nvSpPr>
        <p:spPr>
          <a:xfrm>
            <a:off x="1230904" y="2518235"/>
            <a:ext cx="8991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>
              <a:spcBef>
                <a:spcPts val="12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221F1F"/>
                </a:solidFill>
                <a:latin typeface="Arial"/>
                <a:cs typeface="Arial"/>
              </a:rPr>
              <a:t>Insert photo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882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446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Symbol</vt:lpstr>
      <vt:lpstr>Wingdings</vt:lpstr>
      <vt:lpstr>Office Theme</vt:lpstr>
      <vt:lpstr>PowerPoint Presentation</vt:lpstr>
      <vt:lpstr>PHOTOGRAPHS REQUIRED (by case type)</vt:lpstr>
      <vt:lpstr>PHOTOGRAPHS REQUIRED (by case type)</vt:lpstr>
      <vt:lpstr>Standard Photographs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11277_AAID_Slides_V2</dc:title>
  <dc:creator>Claire Thatcher</dc:creator>
  <cp:lastModifiedBy>Claire Thatcher</cp:lastModifiedBy>
  <cp:revision>11</cp:revision>
  <dcterms:created xsi:type="dcterms:W3CDTF">2023-08-11T20:38:08Z</dcterms:created>
  <dcterms:modified xsi:type="dcterms:W3CDTF">2023-10-19T19:26:32Z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2023-08-11T00:00:00Z</vt:filetime>
  </property>
  <property fmtid="{D5CDD505-2E9C-101B-9397-08002B2CF9AE}" pid="3" name="Creator">
    <vt:lpwstr>Adobe Illustrator 27.7 (Macintosh)</vt:lpwstr>
  </property>
  <property fmtid="{D5CDD505-2E9C-101B-9397-08002B2CF9AE}" pid="4" name="LastSaved">
    <vt:filetime>2023-08-11T00:00:00Z</vt:filetime>
  </property>
  <property fmtid="{D5CDD505-2E9C-101B-9397-08002B2CF9AE}" pid="5" name="Producer">
    <vt:lpwstr>Adobe PDF library 17.00</vt:lpwstr>
  </property>
</Properties>
</file>