
<file path=[Content_Types].xml><?xml version="1.0" encoding="utf-8"?>
<Types xmlns="http://schemas.openxmlformats.org/package/2006/content-types">
  <Default Extension="jpg" ContentType="image/jp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2"/>
    <p:sldId id="267" r:id="rId3"/>
    <p:sldId id="290" r:id="rId4"/>
    <p:sldId id="291" r:id="rId5"/>
    <p:sldId id="292" r:id="rId6"/>
    <p:sldId id="293" r:id="rId7"/>
    <p:sldId id="294" r:id="rId8"/>
    <p:sldId id="295" r:id="rId9"/>
    <p:sldId id="296" r:id="rId10"/>
    <p:sldId id="297" r:id="rId11"/>
    <p:sldId id="298" r:id="rId12"/>
    <p:sldId id="299" r:id="rId13"/>
    <p:sldId id="266" r:id="rId14"/>
    <p:sldId id="280" r:id="rId15"/>
    <p:sldId id="264" r:id="rId16"/>
    <p:sldId id="281" r:id="rId17"/>
    <p:sldId id="268" r:id="rId18"/>
    <p:sldId id="300" r:id="rId19"/>
    <p:sldId id="301" r:id="rId20"/>
    <p:sldId id="302" r:id="rId21"/>
    <p:sldId id="303" r:id="rId22"/>
    <p:sldId id="304" r:id="rId23"/>
    <p:sldId id="305" r:id="rId24"/>
    <p:sldId id="306" r:id="rId25"/>
    <p:sldId id="307" r:id="rId26"/>
    <p:sldId id="308" r:id="rId27"/>
    <p:sldId id="309" r:id="rId28"/>
    <p:sldId id="269" r:id="rId29"/>
    <p:sldId id="282" r:id="rId30"/>
    <p:sldId id="270" r:id="rId31"/>
    <p:sldId id="283" r:id="rId32"/>
    <p:sldId id="271" r:id="rId33"/>
    <p:sldId id="310" r:id="rId34"/>
    <p:sldId id="311" r:id="rId35"/>
    <p:sldId id="312" r:id="rId36"/>
    <p:sldId id="313" r:id="rId37"/>
    <p:sldId id="314" r:id="rId38"/>
    <p:sldId id="315" r:id="rId39"/>
    <p:sldId id="316" r:id="rId40"/>
    <p:sldId id="317" r:id="rId41"/>
    <p:sldId id="318" r:id="rId42"/>
    <p:sldId id="319" r:id="rId43"/>
    <p:sldId id="272" r:id="rId44"/>
    <p:sldId id="284" r:id="rId45"/>
    <p:sldId id="273" r:id="rId46"/>
    <p:sldId id="285" r:id="rId47"/>
    <p:sldId id="274" r:id="rId48"/>
    <p:sldId id="320" r:id="rId49"/>
    <p:sldId id="321" r:id="rId50"/>
    <p:sldId id="322" r:id="rId51"/>
    <p:sldId id="323" r:id="rId52"/>
    <p:sldId id="324" r:id="rId53"/>
    <p:sldId id="325" r:id="rId54"/>
    <p:sldId id="326" r:id="rId55"/>
    <p:sldId id="327" r:id="rId56"/>
    <p:sldId id="328" r:id="rId57"/>
    <p:sldId id="329" r:id="rId58"/>
    <p:sldId id="275" r:id="rId59"/>
    <p:sldId id="286" r:id="rId60"/>
    <p:sldId id="276" r:id="rId61"/>
    <p:sldId id="287" r:id="rId62"/>
    <p:sldId id="277" r:id="rId63"/>
    <p:sldId id="330" r:id="rId64"/>
    <p:sldId id="331" r:id="rId65"/>
    <p:sldId id="332" r:id="rId66"/>
    <p:sldId id="333" r:id="rId67"/>
    <p:sldId id="334" r:id="rId68"/>
    <p:sldId id="335" r:id="rId69"/>
    <p:sldId id="336" r:id="rId70"/>
    <p:sldId id="337" r:id="rId71"/>
    <p:sldId id="338" r:id="rId72"/>
    <p:sldId id="339" r:id="rId73"/>
    <p:sldId id="278" r:id="rId74"/>
    <p:sldId id="288" r:id="rId75"/>
    <p:sldId id="279" r:id="rId76"/>
    <p:sldId id="289" r:id="rId77"/>
  </p:sldIdLst>
  <p:sldSz cx="12192000" cy="6858000"/>
  <p:notesSz cx="12192000" cy="6858000"/>
  <p:defaultTextStyle>
    <a:defPPr>
      <a:defRPr kern="0"/>
    </a:def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3276A"/>
    <a:srgbClr val="00589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2F65E1F-EC39-45B5-9845-6BC562D7E97B}" v="49" dt="2026-11-02T16:45:21.160"/>
  </p1510:revLst>
</p1510:revInfo>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p:restoredTop sz="94663"/>
  </p:normalViewPr>
  <p:slideViewPr>
    <p:cSldViewPr>
      <p:cViewPr varScale="1">
        <p:scale>
          <a:sx n="103" d="100"/>
          <a:sy n="103" d="100"/>
        </p:scale>
        <p:origin x="882" y="114"/>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82" Type="http://schemas.microsoft.com/office/2016/11/relationships/changesInfo" Target="changesInfos/changesInfo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presProps" Target="presProps.xml"/><Relationship Id="rId8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on Sprague" userId="5b38d66c-25c1-424b-b147-c180ff6a11b2" providerId="ADAL" clId="{C2F65E1F-EC39-45B5-9845-6BC562D7E97B}"/>
    <pc:docChg chg="undo custSel addSld delSld modSld">
      <pc:chgData name="Jon Sprague" userId="5b38d66c-25c1-424b-b147-c180ff6a11b2" providerId="ADAL" clId="{C2F65E1F-EC39-45B5-9845-6BC562D7E97B}" dt="2026-11-02T16:45:21.142" v="1285"/>
      <pc:docMkLst>
        <pc:docMk/>
      </pc:docMkLst>
      <pc:sldChg chg="modSp mod">
        <pc:chgData name="Jon Sprague" userId="5b38d66c-25c1-424b-b147-c180ff6a11b2" providerId="ADAL" clId="{C2F65E1F-EC39-45B5-9845-6BC562D7E97B}" dt="2026-10-26T14:42:52.620" v="18" actId="1076"/>
        <pc:sldMkLst>
          <pc:docMk/>
          <pc:sldMk cId="0" sldId="256"/>
        </pc:sldMkLst>
        <pc:spChg chg="mod">
          <ac:chgData name="Jon Sprague" userId="5b38d66c-25c1-424b-b147-c180ff6a11b2" providerId="ADAL" clId="{C2F65E1F-EC39-45B5-9845-6BC562D7E97B}" dt="2026-10-26T14:42:52.620" v="18" actId="1076"/>
          <ac:spMkLst>
            <pc:docMk/>
            <pc:sldMk cId="0" sldId="256"/>
            <ac:spMk id="3" creationId="{00000000-0000-0000-0000-000000000000}"/>
          </ac:spMkLst>
        </pc:spChg>
      </pc:sldChg>
      <pc:sldChg chg="modSp mod">
        <pc:chgData name="Jon Sprague" userId="5b38d66c-25c1-424b-b147-c180ff6a11b2" providerId="ADAL" clId="{C2F65E1F-EC39-45B5-9845-6BC562D7E97B}" dt="2026-10-26T14:41:18.232" v="0" actId="20577"/>
        <pc:sldMkLst>
          <pc:docMk/>
          <pc:sldMk cId="1144309986" sldId="266"/>
        </pc:sldMkLst>
        <pc:spChg chg="mod">
          <ac:chgData name="Jon Sprague" userId="5b38d66c-25c1-424b-b147-c180ff6a11b2" providerId="ADAL" clId="{C2F65E1F-EC39-45B5-9845-6BC562D7E97B}" dt="2026-10-26T14:41:18.232" v="0" actId="20577"/>
          <ac:spMkLst>
            <pc:docMk/>
            <pc:sldMk cId="1144309986" sldId="266"/>
            <ac:spMk id="17" creationId="{3596949C-B3E2-FB0F-9838-4B93E8FC5603}"/>
          </ac:spMkLst>
        </pc:spChg>
      </pc:sldChg>
      <pc:sldChg chg="modSp mod">
        <pc:chgData name="Jon Sprague" userId="5b38d66c-25c1-424b-b147-c180ff6a11b2" providerId="ADAL" clId="{C2F65E1F-EC39-45B5-9845-6BC562D7E97B}" dt="2026-10-29T14:53:16.075" v="1279" actId="403"/>
        <pc:sldMkLst>
          <pc:docMk/>
          <pc:sldMk cId="2023851404" sldId="267"/>
        </pc:sldMkLst>
        <pc:spChg chg="mod">
          <ac:chgData name="Jon Sprague" userId="5b38d66c-25c1-424b-b147-c180ff6a11b2" providerId="ADAL" clId="{C2F65E1F-EC39-45B5-9845-6BC562D7E97B}" dt="2026-10-29T14:53:16.075" v="1279" actId="403"/>
          <ac:spMkLst>
            <pc:docMk/>
            <pc:sldMk cId="2023851404" sldId="267"/>
            <ac:spMk id="6" creationId="{D36BEB02-6C6B-57EE-A136-C9163435A55B}"/>
          </ac:spMkLst>
        </pc:spChg>
      </pc:sldChg>
      <pc:sldChg chg="modSp mod">
        <pc:chgData name="Jon Sprague" userId="5b38d66c-25c1-424b-b147-c180ff6a11b2" providerId="ADAL" clId="{C2F65E1F-EC39-45B5-9845-6BC562D7E97B}" dt="2026-10-26T14:43:23.656" v="23" actId="207"/>
        <pc:sldMkLst>
          <pc:docMk/>
          <pc:sldMk cId="674065319" sldId="268"/>
        </pc:sldMkLst>
        <pc:spChg chg="mod">
          <ac:chgData name="Jon Sprague" userId="5b38d66c-25c1-424b-b147-c180ff6a11b2" providerId="ADAL" clId="{C2F65E1F-EC39-45B5-9845-6BC562D7E97B}" dt="2026-10-26T14:43:23.656" v="23" actId="207"/>
          <ac:spMkLst>
            <pc:docMk/>
            <pc:sldMk cId="674065319" sldId="268"/>
            <ac:spMk id="6" creationId="{40AD1F7D-E3FA-EF3B-045A-93C0304F0901}"/>
          </ac:spMkLst>
        </pc:spChg>
      </pc:sldChg>
      <pc:sldChg chg="modSp mod">
        <pc:chgData name="Jon Sprague" userId="5b38d66c-25c1-424b-b147-c180ff6a11b2" providerId="ADAL" clId="{C2F65E1F-EC39-45B5-9845-6BC562D7E97B}" dt="2026-10-26T14:41:23.675" v="1" actId="20577"/>
        <pc:sldMkLst>
          <pc:docMk/>
          <pc:sldMk cId="3502382885" sldId="269"/>
        </pc:sldMkLst>
        <pc:spChg chg="mod">
          <ac:chgData name="Jon Sprague" userId="5b38d66c-25c1-424b-b147-c180ff6a11b2" providerId="ADAL" clId="{C2F65E1F-EC39-45B5-9845-6BC562D7E97B}" dt="2026-10-26T14:41:23.675" v="1" actId="20577"/>
          <ac:spMkLst>
            <pc:docMk/>
            <pc:sldMk cId="3502382885" sldId="269"/>
            <ac:spMk id="17" creationId="{DD1E9DE7-4000-432C-7D8F-11F210347D13}"/>
          </ac:spMkLst>
        </pc:spChg>
      </pc:sldChg>
      <pc:sldChg chg="modSp mod">
        <pc:chgData name="Jon Sprague" userId="5b38d66c-25c1-424b-b147-c180ff6a11b2" providerId="ADAL" clId="{C2F65E1F-EC39-45B5-9845-6BC562D7E97B}" dt="2026-10-26T14:43:52.359" v="29" actId="207"/>
        <pc:sldMkLst>
          <pc:docMk/>
          <pc:sldMk cId="3322388860" sldId="271"/>
        </pc:sldMkLst>
        <pc:spChg chg="mod">
          <ac:chgData name="Jon Sprague" userId="5b38d66c-25c1-424b-b147-c180ff6a11b2" providerId="ADAL" clId="{C2F65E1F-EC39-45B5-9845-6BC562D7E97B}" dt="2026-10-26T14:43:52.359" v="29" actId="207"/>
          <ac:spMkLst>
            <pc:docMk/>
            <pc:sldMk cId="3322388860" sldId="271"/>
            <ac:spMk id="6" creationId="{2705AE0A-2E44-2D6D-5293-3529EDDAB720}"/>
          </ac:spMkLst>
        </pc:spChg>
      </pc:sldChg>
      <pc:sldChg chg="modSp mod">
        <pc:chgData name="Jon Sprague" userId="5b38d66c-25c1-424b-b147-c180ff6a11b2" providerId="ADAL" clId="{C2F65E1F-EC39-45B5-9845-6BC562D7E97B}" dt="2026-10-26T14:41:26.469" v="2" actId="20577"/>
        <pc:sldMkLst>
          <pc:docMk/>
          <pc:sldMk cId="1804129754" sldId="272"/>
        </pc:sldMkLst>
        <pc:spChg chg="mod">
          <ac:chgData name="Jon Sprague" userId="5b38d66c-25c1-424b-b147-c180ff6a11b2" providerId="ADAL" clId="{C2F65E1F-EC39-45B5-9845-6BC562D7E97B}" dt="2026-10-26T14:41:26.469" v="2" actId="20577"/>
          <ac:spMkLst>
            <pc:docMk/>
            <pc:sldMk cId="1804129754" sldId="272"/>
            <ac:spMk id="17" creationId="{D9DB93CD-3B7F-FC22-9136-FFDF9F0EF1B5}"/>
          </ac:spMkLst>
        </pc:spChg>
      </pc:sldChg>
      <pc:sldChg chg="modSp mod">
        <pc:chgData name="Jon Sprague" userId="5b38d66c-25c1-424b-b147-c180ff6a11b2" providerId="ADAL" clId="{C2F65E1F-EC39-45B5-9845-6BC562D7E97B}" dt="2026-10-26T14:44:03.819" v="32" actId="207"/>
        <pc:sldMkLst>
          <pc:docMk/>
          <pc:sldMk cId="3431031809" sldId="274"/>
        </pc:sldMkLst>
        <pc:spChg chg="mod">
          <ac:chgData name="Jon Sprague" userId="5b38d66c-25c1-424b-b147-c180ff6a11b2" providerId="ADAL" clId="{C2F65E1F-EC39-45B5-9845-6BC562D7E97B}" dt="2026-10-26T14:44:03.819" v="32" actId="207"/>
          <ac:spMkLst>
            <pc:docMk/>
            <pc:sldMk cId="3431031809" sldId="274"/>
            <ac:spMk id="6" creationId="{77B3CBE0-D7D0-A3AE-932C-3069DAD34289}"/>
          </ac:spMkLst>
        </pc:spChg>
      </pc:sldChg>
      <pc:sldChg chg="modSp mod">
        <pc:chgData name="Jon Sprague" userId="5b38d66c-25c1-424b-b147-c180ff6a11b2" providerId="ADAL" clId="{C2F65E1F-EC39-45B5-9845-6BC562D7E97B}" dt="2026-10-26T14:41:35.336" v="4" actId="20577"/>
        <pc:sldMkLst>
          <pc:docMk/>
          <pc:sldMk cId="3469425238" sldId="275"/>
        </pc:sldMkLst>
        <pc:spChg chg="mod">
          <ac:chgData name="Jon Sprague" userId="5b38d66c-25c1-424b-b147-c180ff6a11b2" providerId="ADAL" clId="{C2F65E1F-EC39-45B5-9845-6BC562D7E97B}" dt="2026-10-26T14:41:35.336" v="4" actId="20577"/>
          <ac:spMkLst>
            <pc:docMk/>
            <pc:sldMk cId="3469425238" sldId="275"/>
            <ac:spMk id="17" creationId="{64F25D6B-6865-D980-FBAD-BD7F3B592847}"/>
          </ac:spMkLst>
        </pc:spChg>
      </pc:sldChg>
      <pc:sldChg chg="modSp mod">
        <pc:chgData name="Jon Sprague" userId="5b38d66c-25c1-424b-b147-c180ff6a11b2" providerId="ADAL" clId="{C2F65E1F-EC39-45B5-9845-6BC562D7E97B}" dt="2026-10-26T14:44:15.144" v="35" actId="207"/>
        <pc:sldMkLst>
          <pc:docMk/>
          <pc:sldMk cId="1586297975" sldId="277"/>
        </pc:sldMkLst>
        <pc:spChg chg="mod">
          <ac:chgData name="Jon Sprague" userId="5b38d66c-25c1-424b-b147-c180ff6a11b2" providerId="ADAL" clId="{C2F65E1F-EC39-45B5-9845-6BC562D7E97B}" dt="2026-10-26T14:44:15.144" v="35" actId="207"/>
          <ac:spMkLst>
            <pc:docMk/>
            <pc:sldMk cId="1586297975" sldId="277"/>
            <ac:spMk id="6" creationId="{E7F69715-C341-B48B-711F-9003AE5068F0}"/>
          </ac:spMkLst>
        </pc:spChg>
      </pc:sldChg>
      <pc:sldChg chg="modSp mod">
        <pc:chgData name="Jon Sprague" userId="5b38d66c-25c1-424b-b147-c180ff6a11b2" providerId="ADAL" clId="{C2F65E1F-EC39-45B5-9845-6BC562D7E97B}" dt="2026-10-26T14:41:38.795" v="5" actId="20577"/>
        <pc:sldMkLst>
          <pc:docMk/>
          <pc:sldMk cId="2146507633" sldId="278"/>
        </pc:sldMkLst>
        <pc:spChg chg="mod">
          <ac:chgData name="Jon Sprague" userId="5b38d66c-25c1-424b-b147-c180ff6a11b2" providerId="ADAL" clId="{C2F65E1F-EC39-45B5-9845-6BC562D7E97B}" dt="2026-10-26T14:41:38.795" v="5" actId="20577"/>
          <ac:spMkLst>
            <pc:docMk/>
            <pc:sldMk cId="2146507633" sldId="278"/>
            <ac:spMk id="17" creationId="{56A37D95-2FA3-1FCD-7BF2-387510D95650}"/>
          </ac:spMkLst>
        </pc:spChg>
      </pc:sldChg>
      <pc:sldChg chg="add">
        <pc:chgData name="Jon Sprague" userId="5b38d66c-25c1-424b-b147-c180ff6a11b2" providerId="ADAL" clId="{C2F65E1F-EC39-45B5-9845-6BC562D7E97B}" dt="2026-10-26T14:41:48.725" v="6"/>
        <pc:sldMkLst>
          <pc:docMk/>
          <pc:sldMk cId="446765234" sldId="280"/>
        </pc:sldMkLst>
      </pc:sldChg>
      <pc:sldChg chg="add">
        <pc:chgData name="Jon Sprague" userId="5b38d66c-25c1-424b-b147-c180ff6a11b2" providerId="ADAL" clId="{C2F65E1F-EC39-45B5-9845-6BC562D7E97B}" dt="2026-10-26T14:41:52.878" v="7"/>
        <pc:sldMkLst>
          <pc:docMk/>
          <pc:sldMk cId="3811039626" sldId="281"/>
        </pc:sldMkLst>
      </pc:sldChg>
      <pc:sldChg chg="add">
        <pc:chgData name="Jon Sprague" userId="5b38d66c-25c1-424b-b147-c180ff6a11b2" providerId="ADAL" clId="{C2F65E1F-EC39-45B5-9845-6BC562D7E97B}" dt="2026-10-26T14:42:03.752" v="8"/>
        <pc:sldMkLst>
          <pc:docMk/>
          <pc:sldMk cId="1885888514" sldId="282"/>
        </pc:sldMkLst>
      </pc:sldChg>
      <pc:sldChg chg="add">
        <pc:chgData name="Jon Sprague" userId="5b38d66c-25c1-424b-b147-c180ff6a11b2" providerId="ADAL" clId="{C2F65E1F-EC39-45B5-9845-6BC562D7E97B}" dt="2026-10-26T14:42:07.154" v="9"/>
        <pc:sldMkLst>
          <pc:docMk/>
          <pc:sldMk cId="3840539710" sldId="283"/>
        </pc:sldMkLst>
      </pc:sldChg>
      <pc:sldChg chg="add">
        <pc:chgData name="Jon Sprague" userId="5b38d66c-25c1-424b-b147-c180ff6a11b2" providerId="ADAL" clId="{C2F65E1F-EC39-45B5-9845-6BC562D7E97B}" dt="2026-10-26T14:42:11.223" v="10"/>
        <pc:sldMkLst>
          <pc:docMk/>
          <pc:sldMk cId="2545837342" sldId="284"/>
        </pc:sldMkLst>
      </pc:sldChg>
      <pc:sldChg chg="add">
        <pc:chgData name="Jon Sprague" userId="5b38d66c-25c1-424b-b147-c180ff6a11b2" providerId="ADAL" clId="{C2F65E1F-EC39-45B5-9845-6BC562D7E97B}" dt="2026-10-26T14:42:16.152" v="11"/>
        <pc:sldMkLst>
          <pc:docMk/>
          <pc:sldMk cId="2049703569" sldId="285"/>
        </pc:sldMkLst>
      </pc:sldChg>
      <pc:sldChg chg="add">
        <pc:chgData name="Jon Sprague" userId="5b38d66c-25c1-424b-b147-c180ff6a11b2" providerId="ADAL" clId="{C2F65E1F-EC39-45B5-9845-6BC562D7E97B}" dt="2026-10-26T14:42:20.012" v="12"/>
        <pc:sldMkLst>
          <pc:docMk/>
          <pc:sldMk cId="2202129264" sldId="286"/>
        </pc:sldMkLst>
      </pc:sldChg>
      <pc:sldChg chg="add">
        <pc:chgData name="Jon Sprague" userId="5b38d66c-25c1-424b-b147-c180ff6a11b2" providerId="ADAL" clId="{C2F65E1F-EC39-45B5-9845-6BC562D7E97B}" dt="2026-10-26T14:42:23.835" v="13"/>
        <pc:sldMkLst>
          <pc:docMk/>
          <pc:sldMk cId="440641647" sldId="287"/>
        </pc:sldMkLst>
      </pc:sldChg>
      <pc:sldChg chg="add">
        <pc:chgData name="Jon Sprague" userId="5b38d66c-25c1-424b-b147-c180ff6a11b2" providerId="ADAL" clId="{C2F65E1F-EC39-45B5-9845-6BC562D7E97B}" dt="2026-10-26T14:42:28.284" v="14"/>
        <pc:sldMkLst>
          <pc:docMk/>
          <pc:sldMk cId="3430017282" sldId="288"/>
        </pc:sldMkLst>
      </pc:sldChg>
      <pc:sldChg chg="add">
        <pc:chgData name="Jon Sprague" userId="5b38d66c-25c1-424b-b147-c180ff6a11b2" providerId="ADAL" clId="{C2F65E1F-EC39-45B5-9845-6BC562D7E97B}" dt="2026-10-26T14:42:32.318" v="15"/>
        <pc:sldMkLst>
          <pc:docMk/>
          <pc:sldMk cId="271978620" sldId="289"/>
        </pc:sldMkLst>
      </pc:sldChg>
      <pc:sldChg chg="addSp delSp modSp mod">
        <pc:chgData name="Jon Sprague" userId="5b38d66c-25c1-424b-b147-c180ff6a11b2" providerId="ADAL" clId="{C2F65E1F-EC39-45B5-9845-6BC562D7E97B}" dt="2026-11-02T16:44:05.055" v="1281" actId="20577"/>
        <pc:sldMkLst>
          <pc:docMk/>
          <pc:sldMk cId="2234623382" sldId="290"/>
        </pc:sldMkLst>
        <pc:spChg chg="add mod">
          <ac:chgData name="Jon Sprague" userId="5b38d66c-25c1-424b-b147-c180ff6a11b2" providerId="ADAL" clId="{C2F65E1F-EC39-45B5-9845-6BC562D7E97B}" dt="2026-11-02T16:44:05.055" v="1281" actId="20577"/>
          <ac:spMkLst>
            <pc:docMk/>
            <pc:sldMk cId="2234623382" sldId="290"/>
            <ac:spMk id="2" creationId="{0FC8BFD7-D5C7-6A6D-617D-145672C3CA6A}"/>
          </ac:spMkLst>
        </pc:spChg>
        <pc:spChg chg="add mod">
          <ac:chgData name="Jon Sprague" userId="5b38d66c-25c1-424b-b147-c180ff6a11b2" providerId="ADAL" clId="{C2F65E1F-EC39-45B5-9845-6BC562D7E97B}" dt="2026-10-29T14:00:42.413" v="230" actId="1076"/>
          <ac:spMkLst>
            <pc:docMk/>
            <pc:sldMk cId="2234623382" sldId="290"/>
            <ac:spMk id="13" creationId="{9C38BAFE-B7F5-1D8E-D70D-9CAFCEBA64E9}"/>
          </ac:spMkLst>
        </pc:spChg>
        <pc:spChg chg="mod">
          <ac:chgData name="Jon Sprague" userId="5b38d66c-25c1-424b-b147-c180ff6a11b2" providerId="ADAL" clId="{C2F65E1F-EC39-45B5-9845-6BC562D7E97B}" dt="2026-10-29T14:17:08.129" v="1210"/>
          <ac:spMkLst>
            <pc:docMk/>
            <pc:sldMk cId="2234623382" sldId="290"/>
            <ac:spMk id="17" creationId="{E4DE6344-8C80-93A1-FFD4-E6489C546E7F}"/>
          </ac:spMkLst>
        </pc:spChg>
        <pc:grpChg chg="mod">
          <ac:chgData name="Jon Sprague" userId="5b38d66c-25c1-424b-b147-c180ff6a11b2" providerId="ADAL" clId="{C2F65E1F-EC39-45B5-9845-6BC562D7E97B}" dt="2026-10-29T13:59:42.708" v="224" actId="1076"/>
          <ac:grpSpMkLst>
            <pc:docMk/>
            <pc:sldMk cId="2234623382" sldId="290"/>
            <ac:grpSpMk id="3" creationId="{B5B870A9-35F3-D02C-ED99-810B803F189E}"/>
          </ac:grpSpMkLst>
        </pc:grpChg>
      </pc:sldChg>
      <pc:sldChg chg="modSp add mod">
        <pc:chgData name="Jon Sprague" userId="5b38d66c-25c1-424b-b147-c180ff6a11b2" providerId="ADAL" clId="{C2F65E1F-EC39-45B5-9845-6BC562D7E97B}" dt="2026-10-29T14:17:15.667" v="1211"/>
        <pc:sldMkLst>
          <pc:docMk/>
          <pc:sldMk cId="512836159" sldId="291"/>
        </pc:sldMkLst>
        <pc:spChg chg="mod">
          <ac:chgData name="Jon Sprague" userId="5b38d66c-25c1-424b-b147-c180ff6a11b2" providerId="ADAL" clId="{C2F65E1F-EC39-45B5-9845-6BC562D7E97B}" dt="2026-10-29T14:01:53.706" v="260" actId="122"/>
          <ac:spMkLst>
            <pc:docMk/>
            <pc:sldMk cId="512836159" sldId="291"/>
            <ac:spMk id="2" creationId="{99CD083E-F773-8E92-791E-8EE01EE321C2}"/>
          </ac:spMkLst>
        </pc:spChg>
        <pc:spChg chg="mod">
          <ac:chgData name="Jon Sprague" userId="5b38d66c-25c1-424b-b147-c180ff6a11b2" providerId="ADAL" clId="{C2F65E1F-EC39-45B5-9845-6BC562D7E97B}" dt="2026-10-29T14:17:15.667" v="1211"/>
          <ac:spMkLst>
            <pc:docMk/>
            <pc:sldMk cId="512836159" sldId="291"/>
            <ac:spMk id="17" creationId="{4DC1AFAD-5B5F-5546-495D-7E0305236E6F}"/>
          </ac:spMkLst>
        </pc:spChg>
      </pc:sldChg>
      <pc:sldChg chg="addSp modSp add mod">
        <pc:chgData name="Jon Sprague" userId="5b38d66c-25c1-424b-b147-c180ff6a11b2" providerId="ADAL" clId="{C2F65E1F-EC39-45B5-9845-6BC562D7E97B}" dt="2026-10-29T14:17:25.866" v="1213"/>
        <pc:sldMkLst>
          <pc:docMk/>
          <pc:sldMk cId="2723274509" sldId="292"/>
        </pc:sldMkLst>
        <pc:spChg chg="mod">
          <ac:chgData name="Jon Sprague" userId="5b38d66c-25c1-424b-b147-c180ff6a11b2" providerId="ADAL" clId="{C2F65E1F-EC39-45B5-9845-6BC562D7E97B}" dt="2026-10-29T14:02:33.461" v="278" actId="255"/>
          <ac:spMkLst>
            <pc:docMk/>
            <pc:sldMk cId="2723274509" sldId="292"/>
            <ac:spMk id="2" creationId="{FD23215B-6071-7F73-2864-A3843F06E0F4}"/>
          </ac:spMkLst>
        </pc:spChg>
        <pc:spChg chg="mod">
          <ac:chgData name="Jon Sprague" userId="5b38d66c-25c1-424b-b147-c180ff6a11b2" providerId="ADAL" clId="{C2F65E1F-EC39-45B5-9845-6BC562D7E97B}" dt="2026-10-29T14:02:37.126" v="279" actId="1076"/>
          <ac:spMkLst>
            <pc:docMk/>
            <pc:sldMk cId="2723274509" sldId="292"/>
            <ac:spMk id="13" creationId="{2A0C267E-CF02-F7E2-110E-8714F54650D4}"/>
          </ac:spMkLst>
        </pc:spChg>
        <pc:spChg chg="mod">
          <ac:chgData name="Jon Sprague" userId="5b38d66c-25c1-424b-b147-c180ff6a11b2" providerId="ADAL" clId="{C2F65E1F-EC39-45B5-9845-6BC562D7E97B}" dt="2026-10-29T14:03:50.940" v="341" actId="1076"/>
          <ac:spMkLst>
            <pc:docMk/>
            <pc:sldMk cId="2723274509" sldId="292"/>
            <ac:spMk id="14" creationId="{81C096F5-6F7D-1DFE-CD12-37BFEC28C8BA}"/>
          </ac:spMkLst>
        </pc:spChg>
        <pc:spChg chg="add mod">
          <ac:chgData name="Jon Sprague" userId="5b38d66c-25c1-424b-b147-c180ff6a11b2" providerId="ADAL" clId="{C2F65E1F-EC39-45B5-9845-6BC562D7E97B}" dt="2026-10-29T14:17:25.866" v="1213"/>
          <ac:spMkLst>
            <pc:docMk/>
            <pc:sldMk cId="2723274509" sldId="292"/>
            <ac:spMk id="16" creationId="{6A276F5A-2867-BDB8-2AE4-E93C35139DA9}"/>
          </ac:spMkLst>
        </pc:spChg>
        <pc:spChg chg="mod">
          <ac:chgData name="Jon Sprague" userId="5b38d66c-25c1-424b-b147-c180ff6a11b2" providerId="ADAL" clId="{C2F65E1F-EC39-45B5-9845-6BC562D7E97B}" dt="2026-10-29T14:17:20.729" v="1212"/>
          <ac:spMkLst>
            <pc:docMk/>
            <pc:sldMk cId="2723274509" sldId="292"/>
            <ac:spMk id="17" creationId="{6A011566-4736-B9B0-4F20-04D49D083F79}"/>
          </ac:spMkLst>
        </pc:spChg>
        <pc:spChg chg="add mod">
          <ac:chgData name="Jon Sprague" userId="5b38d66c-25c1-424b-b147-c180ff6a11b2" providerId="ADAL" clId="{C2F65E1F-EC39-45B5-9845-6BC562D7E97B}" dt="2026-10-29T14:03:35.595" v="338" actId="20577"/>
          <ac:spMkLst>
            <pc:docMk/>
            <pc:sldMk cId="2723274509" sldId="292"/>
            <ac:spMk id="19" creationId="{2E05DAF8-B5D2-DC37-6844-F5C2AB12B2E8}"/>
          </ac:spMkLst>
        </pc:spChg>
        <pc:spChg chg="add mod">
          <ac:chgData name="Jon Sprague" userId="5b38d66c-25c1-424b-b147-c180ff6a11b2" providerId="ADAL" clId="{C2F65E1F-EC39-45B5-9845-6BC562D7E97B}" dt="2026-10-29T14:03:46.720" v="340" actId="1076"/>
          <ac:spMkLst>
            <pc:docMk/>
            <pc:sldMk cId="2723274509" sldId="292"/>
            <ac:spMk id="20" creationId="{DDBE1441-7C19-C02A-ED57-16CD3C918D13}"/>
          </ac:spMkLst>
        </pc:spChg>
      </pc:sldChg>
      <pc:sldChg chg="modSp add mod">
        <pc:chgData name="Jon Sprague" userId="5b38d66c-25c1-424b-b147-c180ff6a11b2" providerId="ADAL" clId="{C2F65E1F-EC39-45B5-9845-6BC562D7E97B}" dt="2026-10-29T14:17:37.544" v="1215"/>
        <pc:sldMkLst>
          <pc:docMk/>
          <pc:sldMk cId="786412709" sldId="293"/>
        </pc:sldMkLst>
        <pc:spChg chg="mod">
          <ac:chgData name="Jon Sprague" userId="5b38d66c-25c1-424b-b147-c180ff6a11b2" providerId="ADAL" clId="{C2F65E1F-EC39-45B5-9845-6BC562D7E97B}" dt="2026-10-29T14:04:24.196" v="372" actId="20577"/>
          <ac:spMkLst>
            <pc:docMk/>
            <pc:sldMk cId="786412709" sldId="293"/>
            <ac:spMk id="2" creationId="{D114A19D-A394-B0B8-E3A6-D69AE55AFAF8}"/>
          </ac:spMkLst>
        </pc:spChg>
        <pc:spChg chg="mod">
          <ac:chgData name="Jon Sprague" userId="5b38d66c-25c1-424b-b147-c180ff6a11b2" providerId="ADAL" clId="{C2F65E1F-EC39-45B5-9845-6BC562D7E97B}" dt="2026-10-29T14:17:37.544" v="1215"/>
          <ac:spMkLst>
            <pc:docMk/>
            <pc:sldMk cId="786412709" sldId="293"/>
            <ac:spMk id="16" creationId="{D12A823D-D15E-31A5-CB52-1395E7F221C6}"/>
          </ac:spMkLst>
        </pc:spChg>
        <pc:spChg chg="mod">
          <ac:chgData name="Jon Sprague" userId="5b38d66c-25c1-424b-b147-c180ff6a11b2" providerId="ADAL" clId="{C2F65E1F-EC39-45B5-9845-6BC562D7E97B}" dt="2026-10-29T14:17:32.467" v="1214"/>
          <ac:spMkLst>
            <pc:docMk/>
            <pc:sldMk cId="786412709" sldId="293"/>
            <ac:spMk id="17" creationId="{88F10B6E-BAD7-BE31-5E02-D9B5F0B80AAC}"/>
          </ac:spMkLst>
        </pc:spChg>
        <pc:spChg chg="mod">
          <ac:chgData name="Jon Sprague" userId="5b38d66c-25c1-424b-b147-c180ff6a11b2" providerId="ADAL" clId="{C2F65E1F-EC39-45B5-9845-6BC562D7E97B}" dt="2026-10-29T14:05:01.866" v="470" actId="20577"/>
          <ac:spMkLst>
            <pc:docMk/>
            <pc:sldMk cId="786412709" sldId="293"/>
            <ac:spMk id="19" creationId="{C63046B6-D986-3D77-34DA-1165EFBE2DF2}"/>
          </ac:spMkLst>
        </pc:spChg>
      </pc:sldChg>
      <pc:sldChg chg="modSp add mod">
        <pc:chgData name="Jon Sprague" userId="5b38d66c-25c1-424b-b147-c180ff6a11b2" providerId="ADAL" clId="{C2F65E1F-EC39-45B5-9845-6BC562D7E97B}" dt="2026-11-02T16:43:16.816" v="1280" actId="20577"/>
        <pc:sldMkLst>
          <pc:docMk/>
          <pc:sldMk cId="1856632337" sldId="294"/>
        </pc:sldMkLst>
        <pc:spChg chg="mod">
          <ac:chgData name="Jon Sprague" userId="5b38d66c-25c1-424b-b147-c180ff6a11b2" providerId="ADAL" clId="{C2F65E1F-EC39-45B5-9845-6BC562D7E97B}" dt="2026-11-02T16:43:16.816" v="1280" actId="20577"/>
          <ac:spMkLst>
            <pc:docMk/>
            <pc:sldMk cId="1856632337" sldId="294"/>
            <ac:spMk id="2" creationId="{C82A1DB7-17F7-2218-61AF-BC9357B3FB58}"/>
          </ac:spMkLst>
        </pc:spChg>
        <pc:spChg chg="mod">
          <ac:chgData name="Jon Sprague" userId="5b38d66c-25c1-424b-b147-c180ff6a11b2" providerId="ADAL" clId="{C2F65E1F-EC39-45B5-9845-6BC562D7E97B}" dt="2026-10-29T14:18:48.699" v="1217"/>
          <ac:spMkLst>
            <pc:docMk/>
            <pc:sldMk cId="1856632337" sldId="294"/>
            <ac:spMk id="16" creationId="{75D13191-7363-78F8-8B9B-80CB10EEF757}"/>
          </ac:spMkLst>
        </pc:spChg>
        <pc:spChg chg="mod">
          <ac:chgData name="Jon Sprague" userId="5b38d66c-25c1-424b-b147-c180ff6a11b2" providerId="ADAL" clId="{C2F65E1F-EC39-45B5-9845-6BC562D7E97B}" dt="2026-10-29T14:18:43.546" v="1216"/>
          <ac:spMkLst>
            <pc:docMk/>
            <pc:sldMk cId="1856632337" sldId="294"/>
            <ac:spMk id="17" creationId="{AD6975BA-214E-3821-97A3-58F993EF59AD}"/>
          </ac:spMkLst>
        </pc:spChg>
        <pc:spChg chg="mod">
          <ac:chgData name="Jon Sprague" userId="5b38d66c-25c1-424b-b147-c180ff6a11b2" providerId="ADAL" clId="{C2F65E1F-EC39-45B5-9845-6BC562D7E97B}" dt="2026-10-29T14:06:25.730" v="626" actId="20577"/>
          <ac:spMkLst>
            <pc:docMk/>
            <pc:sldMk cId="1856632337" sldId="294"/>
            <ac:spMk id="19" creationId="{7EDC3D6D-3D88-7645-DD82-85D69478C7B3}"/>
          </ac:spMkLst>
        </pc:spChg>
      </pc:sldChg>
      <pc:sldChg chg="modSp add mod">
        <pc:chgData name="Jon Sprague" userId="5b38d66c-25c1-424b-b147-c180ff6a11b2" providerId="ADAL" clId="{C2F65E1F-EC39-45B5-9845-6BC562D7E97B}" dt="2026-10-29T14:19:10.425" v="1219"/>
        <pc:sldMkLst>
          <pc:docMk/>
          <pc:sldMk cId="3875745255" sldId="295"/>
        </pc:sldMkLst>
        <pc:spChg chg="mod">
          <ac:chgData name="Jon Sprague" userId="5b38d66c-25c1-424b-b147-c180ff6a11b2" providerId="ADAL" clId="{C2F65E1F-EC39-45B5-9845-6BC562D7E97B}" dt="2026-10-29T14:07:06.025" v="687" actId="20577"/>
          <ac:spMkLst>
            <pc:docMk/>
            <pc:sldMk cId="3875745255" sldId="295"/>
            <ac:spMk id="2" creationId="{D4DC7847-2F30-F295-3E33-0BEEFC0D42E3}"/>
          </ac:spMkLst>
        </pc:spChg>
        <pc:spChg chg="mod">
          <ac:chgData name="Jon Sprague" userId="5b38d66c-25c1-424b-b147-c180ff6a11b2" providerId="ADAL" clId="{C2F65E1F-EC39-45B5-9845-6BC562D7E97B}" dt="2026-10-29T14:19:10.425" v="1219"/>
          <ac:spMkLst>
            <pc:docMk/>
            <pc:sldMk cId="3875745255" sldId="295"/>
            <ac:spMk id="16" creationId="{EB2DB550-05E9-1113-4D10-A212C15B1CFE}"/>
          </ac:spMkLst>
        </pc:spChg>
        <pc:spChg chg="mod">
          <ac:chgData name="Jon Sprague" userId="5b38d66c-25c1-424b-b147-c180ff6a11b2" providerId="ADAL" clId="{C2F65E1F-EC39-45B5-9845-6BC562D7E97B}" dt="2026-10-29T14:19:01.396" v="1218"/>
          <ac:spMkLst>
            <pc:docMk/>
            <pc:sldMk cId="3875745255" sldId="295"/>
            <ac:spMk id="17" creationId="{0FB840D1-C03C-FB5E-BE48-AE45C99600B1}"/>
          </ac:spMkLst>
        </pc:spChg>
        <pc:spChg chg="mod">
          <ac:chgData name="Jon Sprague" userId="5b38d66c-25c1-424b-b147-c180ff6a11b2" providerId="ADAL" clId="{C2F65E1F-EC39-45B5-9845-6BC562D7E97B}" dt="2026-10-29T14:07:27.385" v="755" actId="20577"/>
          <ac:spMkLst>
            <pc:docMk/>
            <pc:sldMk cId="3875745255" sldId="295"/>
            <ac:spMk id="19" creationId="{82B64549-5BE9-D7BF-3581-E9B4575A38AC}"/>
          </ac:spMkLst>
        </pc:spChg>
      </pc:sldChg>
      <pc:sldChg chg="delSp modSp add mod">
        <pc:chgData name="Jon Sprague" userId="5b38d66c-25c1-424b-b147-c180ff6a11b2" providerId="ADAL" clId="{C2F65E1F-EC39-45B5-9845-6BC562D7E97B}" dt="2026-10-29T14:19:19.516" v="1220"/>
        <pc:sldMkLst>
          <pc:docMk/>
          <pc:sldMk cId="2877364544" sldId="296"/>
        </pc:sldMkLst>
        <pc:spChg chg="mod">
          <ac:chgData name="Jon Sprague" userId="5b38d66c-25c1-424b-b147-c180ff6a11b2" providerId="ADAL" clId="{C2F65E1F-EC39-45B5-9845-6BC562D7E97B}" dt="2026-10-29T14:08:03.217" v="840" actId="20577"/>
          <ac:spMkLst>
            <pc:docMk/>
            <pc:sldMk cId="2877364544" sldId="296"/>
            <ac:spMk id="2" creationId="{DDFA2DF3-2E73-206C-3D10-A4DFD9725CAC}"/>
          </ac:spMkLst>
        </pc:spChg>
        <pc:spChg chg="mod">
          <ac:chgData name="Jon Sprague" userId="5b38d66c-25c1-424b-b147-c180ff6a11b2" providerId="ADAL" clId="{C2F65E1F-EC39-45B5-9845-6BC562D7E97B}" dt="2026-10-29T14:19:19.516" v="1220"/>
          <ac:spMkLst>
            <pc:docMk/>
            <pc:sldMk cId="2877364544" sldId="296"/>
            <ac:spMk id="17" creationId="{3F07A486-3A03-1B98-380D-6BE6F12364F8}"/>
          </ac:spMkLst>
        </pc:spChg>
      </pc:sldChg>
      <pc:sldChg chg="modSp add mod">
        <pc:chgData name="Jon Sprague" userId="5b38d66c-25c1-424b-b147-c180ff6a11b2" providerId="ADAL" clId="{C2F65E1F-EC39-45B5-9845-6BC562D7E97B}" dt="2026-10-29T14:21:46.887" v="1222"/>
        <pc:sldMkLst>
          <pc:docMk/>
          <pc:sldMk cId="2907475005" sldId="297"/>
        </pc:sldMkLst>
        <pc:spChg chg="mod">
          <ac:chgData name="Jon Sprague" userId="5b38d66c-25c1-424b-b147-c180ff6a11b2" providerId="ADAL" clId="{C2F65E1F-EC39-45B5-9845-6BC562D7E97B}" dt="2026-10-29T14:08:56.595" v="867" actId="255"/>
          <ac:spMkLst>
            <pc:docMk/>
            <pc:sldMk cId="2907475005" sldId="297"/>
            <ac:spMk id="2" creationId="{479595E6-FBBF-6101-BFFE-CC49D9F17951}"/>
          </ac:spMkLst>
        </pc:spChg>
        <pc:spChg chg="mod">
          <ac:chgData name="Jon Sprague" userId="5b38d66c-25c1-424b-b147-c180ff6a11b2" providerId="ADAL" clId="{C2F65E1F-EC39-45B5-9845-6BC562D7E97B}" dt="2026-10-29T14:21:46.887" v="1222"/>
          <ac:spMkLst>
            <pc:docMk/>
            <pc:sldMk cId="2907475005" sldId="297"/>
            <ac:spMk id="16" creationId="{5202AAA8-A4A3-9F84-95C9-E753C4D5583F}"/>
          </ac:spMkLst>
        </pc:spChg>
        <pc:spChg chg="mod">
          <ac:chgData name="Jon Sprague" userId="5b38d66c-25c1-424b-b147-c180ff6a11b2" providerId="ADAL" clId="{C2F65E1F-EC39-45B5-9845-6BC562D7E97B}" dt="2026-10-29T14:21:36.079" v="1221"/>
          <ac:spMkLst>
            <pc:docMk/>
            <pc:sldMk cId="2907475005" sldId="297"/>
            <ac:spMk id="17" creationId="{8B2A996A-E836-F989-E707-7C4C0599C895}"/>
          </ac:spMkLst>
        </pc:spChg>
        <pc:spChg chg="mod">
          <ac:chgData name="Jon Sprague" userId="5b38d66c-25c1-424b-b147-c180ff6a11b2" providerId="ADAL" clId="{C2F65E1F-EC39-45B5-9845-6BC562D7E97B}" dt="2026-10-29T14:09:42.552" v="915" actId="20577"/>
          <ac:spMkLst>
            <pc:docMk/>
            <pc:sldMk cId="2907475005" sldId="297"/>
            <ac:spMk id="19" creationId="{5944E9B5-F30E-F214-9AF8-F5E8924A0381}"/>
          </ac:spMkLst>
        </pc:spChg>
      </pc:sldChg>
      <pc:sldChg chg="modSp add mod">
        <pc:chgData name="Jon Sprague" userId="5b38d66c-25c1-424b-b147-c180ff6a11b2" providerId="ADAL" clId="{C2F65E1F-EC39-45B5-9845-6BC562D7E97B}" dt="2026-10-29T14:22:05.239" v="1224"/>
        <pc:sldMkLst>
          <pc:docMk/>
          <pc:sldMk cId="2277679029" sldId="298"/>
        </pc:sldMkLst>
        <pc:spChg chg="mod">
          <ac:chgData name="Jon Sprague" userId="5b38d66c-25c1-424b-b147-c180ff6a11b2" providerId="ADAL" clId="{C2F65E1F-EC39-45B5-9845-6BC562D7E97B}" dt="2026-10-29T14:10:53.736" v="983" actId="122"/>
          <ac:spMkLst>
            <pc:docMk/>
            <pc:sldMk cId="2277679029" sldId="298"/>
            <ac:spMk id="2" creationId="{DB90919F-2588-A51A-6C62-6F1BB3FAE19F}"/>
          </ac:spMkLst>
        </pc:spChg>
        <pc:spChg chg="mod">
          <ac:chgData name="Jon Sprague" userId="5b38d66c-25c1-424b-b147-c180ff6a11b2" providerId="ADAL" clId="{C2F65E1F-EC39-45B5-9845-6BC562D7E97B}" dt="2026-10-29T14:22:05.239" v="1224"/>
          <ac:spMkLst>
            <pc:docMk/>
            <pc:sldMk cId="2277679029" sldId="298"/>
            <ac:spMk id="16" creationId="{63877183-1C5B-A4B5-33CA-7EA5BAE7ADB0}"/>
          </ac:spMkLst>
        </pc:spChg>
        <pc:spChg chg="mod">
          <ac:chgData name="Jon Sprague" userId="5b38d66c-25c1-424b-b147-c180ff6a11b2" providerId="ADAL" clId="{C2F65E1F-EC39-45B5-9845-6BC562D7E97B}" dt="2026-10-29T14:22:00.033" v="1223"/>
          <ac:spMkLst>
            <pc:docMk/>
            <pc:sldMk cId="2277679029" sldId="298"/>
            <ac:spMk id="17" creationId="{1026D91C-E97D-B240-750D-4B236188C17F}"/>
          </ac:spMkLst>
        </pc:spChg>
        <pc:spChg chg="mod">
          <ac:chgData name="Jon Sprague" userId="5b38d66c-25c1-424b-b147-c180ff6a11b2" providerId="ADAL" clId="{C2F65E1F-EC39-45B5-9845-6BC562D7E97B}" dt="2026-10-29T14:11:36.289" v="1076" actId="20577"/>
          <ac:spMkLst>
            <pc:docMk/>
            <pc:sldMk cId="2277679029" sldId="298"/>
            <ac:spMk id="19" creationId="{1EBE4DA1-719C-B552-C87F-154FFDB5F5FC}"/>
          </ac:spMkLst>
        </pc:spChg>
      </pc:sldChg>
      <pc:sldChg chg="modSp add mod">
        <pc:chgData name="Jon Sprague" userId="5b38d66c-25c1-424b-b147-c180ff6a11b2" providerId="ADAL" clId="{C2F65E1F-EC39-45B5-9845-6BC562D7E97B}" dt="2026-10-29T14:22:26.812" v="1226"/>
        <pc:sldMkLst>
          <pc:docMk/>
          <pc:sldMk cId="4282336988" sldId="299"/>
        </pc:sldMkLst>
        <pc:spChg chg="mod">
          <ac:chgData name="Jon Sprague" userId="5b38d66c-25c1-424b-b147-c180ff6a11b2" providerId="ADAL" clId="{C2F65E1F-EC39-45B5-9845-6BC562D7E97B}" dt="2026-10-29T14:12:06.272" v="1122" actId="20577"/>
          <ac:spMkLst>
            <pc:docMk/>
            <pc:sldMk cId="4282336988" sldId="299"/>
            <ac:spMk id="2" creationId="{07326E46-ACA7-AED7-912D-4CA2D134F532}"/>
          </ac:spMkLst>
        </pc:spChg>
        <pc:spChg chg="mod">
          <ac:chgData name="Jon Sprague" userId="5b38d66c-25c1-424b-b147-c180ff6a11b2" providerId="ADAL" clId="{C2F65E1F-EC39-45B5-9845-6BC562D7E97B}" dt="2026-10-29T14:22:26.812" v="1226"/>
          <ac:spMkLst>
            <pc:docMk/>
            <pc:sldMk cId="4282336988" sldId="299"/>
            <ac:spMk id="16" creationId="{4AE8F44D-A27D-1297-24D4-7EAD7CBF7A9C}"/>
          </ac:spMkLst>
        </pc:spChg>
        <pc:spChg chg="mod">
          <ac:chgData name="Jon Sprague" userId="5b38d66c-25c1-424b-b147-c180ff6a11b2" providerId="ADAL" clId="{C2F65E1F-EC39-45B5-9845-6BC562D7E97B}" dt="2026-10-29T14:22:20.081" v="1225"/>
          <ac:spMkLst>
            <pc:docMk/>
            <pc:sldMk cId="4282336988" sldId="299"/>
            <ac:spMk id="17" creationId="{C819F362-767A-D36D-1045-7395C1C462C0}"/>
          </ac:spMkLst>
        </pc:spChg>
        <pc:spChg chg="mod">
          <ac:chgData name="Jon Sprague" userId="5b38d66c-25c1-424b-b147-c180ff6a11b2" providerId="ADAL" clId="{C2F65E1F-EC39-45B5-9845-6BC562D7E97B}" dt="2026-10-29T14:12:35.697" v="1190" actId="20577"/>
          <ac:spMkLst>
            <pc:docMk/>
            <pc:sldMk cId="4282336988" sldId="299"/>
            <ac:spMk id="19" creationId="{1CA6B12C-90E7-8BCD-4324-08B8735E1106}"/>
          </ac:spMkLst>
        </pc:spChg>
      </pc:sldChg>
      <pc:sldChg chg="add del">
        <pc:chgData name="Jon Sprague" userId="5b38d66c-25c1-424b-b147-c180ff6a11b2" providerId="ADAL" clId="{C2F65E1F-EC39-45B5-9845-6BC562D7E97B}" dt="2026-10-29T14:12:47.846" v="1192" actId="47"/>
        <pc:sldMkLst>
          <pc:docMk/>
          <pc:sldMk cId="692820802" sldId="300"/>
        </pc:sldMkLst>
      </pc:sldChg>
      <pc:sldChg chg="add">
        <pc:chgData name="Jon Sprague" userId="5b38d66c-25c1-424b-b147-c180ff6a11b2" providerId="ADAL" clId="{C2F65E1F-EC39-45B5-9845-6BC562D7E97B}" dt="2026-11-02T16:45:07.454" v="1282"/>
        <pc:sldMkLst>
          <pc:docMk/>
          <pc:sldMk cId="2415580773" sldId="300"/>
        </pc:sldMkLst>
      </pc:sldChg>
      <pc:sldChg chg="add">
        <pc:chgData name="Jon Sprague" userId="5b38d66c-25c1-424b-b147-c180ff6a11b2" providerId="ADAL" clId="{C2F65E1F-EC39-45B5-9845-6BC562D7E97B}" dt="2026-11-02T16:45:07.454" v="1282"/>
        <pc:sldMkLst>
          <pc:docMk/>
          <pc:sldMk cId="738486106" sldId="301"/>
        </pc:sldMkLst>
      </pc:sldChg>
      <pc:sldChg chg="add">
        <pc:chgData name="Jon Sprague" userId="5b38d66c-25c1-424b-b147-c180ff6a11b2" providerId="ADAL" clId="{C2F65E1F-EC39-45B5-9845-6BC562D7E97B}" dt="2026-11-02T16:45:07.454" v="1282"/>
        <pc:sldMkLst>
          <pc:docMk/>
          <pc:sldMk cId="4014514763" sldId="302"/>
        </pc:sldMkLst>
      </pc:sldChg>
      <pc:sldChg chg="add">
        <pc:chgData name="Jon Sprague" userId="5b38d66c-25c1-424b-b147-c180ff6a11b2" providerId="ADAL" clId="{C2F65E1F-EC39-45B5-9845-6BC562D7E97B}" dt="2026-11-02T16:45:07.454" v="1282"/>
        <pc:sldMkLst>
          <pc:docMk/>
          <pc:sldMk cId="89429818" sldId="303"/>
        </pc:sldMkLst>
      </pc:sldChg>
      <pc:sldChg chg="add">
        <pc:chgData name="Jon Sprague" userId="5b38d66c-25c1-424b-b147-c180ff6a11b2" providerId="ADAL" clId="{C2F65E1F-EC39-45B5-9845-6BC562D7E97B}" dt="2026-11-02T16:45:07.454" v="1282"/>
        <pc:sldMkLst>
          <pc:docMk/>
          <pc:sldMk cId="2524150704" sldId="304"/>
        </pc:sldMkLst>
      </pc:sldChg>
      <pc:sldChg chg="add">
        <pc:chgData name="Jon Sprague" userId="5b38d66c-25c1-424b-b147-c180ff6a11b2" providerId="ADAL" clId="{C2F65E1F-EC39-45B5-9845-6BC562D7E97B}" dt="2026-11-02T16:45:07.454" v="1282"/>
        <pc:sldMkLst>
          <pc:docMk/>
          <pc:sldMk cId="3748999334" sldId="305"/>
        </pc:sldMkLst>
      </pc:sldChg>
      <pc:sldChg chg="add">
        <pc:chgData name="Jon Sprague" userId="5b38d66c-25c1-424b-b147-c180ff6a11b2" providerId="ADAL" clId="{C2F65E1F-EC39-45B5-9845-6BC562D7E97B}" dt="2026-11-02T16:45:07.454" v="1282"/>
        <pc:sldMkLst>
          <pc:docMk/>
          <pc:sldMk cId="1448355914" sldId="306"/>
        </pc:sldMkLst>
      </pc:sldChg>
      <pc:sldChg chg="add">
        <pc:chgData name="Jon Sprague" userId="5b38d66c-25c1-424b-b147-c180ff6a11b2" providerId="ADAL" clId="{C2F65E1F-EC39-45B5-9845-6BC562D7E97B}" dt="2026-11-02T16:45:07.454" v="1282"/>
        <pc:sldMkLst>
          <pc:docMk/>
          <pc:sldMk cId="1168426051" sldId="307"/>
        </pc:sldMkLst>
      </pc:sldChg>
      <pc:sldChg chg="add">
        <pc:chgData name="Jon Sprague" userId="5b38d66c-25c1-424b-b147-c180ff6a11b2" providerId="ADAL" clId="{C2F65E1F-EC39-45B5-9845-6BC562D7E97B}" dt="2026-11-02T16:45:07.454" v="1282"/>
        <pc:sldMkLst>
          <pc:docMk/>
          <pc:sldMk cId="4284159443" sldId="308"/>
        </pc:sldMkLst>
      </pc:sldChg>
      <pc:sldChg chg="add">
        <pc:chgData name="Jon Sprague" userId="5b38d66c-25c1-424b-b147-c180ff6a11b2" providerId="ADAL" clId="{C2F65E1F-EC39-45B5-9845-6BC562D7E97B}" dt="2026-11-02T16:45:07.454" v="1282"/>
        <pc:sldMkLst>
          <pc:docMk/>
          <pc:sldMk cId="3197365690" sldId="309"/>
        </pc:sldMkLst>
      </pc:sldChg>
      <pc:sldChg chg="add">
        <pc:chgData name="Jon Sprague" userId="5b38d66c-25c1-424b-b147-c180ff6a11b2" providerId="ADAL" clId="{C2F65E1F-EC39-45B5-9845-6BC562D7E97B}" dt="2026-11-02T16:45:11.827" v="1283"/>
        <pc:sldMkLst>
          <pc:docMk/>
          <pc:sldMk cId="2996468272" sldId="310"/>
        </pc:sldMkLst>
      </pc:sldChg>
      <pc:sldChg chg="add">
        <pc:chgData name="Jon Sprague" userId="5b38d66c-25c1-424b-b147-c180ff6a11b2" providerId="ADAL" clId="{C2F65E1F-EC39-45B5-9845-6BC562D7E97B}" dt="2026-11-02T16:45:11.827" v="1283"/>
        <pc:sldMkLst>
          <pc:docMk/>
          <pc:sldMk cId="874782370" sldId="311"/>
        </pc:sldMkLst>
      </pc:sldChg>
      <pc:sldChg chg="add">
        <pc:chgData name="Jon Sprague" userId="5b38d66c-25c1-424b-b147-c180ff6a11b2" providerId="ADAL" clId="{C2F65E1F-EC39-45B5-9845-6BC562D7E97B}" dt="2026-11-02T16:45:11.827" v="1283"/>
        <pc:sldMkLst>
          <pc:docMk/>
          <pc:sldMk cId="1164480301" sldId="312"/>
        </pc:sldMkLst>
      </pc:sldChg>
      <pc:sldChg chg="add">
        <pc:chgData name="Jon Sprague" userId="5b38d66c-25c1-424b-b147-c180ff6a11b2" providerId="ADAL" clId="{C2F65E1F-EC39-45B5-9845-6BC562D7E97B}" dt="2026-11-02T16:45:11.827" v="1283"/>
        <pc:sldMkLst>
          <pc:docMk/>
          <pc:sldMk cId="4036794671" sldId="313"/>
        </pc:sldMkLst>
      </pc:sldChg>
      <pc:sldChg chg="add">
        <pc:chgData name="Jon Sprague" userId="5b38d66c-25c1-424b-b147-c180ff6a11b2" providerId="ADAL" clId="{C2F65E1F-EC39-45B5-9845-6BC562D7E97B}" dt="2026-11-02T16:45:11.827" v="1283"/>
        <pc:sldMkLst>
          <pc:docMk/>
          <pc:sldMk cId="3559816050" sldId="314"/>
        </pc:sldMkLst>
      </pc:sldChg>
      <pc:sldChg chg="add">
        <pc:chgData name="Jon Sprague" userId="5b38d66c-25c1-424b-b147-c180ff6a11b2" providerId="ADAL" clId="{C2F65E1F-EC39-45B5-9845-6BC562D7E97B}" dt="2026-11-02T16:45:11.827" v="1283"/>
        <pc:sldMkLst>
          <pc:docMk/>
          <pc:sldMk cId="2314520176" sldId="315"/>
        </pc:sldMkLst>
      </pc:sldChg>
      <pc:sldChg chg="add">
        <pc:chgData name="Jon Sprague" userId="5b38d66c-25c1-424b-b147-c180ff6a11b2" providerId="ADAL" clId="{C2F65E1F-EC39-45B5-9845-6BC562D7E97B}" dt="2026-11-02T16:45:11.827" v="1283"/>
        <pc:sldMkLst>
          <pc:docMk/>
          <pc:sldMk cId="1634705963" sldId="316"/>
        </pc:sldMkLst>
      </pc:sldChg>
      <pc:sldChg chg="add">
        <pc:chgData name="Jon Sprague" userId="5b38d66c-25c1-424b-b147-c180ff6a11b2" providerId="ADAL" clId="{C2F65E1F-EC39-45B5-9845-6BC562D7E97B}" dt="2026-11-02T16:45:11.827" v="1283"/>
        <pc:sldMkLst>
          <pc:docMk/>
          <pc:sldMk cId="2349175833" sldId="317"/>
        </pc:sldMkLst>
      </pc:sldChg>
      <pc:sldChg chg="add">
        <pc:chgData name="Jon Sprague" userId="5b38d66c-25c1-424b-b147-c180ff6a11b2" providerId="ADAL" clId="{C2F65E1F-EC39-45B5-9845-6BC562D7E97B}" dt="2026-11-02T16:45:11.827" v="1283"/>
        <pc:sldMkLst>
          <pc:docMk/>
          <pc:sldMk cId="838409396" sldId="318"/>
        </pc:sldMkLst>
      </pc:sldChg>
      <pc:sldChg chg="add">
        <pc:chgData name="Jon Sprague" userId="5b38d66c-25c1-424b-b147-c180ff6a11b2" providerId="ADAL" clId="{C2F65E1F-EC39-45B5-9845-6BC562D7E97B}" dt="2026-11-02T16:45:11.827" v="1283"/>
        <pc:sldMkLst>
          <pc:docMk/>
          <pc:sldMk cId="1912546477" sldId="319"/>
        </pc:sldMkLst>
      </pc:sldChg>
      <pc:sldChg chg="add">
        <pc:chgData name="Jon Sprague" userId="5b38d66c-25c1-424b-b147-c180ff6a11b2" providerId="ADAL" clId="{C2F65E1F-EC39-45B5-9845-6BC562D7E97B}" dt="2026-11-02T16:45:15.586" v="1284"/>
        <pc:sldMkLst>
          <pc:docMk/>
          <pc:sldMk cId="3193975754" sldId="320"/>
        </pc:sldMkLst>
      </pc:sldChg>
      <pc:sldChg chg="add">
        <pc:chgData name="Jon Sprague" userId="5b38d66c-25c1-424b-b147-c180ff6a11b2" providerId="ADAL" clId="{C2F65E1F-EC39-45B5-9845-6BC562D7E97B}" dt="2026-11-02T16:45:15.586" v="1284"/>
        <pc:sldMkLst>
          <pc:docMk/>
          <pc:sldMk cId="560501026" sldId="321"/>
        </pc:sldMkLst>
      </pc:sldChg>
      <pc:sldChg chg="add">
        <pc:chgData name="Jon Sprague" userId="5b38d66c-25c1-424b-b147-c180ff6a11b2" providerId="ADAL" clId="{C2F65E1F-EC39-45B5-9845-6BC562D7E97B}" dt="2026-11-02T16:45:15.586" v="1284"/>
        <pc:sldMkLst>
          <pc:docMk/>
          <pc:sldMk cId="3691078206" sldId="322"/>
        </pc:sldMkLst>
      </pc:sldChg>
      <pc:sldChg chg="add">
        <pc:chgData name="Jon Sprague" userId="5b38d66c-25c1-424b-b147-c180ff6a11b2" providerId="ADAL" clId="{C2F65E1F-EC39-45B5-9845-6BC562D7E97B}" dt="2026-11-02T16:45:15.586" v="1284"/>
        <pc:sldMkLst>
          <pc:docMk/>
          <pc:sldMk cId="3032404525" sldId="323"/>
        </pc:sldMkLst>
      </pc:sldChg>
      <pc:sldChg chg="add">
        <pc:chgData name="Jon Sprague" userId="5b38d66c-25c1-424b-b147-c180ff6a11b2" providerId="ADAL" clId="{C2F65E1F-EC39-45B5-9845-6BC562D7E97B}" dt="2026-11-02T16:45:15.586" v="1284"/>
        <pc:sldMkLst>
          <pc:docMk/>
          <pc:sldMk cId="3163808734" sldId="324"/>
        </pc:sldMkLst>
      </pc:sldChg>
      <pc:sldChg chg="add">
        <pc:chgData name="Jon Sprague" userId="5b38d66c-25c1-424b-b147-c180ff6a11b2" providerId="ADAL" clId="{C2F65E1F-EC39-45B5-9845-6BC562D7E97B}" dt="2026-11-02T16:45:15.586" v="1284"/>
        <pc:sldMkLst>
          <pc:docMk/>
          <pc:sldMk cId="1182620734" sldId="325"/>
        </pc:sldMkLst>
      </pc:sldChg>
      <pc:sldChg chg="add">
        <pc:chgData name="Jon Sprague" userId="5b38d66c-25c1-424b-b147-c180ff6a11b2" providerId="ADAL" clId="{C2F65E1F-EC39-45B5-9845-6BC562D7E97B}" dt="2026-11-02T16:45:15.586" v="1284"/>
        <pc:sldMkLst>
          <pc:docMk/>
          <pc:sldMk cId="442249686" sldId="326"/>
        </pc:sldMkLst>
      </pc:sldChg>
      <pc:sldChg chg="add">
        <pc:chgData name="Jon Sprague" userId="5b38d66c-25c1-424b-b147-c180ff6a11b2" providerId="ADAL" clId="{C2F65E1F-EC39-45B5-9845-6BC562D7E97B}" dt="2026-11-02T16:45:15.586" v="1284"/>
        <pc:sldMkLst>
          <pc:docMk/>
          <pc:sldMk cId="582569726" sldId="327"/>
        </pc:sldMkLst>
      </pc:sldChg>
      <pc:sldChg chg="add">
        <pc:chgData name="Jon Sprague" userId="5b38d66c-25c1-424b-b147-c180ff6a11b2" providerId="ADAL" clId="{C2F65E1F-EC39-45B5-9845-6BC562D7E97B}" dt="2026-11-02T16:45:15.586" v="1284"/>
        <pc:sldMkLst>
          <pc:docMk/>
          <pc:sldMk cId="4199833467" sldId="328"/>
        </pc:sldMkLst>
      </pc:sldChg>
      <pc:sldChg chg="add">
        <pc:chgData name="Jon Sprague" userId="5b38d66c-25c1-424b-b147-c180ff6a11b2" providerId="ADAL" clId="{C2F65E1F-EC39-45B5-9845-6BC562D7E97B}" dt="2026-11-02T16:45:15.586" v="1284"/>
        <pc:sldMkLst>
          <pc:docMk/>
          <pc:sldMk cId="2056984999" sldId="329"/>
        </pc:sldMkLst>
      </pc:sldChg>
      <pc:sldChg chg="add">
        <pc:chgData name="Jon Sprague" userId="5b38d66c-25c1-424b-b147-c180ff6a11b2" providerId="ADAL" clId="{C2F65E1F-EC39-45B5-9845-6BC562D7E97B}" dt="2026-11-02T16:45:21.142" v="1285"/>
        <pc:sldMkLst>
          <pc:docMk/>
          <pc:sldMk cId="2800768246" sldId="330"/>
        </pc:sldMkLst>
      </pc:sldChg>
      <pc:sldChg chg="add">
        <pc:chgData name="Jon Sprague" userId="5b38d66c-25c1-424b-b147-c180ff6a11b2" providerId="ADAL" clId="{C2F65E1F-EC39-45B5-9845-6BC562D7E97B}" dt="2026-11-02T16:45:21.142" v="1285"/>
        <pc:sldMkLst>
          <pc:docMk/>
          <pc:sldMk cId="2712697408" sldId="331"/>
        </pc:sldMkLst>
      </pc:sldChg>
      <pc:sldChg chg="add">
        <pc:chgData name="Jon Sprague" userId="5b38d66c-25c1-424b-b147-c180ff6a11b2" providerId="ADAL" clId="{C2F65E1F-EC39-45B5-9845-6BC562D7E97B}" dt="2026-11-02T16:45:21.142" v="1285"/>
        <pc:sldMkLst>
          <pc:docMk/>
          <pc:sldMk cId="1523555698" sldId="332"/>
        </pc:sldMkLst>
      </pc:sldChg>
      <pc:sldChg chg="add">
        <pc:chgData name="Jon Sprague" userId="5b38d66c-25c1-424b-b147-c180ff6a11b2" providerId="ADAL" clId="{C2F65E1F-EC39-45B5-9845-6BC562D7E97B}" dt="2026-11-02T16:45:21.142" v="1285"/>
        <pc:sldMkLst>
          <pc:docMk/>
          <pc:sldMk cId="3696080373" sldId="333"/>
        </pc:sldMkLst>
      </pc:sldChg>
      <pc:sldChg chg="add">
        <pc:chgData name="Jon Sprague" userId="5b38d66c-25c1-424b-b147-c180ff6a11b2" providerId="ADAL" clId="{C2F65E1F-EC39-45B5-9845-6BC562D7E97B}" dt="2026-11-02T16:45:21.142" v="1285"/>
        <pc:sldMkLst>
          <pc:docMk/>
          <pc:sldMk cId="1973119205" sldId="334"/>
        </pc:sldMkLst>
      </pc:sldChg>
      <pc:sldChg chg="add">
        <pc:chgData name="Jon Sprague" userId="5b38d66c-25c1-424b-b147-c180ff6a11b2" providerId="ADAL" clId="{C2F65E1F-EC39-45B5-9845-6BC562D7E97B}" dt="2026-11-02T16:45:21.142" v="1285"/>
        <pc:sldMkLst>
          <pc:docMk/>
          <pc:sldMk cId="3461229651" sldId="335"/>
        </pc:sldMkLst>
      </pc:sldChg>
      <pc:sldChg chg="add">
        <pc:chgData name="Jon Sprague" userId="5b38d66c-25c1-424b-b147-c180ff6a11b2" providerId="ADAL" clId="{C2F65E1F-EC39-45B5-9845-6BC562D7E97B}" dt="2026-11-02T16:45:21.142" v="1285"/>
        <pc:sldMkLst>
          <pc:docMk/>
          <pc:sldMk cId="2180452475" sldId="336"/>
        </pc:sldMkLst>
      </pc:sldChg>
      <pc:sldChg chg="add">
        <pc:chgData name="Jon Sprague" userId="5b38d66c-25c1-424b-b147-c180ff6a11b2" providerId="ADAL" clId="{C2F65E1F-EC39-45B5-9845-6BC562D7E97B}" dt="2026-11-02T16:45:21.142" v="1285"/>
        <pc:sldMkLst>
          <pc:docMk/>
          <pc:sldMk cId="810100795" sldId="337"/>
        </pc:sldMkLst>
      </pc:sldChg>
      <pc:sldChg chg="add">
        <pc:chgData name="Jon Sprague" userId="5b38d66c-25c1-424b-b147-c180ff6a11b2" providerId="ADAL" clId="{C2F65E1F-EC39-45B5-9845-6BC562D7E97B}" dt="2026-11-02T16:45:21.142" v="1285"/>
        <pc:sldMkLst>
          <pc:docMk/>
          <pc:sldMk cId="4155539827" sldId="338"/>
        </pc:sldMkLst>
      </pc:sldChg>
      <pc:sldChg chg="add">
        <pc:chgData name="Jon Sprague" userId="5b38d66c-25c1-424b-b147-c180ff6a11b2" providerId="ADAL" clId="{C2F65E1F-EC39-45B5-9845-6BC562D7E97B}" dt="2026-11-02T16:45:21.142" v="1285"/>
        <pc:sldMkLst>
          <pc:docMk/>
          <pc:sldMk cId="1245633061" sldId="339"/>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914400" y="2125980"/>
            <a:ext cx="10363200" cy="1440180"/>
          </a:xfrm>
          <a:prstGeom prst="rect">
            <a:avLst/>
          </a:prstGeom>
        </p:spPr>
        <p:txBody>
          <a:bodyPr wrap="square" lIns="0" tIns="0" rIns="0" bIns="0">
            <a:spAutoFit/>
          </a:bodyPr>
          <a:lstStyle>
            <a:lvl1pPr>
              <a:defRPr sz="2900" b="1" i="0">
                <a:solidFill>
                  <a:srgbClr val="00589D"/>
                </a:solidFill>
                <a:latin typeface="Arial"/>
                <a:cs typeface="Arial"/>
              </a:defRPr>
            </a:lvl1pPr>
          </a:lstStyle>
          <a:p>
            <a:endParaRPr/>
          </a:p>
        </p:txBody>
      </p:sp>
      <p:sp>
        <p:nvSpPr>
          <p:cNvPr id="3" name="Holder 3"/>
          <p:cNvSpPr>
            <a:spLocks noGrp="1"/>
          </p:cNvSpPr>
          <p:nvPr>
            <p:ph type="subTitle" idx="4"/>
          </p:nvPr>
        </p:nvSpPr>
        <p:spPr>
          <a:xfrm>
            <a:off x="1828800" y="3840480"/>
            <a:ext cx="8534400" cy="1714500"/>
          </a:xfrm>
          <a:prstGeom prst="rect">
            <a:avLst/>
          </a:prstGeom>
        </p:spPr>
        <p:txBody>
          <a:bodyPr wrap="square" lIns="0" tIns="0" rIns="0" bIns="0">
            <a:spAutoFit/>
          </a:bodyPr>
          <a:lstStyle>
            <a:lvl1pPr>
              <a:defRPr sz="2400" b="1" i="0">
                <a:solidFill>
                  <a:srgbClr val="221F1F"/>
                </a:solidFill>
                <a:latin typeface="Arial"/>
                <a:cs typeface="Arial"/>
              </a:defRPr>
            </a:lvl1pPr>
          </a:lstStyle>
          <a:p>
            <a:endParaRPr/>
          </a:p>
        </p:txBody>
      </p:sp>
      <p:sp>
        <p:nvSpPr>
          <p:cNvPr id="4" name="Holder 4"/>
          <p:cNvSpPr>
            <a:spLocks noGrp="1"/>
          </p:cNvSpPr>
          <p:nvPr>
            <p:ph type="ftr" sz="quarter" idx="5"/>
          </p:nvPr>
        </p:nvSpPr>
        <p:spPr/>
        <p:txBody>
          <a:bodyPr lIns="0" tIns="0" rIns="0" bIns="0"/>
          <a:lstStyle>
            <a:lvl1pPr>
              <a:defRPr sz="1400" b="1" i="0">
                <a:solidFill>
                  <a:srgbClr val="007198"/>
                </a:solidFill>
                <a:latin typeface="Arial"/>
                <a:cs typeface="Arial"/>
              </a:defRPr>
            </a:lvl1pPr>
          </a:lstStyle>
          <a:p>
            <a:pPr marL="12700">
              <a:lnSpc>
                <a:spcPts val="1645"/>
              </a:lnSpc>
            </a:pPr>
            <a:r>
              <a:rPr dirty="0"/>
              <a:t>Date</a:t>
            </a:r>
            <a:r>
              <a:rPr spc="360" dirty="0"/>
              <a:t> </a:t>
            </a:r>
            <a:r>
              <a:rPr dirty="0"/>
              <a:t>|</a:t>
            </a:r>
            <a:r>
              <a:rPr spc="365" dirty="0"/>
              <a:t> </a:t>
            </a:r>
            <a:r>
              <a:rPr dirty="0"/>
              <a:t>Lorem</a:t>
            </a:r>
            <a:r>
              <a:rPr spc="-10" dirty="0"/>
              <a:t> </a:t>
            </a:r>
            <a:r>
              <a:rPr dirty="0"/>
              <a:t>ipsum</a:t>
            </a:r>
            <a:r>
              <a:rPr spc="-15" dirty="0"/>
              <a:t> </a:t>
            </a:r>
            <a:r>
              <a:rPr dirty="0"/>
              <a:t>dolor</a:t>
            </a:r>
            <a:r>
              <a:rPr spc="-10" dirty="0"/>
              <a:t> </a:t>
            </a:r>
            <a:r>
              <a:rPr dirty="0"/>
              <a:t>sit</a:t>
            </a:r>
            <a:r>
              <a:rPr spc="-10" dirty="0"/>
              <a:t> </a:t>
            </a:r>
            <a:r>
              <a:rPr dirty="0"/>
              <a:t>amet</a:t>
            </a:r>
            <a:r>
              <a:rPr spc="-15" dirty="0"/>
              <a:t> </a:t>
            </a:r>
            <a:r>
              <a:rPr dirty="0"/>
              <a:t>consectetuer</a:t>
            </a:r>
            <a:r>
              <a:rPr spc="365" dirty="0"/>
              <a:t> </a:t>
            </a:r>
            <a:r>
              <a:rPr dirty="0"/>
              <a:t>|</a:t>
            </a:r>
            <a:r>
              <a:rPr spc="310" dirty="0"/>
              <a:t> </a:t>
            </a:r>
            <a:r>
              <a:rPr dirty="0"/>
              <a:t>American</a:t>
            </a:r>
            <a:r>
              <a:rPr spc="-70" dirty="0"/>
              <a:t> </a:t>
            </a:r>
            <a:r>
              <a:rPr dirty="0"/>
              <a:t>Academy</a:t>
            </a:r>
            <a:r>
              <a:rPr spc="-10" dirty="0"/>
              <a:t> </a:t>
            </a:r>
            <a:r>
              <a:rPr dirty="0"/>
              <a:t>of</a:t>
            </a:r>
            <a:r>
              <a:rPr spc="-10" dirty="0"/>
              <a:t> </a:t>
            </a:r>
            <a:r>
              <a:rPr dirty="0"/>
              <a:t>Implant</a:t>
            </a:r>
            <a:r>
              <a:rPr spc="-15" dirty="0"/>
              <a:t> </a:t>
            </a:r>
            <a:r>
              <a:rPr dirty="0"/>
              <a:t>Dentistry</a:t>
            </a:r>
            <a:r>
              <a:rPr spc="365" dirty="0"/>
              <a:t> </a:t>
            </a:r>
            <a:r>
              <a:rPr dirty="0"/>
              <a:t>|</a:t>
            </a:r>
            <a:r>
              <a:rPr spc="365" dirty="0"/>
              <a:t> </a:t>
            </a:r>
            <a:r>
              <a:rPr spc="-10" dirty="0"/>
              <a:t>PAGE</a:t>
            </a:r>
            <a:r>
              <a:rPr spc="-15" dirty="0"/>
              <a:t> </a:t>
            </a:r>
            <a:r>
              <a:rPr spc="-50" dirty="0"/>
              <a:t>#</a:t>
            </a: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11/2/2026</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900" b="1" i="0">
                <a:solidFill>
                  <a:srgbClr val="00589D"/>
                </a:solidFill>
                <a:latin typeface="Arial"/>
                <a:cs typeface="Arial"/>
              </a:defRPr>
            </a:lvl1pPr>
          </a:lstStyle>
          <a:p>
            <a:endParaRPr/>
          </a:p>
        </p:txBody>
      </p:sp>
      <p:sp>
        <p:nvSpPr>
          <p:cNvPr id="3" name="Holder 3"/>
          <p:cNvSpPr>
            <a:spLocks noGrp="1"/>
          </p:cNvSpPr>
          <p:nvPr>
            <p:ph type="body" idx="1"/>
          </p:nvPr>
        </p:nvSpPr>
        <p:spPr/>
        <p:txBody>
          <a:bodyPr lIns="0" tIns="0" rIns="0" bIns="0"/>
          <a:lstStyle>
            <a:lvl1pPr>
              <a:defRPr sz="2400" b="1" i="0">
                <a:solidFill>
                  <a:srgbClr val="221F1F"/>
                </a:solidFill>
                <a:latin typeface="Arial"/>
                <a:cs typeface="Arial"/>
              </a:defRPr>
            </a:lvl1pPr>
          </a:lstStyle>
          <a:p>
            <a:endParaRPr/>
          </a:p>
        </p:txBody>
      </p:sp>
      <p:sp>
        <p:nvSpPr>
          <p:cNvPr id="4" name="Holder 4"/>
          <p:cNvSpPr>
            <a:spLocks noGrp="1"/>
          </p:cNvSpPr>
          <p:nvPr>
            <p:ph type="ftr" sz="quarter" idx="5"/>
          </p:nvPr>
        </p:nvSpPr>
        <p:spPr/>
        <p:txBody>
          <a:bodyPr lIns="0" tIns="0" rIns="0" bIns="0"/>
          <a:lstStyle>
            <a:lvl1pPr>
              <a:defRPr sz="1400" b="1" i="0">
                <a:solidFill>
                  <a:srgbClr val="007198"/>
                </a:solidFill>
                <a:latin typeface="Arial"/>
                <a:cs typeface="Arial"/>
              </a:defRPr>
            </a:lvl1pPr>
          </a:lstStyle>
          <a:p>
            <a:pPr marL="12700">
              <a:lnSpc>
                <a:spcPts val="1645"/>
              </a:lnSpc>
            </a:pPr>
            <a:r>
              <a:rPr dirty="0"/>
              <a:t>Date</a:t>
            </a:r>
            <a:r>
              <a:rPr spc="360" dirty="0"/>
              <a:t> </a:t>
            </a:r>
            <a:r>
              <a:rPr dirty="0"/>
              <a:t>|</a:t>
            </a:r>
            <a:r>
              <a:rPr spc="365" dirty="0"/>
              <a:t> </a:t>
            </a:r>
            <a:r>
              <a:rPr dirty="0"/>
              <a:t>Lorem</a:t>
            </a:r>
            <a:r>
              <a:rPr spc="-10" dirty="0"/>
              <a:t> </a:t>
            </a:r>
            <a:r>
              <a:rPr dirty="0"/>
              <a:t>ipsum</a:t>
            </a:r>
            <a:r>
              <a:rPr spc="-15" dirty="0"/>
              <a:t> </a:t>
            </a:r>
            <a:r>
              <a:rPr dirty="0"/>
              <a:t>dolor</a:t>
            </a:r>
            <a:r>
              <a:rPr spc="-10" dirty="0"/>
              <a:t> </a:t>
            </a:r>
            <a:r>
              <a:rPr dirty="0"/>
              <a:t>sit</a:t>
            </a:r>
            <a:r>
              <a:rPr spc="-10" dirty="0"/>
              <a:t> </a:t>
            </a:r>
            <a:r>
              <a:rPr dirty="0"/>
              <a:t>amet</a:t>
            </a:r>
            <a:r>
              <a:rPr spc="-15" dirty="0"/>
              <a:t> </a:t>
            </a:r>
            <a:r>
              <a:rPr dirty="0"/>
              <a:t>consectetuer</a:t>
            </a:r>
            <a:r>
              <a:rPr spc="365" dirty="0"/>
              <a:t> </a:t>
            </a:r>
            <a:r>
              <a:rPr dirty="0"/>
              <a:t>|</a:t>
            </a:r>
            <a:r>
              <a:rPr spc="310" dirty="0"/>
              <a:t> </a:t>
            </a:r>
            <a:r>
              <a:rPr dirty="0"/>
              <a:t>American</a:t>
            </a:r>
            <a:r>
              <a:rPr spc="-70" dirty="0"/>
              <a:t> </a:t>
            </a:r>
            <a:r>
              <a:rPr dirty="0"/>
              <a:t>Academy</a:t>
            </a:r>
            <a:r>
              <a:rPr spc="-10" dirty="0"/>
              <a:t> </a:t>
            </a:r>
            <a:r>
              <a:rPr dirty="0"/>
              <a:t>of</a:t>
            </a:r>
            <a:r>
              <a:rPr spc="-10" dirty="0"/>
              <a:t> </a:t>
            </a:r>
            <a:r>
              <a:rPr dirty="0"/>
              <a:t>Implant</a:t>
            </a:r>
            <a:r>
              <a:rPr spc="-15" dirty="0"/>
              <a:t> </a:t>
            </a:r>
            <a:r>
              <a:rPr dirty="0"/>
              <a:t>Dentistry</a:t>
            </a:r>
            <a:r>
              <a:rPr spc="365" dirty="0"/>
              <a:t> </a:t>
            </a:r>
            <a:r>
              <a:rPr dirty="0"/>
              <a:t>|</a:t>
            </a:r>
            <a:r>
              <a:rPr spc="365" dirty="0"/>
              <a:t> </a:t>
            </a:r>
            <a:r>
              <a:rPr spc="-10" dirty="0"/>
              <a:t>PAGE</a:t>
            </a:r>
            <a:r>
              <a:rPr spc="-15" dirty="0"/>
              <a:t> </a:t>
            </a:r>
            <a:r>
              <a:rPr spc="-50" dirty="0"/>
              <a:t>#</a:t>
            </a: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11/2/2026</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900" b="1" i="0">
                <a:solidFill>
                  <a:srgbClr val="00589D"/>
                </a:solidFill>
                <a:latin typeface="Arial"/>
                <a:cs typeface="Arial"/>
              </a:defRPr>
            </a:lvl1pPr>
          </a:lstStyle>
          <a:p>
            <a:endParaRPr/>
          </a:p>
        </p:txBody>
      </p:sp>
      <p:sp>
        <p:nvSpPr>
          <p:cNvPr id="3" name="Holder 3"/>
          <p:cNvSpPr>
            <a:spLocks noGrp="1"/>
          </p:cNvSpPr>
          <p:nvPr>
            <p:ph sz="half" idx="2"/>
          </p:nvPr>
        </p:nvSpPr>
        <p:spPr>
          <a:xfrm>
            <a:off x="609600" y="1577340"/>
            <a:ext cx="5303520" cy="4526280"/>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6278880" y="1577340"/>
            <a:ext cx="5303520" cy="4526280"/>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defRPr sz="1400" b="1" i="0">
                <a:solidFill>
                  <a:srgbClr val="007198"/>
                </a:solidFill>
                <a:latin typeface="Arial"/>
                <a:cs typeface="Arial"/>
              </a:defRPr>
            </a:lvl1pPr>
          </a:lstStyle>
          <a:p>
            <a:pPr marL="12700">
              <a:lnSpc>
                <a:spcPts val="1645"/>
              </a:lnSpc>
            </a:pPr>
            <a:r>
              <a:rPr dirty="0"/>
              <a:t>Date</a:t>
            </a:r>
            <a:r>
              <a:rPr spc="360" dirty="0"/>
              <a:t> </a:t>
            </a:r>
            <a:r>
              <a:rPr dirty="0"/>
              <a:t>|</a:t>
            </a:r>
            <a:r>
              <a:rPr spc="365" dirty="0"/>
              <a:t> </a:t>
            </a:r>
            <a:r>
              <a:rPr dirty="0"/>
              <a:t>Lorem</a:t>
            </a:r>
            <a:r>
              <a:rPr spc="-10" dirty="0"/>
              <a:t> </a:t>
            </a:r>
            <a:r>
              <a:rPr dirty="0"/>
              <a:t>ipsum</a:t>
            </a:r>
            <a:r>
              <a:rPr spc="-15" dirty="0"/>
              <a:t> </a:t>
            </a:r>
            <a:r>
              <a:rPr dirty="0"/>
              <a:t>dolor</a:t>
            </a:r>
            <a:r>
              <a:rPr spc="-10" dirty="0"/>
              <a:t> </a:t>
            </a:r>
            <a:r>
              <a:rPr dirty="0"/>
              <a:t>sit</a:t>
            </a:r>
            <a:r>
              <a:rPr spc="-10" dirty="0"/>
              <a:t> </a:t>
            </a:r>
            <a:r>
              <a:rPr dirty="0"/>
              <a:t>amet</a:t>
            </a:r>
            <a:r>
              <a:rPr spc="-15" dirty="0"/>
              <a:t> </a:t>
            </a:r>
            <a:r>
              <a:rPr dirty="0"/>
              <a:t>consectetuer</a:t>
            </a:r>
            <a:r>
              <a:rPr spc="365" dirty="0"/>
              <a:t> </a:t>
            </a:r>
            <a:r>
              <a:rPr dirty="0"/>
              <a:t>|</a:t>
            </a:r>
            <a:r>
              <a:rPr spc="310" dirty="0"/>
              <a:t> </a:t>
            </a:r>
            <a:r>
              <a:rPr dirty="0"/>
              <a:t>American</a:t>
            </a:r>
            <a:r>
              <a:rPr spc="-70" dirty="0"/>
              <a:t> </a:t>
            </a:r>
            <a:r>
              <a:rPr dirty="0"/>
              <a:t>Academy</a:t>
            </a:r>
            <a:r>
              <a:rPr spc="-10" dirty="0"/>
              <a:t> </a:t>
            </a:r>
            <a:r>
              <a:rPr dirty="0"/>
              <a:t>of</a:t>
            </a:r>
            <a:r>
              <a:rPr spc="-10" dirty="0"/>
              <a:t> </a:t>
            </a:r>
            <a:r>
              <a:rPr dirty="0"/>
              <a:t>Implant</a:t>
            </a:r>
            <a:r>
              <a:rPr spc="-15" dirty="0"/>
              <a:t> </a:t>
            </a:r>
            <a:r>
              <a:rPr dirty="0"/>
              <a:t>Dentistry</a:t>
            </a:r>
            <a:r>
              <a:rPr spc="365" dirty="0"/>
              <a:t> </a:t>
            </a:r>
            <a:r>
              <a:rPr dirty="0"/>
              <a:t>|</a:t>
            </a:r>
            <a:r>
              <a:rPr spc="365" dirty="0"/>
              <a:t> </a:t>
            </a:r>
            <a:r>
              <a:rPr spc="-10" dirty="0"/>
              <a:t>PAGE</a:t>
            </a:r>
            <a:r>
              <a:rPr spc="-15" dirty="0"/>
              <a:t> </a:t>
            </a:r>
            <a:r>
              <a:rPr spc="-50" dirty="0"/>
              <a:t>#</a:t>
            </a: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11/2/2026</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900" b="1" i="0">
                <a:solidFill>
                  <a:srgbClr val="00589D"/>
                </a:solidFill>
                <a:latin typeface="Arial"/>
                <a:cs typeface="Arial"/>
              </a:defRPr>
            </a:lvl1pPr>
          </a:lstStyle>
          <a:p>
            <a:endParaRPr/>
          </a:p>
        </p:txBody>
      </p:sp>
      <p:sp>
        <p:nvSpPr>
          <p:cNvPr id="3" name="Holder 3"/>
          <p:cNvSpPr>
            <a:spLocks noGrp="1"/>
          </p:cNvSpPr>
          <p:nvPr>
            <p:ph type="ftr" sz="quarter" idx="5"/>
          </p:nvPr>
        </p:nvSpPr>
        <p:spPr/>
        <p:txBody>
          <a:bodyPr lIns="0" tIns="0" rIns="0" bIns="0"/>
          <a:lstStyle>
            <a:lvl1pPr>
              <a:defRPr sz="1400" b="1" i="0">
                <a:solidFill>
                  <a:srgbClr val="007198"/>
                </a:solidFill>
                <a:latin typeface="Arial"/>
                <a:cs typeface="Arial"/>
              </a:defRPr>
            </a:lvl1pPr>
          </a:lstStyle>
          <a:p>
            <a:pPr marL="12700">
              <a:lnSpc>
                <a:spcPts val="1645"/>
              </a:lnSpc>
            </a:pPr>
            <a:r>
              <a:rPr dirty="0"/>
              <a:t>Date</a:t>
            </a:r>
            <a:r>
              <a:rPr spc="360" dirty="0"/>
              <a:t> </a:t>
            </a:r>
            <a:r>
              <a:rPr dirty="0"/>
              <a:t>|</a:t>
            </a:r>
            <a:r>
              <a:rPr spc="365" dirty="0"/>
              <a:t> </a:t>
            </a:r>
            <a:r>
              <a:rPr dirty="0"/>
              <a:t>Lorem</a:t>
            </a:r>
            <a:r>
              <a:rPr spc="-10" dirty="0"/>
              <a:t> </a:t>
            </a:r>
            <a:r>
              <a:rPr dirty="0"/>
              <a:t>ipsum</a:t>
            </a:r>
            <a:r>
              <a:rPr spc="-15" dirty="0"/>
              <a:t> </a:t>
            </a:r>
            <a:r>
              <a:rPr dirty="0"/>
              <a:t>dolor</a:t>
            </a:r>
            <a:r>
              <a:rPr spc="-10" dirty="0"/>
              <a:t> </a:t>
            </a:r>
            <a:r>
              <a:rPr dirty="0"/>
              <a:t>sit</a:t>
            </a:r>
            <a:r>
              <a:rPr spc="-10" dirty="0"/>
              <a:t> </a:t>
            </a:r>
            <a:r>
              <a:rPr dirty="0"/>
              <a:t>amet</a:t>
            </a:r>
            <a:r>
              <a:rPr spc="-15" dirty="0"/>
              <a:t> </a:t>
            </a:r>
            <a:r>
              <a:rPr dirty="0"/>
              <a:t>consectetuer</a:t>
            </a:r>
            <a:r>
              <a:rPr spc="365" dirty="0"/>
              <a:t> </a:t>
            </a:r>
            <a:r>
              <a:rPr dirty="0"/>
              <a:t>|</a:t>
            </a:r>
            <a:r>
              <a:rPr spc="310" dirty="0"/>
              <a:t> </a:t>
            </a:r>
            <a:r>
              <a:rPr dirty="0"/>
              <a:t>American</a:t>
            </a:r>
            <a:r>
              <a:rPr spc="-70" dirty="0"/>
              <a:t> </a:t>
            </a:r>
            <a:r>
              <a:rPr dirty="0"/>
              <a:t>Academy</a:t>
            </a:r>
            <a:r>
              <a:rPr spc="-10" dirty="0"/>
              <a:t> </a:t>
            </a:r>
            <a:r>
              <a:rPr dirty="0"/>
              <a:t>of</a:t>
            </a:r>
            <a:r>
              <a:rPr spc="-10" dirty="0"/>
              <a:t> </a:t>
            </a:r>
            <a:r>
              <a:rPr dirty="0"/>
              <a:t>Implant</a:t>
            </a:r>
            <a:r>
              <a:rPr spc="-15" dirty="0"/>
              <a:t> </a:t>
            </a:r>
            <a:r>
              <a:rPr dirty="0"/>
              <a:t>Dentistry</a:t>
            </a:r>
            <a:r>
              <a:rPr spc="365" dirty="0"/>
              <a:t> </a:t>
            </a:r>
            <a:r>
              <a:rPr dirty="0"/>
              <a:t>|</a:t>
            </a:r>
            <a:r>
              <a:rPr spc="365" dirty="0"/>
              <a:t> </a:t>
            </a:r>
            <a:r>
              <a:rPr spc="-10" dirty="0"/>
              <a:t>PAGE</a:t>
            </a:r>
            <a:r>
              <a:rPr spc="-15" dirty="0"/>
              <a:t> </a:t>
            </a:r>
            <a:r>
              <a:rPr spc="-50" dirty="0"/>
              <a:t>#</a:t>
            </a: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11/2/2026</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obj" preserve="1">
  <p:cSld name="Blank">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7092810" y="2376411"/>
            <a:ext cx="5096510" cy="4481830"/>
          </a:xfrm>
          <a:custGeom>
            <a:avLst/>
            <a:gdLst/>
            <a:ahLst/>
            <a:cxnLst/>
            <a:rect l="l" t="t" r="r" b="b"/>
            <a:pathLst>
              <a:path w="5096509" h="4481830">
                <a:moveTo>
                  <a:pt x="0" y="4481588"/>
                </a:moveTo>
                <a:lnTo>
                  <a:pt x="5096141" y="4481588"/>
                </a:lnTo>
                <a:lnTo>
                  <a:pt x="5096141" y="0"/>
                </a:lnTo>
                <a:lnTo>
                  <a:pt x="0" y="0"/>
                </a:lnTo>
                <a:lnTo>
                  <a:pt x="0" y="4481588"/>
                </a:lnTo>
                <a:close/>
              </a:path>
            </a:pathLst>
          </a:custGeom>
          <a:solidFill>
            <a:srgbClr val="94C8E4"/>
          </a:solidFill>
        </p:spPr>
        <p:txBody>
          <a:bodyPr wrap="square" lIns="0" tIns="0" rIns="0" bIns="0" rtlCol="0"/>
          <a:lstStyle/>
          <a:p>
            <a:endParaRPr/>
          </a:p>
        </p:txBody>
      </p:sp>
      <p:sp>
        <p:nvSpPr>
          <p:cNvPr id="17" name="bg object 17"/>
          <p:cNvSpPr/>
          <p:nvPr/>
        </p:nvSpPr>
        <p:spPr>
          <a:xfrm>
            <a:off x="0" y="2104072"/>
            <a:ext cx="2941320" cy="132080"/>
          </a:xfrm>
          <a:custGeom>
            <a:avLst/>
            <a:gdLst/>
            <a:ahLst/>
            <a:cxnLst/>
            <a:rect l="l" t="t" r="r" b="b"/>
            <a:pathLst>
              <a:path w="2941320" h="132080">
                <a:moveTo>
                  <a:pt x="0" y="131546"/>
                </a:moveTo>
                <a:lnTo>
                  <a:pt x="2941320" y="131546"/>
                </a:lnTo>
                <a:lnTo>
                  <a:pt x="2941320" y="0"/>
                </a:lnTo>
                <a:lnTo>
                  <a:pt x="0" y="0"/>
                </a:lnTo>
                <a:lnTo>
                  <a:pt x="0" y="131546"/>
                </a:lnTo>
                <a:close/>
              </a:path>
            </a:pathLst>
          </a:custGeom>
          <a:solidFill>
            <a:srgbClr val="007198"/>
          </a:solidFill>
        </p:spPr>
        <p:txBody>
          <a:bodyPr wrap="square" lIns="0" tIns="0" rIns="0" bIns="0" rtlCol="0"/>
          <a:lstStyle/>
          <a:p>
            <a:endParaRPr/>
          </a:p>
        </p:txBody>
      </p:sp>
      <p:sp>
        <p:nvSpPr>
          <p:cNvPr id="18" name="bg object 18"/>
          <p:cNvSpPr/>
          <p:nvPr/>
        </p:nvSpPr>
        <p:spPr>
          <a:xfrm>
            <a:off x="2941320" y="2104072"/>
            <a:ext cx="3044190" cy="132080"/>
          </a:xfrm>
          <a:custGeom>
            <a:avLst/>
            <a:gdLst/>
            <a:ahLst/>
            <a:cxnLst/>
            <a:rect l="l" t="t" r="r" b="b"/>
            <a:pathLst>
              <a:path w="3044190" h="132080">
                <a:moveTo>
                  <a:pt x="0" y="131546"/>
                </a:moveTo>
                <a:lnTo>
                  <a:pt x="3043732" y="131546"/>
                </a:lnTo>
                <a:lnTo>
                  <a:pt x="3043732" y="0"/>
                </a:lnTo>
                <a:lnTo>
                  <a:pt x="0" y="0"/>
                </a:lnTo>
                <a:lnTo>
                  <a:pt x="0" y="131546"/>
                </a:lnTo>
                <a:close/>
              </a:path>
            </a:pathLst>
          </a:custGeom>
          <a:solidFill>
            <a:srgbClr val="83276A"/>
          </a:solidFill>
        </p:spPr>
        <p:txBody>
          <a:bodyPr wrap="square" lIns="0" tIns="0" rIns="0" bIns="0" rtlCol="0"/>
          <a:lstStyle/>
          <a:p>
            <a:endParaRPr/>
          </a:p>
        </p:txBody>
      </p:sp>
      <p:sp>
        <p:nvSpPr>
          <p:cNvPr id="19" name="bg object 19"/>
          <p:cNvSpPr/>
          <p:nvPr/>
        </p:nvSpPr>
        <p:spPr>
          <a:xfrm>
            <a:off x="5985052" y="2104072"/>
            <a:ext cx="3357245" cy="272415"/>
          </a:xfrm>
          <a:custGeom>
            <a:avLst/>
            <a:gdLst/>
            <a:ahLst/>
            <a:cxnLst/>
            <a:rect l="l" t="t" r="r" b="b"/>
            <a:pathLst>
              <a:path w="3357245" h="272414">
                <a:moveTo>
                  <a:pt x="3356762" y="0"/>
                </a:moveTo>
                <a:lnTo>
                  <a:pt x="0" y="0"/>
                </a:lnTo>
                <a:lnTo>
                  <a:pt x="0" y="131546"/>
                </a:lnTo>
                <a:lnTo>
                  <a:pt x="0" y="272338"/>
                </a:lnTo>
                <a:lnTo>
                  <a:pt x="3356762" y="272338"/>
                </a:lnTo>
                <a:lnTo>
                  <a:pt x="3356762" y="131546"/>
                </a:lnTo>
                <a:lnTo>
                  <a:pt x="3356762" y="0"/>
                </a:lnTo>
                <a:close/>
              </a:path>
            </a:pathLst>
          </a:custGeom>
          <a:solidFill>
            <a:srgbClr val="033B6A"/>
          </a:solidFill>
        </p:spPr>
        <p:txBody>
          <a:bodyPr wrap="square" lIns="0" tIns="0" rIns="0" bIns="0" rtlCol="0"/>
          <a:lstStyle/>
          <a:p>
            <a:endParaRPr/>
          </a:p>
        </p:txBody>
      </p:sp>
      <p:sp>
        <p:nvSpPr>
          <p:cNvPr id="20" name="bg object 20"/>
          <p:cNvSpPr/>
          <p:nvPr/>
        </p:nvSpPr>
        <p:spPr>
          <a:xfrm>
            <a:off x="9341815" y="2104072"/>
            <a:ext cx="2847340" cy="272415"/>
          </a:xfrm>
          <a:custGeom>
            <a:avLst/>
            <a:gdLst/>
            <a:ahLst/>
            <a:cxnLst/>
            <a:rect l="l" t="t" r="r" b="b"/>
            <a:pathLst>
              <a:path w="2847340" h="272414">
                <a:moveTo>
                  <a:pt x="2847136" y="0"/>
                </a:moveTo>
                <a:lnTo>
                  <a:pt x="0" y="0"/>
                </a:lnTo>
                <a:lnTo>
                  <a:pt x="0" y="272338"/>
                </a:lnTo>
                <a:lnTo>
                  <a:pt x="2847136" y="272338"/>
                </a:lnTo>
                <a:lnTo>
                  <a:pt x="2847136" y="0"/>
                </a:lnTo>
                <a:close/>
              </a:path>
            </a:pathLst>
          </a:custGeom>
          <a:solidFill>
            <a:srgbClr val="1F6A84"/>
          </a:solidFill>
        </p:spPr>
        <p:txBody>
          <a:bodyPr wrap="square" lIns="0" tIns="0" rIns="0" bIns="0" rtlCol="0"/>
          <a:lstStyle/>
          <a:p>
            <a:endParaRPr/>
          </a:p>
        </p:txBody>
      </p:sp>
      <p:pic>
        <p:nvPicPr>
          <p:cNvPr id="21" name="bg object 21"/>
          <p:cNvPicPr/>
          <p:nvPr/>
        </p:nvPicPr>
        <p:blipFill>
          <a:blip r:embed="rId2" cstate="print"/>
          <a:stretch>
            <a:fillRect/>
          </a:stretch>
        </p:blipFill>
        <p:spPr>
          <a:xfrm>
            <a:off x="5664060" y="2235619"/>
            <a:ext cx="6524891" cy="4622380"/>
          </a:xfrm>
          <a:prstGeom prst="rect">
            <a:avLst/>
          </a:prstGeom>
        </p:spPr>
      </p:pic>
      <p:sp>
        <p:nvSpPr>
          <p:cNvPr id="22" name="bg object 22"/>
          <p:cNvSpPr/>
          <p:nvPr/>
        </p:nvSpPr>
        <p:spPr>
          <a:xfrm>
            <a:off x="0" y="2235619"/>
            <a:ext cx="7092950" cy="4622800"/>
          </a:xfrm>
          <a:custGeom>
            <a:avLst/>
            <a:gdLst/>
            <a:ahLst/>
            <a:cxnLst/>
            <a:rect l="l" t="t" r="r" b="b"/>
            <a:pathLst>
              <a:path w="7092950" h="4622800">
                <a:moveTo>
                  <a:pt x="7092810" y="0"/>
                </a:moveTo>
                <a:lnTo>
                  <a:pt x="0" y="0"/>
                </a:lnTo>
                <a:lnTo>
                  <a:pt x="0" y="4622380"/>
                </a:lnTo>
                <a:lnTo>
                  <a:pt x="7092810" y="4622380"/>
                </a:lnTo>
                <a:lnTo>
                  <a:pt x="7092810" y="0"/>
                </a:lnTo>
                <a:close/>
              </a:path>
            </a:pathLst>
          </a:custGeom>
          <a:solidFill>
            <a:srgbClr val="00589D"/>
          </a:solidFill>
        </p:spPr>
        <p:txBody>
          <a:bodyPr wrap="square" lIns="0" tIns="0" rIns="0" bIns="0" rtlCol="0"/>
          <a:lstStyle/>
          <a:p>
            <a:endParaRPr/>
          </a:p>
        </p:txBody>
      </p:sp>
      <p:sp>
        <p:nvSpPr>
          <p:cNvPr id="23" name="bg object 23"/>
          <p:cNvSpPr/>
          <p:nvPr/>
        </p:nvSpPr>
        <p:spPr>
          <a:xfrm>
            <a:off x="0" y="0"/>
            <a:ext cx="12189460" cy="224790"/>
          </a:xfrm>
          <a:custGeom>
            <a:avLst/>
            <a:gdLst/>
            <a:ahLst/>
            <a:cxnLst/>
            <a:rect l="l" t="t" r="r" b="b"/>
            <a:pathLst>
              <a:path w="12189460" h="224790">
                <a:moveTo>
                  <a:pt x="12188952" y="0"/>
                </a:moveTo>
                <a:lnTo>
                  <a:pt x="0" y="0"/>
                </a:lnTo>
                <a:lnTo>
                  <a:pt x="0" y="224459"/>
                </a:lnTo>
                <a:lnTo>
                  <a:pt x="12188952" y="224459"/>
                </a:lnTo>
                <a:lnTo>
                  <a:pt x="12188952" y="0"/>
                </a:lnTo>
                <a:close/>
              </a:path>
            </a:pathLst>
          </a:custGeom>
          <a:solidFill>
            <a:srgbClr val="83276A"/>
          </a:solidFill>
        </p:spPr>
        <p:txBody>
          <a:bodyPr wrap="square" lIns="0" tIns="0" rIns="0" bIns="0" rtlCol="0"/>
          <a:lstStyle/>
          <a:p>
            <a:endParaRPr/>
          </a:p>
        </p:txBody>
      </p:sp>
      <p:sp>
        <p:nvSpPr>
          <p:cNvPr id="2" name="Holder 2"/>
          <p:cNvSpPr>
            <a:spLocks noGrp="1"/>
          </p:cNvSpPr>
          <p:nvPr>
            <p:ph type="ftr" sz="quarter" idx="5"/>
          </p:nvPr>
        </p:nvSpPr>
        <p:spPr/>
        <p:txBody>
          <a:bodyPr lIns="0" tIns="0" rIns="0" bIns="0"/>
          <a:lstStyle>
            <a:lvl1pPr>
              <a:defRPr sz="1400" b="1" i="0">
                <a:solidFill>
                  <a:srgbClr val="007198"/>
                </a:solidFill>
                <a:latin typeface="Arial"/>
                <a:cs typeface="Arial"/>
              </a:defRPr>
            </a:lvl1pPr>
          </a:lstStyle>
          <a:p>
            <a:pPr marL="12700">
              <a:lnSpc>
                <a:spcPts val="1645"/>
              </a:lnSpc>
            </a:pPr>
            <a:r>
              <a:rPr dirty="0"/>
              <a:t>Date</a:t>
            </a:r>
            <a:r>
              <a:rPr spc="360" dirty="0"/>
              <a:t> </a:t>
            </a:r>
            <a:r>
              <a:rPr dirty="0"/>
              <a:t>|</a:t>
            </a:r>
            <a:r>
              <a:rPr spc="365" dirty="0"/>
              <a:t> </a:t>
            </a:r>
            <a:r>
              <a:rPr dirty="0"/>
              <a:t>Lorem</a:t>
            </a:r>
            <a:r>
              <a:rPr spc="-10" dirty="0"/>
              <a:t> </a:t>
            </a:r>
            <a:r>
              <a:rPr dirty="0"/>
              <a:t>ipsum</a:t>
            </a:r>
            <a:r>
              <a:rPr spc="-15" dirty="0"/>
              <a:t> </a:t>
            </a:r>
            <a:r>
              <a:rPr dirty="0"/>
              <a:t>dolor</a:t>
            </a:r>
            <a:r>
              <a:rPr spc="-10" dirty="0"/>
              <a:t> </a:t>
            </a:r>
            <a:r>
              <a:rPr dirty="0"/>
              <a:t>sit</a:t>
            </a:r>
            <a:r>
              <a:rPr spc="-10" dirty="0"/>
              <a:t> </a:t>
            </a:r>
            <a:r>
              <a:rPr dirty="0"/>
              <a:t>amet</a:t>
            </a:r>
            <a:r>
              <a:rPr spc="-15" dirty="0"/>
              <a:t> </a:t>
            </a:r>
            <a:r>
              <a:rPr dirty="0"/>
              <a:t>consectetuer</a:t>
            </a:r>
            <a:r>
              <a:rPr spc="365" dirty="0"/>
              <a:t> </a:t>
            </a:r>
            <a:r>
              <a:rPr dirty="0"/>
              <a:t>|</a:t>
            </a:r>
            <a:r>
              <a:rPr spc="310" dirty="0"/>
              <a:t> </a:t>
            </a:r>
            <a:r>
              <a:rPr dirty="0"/>
              <a:t>American</a:t>
            </a:r>
            <a:r>
              <a:rPr spc="-70" dirty="0"/>
              <a:t> </a:t>
            </a:r>
            <a:r>
              <a:rPr dirty="0"/>
              <a:t>Academy</a:t>
            </a:r>
            <a:r>
              <a:rPr spc="-10" dirty="0"/>
              <a:t> </a:t>
            </a:r>
            <a:r>
              <a:rPr dirty="0"/>
              <a:t>of</a:t>
            </a:r>
            <a:r>
              <a:rPr spc="-10" dirty="0"/>
              <a:t> </a:t>
            </a:r>
            <a:r>
              <a:rPr dirty="0"/>
              <a:t>Implant</a:t>
            </a:r>
            <a:r>
              <a:rPr spc="-15" dirty="0"/>
              <a:t> </a:t>
            </a:r>
            <a:r>
              <a:rPr dirty="0"/>
              <a:t>Dentistry</a:t>
            </a:r>
            <a:r>
              <a:rPr spc="365" dirty="0"/>
              <a:t> </a:t>
            </a:r>
            <a:r>
              <a:rPr dirty="0"/>
              <a:t>|</a:t>
            </a:r>
            <a:r>
              <a:rPr spc="365" dirty="0"/>
              <a:t> </a:t>
            </a:r>
            <a:r>
              <a:rPr spc="-10" dirty="0"/>
              <a:t>PAGE</a:t>
            </a:r>
            <a:r>
              <a:rPr spc="-15" dirty="0"/>
              <a:t> </a:t>
            </a:r>
            <a:r>
              <a:rPr spc="-50" dirty="0"/>
              <a:t>#</a:t>
            </a: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11/2/2026</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a:xfrm>
            <a:off x="3509237" y="552486"/>
            <a:ext cx="7265433" cy="467359"/>
          </a:xfrm>
          <a:prstGeom prst="rect">
            <a:avLst/>
          </a:prstGeom>
        </p:spPr>
        <p:txBody>
          <a:bodyPr wrap="square" lIns="0" tIns="0" rIns="0" bIns="0">
            <a:spAutoFit/>
          </a:bodyPr>
          <a:lstStyle>
            <a:lvl1pPr>
              <a:defRPr sz="2900" b="1" i="0">
                <a:solidFill>
                  <a:srgbClr val="00589D"/>
                </a:solidFill>
                <a:latin typeface="Arial"/>
                <a:cs typeface="Arial"/>
              </a:defRPr>
            </a:lvl1pPr>
          </a:lstStyle>
          <a:p>
            <a:endParaRPr/>
          </a:p>
        </p:txBody>
      </p:sp>
      <p:sp>
        <p:nvSpPr>
          <p:cNvPr id="3" name="Holder 3"/>
          <p:cNvSpPr>
            <a:spLocks noGrp="1"/>
          </p:cNvSpPr>
          <p:nvPr>
            <p:ph type="body" idx="1"/>
          </p:nvPr>
        </p:nvSpPr>
        <p:spPr>
          <a:xfrm>
            <a:off x="1025350" y="1860698"/>
            <a:ext cx="8206105" cy="4201160"/>
          </a:xfrm>
          <a:prstGeom prst="rect">
            <a:avLst/>
          </a:prstGeom>
        </p:spPr>
        <p:txBody>
          <a:bodyPr wrap="square" lIns="0" tIns="0" rIns="0" bIns="0">
            <a:spAutoFit/>
          </a:bodyPr>
          <a:lstStyle>
            <a:lvl1pPr>
              <a:defRPr sz="2400" b="1" i="0">
                <a:solidFill>
                  <a:srgbClr val="221F1F"/>
                </a:solidFill>
                <a:latin typeface="Arial"/>
                <a:cs typeface="Arial"/>
              </a:defRPr>
            </a:lvl1pPr>
          </a:lstStyle>
          <a:p>
            <a:endParaRPr/>
          </a:p>
        </p:txBody>
      </p:sp>
      <p:sp>
        <p:nvSpPr>
          <p:cNvPr id="4" name="Holder 4"/>
          <p:cNvSpPr>
            <a:spLocks noGrp="1"/>
          </p:cNvSpPr>
          <p:nvPr>
            <p:ph type="ftr" sz="quarter" idx="5"/>
          </p:nvPr>
        </p:nvSpPr>
        <p:spPr>
          <a:xfrm>
            <a:off x="3202167" y="6442360"/>
            <a:ext cx="8635365" cy="224154"/>
          </a:xfrm>
          <a:prstGeom prst="rect">
            <a:avLst/>
          </a:prstGeom>
        </p:spPr>
        <p:txBody>
          <a:bodyPr wrap="square" lIns="0" tIns="0" rIns="0" bIns="0">
            <a:spAutoFit/>
          </a:bodyPr>
          <a:lstStyle>
            <a:lvl1pPr>
              <a:defRPr sz="1400" b="1" i="0">
                <a:solidFill>
                  <a:srgbClr val="007198"/>
                </a:solidFill>
                <a:latin typeface="Arial"/>
                <a:cs typeface="Arial"/>
              </a:defRPr>
            </a:lvl1pPr>
          </a:lstStyle>
          <a:p>
            <a:pPr marL="12700">
              <a:lnSpc>
                <a:spcPts val="1645"/>
              </a:lnSpc>
            </a:pPr>
            <a:r>
              <a:rPr dirty="0"/>
              <a:t>Date</a:t>
            </a:r>
            <a:r>
              <a:rPr spc="360" dirty="0"/>
              <a:t> </a:t>
            </a:r>
            <a:r>
              <a:rPr dirty="0"/>
              <a:t>|</a:t>
            </a:r>
            <a:r>
              <a:rPr spc="365" dirty="0"/>
              <a:t> </a:t>
            </a:r>
            <a:r>
              <a:rPr dirty="0"/>
              <a:t>Lorem</a:t>
            </a:r>
            <a:r>
              <a:rPr spc="-10" dirty="0"/>
              <a:t> </a:t>
            </a:r>
            <a:r>
              <a:rPr dirty="0"/>
              <a:t>ipsum</a:t>
            </a:r>
            <a:r>
              <a:rPr spc="-15" dirty="0"/>
              <a:t> </a:t>
            </a:r>
            <a:r>
              <a:rPr dirty="0"/>
              <a:t>dolor</a:t>
            </a:r>
            <a:r>
              <a:rPr spc="-10" dirty="0"/>
              <a:t> </a:t>
            </a:r>
            <a:r>
              <a:rPr dirty="0"/>
              <a:t>sit</a:t>
            </a:r>
            <a:r>
              <a:rPr spc="-10" dirty="0"/>
              <a:t> </a:t>
            </a:r>
            <a:r>
              <a:rPr dirty="0"/>
              <a:t>amet</a:t>
            </a:r>
            <a:r>
              <a:rPr spc="-15" dirty="0"/>
              <a:t> </a:t>
            </a:r>
            <a:r>
              <a:rPr dirty="0"/>
              <a:t>consectetuer</a:t>
            </a:r>
            <a:r>
              <a:rPr spc="365" dirty="0"/>
              <a:t> </a:t>
            </a:r>
            <a:r>
              <a:rPr dirty="0"/>
              <a:t>|</a:t>
            </a:r>
            <a:r>
              <a:rPr spc="310" dirty="0"/>
              <a:t> </a:t>
            </a:r>
            <a:r>
              <a:rPr dirty="0"/>
              <a:t>American</a:t>
            </a:r>
            <a:r>
              <a:rPr spc="-70" dirty="0"/>
              <a:t> </a:t>
            </a:r>
            <a:r>
              <a:rPr dirty="0"/>
              <a:t>Academy</a:t>
            </a:r>
            <a:r>
              <a:rPr spc="-10" dirty="0"/>
              <a:t> </a:t>
            </a:r>
            <a:r>
              <a:rPr dirty="0"/>
              <a:t>of</a:t>
            </a:r>
            <a:r>
              <a:rPr spc="-10" dirty="0"/>
              <a:t> </a:t>
            </a:r>
            <a:r>
              <a:rPr dirty="0"/>
              <a:t>Implant</a:t>
            </a:r>
            <a:r>
              <a:rPr spc="-15" dirty="0"/>
              <a:t> </a:t>
            </a:r>
            <a:r>
              <a:rPr dirty="0"/>
              <a:t>Dentistry</a:t>
            </a:r>
            <a:r>
              <a:rPr spc="365" dirty="0"/>
              <a:t> </a:t>
            </a:r>
            <a:r>
              <a:rPr dirty="0"/>
              <a:t>|</a:t>
            </a:r>
            <a:r>
              <a:rPr spc="365" dirty="0"/>
              <a:t> </a:t>
            </a:r>
            <a:r>
              <a:rPr spc="-10" dirty="0"/>
              <a:t>PAGE</a:t>
            </a:r>
            <a:r>
              <a:rPr spc="-15" dirty="0"/>
              <a:t> </a:t>
            </a:r>
            <a:r>
              <a:rPr spc="-50" dirty="0"/>
              <a:t>#</a:t>
            </a:r>
          </a:p>
        </p:txBody>
      </p:sp>
      <p:sp>
        <p:nvSpPr>
          <p:cNvPr id="5" name="Holder 5"/>
          <p:cNvSpPr>
            <a:spLocks noGrp="1"/>
          </p:cNvSpPr>
          <p:nvPr>
            <p:ph type="dt" sz="half" idx="6"/>
          </p:nvPr>
        </p:nvSpPr>
        <p:spPr>
          <a:xfrm>
            <a:off x="609600" y="6377940"/>
            <a:ext cx="2804160" cy="34290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11/2/2026</a:t>
            </a:fld>
            <a:endParaRPr lang="en-US"/>
          </a:p>
        </p:txBody>
      </p:sp>
      <p:sp>
        <p:nvSpPr>
          <p:cNvPr id="6" name="Holder 6"/>
          <p:cNvSpPr>
            <a:spLocks noGrp="1"/>
          </p:cNvSpPr>
          <p:nvPr>
            <p:ph type="sldNum" sz="quarter" idx="7"/>
          </p:nvPr>
        </p:nvSpPr>
        <p:spPr>
          <a:xfrm>
            <a:off x="8778240" y="6377940"/>
            <a:ext cx="2804160" cy="34290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5.xml"/></Relationships>
</file>

<file path=ppt/slides/_rels/slide4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5.xml"/></Relationships>
</file>

<file path=ppt/slides/_rels/slide6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3816642" y="224459"/>
            <a:ext cx="8372475" cy="890905"/>
          </a:xfrm>
          <a:prstGeom prst="rect">
            <a:avLst/>
          </a:prstGeom>
          <a:solidFill>
            <a:srgbClr val="007198"/>
          </a:solidFill>
        </p:spPr>
        <p:txBody>
          <a:bodyPr vert="horz" wrap="square" lIns="0" tIns="107314" rIns="0" bIns="0" rtlCol="0">
            <a:spAutoFit/>
          </a:bodyPr>
          <a:lstStyle/>
          <a:p>
            <a:pPr marL="307340" marR="356870">
              <a:lnSpc>
                <a:spcPct val="114599"/>
              </a:lnSpc>
              <a:spcBef>
                <a:spcPts val="844"/>
              </a:spcBef>
            </a:pPr>
            <a:r>
              <a:rPr sz="1600" i="1" dirty="0">
                <a:solidFill>
                  <a:srgbClr val="FFFFFF"/>
                </a:solidFill>
                <a:latin typeface="Arial"/>
                <a:cs typeface="Arial"/>
              </a:rPr>
              <a:t>Advancing</a:t>
            </a:r>
            <a:r>
              <a:rPr sz="1600" i="1" spc="-30" dirty="0">
                <a:solidFill>
                  <a:srgbClr val="FFFFFF"/>
                </a:solidFill>
                <a:latin typeface="Arial"/>
                <a:cs typeface="Arial"/>
              </a:rPr>
              <a:t> </a:t>
            </a:r>
            <a:r>
              <a:rPr sz="1600" i="1" dirty="0">
                <a:solidFill>
                  <a:srgbClr val="FFFFFF"/>
                </a:solidFill>
                <a:latin typeface="Arial"/>
                <a:cs typeface="Arial"/>
              </a:rPr>
              <a:t>the</a:t>
            </a:r>
            <a:r>
              <a:rPr sz="1600" i="1" spc="-15" dirty="0">
                <a:solidFill>
                  <a:srgbClr val="FFFFFF"/>
                </a:solidFill>
                <a:latin typeface="Arial"/>
                <a:cs typeface="Arial"/>
              </a:rPr>
              <a:t> </a:t>
            </a:r>
            <a:r>
              <a:rPr sz="1600" i="1" dirty="0">
                <a:solidFill>
                  <a:srgbClr val="FFFFFF"/>
                </a:solidFill>
                <a:latin typeface="Arial"/>
                <a:cs typeface="Arial"/>
              </a:rPr>
              <a:t>science</a:t>
            </a:r>
            <a:r>
              <a:rPr sz="1600" i="1" spc="-15" dirty="0">
                <a:solidFill>
                  <a:srgbClr val="FFFFFF"/>
                </a:solidFill>
                <a:latin typeface="Arial"/>
                <a:cs typeface="Arial"/>
              </a:rPr>
              <a:t> </a:t>
            </a:r>
            <a:r>
              <a:rPr sz="1600" i="1" dirty="0">
                <a:solidFill>
                  <a:srgbClr val="FFFFFF"/>
                </a:solidFill>
                <a:latin typeface="Arial"/>
                <a:cs typeface="Arial"/>
              </a:rPr>
              <a:t>and</a:t>
            </a:r>
            <a:r>
              <a:rPr sz="1600" i="1" spc="-15" dirty="0">
                <a:solidFill>
                  <a:srgbClr val="FFFFFF"/>
                </a:solidFill>
                <a:latin typeface="Arial"/>
                <a:cs typeface="Arial"/>
              </a:rPr>
              <a:t> </a:t>
            </a:r>
            <a:r>
              <a:rPr sz="1600" i="1" dirty="0">
                <a:solidFill>
                  <a:srgbClr val="FFFFFF"/>
                </a:solidFill>
                <a:latin typeface="Arial"/>
                <a:cs typeface="Arial"/>
              </a:rPr>
              <a:t>practice</a:t>
            </a:r>
            <a:r>
              <a:rPr sz="1600" i="1" spc="-15" dirty="0">
                <a:solidFill>
                  <a:srgbClr val="FFFFFF"/>
                </a:solidFill>
                <a:latin typeface="Arial"/>
                <a:cs typeface="Arial"/>
              </a:rPr>
              <a:t> </a:t>
            </a:r>
            <a:r>
              <a:rPr sz="1600" i="1" dirty="0">
                <a:solidFill>
                  <a:srgbClr val="FFFFFF"/>
                </a:solidFill>
                <a:latin typeface="Arial"/>
                <a:cs typeface="Arial"/>
              </a:rPr>
              <a:t>of</a:t>
            </a:r>
            <a:r>
              <a:rPr sz="1600" i="1" spc="-15" dirty="0">
                <a:solidFill>
                  <a:srgbClr val="FFFFFF"/>
                </a:solidFill>
                <a:latin typeface="Arial"/>
                <a:cs typeface="Arial"/>
              </a:rPr>
              <a:t> </a:t>
            </a:r>
            <a:r>
              <a:rPr sz="1600" i="1" dirty="0">
                <a:solidFill>
                  <a:srgbClr val="FFFFFF"/>
                </a:solidFill>
                <a:latin typeface="Arial"/>
                <a:cs typeface="Arial"/>
              </a:rPr>
              <a:t>Implant</a:t>
            </a:r>
            <a:r>
              <a:rPr sz="1600" i="1" spc="-15" dirty="0">
                <a:solidFill>
                  <a:srgbClr val="FFFFFF"/>
                </a:solidFill>
                <a:latin typeface="Arial"/>
                <a:cs typeface="Arial"/>
              </a:rPr>
              <a:t> </a:t>
            </a:r>
            <a:r>
              <a:rPr sz="1600" i="1" dirty="0">
                <a:solidFill>
                  <a:srgbClr val="FFFFFF"/>
                </a:solidFill>
                <a:latin typeface="Arial"/>
                <a:cs typeface="Arial"/>
              </a:rPr>
              <a:t>Dentistry</a:t>
            </a:r>
            <a:r>
              <a:rPr sz="1600" i="1" spc="-15" dirty="0">
                <a:solidFill>
                  <a:srgbClr val="FFFFFF"/>
                </a:solidFill>
                <a:latin typeface="Arial"/>
                <a:cs typeface="Arial"/>
              </a:rPr>
              <a:t> </a:t>
            </a:r>
            <a:r>
              <a:rPr sz="1600" i="1" dirty="0">
                <a:solidFill>
                  <a:srgbClr val="FFFFFF"/>
                </a:solidFill>
                <a:latin typeface="Arial"/>
                <a:cs typeface="Arial"/>
              </a:rPr>
              <a:t>through</a:t>
            </a:r>
            <a:r>
              <a:rPr sz="1600" i="1" spc="-15" dirty="0">
                <a:solidFill>
                  <a:srgbClr val="FFFFFF"/>
                </a:solidFill>
                <a:latin typeface="Arial"/>
                <a:cs typeface="Arial"/>
              </a:rPr>
              <a:t> </a:t>
            </a:r>
            <a:r>
              <a:rPr sz="1600" i="1" dirty="0">
                <a:solidFill>
                  <a:srgbClr val="FFFFFF"/>
                </a:solidFill>
                <a:latin typeface="Arial"/>
                <a:cs typeface="Arial"/>
              </a:rPr>
              <a:t>education,</a:t>
            </a:r>
            <a:r>
              <a:rPr sz="1600" i="1" spc="-15" dirty="0">
                <a:solidFill>
                  <a:srgbClr val="FFFFFF"/>
                </a:solidFill>
                <a:latin typeface="Arial"/>
                <a:cs typeface="Arial"/>
              </a:rPr>
              <a:t> </a:t>
            </a:r>
            <a:r>
              <a:rPr sz="1600" i="1" spc="-10" dirty="0">
                <a:solidFill>
                  <a:srgbClr val="FFFFFF"/>
                </a:solidFill>
                <a:latin typeface="Arial"/>
                <a:cs typeface="Arial"/>
              </a:rPr>
              <a:t>advocacy, </a:t>
            </a:r>
            <a:r>
              <a:rPr sz="1600" i="1" dirty="0">
                <a:solidFill>
                  <a:srgbClr val="FFFFFF"/>
                </a:solidFill>
                <a:latin typeface="Arial"/>
                <a:cs typeface="Arial"/>
              </a:rPr>
              <a:t>and</a:t>
            </a:r>
            <a:r>
              <a:rPr sz="1600" i="1" spc="-30" dirty="0">
                <a:solidFill>
                  <a:srgbClr val="FFFFFF"/>
                </a:solidFill>
                <a:latin typeface="Arial"/>
                <a:cs typeface="Arial"/>
              </a:rPr>
              <a:t> </a:t>
            </a:r>
            <a:r>
              <a:rPr sz="1600" i="1" dirty="0">
                <a:solidFill>
                  <a:srgbClr val="FFFFFF"/>
                </a:solidFill>
                <a:latin typeface="Arial"/>
                <a:cs typeface="Arial"/>
              </a:rPr>
              <a:t>research</a:t>
            </a:r>
            <a:r>
              <a:rPr sz="1600" i="1" spc="-20" dirty="0">
                <a:solidFill>
                  <a:srgbClr val="FFFFFF"/>
                </a:solidFill>
                <a:latin typeface="Arial"/>
                <a:cs typeface="Arial"/>
              </a:rPr>
              <a:t> </a:t>
            </a:r>
            <a:r>
              <a:rPr sz="1600" i="1" dirty="0">
                <a:solidFill>
                  <a:srgbClr val="FFFFFF"/>
                </a:solidFill>
                <a:latin typeface="Arial"/>
                <a:cs typeface="Arial"/>
              </a:rPr>
              <a:t>support;</a:t>
            </a:r>
            <a:r>
              <a:rPr sz="1600" i="1" spc="-15" dirty="0">
                <a:solidFill>
                  <a:srgbClr val="FFFFFF"/>
                </a:solidFill>
                <a:latin typeface="Arial"/>
                <a:cs typeface="Arial"/>
              </a:rPr>
              <a:t> </a:t>
            </a:r>
            <a:r>
              <a:rPr sz="1600" i="1" dirty="0">
                <a:solidFill>
                  <a:srgbClr val="FFFFFF"/>
                </a:solidFill>
                <a:latin typeface="Arial"/>
                <a:cs typeface="Arial"/>
              </a:rPr>
              <a:t>and</a:t>
            </a:r>
            <a:r>
              <a:rPr sz="1600" i="1" spc="-20" dirty="0">
                <a:solidFill>
                  <a:srgbClr val="FFFFFF"/>
                </a:solidFill>
                <a:latin typeface="Arial"/>
                <a:cs typeface="Arial"/>
              </a:rPr>
              <a:t> </a:t>
            </a:r>
            <a:r>
              <a:rPr sz="1600" i="1" dirty="0">
                <a:solidFill>
                  <a:srgbClr val="FFFFFF"/>
                </a:solidFill>
                <a:latin typeface="Arial"/>
                <a:cs typeface="Arial"/>
              </a:rPr>
              <a:t>serving</a:t>
            </a:r>
            <a:r>
              <a:rPr sz="1600" i="1" spc="-20" dirty="0">
                <a:solidFill>
                  <a:srgbClr val="FFFFFF"/>
                </a:solidFill>
                <a:latin typeface="Arial"/>
                <a:cs typeface="Arial"/>
              </a:rPr>
              <a:t> </a:t>
            </a:r>
            <a:r>
              <a:rPr sz="1600" i="1" dirty="0">
                <a:solidFill>
                  <a:srgbClr val="FFFFFF"/>
                </a:solidFill>
                <a:latin typeface="Arial"/>
                <a:cs typeface="Arial"/>
              </a:rPr>
              <a:t>as</a:t>
            </a:r>
            <a:r>
              <a:rPr sz="1600" i="1" spc="-15" dirty="0">
                <a:solidFill>
                  <a:srgbClr val="FFFFFF"/>
                </a:solidFill>
                <a:latin typeface="Arial"/>
                <a:cs typeface="Arial"/>
              </a:rPr>
              <a:t> </a:t>
            </a:r>
            <a:r>
              <a:rPr sz="1600" i="1" dirty="0">
                <a:solidFill>
                  <a:srgbClr val="FFFFFF"/>
                </a:solidFill>
                <a:latin typeface="Arial"/>
                <a:cs typeface="Arial"/>
              </a:rPr>
              <a:t>the</a:t>
            </a:r>
            <a:r>
              <a:rPr sz="1600" i="1" spc="-20" dirty="0">
                <a:solidFill>
                  <a:srgbClr val="FFFFFF"/>
                </a:solidFill>
                <a:latin typeface="Arial"/>
                <a:cs typeface="Arial"/>
              </a:rPr>
              <a:t> </a:t>
            </a:r>
            <a:r>
              <a:rPr sz="1600" i="1" dirty="0">
                <a:solidFill>
                  <a:srgbClr val="FFFFFF"/>
                </a:solidFill>
                <a:latin typeface="Arial"/>
                <a:cs typeface="Arial"/>
              </a:rPr>
              <a:t>credentialing</a:t>
            </a:r>
            <a:r>
              <a:rPr sz="1600" i="1" spc="-20" dirty="0">
                <a:solidFill>
                  <a:srgbClr val="FFFFFF"/>
                </a:solidFill>
                <a:latin typeface="Arial"/>
                <a:cs typeface="Arial"/>
              </a:rPr>
              <a:t> </a:t>
            </a:r>
            <a:r>
              <a:rPr sz="1600" i="1" dirty="0">
                <a:solidFill>
                  <a:srgbClr val="FFFFFF"/>
                </a:solidFill>
                <a:latin typeface="Arial"/>
                <a:cs typeface="Arial"/>
              </a:rPr>
              <a:t>standard</a:t>
            </a:r>
            <a:r>
              <a:rPr sz="1600" i="1" spc="-15" dirty="0">
                <a:solidFill>
                  <a:srgbClr val="FFFFFF"/>
                </a:solidFill>
                <a:latin typeface="Arial"/>
                <a:cs typeface="Arial"/>
              </a:rPr>
              <a:t> </a:t>
            </a:r>
            <a:r>
              <a:rPr sz="1600" i="1" dirty="0">
                <a:solidFill>
                  <a:srgbClr val="FFFFFF"/>
                </a:solidFill>
                <a:latin typeface="Arial"/>
                <a:cs typeface="Arial"/>
              </a:rPr>
              <a:t>for</a:t>
            </a:r>
            <a:r>
              <a:rPr sz="1600" i="1" spc="-20" dirty="0">
                <a:solidFill>
                  <a:srgbClr val="FFFFFF"/>
                </a:solidFill>
                <a:latin typeface="Arial"/>
                <a:cs typeface="Arial"/>
              </a:rPr>
              <a:t> </a:t>
            </a:r>
            <a:r>
              <a:rPr sz="1600" i="1" dirty="0">
                <a:solidFill>
                  <a:srgbClr val="FFFFFF"/>
                </a:solidFill>
                <a:latin typeface="Arial"/>
                <a:cs typeface="Arial"/>
              </a:rPr>
              <a:t>the</a:t>
            </a:r>
            <a:r>
              <a:rPr sz="1600" i="1" spc="-15" dirty="0">
                <a:solidFill>
                  <a:srgbClr val="FFFFFF"/>
                </a:solidFill>
                <a:latin typeface="Arial"/>
                <a:cs typeface="Arial"/>
              </a:rPr>
              <a:t> </a:t>
            </a:r>
            <a:r>
              <a:rPr sz="1600" i="1" spc="-10" dirty="0">
                <a:solidFill>
                  <a:srgbClr val="FFFFFF"/>
                </a:solidFill>
                <a:latin typeface="Arial"/>
                <a:cs typeface="Arial"/>
              </a:rPr>
              <a:t>profession.</a:t>
            </a:r>
            <a:endParaRPr sz="1600" dirty="0">
              <a:latin typeface="Arial"/>
              <a:cs typeface="Arial"/>
            </a:endParaRPr>
          </a:p>
        </p:txBody>
      </p:sp>
      <p:sp>
        <p:nvSpPr>
          <p:cNvPr id="3" name="object 3"/>
          <p:cNvSpPr txBox="1"/>
          <p:nvPr/>
        </p:nvSpPr>
        <p:spPr>
          <a:xfrm>
            <a:off x="-17106" y="2590800"/>
            <a:ext cx="6858000" cy="2795637"/>
          </a:xfrm>
          <a:prstGeom prst="rect">
            <a:avLst/>
          </a:prstGeom>
        </p:spPr>
        <p:txBody>
          <a:bodyPr vert="horz" wrap="square" lIns="0" tIns="12700" rIns="0" bIns="0" rtlCol="0">
            <a:spAutoFit/>
          </a:bodyPr>
          <a:lstStyle/>
          <a:p>
            <a:pPr marL="19050" algn="ctr">
              <a:spcBef>
                <a:spcPts val="100"/>
              </a:spcBef>
            </a:pPr>
            <a:br>
              <a:rPr lang="en-US" sz="4800" dirty="0">
                <a:solidFill>
                  <a:srgbClr val="007198"/>
                </a:solidFill>
              </a:rPr>
            </a:br>
            <a:r>
              <a:rPr lang="en-US" sz="4800" dirty="0">
                <a:solidFill>
                  <a:schemeClr val="bg1"/>
                </a:solidFill>
              </a:rPr>
              <a:t>Candidate Number: </a:t>
            </a:r>
            <a:r>
              <a:rPr lang="en-US" sz="2800" dirty="0">
                <a:solidFill>
                  <a:schemeClr val="bg1"/>
                </a:solidFill>
              </a:rPr>
              <a:t>{Candidate number}</a:t>
            </a:r>
            <a:br>
              <a:rPr lang="en-US" sz="2800" dirty="0">
                <a:solidFill>
                  <a:schemeClr val="bg1"/>
                </a:solidFill>
              </a:rPr>
            </a:br>
            <a:endParaRPr lang="en-US" sz="2800" dirty="0">
              <a:solidFill>
                <a:schemeClr val="bg1"/>
              </a:solidFill>
            </a:endParaRPr>
          </a:p>
          <a:p>
            <a:pPr marL="19050">
              <a:spcBef>
                <a:spcPts val="100"/>
              </a:spcBef>
            </a:pPr>
            <a:endParaRPr lang="en-US" sz="2800" dirty="0">
              <a:solidFill>
                <a:schemeClr val="bg1"/>
              </a:solidFill>
            </a:endParaRPr>
          </a:p>
        </p:txBody>
      </p:sp>
      <p:pic>
        <p:nvPicPr>
          <p:cNvPr id="4" name="object 4"/>
          <p:cNvPicPr/>
          <p:nvPr/>
        </p:nvPicPr>
        <p:blipFill>
          <a:blip r:embed="rId2" cstate="print"/>
          <a:stretch>
            <a:fillRect/>
          </a:stretch>
        </p:blipFill>
        <p:spPr>
          <a:xfrm>
            <a:off x="426195" y="224467"/>
            <a:ext cx="2776528" cy="1876036"/>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1C9251-88B0-D6B7-2128-E1412783C9E7}"/>
            </a:ext>
          </a:extLst>
        </p:cNvPr>
        <p:cNvGrpSpPr/>
        <p:nvPr/>
      </p:nvGrpSpPr>
      <p:grpSpPr>
        <a:xfrm>
          <a:off x="0" y="0"/>
          <a:ext cx="0" cy="0"/>
          <a:chOff x="0" y="0"/>
          <a:chExt cx="0" cy="0"/>
        </a:xfrm>
      </p:grpSpPr>
      <p:sp>
        <p:nvSpPr>
          <p:cNvPr id="2" name="object 2">
            <a:extLst>
              <a:ext uri="{FF2B5EF4-FFF2-40B4-BE49-F238E27FC236}">
                <a16:creationId xmlns:a16="http://schemas.microsoft.com/office/drawing/2014/main" id="{966DB568-9CDB-B6BF-DAE4-6F02D6AC9D76}"/>
              </a:ext>
            </a:extLst>
          </p:cNvPr>
          <p:cNvSpPr txBox="1"/>
          <p:nvPr/>
        </p:nvSpPr>
        <p:spPr>
          <a:xfrm>
            <a:off x="3816642" y="224459"/>
            <a:ext cx="8372475" cy="890905"/>
          </a:xfrm>
          <a:prstGeom prst="rect">
            <a:avLst/>
          </a:prstGeom>
          <a:solidFill>
            <a:srgbClr val="007198"/>
          </a:solidFill>
        </p:spPr>
        <p:txBody>
          <a:bodyPr vert="horz" wrap="square" lIns="0" tIns="107314" rIns="0" bIns="0" rtlCol="0">
            <a:spAutoFit/>
          </a:bodyPr>
          <a:lstStyle/>
          <a:p>
            <a:pPr marL="307340" marR="356870">
              <a:lnSpc>
                <a:spcPct val="114599"/>
              </a:lnSpc>
              <a:spcBef>
                <a:spcPts val="844"/>
              </a:spcBef>
            </a:pPr>
            <a:r>
              <a:rPr sz="1600" i="1" dirty="0">
                <a:solidFill>
                  <a:srgbClr val="FFFFFF"/>
                </a:solidFill>
                <a:latin typeface="Arial"/>
                <a:cs typeface="Arial"/>
              </a:rPr>
              <a:t>Advancing</a:t>
            </a:r>
            <a:r>
              <a:rPr sz="1600" i="1" spc="-30" dirty="0">
                <a:solidFill>
                  <a:srgbClr val="FFFFFF"/>
                </a:solidFill>
                <a:latin typeface="Arial"/>
                <a:cs typeface="Arial"/>
              </a:rPr>
              <a:t> </a:t>
            </a:r>
            <a:r>
              <a:rPr sz="1600" i="1" dirty="0">
                <a:solidFill>
                  <a:srgbClr val="FFFFFF"/>
                </a:solidFill>
                <a:latin typeface="Arial"/>
                <a:cs typeface="Arial"/>
              </a:rPr>
              <a:t>the</a:t>
            </a:r>
            <a:r>
              <a:rPr sz="1600" i="1" spc="-15" dirty="0">
                <a:solidFill>
                  <a:srgbClr val="FFFFFF"/>
                </a:solidFill>
                <a:latin typeface="Arial"/>
                <a:cs typeface="Arial"/>
              </a:rPr>
              <a:t> </a:t>
            </a:r>
            <a:r>
              <a:rPr sz="1600" i="1" dirty="0">
                <a:solidFill>
                  <a:srgbClr val="FFFFFF"/>
                </a:solidFill>
                <a:latin typeface="Arial"/>
                <a:cs typeface="Arial"/>
              </a:rPr>
              <a:t>science</a:t>
            </a:r>
            <a:r>
              <a:rPr sz="1600" i="1" spc="-15" dirty="0">
                <a:solidFill>
                  <a:srgbClr val="FFFFFF"/>
                </a:solidFill>
                <a:latin typeface="Arial"/>
                <a:cs typeface="Arial"/>
              </a:rPr>
              <a:t> </a:t>
            </a:r>
            <a:r>
              <a:rPr sz="1600" i="1" dirty="0">
                <a:solidFill>
                  <a:srgbClr val="FFFFFF"/>
                </a:solidFill>
                <a:latin typeface="Arial"/>
                <a:cs typeface="Arial"/>
              </a:rPr>
              <a:t>and</a:t>
            </a:r>
            <a:r>
              <a:rPr sz="1600" i="1" spc="-15" dirty="0">
                <a:solidFill>
                  <a:srgbClr val="FFFFFF"/>
                </a:solidFill>
                <a:latin typeface="Arial"/>
                <a:cs typeface="Arial"/>
              </a:rPr>
              <a:t> </a:t>
            </a:r>
            <a:r>
              <a:rPr sz="1600" i="1" dirty="0">
                <a:solidFill>
                  <a:srgbClr val="FFFFFF"/>
                </a:solidFill>
                <a:latin typeface="Arial"/>
                <a:cs typeface="Arial"/>
              </a:rPr>
              <a:t>practice</a:t>
            </a:r>
            <a:r>
              <a:rPr sz="1600" i="1" spc="-15" dirty="0">
                <a:solidFill>
                  <a:srgbClr val="FFFFFF"/>
                </a:solidFill>
                <a:latin typeface="Arial"/>
                <a:cs typeface="Arial"/>
              </a:rPr>
              <a:t> </a:t>
            </a:r>
            <a:r>
              <a:rPr sz="1600" i="1" dirty="0">
                <a:solidFill>
                  <a:srgbClr val="FFFFFF"/>
                </a:solidFill>
                <a:latin typeface="Arial"/>
                <a:cs typeface="Arial"/>
              </a:rPr>
              <a:t>of</a:t>
            </a:r>
            <a:r>
              <a:rPr sz="1600" i="1" spc="-15" dirty="0">
                <a:solidFill>
                  <a:srgbClr val="FFFFFF"/>
                </a:solidFill>
                <a:latin typeface="Arial"/>
                <a:cs typeface="Arial"/>
              </a:rPr>
              <a:t> </a:t>
            </a:r>
            <a:r>
              <a:rPr sz="1600" i="1" dirty="0">
                <a:solidFill>
                  <a:srgbClr val="FFFFFF"/>
                </a:solidFill>
                <a:latin typeface="Arial"/>
                <a:cs typeface="Arial"/>
              </a:rPr>
              <a:t>Implant</a:t>
            </a:r>
            <a:r>
              <a:rPr sz="1600" i="1" spc="-15" dirty="0">
                <a:solidFill>
                  <a:srgbClr val="FFFFFF"/>
                </a:solidFill>
                <a:latin typeface="Arial"/>
                <a:cs typeface="Arial"/>
              </a:rPr>
              <a:t> </a:t>
            </a:r>
            <a:r>
              <a:rPr sz="1600" i="1" dirty="0">
                <a:solidFill>
                  <a:srgbClr val="FFFFFF"/>
                </a:solidFill>
                <a:latin typeface="Arial"/>
                <a:cs typeface="Arial"/>
              </a:rPr>
              <a:t>Dentistry</a:t>
            </a:r>
            <a:r>
              <a:rPr sz="1600" i="1" spc="-15" dirty="0">
                <a:solidFill>
                  <a:srgbClr val="FFFFFF"/>
                </a:solidFill>
                <a:latin typeface="Arial"/>
                <a:cs typeface="Arial"/>
              </a:rPr>
              <a:t> </a:t>
            </a:r>
            <a:r>
              <a:rPr sz="1600" i="1" dirty="0">
                <a:solidFill>
                  <a:srgbClr val="FFFFFF"/>
                </a:solidFill>
                <a:latin typeface="Arial"/>
                <a:cs typeface="Arial"/>
              </a:rPr>
              <a:t>through</a:t>
            </a:r>
            <a:r>
              <a:rPr sz="1600" i="1" spc="-15" dirty="0">
                <a:solidFill>
                  <a:srgbClr val="FFFFFF"/>
                </a:solidFill>
                <a:latin typeface="Arial"/>
                <a:cs typeface="Arial"/>
              </a:rPr>
              <a:t> </a:t>
            </a:r>
            <a:r>
              <a:rPr sz="1600" i="1" dirty="0">
                <a:solidFill>
                  <a:srgbClr val="FFFFFF"/>
                </a:solidFill>
                <a:latin typeface="Arial"/>
                <a:cs typeface="Arial"/>
              </a:rPr>
              <a:t>education,</a:t>
            </a:r>
            <a:r>
              <a:rPr sz="1600" i="1" spc="-15" dirty="0">
                <a:solidFill>
                  <a:srgbClr val="FFFFFF"/>
                </a:solidFill>
                <a:latin typeface="Arial"/>
                <a:cs typeface="Arial"/>
              </a:rPr>
              <a:t> </a:t>
            </a:r>
            <a:r>
              <a:rPr sz="1600" i="1" spc="-10" dirty="0">
                <a:solidFill>
                  <a:srgbClr val="FFFFFF"/>
                </a:solidFill>
                <a:latin typeface="Arial"/>
                <a:cs typeface="Arial"/>
              </a:rPr>
              <a:t>advocacy, </a:t>
            </a:r>
            <a:r>
              <a:rPr sz="1600" i="1" dirty="0">
                <a:solidFill>
                  <a:srgbClr val="FFFFFF"/>
                </a:solidFill>
                <a:latin typeface="Arial"/>
                <a:cs typeface="Arial"/>
              </a:rPr>
              <a:t>and</a:t>
            </a:r>
            <a:r>
              <a:rPr sz="1600" i="1" spc="-30" dirty="0">
                <a:solidFill>
                  <a:srgbClr val="FFFFFF"/>
                </a:solidFill>
                <a:latin typeface="Arial"/>
                <a:cs typeface="Arial"/>
              </a:rPr>
              <a:t> </a:t>
            </a:r>
            <a:r>
              <a:rPr sz="1600" i="1" dirty="0">
                <a:solidFill>
                  <a:srgbClr val="FFFFFF"/>
                </a:solidFill>
                <a:latin typeface="Arial"/>
                <a:cs typeface="Arial"/>
              </a:rPr>
              <a:t>research</a:t>
            </a:r>
            <a:r>
              <a:rPr sz="1600" i="1" spc="-20" dirty="0">
                <a:solidFill>
                  <a:srgbClr val="FFFFFF"/>
                </a:solidFill>
                <a:latin typeface="Arial"/>
                <a:cs typeface="Arial"/>
              </a:rPr>
              <a:t> </a:t>
            </a:r>
            <a:r>
              <a:rPr sz="1600" i="1" dirty="0">
                <a:solidFill>
                  <a:srgbClr val="FFFFFF"/>
                </a:solidFill>
                <a:latin typeface="Arial"/>
                <a:cs typeface="Arial"/>
              </a:rPr>
              <a:t>support;</a:t>
            </a:r>
            <a:r>
              <a:rPr sz="1600" i="1" spc="-15" dirty="0">
                <a:solidFill>
                  <a:srgbClr val="FFFFFF"/>
                </a:solidFill>
                <a:latin typeface="Arial"/>
                <a:cs typeface="Arial"/>
              </a:rPr>
              <a:t> </a:t>
            </a:r>
            <a:r>
              <a:rPr sz="1600" i="1" dirty="0">
                <a:solidFill>
                  <a:srgbClr val="FFFFFF"/>
                </a:solidFill>
                <a:latin typeface="Arial"/>
                <a:cs typeface="Arial"/>
              </a:rPr>
              <a:t>and</a:t>
            </a:r>
            <a:r>
              <a:rPr sz="1600" i="1" spc="-20" dirty="0">
                <a:solidFill>
                  <a:srgbClr val="FFFFFF"/>
                </a:solidFill>
                <a:latin typeface="Arial"/>
                <a:cs typeface="Arial"/>
              </a:rPr>
              <a:t> </a:t>
            </a:r>
            <a:r>
              <a:rPr sz="1600" i="1" dirty="0">
                <a:solidFill>
                  <a:srgbClr val="FFFFFF"/>
                </a:solidFill>
                <a:latin typeface="Arial"/>
                <a:cs typeface="Arial"/>
              </a:rPr>
              <a:t>serving</a:t>
            </a:r>
            <a:r>
              <a:rPr sz="1600" i="1" spc="-20" dirty="0">
                <a:solidFill>
                  <a:srgbClr val="FFFFFF"/>
                </a:solidFill>
                <a:latin typeface="Arial"/>
                <a:cs typeface="Arial"/>
              </a:rPr>
              <a:t> </a:t>
            </a:r>
            <a:r>
              <a:rPr sz="1600" i="1" dirty="0">
                <a:solidFill>
                  <a:srgbClr val="FFFFFF"/>
                </a:solidFill>
                <a:latin typeface="Arial"/>
                <a:cs typeface="Arial"/>
              </a:rPr>
              <a:t>as</a:t>
            </a:r>
            <a:r>
              <a:rPr sz="1600" i="1" spc="-15" dirty="0">
                <a:solidFill>
                  <a:srgbClr val="FFFFFF"/>
                </a:solidFill>
                <a:latin typeface="Arial"/>
                <a:cs typeface="Arial"/>
              </a:rPr>
              <a:t> </a:t>
            </a:r>
            <a:r>
              <a:rPr sz="1600" i="1" dirty="0">
                <a:solidFill>
                  <a:srgbClr val="FFFFFF"/>
                </a:solidFill>
                <a:latin typeface="Arial"/>
                <a:cs typeface="Arial"/>
              </a:rPr>
              <a:t>the</a:t>
            </a:r>
            <a:r>
              <a:rPr sz="1600" i="1" spc="-20" dirty="0">
                <a:solidFill>
                  <a:srgbClr val="FFFFFF"/>
                </a:solidFill>
                <a:latin typeface="Arial"/>
                <a:cs typeface="Arial"/>
              </a:rPr>
              <a:t> </a:t>
            </a:r>
            <a:r>
              <a:rPr sz="1600" i="1" dirty="0">
                <a:solidFill>
                  <a:srgbClr val="FFFFFF"/>
                </a:solidFill>
                <a:latin typeface="Arial"/>
                <a:cs typeface="Arial"/>
              </a:rPr>
              <a:t>credentialing</a:t>
            </a:r>
            <a:r>
              <a:rPr sz="1600" i="1" spc="-20" dirty="0">
                <a:solidFill>
                  <a:srgbClr val="FFFFFF"/>
                </a:solidFill>
                <a:latin typeface="Arial"/>
                <a:cs typeface="Arial"/>
              </a:rPr>
              <a:t> </a:t>
            </a:r>
            <a:r>
              <a:rPr sz="1600" i="1" dirty="0">
                <a:solidFill>
                  <a:srgbClr val="FFFFFF"/>
                </a:solidFill>
                <a:latin typeface="Arial"/>
                <a:cs typeface="Arial"/>
              </a:rPr>
              <a:t>standard</a:t>
            </a:r>
            <a:r>
              <a:rPr sz="1600" i="1" spc="-15" dirty="0">
                <a:solidFill>
                  <a:srgbClr val="FFFFFF"/>
                </a:solidFill>
                <a:latin typeface="Arial"/>
                <a:cs typeface="Arial"/>
              </a:rPr>
              <a:t> </a:t>
            </a:r>
            <a:r>
              <a:rPr sz="1600" i="1" dirty="0">
                <a:solidFill>
                  <a:srgbClr val="FFFFFF"/>
                </a:solidFill>
                <a:latin typeface="Arial"/>
                <a:cs typeface="Arial"/>
              </a:rPr>
              <a:t>for</a:t>
            </a:r>
            <a:r>
              <a:rPr sz="1600" i="1" spc="-20" dirty="0">
                <a:solidFill>
                  <a:srgbClr val="FFFFFF"/>
                </a:solidFill>
                <a:latin typeface="Arial"/>
                <a:cs typeface="Arial"/>
              </a:rPr>
              <a:t> </a:t>
            </a:r>
            <a:r>
              <a:rPr sz="1600" i="1" dirty="0">
                <a:solidFill>
                  <a:srgbClr val="FFFFFF"/>
                </a:solidFill>
                <a:latin typeface="Arial"/>
                <a:cs typeface="Arial"/>
              </a:rPr>
              <a:t>the</a:t>
            </a:r>
            <a:r>
              <a:rPr sz="1600" i="1" spc="-15" dirty="0">
                <a:solidFill>
                  <a:srgbClr val="FFFFFF"/>
                </a:solidFill>
                <a:latin typeface="Arial"/>
                <a:cs typeface="Arial"/>
              </a:rPr>
              <a:t> </a:t>
            </a:r>
            <a:r>
              <a:rPr sz="1600" i="1" spc="-10" dirty="0">
                <a:solidFill>
                  <a:srgbClr val="FFFFFF"/>
                </a:solidFill>
                <a:latin typeface="Arial"/>
                <a:cs typeface="Arial"/>
              </a:rPr>
              <a:t>profession.</a:t>
            </a:r>
            <a:endParaRPr sz="1600" dirty="0">
              <a:latin typeface="Arial"/>
              <a:cs typeface="Arial"/>
            </a:endParaRPr>
          </a:p>
        </p:txBody>
      </p:sp>
      <p:pic>
        <p:nvPicPr>
          <p:cNvPr id="4" name="object 4">
            <a:extLst>
              <a:ext uri="{FF2B5EF4-FFF2-40B4-BE49-F238E27FC236}">
                <a16:creationId xmlns:a16="http://schemas.microsoft.com/office/drawing/2014/main" id="{B4BC2F41-6CDF-E96E-77BC-35573CE15D7B}"/>
              </a:ext>
            </a:extLst>
          </p:cNvPr>
          <p:cNvPicPr/>
          <p:nvPr/>
        </p:nvPicPr>
        <p:blipFill>
          <a:blip r:embed="rId2" cstate="print"/>
          <a:stretch>
            <a:fillRect/>
          </a:stretch>
        </p:blipFill>
        <p:spPr>
          <a:xfrm>
            <a:off x="426195" y="224467"/>
            <a:ext cx="2776528" cy="1876036"/>
          </a:xfrm>
          <a:prstGeom prst="rect">
            <a:avLst/>
          </a:prstGeom>
        </p:spPr>
      </p:pic>
      <p:sp>
        <p:nvSpPr>
          <p:cNvPr id="5" name="Rectangle 4">
            <a:extLst>
              <a:ext uri="{FF2B5EF4-FFF2-40B4-BE49-F238E27FC236}">
                <a16:creationId xmlns:a16="http://schemas.microsoft.com/office/drawing/2014/main" id="{5188DB6B-D66A-3CB6-75D3-BB20691A3CD1}"/>
              </a:ext>
            </a:extLst>
          </p:cNvPr>
          <p:cNvSpPr>
            <a:spLocks noGrp="1" noRot="1" noMove="1" noResize="1" noEditPoints="1" noAdjustHandles="1" noChangeArrowheads="1" noChangeShapeType="1"/>
          </p:cNvSpPr>
          <p:nvPr/>
        </p:nvSpPr>
        <p:spPr>
          <a:xfrm>
            <a:off x="0" y="2214465"/>
            <a:ext cx="12186007" cy="4648200"/>
          </a:xfrm>
          <a:prstGeom prst="rect">
            <a:avLst/>
          </a:prstGeom>
          <a:solidFill>
            <a:srgbClr val="00589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bject 3">
            <a:extLst>
              <a:ext uri="{FF2B5EF4-FFF2-40B4-BE49-F238E27FC236}">
                <a16:creationId xmlns:a16="http://schemas.microsoft.com/office/drawing/2014/main" id="{D36BEB02-6C6B-57EE-A136-C9163435A55B}"/>
              </a:ext>
            </a:extLst>
          </p:cNvPr>
          <p:cNvSpPr txBox="1"/>
          <p:nvPr/>
        </p:nvSpPr>
        <p:spPr>
          <a:xfrm>
            <a:off x="426195" y="2362200"/>
            <a:ext cx="11430000" cy="4711546"/>
          </a:xfrm>
          <a:prstGeom prst="rect">
            <a:avLst/>
          </a:prstGeom>
        </p:spPr>
        <p:txBody>
          <a:bodyPr vert="horz" wrap="square" lIns="0" tIns="12700" rIns="0" bIns="0" rtlCol="0">
            <a:spAutoFit/>
          </a:bodyPr>
          <a:lstStyle/>
          <a:p>
            <a:pPr>
              <a:lnSpc>
                <a:spcPct val="100000"/>
              </a:lnSpc>
            </a:pPr>
            <a:endParaRPr sz="2200" dirty="0">
              <a:latin typeface="Arial"/>
              <a:cs typeface="Arial"/>
            </a:endParaRPr>
          </a:p>
          <a:p>
            <a:pPr marL="19050">
              <a:spcBef>
                <a:spcPts val="100"/>
              </a:spcBef>
            </a:pPr>
            <a:r>
              <a:rPr lang="en-US" sz="3200" dirty="0">
                <a:solidFill>
                  <a:srgbClr val="FFFF00"/>
                </a:solidFill>
              </a:rPr>
              <a:t>Case</a:t>
            </a:r>
            <a:r>
              <a:rPr lang="en-US" sz="2400" dirty="0">
                <a:solidFill>
                  <a:srgbClr val="FFFF00"/>
                </a:solidFill>
              </a:rPr>
              <a:t>: </a:t>
            </a:r>
            <a:r>
              <a:rPr lang="en-US" sz="3200" dirty="0">
                <a:solidFill>
                  <a:schemeClr val="bg1"/>
                </a:solidFill>
              </a:rPr>
              <a:t>Edentulous mandible or maxilla with a full arch removable implant overdenture, utilizing two (2) or more implants.</a:t>
            </a:r>
          </a:p>
          <a:p>
            <a:pPr marL="19050">
              <a:spcBef>
                <a:spcPts val="100"/>
              </a:spcBef>
            </a:pPr>
            <a:br>
              <a:rPr lang="en-US" sz="4800" dirty="0">
                <a:solidFill>
                  <a:srgbClr val="007198"/>
                </a:solidFill>
              </a:rPr>
            </a:br>
            <a:r>
              <a:rPr lang="en-US" sz="3200" dirty="0">
                <a:solidFill>
                  <a:srgbClr val="FFFF00"/>
                </a:solidFill>
              </a:rPr>
              <a:t>Candidate Number</a:t>
            </a:r>
            <a:r>
              <a:rPr lang="en-US" sz="4800" dirty="0">
                <a:solidFill>
                  <a:srgbClr val="FFFF00"/>
                </a:solidFill>
              </a:rPr>
              <a:t>:</a:t>
            </a:r>
            <a:r>
              <a:rPr lang="en-US" sz="4800" dirty="0">
                <a:solidFill>
                  <a:srgbClr val="007198"/>
                </a:solidFill>
              </a:rPr>
              <a:t> </a:t>
            </a:r>
            <a:r>
              <a:rPr lang="en-US" sz="2800" dirty="0">
                <a:solidFill>
                  <a:schemeClr val="bg1"/>
                </a:solidFill>
              </a:rPr>
              <a:t>{Candidate number}</a:t>
            </a:r>
            <a:br>
              <a:rPr lang="en-US" sz="2800" dirty="0">
                <a:solidFill>
                  <a:schemeClr val="bg1"/>
                </a:solidFill>
              </a:rPr>
            </a:br>
            <a:endParaRPr lang="en-US" sz="2800" dirty="0">
              <a:solidFill>
                <a:schemeClr val="bg1"/>
              </a:solidFill>
            </a:endParaRPr>
          </a:p>
          <a:p>
            <a:pPr marL="19050">
              <a:spcBef>
                <a:spcPts val="100"/>
              </a:spcBef>
            </a:pPr>
            <a:r>
              <a:rPr lang="en-US" sz="3200" dirty="0">
                <a:solidFill>
                  <a:srgbClr val="FFFF00"/>
                </a:solidFill>
              </a:rPr>
              <a:t>Patient</a:t>
            </a:r>
            <a:r>
              <a:rPr lang="en-US" sz="2800" dirty="0">
                <a:solidFill>
                  <a:srgbClr val="FFFF00"/>
                </a:solidFill>
              </a:rPr>
              <a:t>:</a:t>
            </a:r>
            <a:r>
              <a:rPr lang="en-US" sz="2800" dirty="0">
                <a:solidFill>
                  <a:schemeClr val="bg1"/>
                </a:solidFill>
              </a:rPr>
              <a:t> {ABC}</a:t>
            </a:r>
          </a:p>
          <a:p>
            <a:pPr marL="19050">
              <a:spcBef>
                <a:spcPts val="100"/>
              </a:spcBef>
            </a:pPr>
            <a:endParaRPr lang="en-US" sz="2800" dirty="0">
              <a:solidFill>
                <a:schemeClr val="bg1"/>
              </a:solidFill>
            </a:endParaRPr>
          </a:p>
        </p:txBody>
      </p:sp>
    </p:spTree>
    <p:extLst>
      <p:ext uri="{BB962C8B-B14F-4D97-AF65-F5344CB8AC3E}">
        <p14:creationId xmlns:p14="http://schemas.microsoft.com/office/powerpoint/2010/main" val="20238514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B94529-079F-5BD8-69FD-AEE87664726D}"/>
            </a:ext>
          </a:extLst>
        </p:cNvPr>
        <p:cNvGrpSpPr/>
        <p:nvPr/>
      </p:nvGrpSpPr>
      <p:grpSpPr>
        <a:xfrm>
          <a:off x="0" y="0"/>
          <a:ext cx="0" cy="0"/>
          <a:chOff x="0" y="0"/>
          <a:chExt cx="0" cy="0"/>
        </a:xfrm>
      </p:grpSpPr>
      <p:grpSp>
        <p:nvGrpSpPr>
          <p:cNvPr id="3" name="object 3">
            <a:extLst>
              <a:ext uri="{FF2B5EF4-FFF2-40B4-BE49-F238E27FC236}">
                <a16:creationId xmlns:a16="http://schemas.microsoft.com/office/drawing/2014/main" id="{B5B870A9-35F3-D02C-ED99-810B803F189E}"/>
              </a:ext>
            </a:extLst>
          </p:cNvPr>
          <p:cNvGrpSpPr/>
          <p:nvPr/>
        </p:nvGrpSpPr>
        <p:grpSpPr>
          <a:xfrm>
            <a:off x="0" y="0"/>
            <a:ext cx="12189460" cy="1392555"/>
            <a:chOff x="0" y="0"/>
            <a:chExt cx="12189460" cy="1392555"/>
          </a:xfrm>
        </p:grpSpPr>
        <p:sp>
          <p:nvSpPr>
            <p:cNvPr id="4" name="object 4">
              <a:extLst>
                <a:ext uri="{FF2B5EF4-FFF2-40B4-BE49-F238E27FC236}">
                  <a16:creationId xmlns:a16="http://schemas.microsoft.com/office/drawing/2014/main" id="{81E3FAA2-B590-4845-8D10-76839B4F8D20}"/>
                </a:ext>
              </a:extLst>
            </p:cNvPr>
            <p:cNvSpPr/>
            <p:nvPr/>
          </p:nvSpPr>
          <p:spPr>
            <a:xfrm>
              <a:off x="0" y="0"/>
              <a:ext cx="12189460" cy="1375410"/>
            </a:xfrm>
            <a:custGeom>
              <a:avLst/>
              <a:gdLst/>
              <a:ahLst/>
              <a:cxnLst/>
              <a:rect l="l" t="t" r="r" b="b"/>
              <a:pathLst>
                <a:path w="12189460" h="1375410">
                  <a:moveTo>
                    <a:pt x="12188952" y="0"/>
                  </a:moveTo>
                  <a:lnTo>
                    <a:pt x="10822457" y="0"/>
                  </a:lnTo>
                  <a:lnTo>
                    <a:pt x="0" y="0"/>
                  </a:lnTo>
                  <a:lnTo>
                    <a:pt x="0" y="226783"/>
                  </a:lnTo>
                  <a:lnTo>
                    <a:pt x="10822457" y="226783"/>
                  </a:lnTo>
                  <a:lnTo>
                    <a:pt x="10822457" y="1375003"/>
                  </a:lnTo>
                  <a:lnTo>
                    <a:pt x="12188952" y="1375003"/>
                  </a:lnTo>
                  <a:lnTo>
                    <a:pt x="12188952" y="226783"/>
                  </a:lnTo>
                  <a:lnTo>
                    <a:pt x="12188952" y="0"/>
                  </a:lnTo>
                  <a:close/>
                </a:path>
              </a:pathLst>
            </a:custGeom>
            <a:solidFill>
              <a:srgbClr val="007699"/>
            </a:solidFill>
          </p:spPr>
          <p:txBody>
            <a:bodyPr wrap="square" lIns="0" tIns="0" rIns="0" bIns="0" rtlCol="0"/>
            <a:lstStyle/>
            <a:p>
              <a:endParaRPr/>
            </a:p>
          </p:txBody>
        </p:sp>
        <p:sp>
          <p:nvSpPr>
            <p:cNvPr id="5" name="object 5">
              <a:extLst>
                <a:ext uri="{FF2B5EF4-FFF2-40B4-BE49-F238E27FC236}">
                  <a16:creationId xmlns:a16="http://schemas.microsoft.com/office/drawing/2014/main" id="{410F0257-F466-6823-194B-B6A8337B0EDC}"/>
                </a:ext>
              </a:extLst>
            </p:cNvPr>
            <p:cNvSpPr/>
            <p:nvPr/>
          </p:nvSpPr>
          <p:spPr>
            <a:xfrm>
              <a:off x="10822457" y="1368653"/>
              <a:ext cx="1366520" cy="12700"/>
            </a:xfrm>
            <a:custGeom>
              <a:avLst/>
              <a:gdLst/>
              <a:ahLst/>
              <a:cxnLst/>
              <a:rect l="l" t="t" r="r" b="b"/>
              <a:pathLst>
                <a:path w="1366520" h="12700">
                  <a:moveTo>
                    <a:pt x="0" y="12700"/>
                  </a:moveTo>
                  <a:lnTo>
                    <a:pt x="1366494" y="12700"/>
                  </a:lnTo>
                  <a:lnTo>
                    <a:pt x="1366494" y="0"/>
                  </a:lnTo>
                  <a:lnTo>
                    <a:pt x="0" y="0"/>
                  </a:lnTo>
                  <a:lnTo>
                    <a:pt x="0" y="12700"/>
                  </a:lnTo>
                  <a:close/>
                </a:path>
              </a:pathLst>
            </a:custGeom>
            <a:solidFill>
              <a:srgbClr val="FFFFFF"/>
            </a:solidFill>
          </p:spPr>
          <p:txBody>
            <a:bodyPr wrap="square" lIns="0" tIns="0" rIns="0" bIns="0" rtlCol="0"/>
            <a:lstStyle/>
            <a:p>
              <a:endParaRPr/>
            </a:p>
          </p:txBody>
        </p:sp>
        <p:sp>
          <p:nvSpPr>
            <p:cNvPr id="6" name="object 6">
              <a:extLst>
                <a:ext uri="{FF2B5EF4-FFF2-40B4-BE49-F238E27FC236}">
                  <a16:creationId xmlns:a16="http://schemas.microsoft.com/office/drawing/2014/main" id="{96E960AD-2B83-8048-DE75-D84E45369503}"/>
                </a:ext>
              </a:extLst>
            </p:cNvPr>
            <p:cNvSpPr/>
            <p:nvPr/>
          </p:nvSpPr>
          <p:spPr>
            <a:xfrm>
              <a:off x="10822457" y="0"/>
              <a:ext cx="0" cy="1375410"/>
            </a:xfrm>
            <a:custGeom>
              <a:avLst/>
              <a:gdLst/>
              <a:ahLst/>
              <a:cxnLst/>
              <a:rect l="l" t="t" r="r" b="b"/>
              <a:pathLst>
                <a:path h="1375410">
                  <a:moveTo>
                    <a:pt x="0" y="0"/>
                  </a:moveTo>
                  <a:lnTo>
                    <a:pt x="0" y="1375003"/>
                  </a:lnTo>
                </a:path>
              </a:pathLst>
            </a:custGeom>
            <a:ln w="12700">
              <a:solidFill>
                <a:srgbClr val="FFFFFF"/>
              </a:solidFill>
            </a:ln>
          </p:spPr>
          <p:txBody>
            <a:bodyPr wrap="square" lIns="0" tIns="0" rIns="0" bIns="0" rtlCol="0"/>
            <a:lstStyle/>
            <a:p>
              <a:endParaRPr/>
            </a:p>
          </p:txBody>
        </p:sp>
        <p:sp>
          <p:nvSpPr>
            <p:cNvPr id="7" name="object 7">
              <a:extLst>
                <a:ext uri="{FF2B5EF4-FFF2-40B4-BE49-F238E27FC236}">
                  <a16:creationId xmlns:a16="http://schemas.microsoft.com/office/drawing/2014/main" id="{E29C7E2F-6B6D-E47F-6DB3-FE21590E020A}"/>
                </a:ext>
              </a:extLst>
            </p:cNvPr>
            <p:cNvSpPr/>
            <p:nvPr/>
          </p:nvSpPr>
          <p:spPr>
            <a:xfrm>
              <a:off x="10822461" y="8511"/>
              <a:ext cx="1366520" cy="1366520"/>
            </a:xfrm>
            <a:custGeom>
              <a:avLst/>
              <a:gdLst/>
              <a:ahLst/>
              <a:cxnLst/>
              <a:rect l="l" t="t" r="r" b="b"/>
              <a:pathLst>
                <a:path w="1366520" h="1366520">
                  <a:moveTo>
                    <a:pt x="1366494" y="0"/>
                  </a:moveTo>
                  <a:lnTo>
                    <a:pt x="0" y="1366494"/>
                  </a:lnTo>
                  <a:lnTo>
                    <a:pt x="1366494" y="1366494"/>
                  </a:lnTo>
                  <a:lnTo>
                    <a:pt x="1366494" y="0"/>
                  </a:lnTo>
                  <a:close/>
                </a:path>
              </a:pathLst>
            </a:custGeom>
            <a:solidFill>
              <a:srgbClr val="004E66"/>
            </a:solidFill>
          </p:spPr>
          <p:txBody>
            <a:bodyPr wrap="square" lIns="0" tIns="0" rIns="0" bIns="0" rtlCol="0"/>
            <a:lstStyle/>
            <a:p>
              <a:endParaRPr/>
            </a:p>
          </p:txBody>
        </p:sp>
        <p:sp>
          <p:nvSpPr>
            <p:cNvPr id="8" name="object 8">
              <a:extLst>
                <a:ext uri="{FF2B5EF4-FFF2-40B4-BE49-F238E27FC236}">
                  <a16:creationId xmlns:a16="http://schemas.microsoft.com/office/drawing/2014/main" id="{7B579ADE-8711-E738-FBBF-8B6771890651}"/>
                </a:ext>
              </a:extLst>
            </p:cNvPr>
            <p:cNvSpPr/>
            <p:nvPr/>
          </p:nvSpPr>
          <p:spPr>
            <a:xfrm>
              <a:off x="0" y="1275626"/>
              <a:ext cx="2957195" cy="116839"/>
            </a:xfrm>
            <a:custGeom>
              <a:avLst/>
              <a:gdLst/>
              <a:ahLst/>
              <a:cxnLst/>
              <a:rect l="l" t="t" r="r" b="b"/>
              <a:pathLst>
                <a:path w="2957195" h="116840">
                  <a:moveTo>
                    <a:pt x="0" y="116649"/>
                  </a:moveTo>
                  <a:lnTo>
                    <a:pt x="2956941" y="116649"/>
                  </a:lnTo>
                  <a:lnTo>
                    <a:pt x="2956941" y="0"/>
                  </a:lnTo>
                  <a:lnTo>
                    <a:pt x="0" y="0"/>
                  </a:lnTo>
                  <a:lnTo>
                    <a:pt x="0" y="116649"/>
                  </a:lnTo>
                  <a:close/>
                </a:path>
              </a:pathLst>
            </a:custGeom>
            <a:solidFill>
              <a:srgbClr val="007198"/>
            </a:solidFill>
          </p:spPr>
          <p:txBody>
            <a:bodyPr wrap="square" lIns="0" tIns="0" rIns="0" bIns="0" rtlCol="0"/>
            <a:lstStyle/>
            <a:p>
              <a:endParaRPr/>
            </a:p>
          </p:txBody>
        </p:sp>
        <p:sp>
          <p:nvSpPr>
            <p:cNvPr id="9" name="object 9">
              <a:extLst>
                <a:ext uri="{FF2B5EF4-FFF2-40B4-BE49-F238E27FC236}">
                  <a16:creationId xmlns:a16="http://schemas.microsoft.com/office/drawing/2014/main" id="{1333E7FC-F7B3-B495-D2D2-274798CBD23E}"/>
                </a:ext>
              </a:extLst>
            </p:cNvPr>
            <p:cNvSpPr/>
            <p:nvPr/>
          </p:nvSpPr>
          <p:spPr>
            <a:xfrm>
              <a:off x="2956941" y="1275626"/>
              <a:ext cx="3044190" cy="116839"/>
            </a:xfrm>
            <a:custGeom>
              <a:avLst/>
              <a:gdLst/>
              <a:ahLst/>
              <a:cxnLst/>
              <a:rect l="l" t="t" r="r" b="b"/>
              <a:pathLst>
                <a:path w="3044190" h="116840">
                  <a:moveTo>
                    <a:pt x="0" y="116649"/>
                  </a:moveTo>
                  <a:lnTo>
                    <a:pt x="3043745" y="116649"/>
                  </a:lnTo>
                  <a:lnTo>
                    <a:pt x="3043745" y="0"/>
                  </a:lnTo>
                  <a:lnTo>
                    <a:pt x="0" y="0"/>
                  </a:lnTo>
                  <a:lnTo>
                    <a:pt x="0" y="116649"/>
                  </a:lnTo>
                  <a:close/>
                </a:path>
              </a:pathLst>
            </a:custGeom>
            <a:solidFill>
              <a:srgbClr val="83276A"/>
            </a:solidFill>
          </p:spPr>
          <p:txBody>
            <a:bodyPr wrap="square" lIns="0" tIns="0" rIns="0" bIns="0" rtlCol="0"/>
            <a:lstStyle/>
            <a:p>
              <a:endParaRPr/>
            </a:p>
          </p:txBody>
        </p:sp>
        <p:sp>
          <p:nvSpPr>
            <p:cNvPr id="10" name="object 10">
              <a:extLst>
                <a:ext uri="{FF2B5EF4-FFF2-40B4-BE49-F238E27FC236}">
                  <a16:creationId xmlns:a16="http://schemas.microsoft.com/office/drawing/2014/main" id="{2D765002-7790-B0F2-A229-B2C0A160C40A}"/>
                </a:ext>
              </a:extLst>
            </p:cNvPr>
            <p:cNvSpPr/>
            <p:nvPr/>
          </p:nvSpPr>
          <p:spPr>
            <a:xfrm>
              <a:off x="6000686" y="1275626"/>
              <a:ext cx="3357245" cy="116839"/>
            </a:xfrm>
            <a:custGeom>
              <a:avLst/>
              <a:gdLst/>
              <a:ahLst/>
              <a:cxnLst/>
              <a:rect l="l" t="t" r="r" b="b"/>
              <a:pathLst>
                <a:path w="3357245" h="116840">
                  <a:moveTo>
                    <a:pt x="0" y="116649"/>
                  </a:moveTo>
                  <a:lnTo>
                    <a:pt x="3356749" y="116649"/>
                  </a:lnTo>
                  <a:lnTo>
                    <a:pt x="3356749" y="0"/>
                  </a:lnTo>
                  <a:lnTo>
                    <a:pt x="0" y="0"/>
                  </a:lnTo>
                  <a:lnTo>
                    <a:pt x="0" y="116649"/>
                  </a:lnTo>
                  <a:close/>
                </a:path>
              </a:pathLst>
            </a:custGeom>
            <a:solidFill>
              <a:srgbClr val="033B6A"/>
            </a:solidFill>
          </p:spPr>
          <p:txBody>
            <a:bodyPr wrap="square" lIns="0" tIns="0" rIns="0" bIns="0" rtlCol="0"/>
            <a:lstStyle/>
            <a:p>
              <a:endParaRPr/>
            </a:p>
          </p:txBody>
        </p:sp>
        <p:sp>
          <p:nvSpPr>
            <p:cNvPr id="11" name="object 11">
              <a:extLst>
                <a:ext uri="{FF2B5EF4-FFF2-40B4-BE49-F238E27FC236}">
                  <a16:creationId xmlns:a16="http://schemas.microsoft.com/office/drawing/2014/main" id="{89318A23-8744-8489-6C08-03448FE20AA0}"/>
                </a:ext>
              </a:extLst>
            </p:cNvPr>
            <p:cNvSpPr/>
            <p:nvPr/>
          </p:nvSpPr>
          <p:spPr>
            <a:xfrm>
              <a:off x="9357436" y="1275626"/>
              <a:ext cx="2832100" cy="116839"/>
            </a:xfrm>
            <a:custGeom>
              <a:avLst/>
              <a:gdLst/>
              <a:ahLst/>
              <a:cxnLst/>
              <a:rect l="l" t="t" r="r" b="b"/>
              <a:pathLst>
                <a:path w="2832100" h="116840">
                  <a:moveTo>
                    <a:pt x="2831515" y="0"/>
                  </a:moveTo>
                  <a:lnTo>
                    <a:pt x="0" y="0"/>
                  </a:lnTo>
                  <a:lnTo>
                    <a:pt x="0" y="116649"/>
                  </a:lnTo>
                  <a:lnTo>
                    <a:pt x="2831515" y="116649"/>
                  </a:lnTo>
                  <a:lnTo>
                    <a:pt x="2831515" y="0"/>
                  </a:lnTo>
                  <a:close/>
                </a:path>
              </a:pathLst>
            </a:custGeom>
            <a:solidFill>
              <a:srgbClr val="1F6A84"/>
            </a:solidFill>
          </p:spPr>
          <p:txBody>
            <a:bodyPr wrap="square" lIns="0" tIns="0" rIns="0" bIns="0" rtlCol="0"/>
            <a:lstStyle/>
            <a:p>
              <a:endParaRPr/>
            </a:p>
          </p:txBody>
        </p:sp>
        <p:pic>
          <p:nvPicPr>
            <p:cNvPr id="12" name="object 12">
              <a:extLst>
                <a:ext uri="{FF2B5EF4-FFF2-40B4-BE49-F238E27FC236}">
                  <a16:creationId xmlns:a16="http://schemas.microsoft.com/office/drawing/2014/main" id="{5D42F3DF-87B3-7A17-3263-9342D1F9E3EB}"/>
                </a:ext>
              </a:extLst>
            </p:cNvPr>
            <p:cNvPicPr/>
            <p:nvPr/>
          </p:nvPicPr>
          <p:blipFill>
            <a:blip r:embed="rId2" cstate="print"/>
            <a:stretch>
              <a:fillRect/>
            </a:stretch>
          </p:blipFill>
          <p:spPr>
            <a:xfrm>
              <a:off x="577773" y="266509"/>
              <a:ext cx="1845106" cy="917575"/>
            </a:xfrm>
            <a:prstGeom prst="rect">
              <a:avLst/>
            </a:prstGeom>
          </p:spPr>
        </p:pic>
      </p:grpSp>
      <p:sp>
        <p:nvSpPr>
          <p:cNvPr id="14" name="object 14">
            <a:extLst>
              <a:ext uri="{FF2B5EF4-FFF2-40B4-BE49-F238E27FC236}">
                <a16:creationId xmlns:a16="http://schemas.microsoft.com/office/drawing/2014/main" id="{CD0F4214-F8C7-5524-929F-80DB713EA1DB}"/>
              </a:ext>
            </a:extLst>
          </p:cNvPr>
          <p:cNvSpPr txBox="1">
            <a:spLocks noGrp="1"/>
          </p:cNvSpPr>
          <p:nvPr>
            <p:ph type="ftr" sz="quarter" idx="5"/>
          </p:nvPr>
        </p:nvSpPr>
        <p:spPr>
          <a:xfrm>
            <a:off x="4039483" y="6400800"/>
            <a:ext cx="4113033" cy="205184"/>
          </a:xfrm>
          <a:prstGeom prst="rect">
            <a:avLst/>
          </a:prstGeom>
        </p:spPr>
        <p:txBody>
          <a:bodyPr vert="horz" wrap="square" lIns="0" tIns="0" rIns="0" bIns="0" rtlCol="0">
            <a:spAutoFit/>
          </a:bodyPr>
          <a:lstStyle/>
          <a:p>
            <a:pPr marL="12700">
              <a:lnSpc>
                <a:spcPts val="1645"/>
              </a:lnSpc>
            </a:pPr>
            <a:r>
              <a:rPr lang="en-US" dirty="0"/>
              <a:t>2027</a:t>
            </a:r>
            <a:r>
              <a:rPr lang="en-US" spc="360" dirty="0"/>
              <a:t> </a:t>
            </a:r>
            <a:r>
              <a:rPr dirty="0"/>
              <a:t>|</a:t>
            </a:r>
            <a:r>
              <a:rPr spc="310" dirty="0"/>
              <a:t> </a:t>
            </a:r>
            <a:r>
              <a:rPr dirty="0"/>
              <a:t>American</a:t>
            </a:r>
            <a:r>
              <a:rPr spc="-70" dirty="0"/>
              <a:t> </a:t>
            </a:r>
            <a:r>
              <a:rPr dirty="0"/>
              <a:t>Academy</a:t>
            </a:r>
            <a:r>
              <a:rPr spc="-10" dirty="0"/>
              <a:t> </a:t>
            </a:r>
            <a:r>
              <a:rPr dirty="0"/>
              <a:t>of</a:t>
            </a:r>
            <a:r>
              <a:rPr spc="-10" dirty="0"/>
              <a:t> </a:t>
            </a:r>
            <a:r>
              <a:rPr dirty="0"/>
              <a:t>Implant</a:t>
            </a:r>
            <a:r>
              <a:rPr spc="-15" dirty="0"/>
              <a:t> </a:t>
            </a:r>
            <a:r>
              <a:rPr dirty="0"/>
              <a:t>Dentistry</a:t>
            </a:r>
            <a:r>
              <a:rPr spc="365" dirty="0"/>
              <a:t> </a:t>
            </a:r>
            <a:endParaRPr spc="-50" dirty="0"/>
          </a:p>
        </p:txBody>
      </p:sp>
      <p:sp>
        <p:nvSpPr>
          <p:cNvPr id="15" name="object 2">
            <a:extLst>
              <a:ext uri="{FF2B5EF4-FFF2-40B4-BE49-F238E27FC236}">
                <a16:creationId xmlns:a16="http://schemas.microsoft.com/office/drawing/2014/main" id="{5785BFA2-BA79-AC8F-F3A9-6A3345C0D819}"/>
              </a:ext>
            </a:extLst>
          </p:cNvPr>
          <p:cNvSpPr txBox="1">
            <a:spLocks/>
          </p:cNvSpPr>
          <p:nvPr/>
        </p:nvSpPr>
        <p:spPr>
          <a:xfrm>
            <a:off x="2956941" y="530889"/>
            <a:ext cx="10130563" cy="443711"/>
          </a:xfrm>
          <a:prstGeom prst="rect">
            <a:avLst/>
          </a:prstGeom>
        </p:spPr>
        <p:txBody>
          <a:bodyPr vert="horz" wrap="square" lIns="0" tIns="12700" rIns="0" bIns="0" rtlCol="0">
            <a:spAutoFit/>
          </a:bodyPr>
          <a:lstStyle>
            <a:lvl1pPr>
              <a:defRPr sz="2900" b="1" i="0">
                <a:solidFill>
                  <a:srgbClr val="00589D"/>
                </a:solidFill>
                <a:latin typeface="Arial"/>
                <a:ea typeface="+mj-ea"/>
                <a:cs typeface="Arial"/>
              </a:defRPr>
            </a:lvl1pPr>
          </a:lstStyle>
          <a:p>
            <a:pPr marL="19050">
              <a:spcBef>
                <a:spcPts val="100"/>
              </a:spcBef>
            </a:pPr>
            <a:r>
              <a:rPr lang="en-US" sz="2800" dirty="0">
                <a:solidFill>
                  <a:srgbClr val="007198"/>
                </a:solidFill>
              </a:rPr>
              <a:t>Candidate Number: </a:t>
            </a:r>
            <a:r>
              <a:rPr lang="en-US" sz="2800" dirty="0">
                <a:solidFill>
                  <a:srgbClr val="83276A"/>
                </a:solidFill>
              </a:rPr>
              <a:t>{Candidate number}</a:t>
            </a:r>
          </a:p>
        </p:txBody>
      </p:sp>
      <p:sp>
        <p:nvSpPr>
          <p:cNvPr id="17" name="object 13">
            <a:extLst>
              <a:ext uri="{FF2B5EF4-FFF2-40B4-BE49-F238E27FC236}">
                <a16:creationId xmlns:a16="http://schemas.microsoft.com/office/drawing/2014/main" id="{E4DE6344-8C80-93A1-FFD4-E6489C546E7F}"/>
              </a:ext>
            </a:extLst>
          </p:cNvPr>
          <p:cNvSpPr txBox="1"/>
          <p:nvPr/>
        </p:nvSpPr>
        <p:spPr>
          <a:xfrm>
            <a:off x="1295400" y="1458219"/>
            <a:ext cx="8991600" cy="874598"/>
          </a:xfrm>
          <a:prstGeom prst="rect">
            <a:avLst/>
          </a:prstGeom>
        </p:spPr>
        <p:txBody>
          <a:bodyPr vert="horz" wrap="square" lIns="0" tIns="12700" rIns="0" bIns="0" rtlCol="0">
            <a:spAutoFit/>
          </a:bodyPr>
          <a:lstStyle/>
          <a:p>
            <a:pPr marL="298450" marR="5080" indent="-285750" algn="ctr">
              <a:spcBef>
                <a:spcPts val="120"/>
              </a:spcBef>
              <a:buFont typeface="Wingdings" panose="05000000000000000000" pitchFamily="2" charset="2"/>
              <a:buChar char="Ø"/>
            </a:pPr>
            <a:r>
              <a:rPr lang="en-US" sz="3200" dirty="0">
                <a:solidFill>
                  <a:srgbClr val="83276A"/>
                </a:solidFill>
                <a:effectLst>
                  <a:outerShdw blurRad="38100" dist="38100" dir="2700000" algn="tl">
                    <a:srgbClr val="000000">
                      <a:alpha val="43137"/>
                    </a:srgbClr>
                  </a:outerShdw>
                </a:effectLst>
                <a:latin typeface="Arial"/>
                <a:cs typeface="Arial"/>
              </a:rPr>
              <a:t>Medical History</a:t>
            </a:r>
            <a:br>
              <a:rPr lang="en-US" sz="2400" dirty="0">
                <a:solidFill>
                  <a:srgbClr val="221F1F"/>
                </a:solidFill>
                <a:latin typeface="Arial"/>
                <a:cs typeface="Arial"/>
              </a:rPr>
            </a:br>
            <a:endParaRPr lang="en-US" sz="2400" dirty="0">
              <a:latin typeface="Arial"/>
              <a:cs typeface="Arial"/>
            </a:endParaRPr>
          </a:p>
        </p:txBody>
      </p:sp>
      <p:sp>
        <p:nvSpPr>
          <p:cNvPr id="2" name="TextBox 1">
            <a:extLst>
              <a:ext uri="{FF2B5EF4-FFF2-40B4-BE49-F238E27FC236}">
                <a16:creationId xmlns:a16="http://schemas.microsoft.com/office/drawing/2014/main" id="{0FC8BFD7-D5C7-6A6D-617D-145672C3CA6A}"/>
              </a:ext>
            </a:extLst>
          </p:cNvPr>
          <p:cNvSpPr txBox="1"/>
          <p:nvPr/>
        </p:nvSpPr>
        <p:spPr>
          <a:xfrm>
            <a:off x="62861" y="1963485"/>
            <a:ext cx="11900539" cy="461665"/>
          </a:xfrm>
          <a:prstGeom prst="rect">
            <a:avLst/>
          </a:prstGeom>
          <a:noFill/>
        </p:spPr>
        <p:txBody>
          <a:bodyPr wrap="square" rtlCol="0">
            <a:spAutoFit/>
          </a:bodyPr>
          <a:lstStyle/>
          <a:p>
            <a:pPr algn="ctr"/>
            <a:r>
              <a:rPr lang="en-US" sz="1200" b="0" i="0" u="none" strike="noStrike" baseline="0" dirty="0">
                <a:solidFill>
                  <a:srgbClr val="000000"/>
                </a:solidFill>
                <a:latin typeface="Arial" panose="020B0604020202020204" pitchFamily="34" charset="0"/>
              </a:rPr>
              <a:t>Describe the chief complaint and secondary complaints. Be sure to describe the patient’s medical history as well as any laboratory findings (e.g. CBC, SMA, PTT, INR) and current medications, as applicable. Use only the space on this page.</a:t>
            </a:r>
            <a:endParaRPr lang="en-US" sz="1800" b="0" i="0" u="none" strike="noStrike" baseline="0" dirty="0">
              <a:solidFill>
                <a:srgbClr val="000000"/>
              </a:solidFill>
              <a:latin typeface="Arial" panose="020B0604020202020204" pitchFamily="34" charset="0"/>
            </a:endParaRPr>
          </a:p>
        </p:txBody>
      </p:sp>
      <p:sp>
        <p:nvSpPr>
          <p:cNvPr id="13" name="TextBox 12">
            <a:extLst>
              <a:ext uri="{FF2B5EF4-FFF2-40B4-BE49-F238E27FC236}">
                <a16:creationId xmlns:a16="http://schemas.microsoft.com/office/drawing/2014/main" id="{9C38BAFE-B7F5-1D8E-D70D-9CAFCEBA64E9}"/>
              </a:ext>
            </a:extLst>
          </p:cNvPr>
          <p:cNvSpPr txBox="1"/>
          <p:nvPr/>
        </p:nvSpPr>
        <p:spPr>
          <a:xfrm>
            <a:off x="378085" y="2653417"/>
            <a:ext cx="11132297" cy="369332"/>
          </a:xfrm>
          <a:prstGeom prst="rect">
            <a:avLst/>
          </a:prstGeom>
          <a:noFill/>
        </p:spPr>
        <p:txBody>
          <a:bodyPr wrap="square" rtlCol="0">
            <a:spAutoFit/>
          </a:bodyPr>
          <a:lstStyle/>
          <a:p>
            <a:r>
              <a:rPr lang="en-US" sz="1800" dirty="0">
                <a:solidFill>
                  <a:srgbClr val="221F1F"/>
                </a:solidFill>
                <a:latin typeface="Arial"/>
                <a:cs typeface="Arial"/>
              </a:rPr>
              <a:t>Copy your text here using the same font and size.</a:t>
            </a:r>
            <a:endParaRPr lang="en-US" dirty="0"/>
          </a:p>
        </p:txBody>
      </p:sp>
    </p:spTree>
    <p:extLst>
      <p:ext uri="{BB962C8B-B14F-4D97-AF65-F5344CB8AC3E}">
        <p14:creationId xmlns:p14="http://schemas.microsoft.com/office/powerpoint/2010/main" val="22346233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F3F924-AEE1-2096-213D-690DEB728640}"/>
            </a:ext>
          </a:extLst>
        </p:cNvPr>
        <p:cNvGrpSpPr/>
        <p:nvPr/>
      </p:nvGrpSpPr>
      <p:grpSpPr>
        <a:xfrm>
          <a:off x="0" y="0"/>
          <a:ext cx="0" cy="0"/>
          <a:chOff x="0" y="0"/>
          <a:chExt cx="0" cy="0"/>
        </a:xfrm>
      </p:grpSpPr>
      <p:grpSp>
        <p:nvGrpSpPr>
          <p:cNvPr id="3" name="object 3">
            <a:extLst>
              <a:ext uri="{FF2B5EF4-FFF2-40B4-BE49-F238E27FC236}">
                <a16:creationId xmlns:a16="http://schemas.microsoft.com/office/drawing/2014/main" id="{D4E7B884-E141-35FE-0A23-85F351DE2269}"/>
              </a:ext>
            </a:extLst>
          </p:cNvPr>
          <p:cNvGrpSpPr/>
          <p:nvPr/>
        </p:nvGrpSpPr>
        <p:grpSpPr>
          <a:xfrm>
            <a:off x="0" y="0"/>
            <a:ext cx="12189460" cy="1392555"/>
            <a:chOff x="0" y="0"/>
            <a:chExt cx="12189460" cy="1392555"/>
          </a:xfrm>
        </p:grpSpPr>
        <p:sp>
          <p:nvSpPr>
            <p:cNvPr id="4" name="object 4">
              <a:extLst>
                <a:ext uri="{FF2B5EF4-FFF2-40B4-BE49-F238E27FC236}">
                  <a16:creationId xmlns:a16="http://schemas.microsoft.com/office/drawing/2014/main" id="{8930E9BA-CE46-602E-9EE8-632FD792B96F}"/>
                </a:ext>
              </a:extLst>
            </p:cNvPr>
            <p:cNvSpPr/>
            <p:nvPr/>
          </p:nvSpPr>
          <p:spPr>
            <a:xfrm>
              <a:off x="0" y="0"/>
              <a:ext cx="12189460" cy="1375410"/>
            </a:xfrm>
            <a:custGeom>
              <a:avLst/>
              <a:gdLst/>
              <a:ahLst/>
              <a:cxnLst/>
              <a:rect l="l" t="t" r="r" b="b"/>
              <a:pathLst>
                <a:path w="12189460" h="1375410">
                  <a:moveTo>
                    <a:pt x="12188952" y="0"/>
                  </a:moveTo>
                  <a:lnTo>
                    <a:pt x="10822457" y="0"/>
                  </a:lnTo>
                  <a:lnTo>
                    <a:pt x="0" y="0"/>
                  </a:lnTo>
                  <a:lnTo>
                    <a:pt x="0" y="226783"/>
                  </a:lnTo>
                  <a:lnTo>
                    <a:pt x="10822457" y="226783"/>
                  </a:lnTo>
                  <a:lnTo>
                    <a:pt x="10822457" y="1375003"/>
                  </a:lnTo>
                  <a:lnTo>
                    <a:pt x="12188952" y="1375003"/>
                  </a:lnTo>
                  <a:lnTo>
                    <a:pt x="12188952" y="226783"/>
                  </a:lnTo>
                  <a:lnTo>
                    <a:pt x="12188952" y="0"/>
                  </a:lnTo>
                  <a:close/>
                </a:path>
              </a:pathLst>
            </a:custGeom>
            <a:solidFill>
              <a:srgbClr val="007699"/>
            </a:solidFill>
          </p:spPr>
          <p:txBody>
            <a:bodyPr wrap="square" lIns="0" tIns="0" rIns="0" bIns="0" rtlCol="0"/>
            <a:lstStyle/>
            <a:p>
              <a:endParaRPr/>
            </a:p>
          </p:txBody>
        </p:sp>
        <p:sp>
          <p:nvSpPr>
            <p:cNvPr id="5" name="object 5">
              <a:extLst>
                <a:ext uri="{FF2B5EF4-FFF2-40B4-BE49-F238E27FC236}">
                  <a16:creationId xmlns:a16="http://schemas.microsoft.com/office/drawing/2014/main" id="{A55C9C5E-1B4C-7575-B409-2B61CC1010CD}"/>
                </a:ext>
              </a:extLst>
            </p:cNvPr>
            <p:cNvSpPr/>
            <p:nvPr/>
          </p:nvSpPr>
          <p:spPr>
            <a:xfrm>
              <a:off x="10822457" y="1368653"/>
              <a:ext cx="1366520" cy="12700"/>
            </a:xfrm>
            <a:custGeom>
              <a:avLst/>
              <a:gdLst/>
              <a:ahLst/>
              <a:cxnLst/>
              <a:rect l="l" t="t" r="r" b="b"/>
              <a:pathLst>
                <a:path w="1366520" h="12700">
                  <a:moveTo>
                    <a:pt x="0" y="12700"/>
                  </a:moveTo>
                  <a:lnTo>
                    <a:pt x="1366494" y="12700"/>
                  </a:lnTo>
                  <a:lnTo>
                    <a:pt x="1366494" y="0"/>
                  </a:lnTo>
                  <a:lnTo>
                    <a:pt x="0" y="0"/>
                  </a:lnTo>
                  <a:lnTo>
                    <a:pt x="0" y="12700"/>
                  </a:lnTo>
                  <a:close/>
                </a:path>
              </a:pathLst>
            </a:custGeom>
            <a:solidFill>
              <a:srgbClr val="FFFFFF"/>
            </a:solidFill>
          </p:spPr>
          <p:txBody>
            <a:bodyPr wrap="square" lIns="0" tIns="0" rIns="0" bIns="0" rtlCol="0"/>
            <a:lstStyle/>
            <a:p>
              <a:endParaRPr/>
            </a:p>
          </p:txBody>
        </p:sp>
        <p:sp>
          <p:nvSpPr>
            <p:cNvPr id="6" name="object 6">
              <a:extLst>
                <a:ext uri="{FF2B5EF4-FFF2-40B4-BE49-F238E27FC236}">
                  <a16:creationId xmlns:a16="http://schemas.microsoft.com/office/drawing/2014/main" id="{C80BC289-C937-43FA-A15E-7890925DBF8D}"/>
                </a:ext>
              </a:extLst>
            </p:cNvPr>
            <p:cNvSpPr/>
            <p:nvPr/>
          </p:nvSpPr>
          <p:spPr>
            <a:xfrm>
              <a:off x="10822457" y="0"/>
              <a:ext cx="0" cy="1375410"/>
            </a:xfrm>
            <a:custGeom>
              <a:avLst/>
              <a:gdLst/>
              <a:ahLst/>
              <a:cxnLst/>
              <a:rect l="l" t="t" r="r" b="b"/>
              <a:pathLst>
                <a:path h="1375410">
                  <a:moveTo>
                    <a:pt x="0" y="0"/>
                  </a:moveTo>
                  <a:lnTo>
                    <a:pt x="0" y="1375003"/>
                  </a:lnTo>
                </a:path>
              </a:pathLst>
            </a:custGeom>
            <a:ln w="12700">
              <a:solidFill>
                <a:srgbClr val="FFFFFF"/>
              </a:solidFill>
            </a:ln>
          </p:spPr>
          <p:txBody>
            <a:bodyPr wrap="square" lIns="0" tIns="0" rIns="0" bIns="0" rtlCol="0"/>
            <a:lstStyle/>
            <a:p>
              <a:endParaRPr/>
            </a:p>
          </p:txBody>
        </p:sp>
        <p:sp>
          <p:nvSpPr>
            <p:cNvPr id="7" name="object 7">
              <a:extLst>
                <a:ext uri="{FF2B5EF4-FFF2-40B4-BE49-F238E27FC236}">
                  <a16:creationId xmlns:a16="http://schemas.microsoft.com/office/drawing/2014/main" id="{7058ECD0-37AE-9289-168B-EF99FDBFA8C6}"/>
                </a:ext>
              </a:extLst>
            </p:cNvPr>
            <p:cNvSpPr/>
            <p:nvPr/>
          </p:nvSpPr>
          <p:spPr>
            <a:xfrm>
              <a:off x="10822461" y="8511"/>
              <a:ext cx="1366520" cy="1366520"/>
            </a:xfrm>
            <a:custGeom>
              <a:avLst/>
              <a:gdLst/>
              <a:ahLst/>
              <a:cxnLst/>
              <a:rect l="l" t="t" r="r" b="b"/>
              <a:pathLst>
                <a:path w="1366520" h="1366520">
                  <a:moveTo>
                    <a:pt x="1366494" y="0"/>
                  </a:moveTo>
                  <a:lnTo>
                    <a:pt x="0" y="1366494"/>
                  </a:lnTo>
                  <a:lnTo>
                    <a:pt x="1366494" y="1366494"/>
                  </a:lnTo>
                  <a:lnTo>
                    <a:pt x="1366494" y="0"/>
                  </a:lnTo>
                  <a:close/>
                </a:path>
              </a:pathLst>
            </a:custGeom>
            <a:solidFill>
              <a:srgbClr val="004E66"/>
            </a:solidFill>
          </p:spPr>
          <p:txBody>
            <a:bodyPr wrap="square" lIns="0" tIns="0" rIns="0" bIns="0" rtlCol="0"/>
            <a:lstStyle/>
            <a:p>
              <a:endParaRPr/>
            </a:p>
          </p:txBody>
        </p:sp>
        <p:sp>
          <p:nvSpPr>
            <p:cNvPr id="8" name="object 8">
              <a:extLst>
                <a:ext uri="{FF2B5EF4-FFF2-40B4-BE49-F238E27FC236}">
                  <a16:creationId xmlns:a16="http://schemas.microsoft.com/office/drawing/2014/main" id="{675E6372-94E9-7177-0303-26EABB5A7D4D}"/>
                </a:ext>
              </a:extLst>
            </p:cNvPr>
            <p:cNvSpPr/>
            <p:nvPr/>
          </p:nvSpPr>
          <p:spPr>
            <a:xfrm>
              <a:off x="0" y="1275626"/>
              <a:ext cx="2957195" cy="116839"/>
            </a:xfrm>
            <a:custGeom>
              <a:avLst/>
              <a:gdLst/>
              <a:ahLst/>
              <a:cxnLst/>
              <a:rect l="l" t="t" r="r" b="b"/>
              <a:pathLst>
                <a:path w="2957195" h="116840">
                  <a:moveTo>
                    <a:pt x="0" y="116649"/>
                  </a:moveTo>
                  <a:lnTo>
                    <a:pt x="2956941" y="116649"/>
                  </a:lnTo>
                  <a:lnTo>
                    <a:pt x="2956941" y="0"/>
                  </a:lnTo>
                  <a:lnTo>
                    <a:pt x="0" y="0"/>
                  </a:lnTo>
                  <a:lnTo>
                    <a:pt x="0" y="116649"/>
                  </a:lnTo>
                  <a:close/>
                </a:path>
              </a:pathLst>
            </a:custGeom>
            <a:solidFill>
              <a:srgbClr val="007198"/>
            </a:solidFill>
          </p:spPr>
          <p:txBody>
            <a:bodyPr wrap="square" lIns="0" tIns="0" rIns="0" bIns="0" rtlCol="0"/>
            <a:lstStyle/>
            <a:p>
              <a:endParaRPr/>
            </a:p>
          </p:txBody>
        </p:sp>
        <p:sp>
          <p:nvSpPr>
            <p:cNvPr id="9" name="object 9">
              <a:extLst>
                <a:ext uri="{FF2B5EF4-FFF2-40B4-BE49-F238E27FC236}">
                  <a16:creationId xmlns:a16="http://schemas.microsoft.com/office/drawing/2014/main" id="{CF6E64EB-84D6-7480-D2B4-1843569412FC}"/>
                </a:ext>
              </a:extLst>
            </p:cNvPr>
            <p:cNvSpPr/>
            <p:nvPr/>
          </p:nvSpPr>
          <p:spPr>
            <a:xfrm>
              <a:off x="2956941" y="1275626"/>
              <a:ext cx="3044190" cy="116839"/>
            </a:xfrm>
            <a:custGeom>
              <a:avLst/>
              <a:gdLst/>
              <a:ahLst/>
              <a:cxnLst/>
              <a:rect l="l" t="t" r="r" b="b"/>
              <a:pathLst>
                <a:path w="3044190" h="116840">
                  <a:moveTo>
                    <a:pt x="0" y="116649"/>
                  </a:moveTo>
                  <a:lnTo>
                    <a:pt x="3043745" y="116649"/>
                  </a:lnTo>
                  <a:lnTo>
                    <a:pt x="3043745" y="0"/>
                  </a:lnTo>
                  <a:lnTo>
                    <a:pt x="0" y="0"/>
                  </a:lnTo>
                  <a:lnTo>
                    <a:pt x="0" y="116649"/>
                  </a:lnTo>
                  <a:close/>
                </a:path>
              </a:pathLst>
            </a:custGeom>
            <a:solidFill>
              <a:srgbClr val="83276A"/>
            </a:solidFill>
          </p:spPr>
          <p:txBody>
            <a:bodyPr wrap="square" lIns="0" tIns="0" rIns="0" bIns="0" rtlCol="0"/>
            <a:lstStyle/>
            <a:p>
              <a:endParaRPr/>
            </a:p>
          </p:txBody>
        </p:sp>
        <p:sp>
          <p:nvSpPr>
            <p:cNvPr id="10" name="object 10">
              <a:extLst>
                <a:ext uri="{FF2B5EF4-FFF2-40B4-BE49-F238E27FC236}">
                  <a16:creationId xmlns:a16="http://schemas.microsoft.com/office/drawing/2014/main" id="{8081F207-7E39-E641-334F-8A0CF2AEF6B4}"/>
                </a:ext>
              </a:extLst>
            </p:cNvPr>
            <p:cNvSpPr/>
            <p:nvPr/>
          </p:nvSpPr>
          <p:spPr>
            <a:xfrm>
              <a:off x="6000686" y="1275626"/>
              <a:ext cx="3357245" cy="116839"/>
            </a:xfrm>
            <a:custGeom>
              <a:avLst/>
              <a:gdLst/>
              <a:ahLst/>
              <a:cxnLst/>
              <a:rect l="l" t="t" r="r" b="b"/>
              <a:pathLst>
                <a:path w="3357245" h="116840">
                  <a:moveTo>
                    <a:pt x="0" y="116649"/>
                  </a:moveTo>
                  <a:lnTo>
                    <a:pt x="3356749" y="116649"/>
                  </a:lnTo>
                  <a:lnTo>
                    <a:pt x="3356749" y="0"/>
                  </a:lnTo>
                  <a:lnTo>
                    <a:pt x="0" y="0"/>
                  </a:lnTo>
                  <a:lnTo>
                    <a:pt x="0" y="116649"/>
                  </a:lnTo>
                  <a:close/>
                </a:path>
              </a:pathLst>
            </a:custGeom>
            <a:solidFill>
              <a:srgbClr val="033B6A"/>
            </a:solidFill>
          </p:spPr>
          <p:txBody>
            <a:bodyPr wrap="square" lIns="0" tIns="0" rIns="0" bIns="0" rtlCol="0"/>
            <a:lstStyle/>
            <a:p>
              <a:endParaRPr/>
            </a:p>
          </p:txBody>
        </p:sp>
        <p:sp>
          <p:nvSpPr>
            <p:cNvPr id="11" name="object 11">
              <a:extLst>
                <a:ext uri="{FF2B5EF4-FFF2-40B4-BE49-F238E27FC236}">
                  <a16:creationId xmlns:a16="http://schemas.microsoft.com/office/drawing/2014/main" id="{F49BB835-5C84-33F7-0908-BAFFA00D0399}"/>
                </a:ext>
              </a:extLst>
            </p:cNvPr>
            <p:cNvSpPr/>
            <p:nvPr/>
          </p:nvSpPr>
          <p:spPr>
            <a:xfrm>
              <a:off x="9357436" y="1275626"/>
              <a:ext cx="2832100" cy="116839"/>
            </a:xfrm>
            <a:custGeom>
              <a:avLst/>
              <a:gdLst/>
              <a:ahLst/>
              <a:cxnLst/>
              <a:rect l="l" t="t" r="r" b="b"/>
              <a:pathLst>
                <a:path w="2832100" h="116840">
                  <a:moveTo>
                    <a:pt x="2831515" y="0"/>
                  </a:moveTo>
                  <a:lnTo>
                    <a:pt x="0" y="0"/>
                  </a:lnTo>
                  <a:lnTo>
                    <a:pt x="0" y="116649"/>
                  </a:lnTo>
                  <a:lnTo>
                    <a:pt x="2831515" y="116649"/>
                  </a:lnTo>
                  <a:lnTo>
                    <a:pt x="2831515" y="0"/>
                  </a:lnTo>
                  <a:close/>
                </a:path>
              </a:pathLst>
            </a:custGeom>
            <a:solidFill>
              <a:srgbClr val="1F6A84"/>
            </a:solidFill>
          </p:spPr>
          <p:txBody>
            <a:bodyPr wrap="square" lIns="0" tIns="0" rIns="0" bIns="0" rtlCol="0"/>
            <a:lstStyle/>
            <a:p>
              <a:endParaRPr/>
            </a:p>
          </p:txBody>
        </p:sp>
        <p:pic>
          <p:nvPicPr>
            <p:cNvPr id="12" name="object 12">
              <a:extLst>
                <a:ext uri="{FF2B5EF4-FFF2-40B4-BE49-F238E27FC236}">
                  <a16:creationId xmlns:a16="http://schemas.microsoft.com/office/drawing/2014/main" id="{CA173A42-6C08-9F4E-757C-F7564A6F7DD6}"/>
                </a:ext>
              </a:extLst>
            </p:cNvPr>
            <p:cNvPicPr/>
            <p:nvPr/>
          </p:nvPicPr>
          <p:blipFill>
            <a:blip r:embed="rId2" cstate="print"/>
            <a:stretch>
              <a:fillRect/>
            </a:stretch>
          </p:blipFill>
          <p:spPr>
            <a:xfrm>
              <a:off x="577773" y="266509"/>
              <a:ext cx="1845106" cy="917575"/>
            </a:xfrm>
            <a:prstGeom prst="rect">
              <a:avLst/>
            </a:prstGeom>
          </p:spPr>
        </p:pic>
      </p:grpSp>
      <p:sp>
        <p:nvSpPr>
          <p:cNvPr id="14" name="object 14">
            <a:extLst>
              <a:ext uri="{FF2B5EF4-FFF2-40B4-BE49-F238E27FC236}">
                <a16:creationId xmlns:a16="http://schemas.microsoft.com/office/drawing/2014/main" id="{0DE8128A-9645-A985-E288-976C7BB4F1BF}"/>
              </a:ext>
            </a:extLst>
          </p:cNvPr>
          <p:cNvSpPr txBox="1">
            <a:spLocks noGrp="1"/>
          </p:cNvSpPr>
          <p:nvPr>
            <p:ph type="ftr" sz="quarter" idx="5"/>
          </p:nvPr>
        </p:nvSpPr>
        <p:spPr>
          <a:xfrm>
            <a:off x="4039483" y="6400800"/>
            <a:ext cx="4113033" cy="205184"/>
          </a:xfrm>
          <a:prstGeom prst="rect">
            <a:avLst/>
          </a:prstGeom>
        </p:spPr>
        <p:txBody>
          <a:bodyPr vert="horz" wrap="square" lIns="0" tIns="0" rIns="0" bIns="0" rtlCol="0">
            <a:spAutoFit/>
          </a:bodyPr>
          <a:lstStyle/>
          <a:p>
            <a:pPr marL="12700">
              <a:lnSpc>
                <a:spcPts val="1645"/>
              </a:lnSpc>
            </a:pPr>
            <a:r>
              <a:rPr lang="en-US" dirty="0"/>
              <a:t>2027</a:t>
            </a:r>
            <a:r>
              <a:rPr lang="en-US" spc="360" dirty="0"/>
              <a:t> </a:t>
            </a:r>
            <a:r>
              <a:rPr dirty="0"/>
              <a:t>|</a:t>
            </a:r>
            <a:r>
              <a:rPr spc="310" dirty="0"/>
              <a:t> </a:t>
            </a:r>
            <a:r>
              <a:rPr dirty="0"/>
              <a:t>American</a:t>
            </a:r>
            <a:r>
              <a:rPr spc="-70" dirty="0"/>
              <a:t> </a:t>
            </a:r>
            <a:r>
              <a:rPr dirty="0"/>
              <a:t>Academy</a:t>
            </a:r>
            <a:r>
              <a:rPr spc="-10" dirty="0"/>
              <a:t> </a:t>
            </a:r>
            <a:r>
              <a:rPr dirty="0"/>
              <a:t>of</a:t>
            </a:r>
            <a:r>
              <a:rPr spc="-10" dirty="0"/>
              <a:t> </a:t>
            </a:r>
            <a:r>
              <a:rPr dirty="0"/>
              <a:t>Implant</a:t>
            </a:r>
            <a:r>
              <a:rPr spc="-15" dirty="0"/>
              <a:t> </a:t>
            </a:r>
            <a:r>
              <a:rPr dirty="0"/>
              <a:t>Dentistry</a:t>
            </a:r>
            <a:r>
              <a:rPr spc="365" dirty="0"/>
              <a:t> </a:t>
            </a:r>
            <a:endParaRPr spc="-50" dirty="0"/>
          </a:p>
        </p:txBody>
      </p:sp>
      <p:sp>
        <p:nvSpPr>
          <p:cNvPr id="15" name="object 2">
            <a:extLst>
              <a:ext uri="{FF2B5EF4-FFF2-40B4-BE49-F238E27FC236}">
                <a16:creationId xmlns:a16="http://schemas.microsoft.com/office/drawing/2014/main" id="{83F329F2-C329-393E-CD5C-2266D58D3C5C}"/>
              </a:ext>
            </a:extLst>
          </p:cNvPr>
          <p:cNvSpPr txBox="1">
            <a:spLocks/>
          </p:cNvSpPr>
          <p:nvPr/>
        </p:nvSpPr>
        <p:spPr>
          <a:xfrm>
            <a:off x="2956941" y="530889"/>
            <a:ext cx="10130563" cy="443711"/>
          </a:xfrm>
          <a:prstGeom prst="rect">
            <a:avLst/>
          </a:prstGeom>
        </p:spPr>
        <p:txBody>
          <a:bodyPr vert="horz" wrap="square" lIns="0" tIns="12700" rIns="0" bIns="0" rtlCol="0">
            <a:spAutoFit/>
          </a:bodyPr>
          <a:lstStyle>
            <a:lvl1pPr>
              <a:defRPr sz="2900" b="1" i="0">
                <a:solidFill>
                  <a:srgbClr val="00589D"/>
                </a:solidFill>
                <a:latin typeface="Arial"/>
                <a:ea typeface="+mj-ea"/>
                <a:cs typeface="Arial"/>
              </a:defRPr>
            </a:lvl1pPr>
          </a:lstStyle>
          <a:p>
            <a:pPr marL="19050">
              <a:spcBef>
                <a:spcPts val="100"/>
              </a:spcBef>
            </a:pPr>
            <a:r>
              <a:rPr lang="en-US" sz="2800" dirty="0">
                <a:solidFill>
                  <a:srgbClr val="007198"/>
                </a:solidFill>
              </a:rPr>
              <a:t>Candidate Number: </a:t>
            </a:r>
            <a:r>
              <a:rPr lang="en-US" sz="2800" dirty="0">
                <a:solidFill>
                  <a:srgbClr val="83276A"/>
                </a:solidFill>
              </a:rPr>
              <a:t>{Candidate number}</a:t>
            </a:r>
          </a:p>
        </p:txBody>
      </p:sp>
      <p:sp>
        <p:nvSpPr>
          <p:cNvPr id="17" name="object 13">
            <a:extLst>
              <a:ext uri="{FF2B5EF4-FFF2-40B4-BE49-F238E27FC236}">
                <a16:creationId xmlns:a16="http://schemas.microsoft.com/office/drawing/2014/main" id="{4DC1AFAD-5B5F-5546-495D-7E0305236E6F}"/>
              </a:ext>
            </a:extLst>
          </p:cNvPr>
          <p:cNvSpPr txBox="1"/>
          <p:nvPr/>
        </p:nvSpPr>
        <p:spPr>
          <a:xfrm>
            <a:off x="1295400" y="1458219"/>
            <a:ext cx="8991600" cy="874598"/>
          </a:xfrm>
          <a:prstGeom prst="rect">
            <a:avLst/>
          </a:prstGeom>
        </p:spPr>
        <p:txBody>
          <a:bodyPr vert="horz" wrap="square" lIns="0" tIns="12700" rIns="0" bIns="0" rtlCol="0">
            <a:spAutoFit/>
          </a:bodyPr>
          <a:lstStyle/>
          <a:p>
            <a:pPr marL="298450" marR="5080" indent="-285750" algn="ctr">
              <a:spcBef>
                <a:spcPts val="120"/>
              </a:spcBef>
              <a:buFont typeface="Wingdings" panose="05000000000000000000" pitchFamily="2" charset="2"/>
              <a:buChar char="Ø"/>
            </a:pPr>
            <a:r>
              <a:rPr lang="en-US" sz="3200" dirty="0">
                <a:solidFill>
                  <a:srgbClr val="83276A"/>
                </a:solidFill>
                <a:effectLst>
                  <a:outerShdw blurRad="38100" dist="38100" dir="2700000" algn="tl">
                    <a:srgbClr val="000000">
                      <a:alpha val="43137"/>
                    </a:srgbClr>
                  </a:outerShdw>
                </a:effectLst>
                <a:latin typeface="Arial"/>
                <a:cs typeface="Arial"/>
              </a:rPr>
              <a:t>Clinical Examination</a:t>
            </a:r>
            <a:br>
              <a:rPr lang="en-US" sz="2400" dirty="0">
                <a:solidFill>
                  <a:srgbClr val="221F1F"/>
                </a:solidFill>
                <a:latin typeface="Arial"/>
                <a:cs typeface="Arial"/>
              </a:rPr>
            </a:br>
            <a:endParaRPr lang="en-US" sz="2400" dirty="0">
              <a:latin typeface="Arial"/>
              <a:cs typeface="Arial"/>
            </a:endParaRPr>
          </a:p>
        </p:txBody>
      </p:sp>
      <p:sp>
        <p:nvSpPr>
          <p:cNvPr id="2" name="TextBox 1">
            <a:extLst>
              <a:ext uri="{FF2B5EF4-FFF2-40B4-BE49-F238E27FC236}">
                <a16:creationId xmlns:a16="http://schemas.microsoft.com/office/drawing/2014/main" id="{99CD083E-F773-8E92-791E-8EE01EE321C2}"/>
              </a:ext>
            </a:extLst>
          </p:cNvPr>
          <p:cNvSpPr txBox="1"/>
          <p:nvPr/>
        </p:nvSpPr>
        <p:spPr>
          <a:xfrm>
            <a:off x="62861" y="1963485"/>
            <a:ext cx="11900539" cy="538609"/>
          </a:xfrm>
          <a:prstGeom prst="rect">
            <a:avLst/>
          </a:prstGeom>
          <a:noFill/>
        </p:spPr>
        <p:txBody>
          <a:bodyPr wrap="square" rtlCol="0">
            <a:spAutoFit/>
          </a:bodyPr>
          <a:lstStyle/>
          <a:p>
            <a:pPr algn="ctr"/>
            <a:r>
              <a:rPr lang="en-US" sz="1100" b="0" i="0" u="none" strike="noStrike" baseline="0" dirty="0">
                <a:solidFill>
                  <a:srgbClr val="000000"/>
                </a:solidFill>
                <a:latin typeface="Arial" panose="020B0604020202020204" pitchFamily="34" charset="0"/>
              </a:rPr>
              <a:t>Describe the existing dentition, adjacent soft tissues, periodontal charting, lip line, temporomandibular joint function, parafunctional habits, hard and soft tissue anatomy of edentulous areas and other findings. </a:t>
            </a:r>
            <a:r>
              <a:rPr lang="en-US" sz="1800" b="0" i="0" u="none" strike="noStrike" baseline="0" dirty="0">
                <a:solidFill>
                  <a:srgbClr val="000000"/>
                </a:solidFill>
                <a:latin typeface="Arial" panose="020B0604020202020204" pitchFamily="34" charset="0"/>
              </a:rPr>
              <a:t>	</a:t>
            </a:r>
          </a:p>
        </p:txBody>
      </p:sp>
      <p:sp>
        <p:nvSpPr>
          <p:cNvPr id="13" name="TextBox 12">
            <a:extLst>
              <a:ext uri="{FF2B5EF4-FFF2-40B4-BE49-F238E27FC236}">
                <a16:creationId xmlns:a16="http://schemas.microsoft.com/office/drawing/2014/main" id="{DA7F7BEB-0AF8-6903-E43D-0B71FEB19367}"/>
              </a:ext>
            </a:extLst>
          </p:cNvPr>
          <p:cNvSpPr txBox="1"/>
          <p:nvPr/>
        </p:nvSpPr>
        <p:spPr>
          <a:xfrm>
            <a:off x="378085" y="2653417"/>
            <a:ext cx="11132297" cy="369332"/>
          </a:xfrm>
          <a:prstGeom prst="rect">
            <a:avLst/>
          </a:prstGeom>
          <a:noFill/>
        </p:spPr>
        <p:txBody>
          <a:bodyPr wrap="square" rtlCol="0">
            <a:spAutoFit/>
          </a:bodyPr>
          <a:lstStyle/>
          <a:p>
            <a:r>
              <a:rPr lang="en-US" sz="1800" dirty="0">
                <a:solidFill>
                  <a:srgbClr val="221F1F"/>
                </a:solidFill>
                <a:latin typeface="Arial"/>
                <a:cs typeface="Arial"/>
              </a:rPr>
              <a:t>Copy your text here using the same font and size.</a:t>
            </a:r>
            <a:endParaRPr lang="en-US" dirty="0"/>
          </a:p>
        </p:txBody>
      </p:sp>
    </p:spTree>
    <p:extLst>
      <p:ext uri="{BB962C8B-B14F-4D97-AF65-F5344CB8AC3E}">
        <p14:creationId xmlns:p14="http://schemas.microsoft.com/office/powerpoint/2010/main" val="5128361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AD74EE-26A6-3813-1D51-F919AE588EDE}"/>
            </a:ext>
          </a:extLst>
        </p:cNvPr>
        <p:cNvGrpSpPr/>
        <p:nvPr/>
      </p:nvGrpSpPr>
      <p:grpSpPr>
        <a:xfrm>
          <a:off x="0" y="0"/>
          <a:ext cx="0" cy="0"/>
          <a:chOff x="0" y="0"/>
          <a:chExt cx="0" cy="0"/>
        </a:xfrm>
      </p:grpSpPr>
      <p:grpSp>
        <p:nvGrpSpPr>
          <p:cNvPr id="3" name="object 3">
            <a:extLst>
              <a:ext uri="{FF2B5EF4-FFF2-40B4-BE49-F238E27FC236}">
                <a16:creationId xmlns:a16="http://schemas.microsoft.com/office/drawing/2014/main" id="{F1ABA669-9220-DB1E-4EA6-3E170AF3F8D0}"/>
              </a:ext>
            </a:extLst>
          </p:cNvPr>
          <p:cNvGrpSpPr/>
          <p:nvPr/>
        </p:nvGrpSpPr>
        <p:grpSpPr>
          <a:xfrm>
            <a:off x="0" y="0"/>
            <a:ext cx="12189460" cy="1392555"/>
            <a:chOff x="0" y="0"/>
            <a:chExt cx="12189460" cy="1392555"/>
          </a:xfrm>
        </p:grpSpPr>
        <p:sp>
          <p:nvSpPr>
            <p:cNvPr id="4" name="object 4">
              <a:extLst>
                <a:ext uri="{FF2B5EF4-FFF2-40B4-BE49-F238E27FC236}">
                  <a16:creationId xmlns:a16="http://schemas.microsoft.com/office/drawing/2014/main" id="{195D9ED9-7C33-DE58-61B7-1BB7E8D39A42}"/>
                </a:ext>
              </a:extLst>
            </p:cNvPr>
            <p:cNvSpPr/>
            <p:nvPr/>
          </p:nvSpPr>
          <p:spPr>
            <a:xfrm>
              <a:off x="0" y="0"/>
              <a:ext cx="12189460" cy="1375410"/>
            </a:xfrm>
            <a:custGeom>
              <a:avLst/>
              <a:gdLst/>
              <a:ahLst/>
              <a:cxnLst/>
              <a:rect l="l" t="t" r="r" b="b"/>
              <a:pathLst>
                <a:path w="12189460" h="1375410">
                  <a:moveTo>
                    <a:pt x="12188952" y="0"/>
                  </a:moveTo>
                  <a:lnTo>
                    <a:pt x="10822457" y="0"/>
                  </a:lnTo>
                  <a:lnTo>
                    <a:pt x="0" y="0"/>
                  </a:lnTo>
                  <a:lnTo>
                    <a:pt x="0" y="226783"/>
                  </a:lnTo>
                  <a:lnTo>
                    <a:pt x="10822457" y="226783"/>
                  </a:lnTo>
                  <a:lnTo>
                    <a:pt x="10822457" y="1375003"/>
                  </a:lnTo>
                  <a:lnTo>
                    <a:pt x="12188952" y="1375003"/>
                  </a:lnTo>
                  <a:lnTo>
                    <a:pt x="12188952" y="226783"/>
                  </a:lnTo>
                  <a:lnTo>
                    <a:pt x="12188952" y="0"/>
                  </a:lnTo>
                  <a:close/>
                </a:path>
              </a:pathLst>
            </a:custGeom>
            <a:solidFill>
              <a:srgbClr val="007699"/>
            </a:solidFill>
          </p:spPr>
          <p:txBody>
            <a:bodyPr wrap="square" lIns="0" tIns="0" rIns="0" bIns="0" rtlCol="0"/>
            <a:lstStyle/>
            <a:p>
              <a:endParaRPr/>
            </a:p>
          </p:txBody>
        </p:sp>
        <p:sp>
          <p:nvSpPr>
            <p:cNvPr id="5" name="object 5">
              <a:extLst>
                <a:ext uri="{FF2B5EF4-FFF2-40B4-BE49-F238E27FC236}">
                  <a16:creationId xmlns:a16="http://schemas.microsoft.com/office/drawing/2014/main" id="{0B4AF5E9-39D0-0B19-7868-CAB26A155E8D}"/>
                </a:ext>
              </a:extLst>
            </p:cNvPr>
            <p:cNvSpPr/>
            <p:nvPr/>
          </p:nvSpPr>
          <p:spPr>
            <a:xfrm>
              <a:off x="10822457" y="1368653"/>
              <a:ext cx="1366520" cy="12700"/>
            </a:xfrm>
            <a:custGeom>
              <a:avLst/>
              <a:gdLst/>
              <a:ahLst/>
              <a:cxnLst/>
              <a:rect l="l" t="t" r="r" b="b"/>
              <a:pathLst>
                <a:path w="1366520" h="12700">
                  <a:moveTo>
                    <a:pt x="0" y="12700"/>
                  </a:moveTo>
                  <a:lnTo>
                    <a:pt x="1366494" y="12700"/>
                  </a:lnTo>
                  <a:lnTo>
                    <a:pt x="1366494" y="0"/>
                  </a:lnTo>
                  <a:lnTo>
                    <a:pt x="0" y="0"/>
                  </a:lnTo>
                  <a:lnTo>
                    <a:pt x="0" y="12700"/>
                  </a:lnTo>
                  <a:close/>
                </a:path>
              </a:pathLst>
            </a:custGeom>
            <a:solidFill>
              <a:srgbClr val="FFFFFF"/>
            </a:solidFill>
          </p:spPr>
          <p:txBody>
            <a:bodyPr wrap="square" lIns="0" tIns="0" rIns="0" bIns="0" rtlCol="0"/>
            <a:lstStyle/>
            <a:p>
              <a:endParaRPr/>
            </a:p>
          </p:txBody>
        </p:sp>
        <p:sp>
          <p:nvSpPr>
            <p:cNvPr id="6" name="object 6">
              <a:extLst>
                <a:ext uri="{FF2B5EF4-FFF2-40B4-BE49-F238E27FC236}">
                  <a16:creationId xmlns:a16="http://schemas.microsoft.com/office/drawing/2014/main" id="{AAF32997-0B73-7B25-933E-07A449D967A1}"/>
                </a:ext>
              </a:extLst>
            </p:cNvPr>
            <p:cNvSpPr/>
            <p:nvPr/>
          </p:nvSpPr>
          <p:spPr>
            <a:xfrm>
              <a:off x="10822457" y="0"/>
              <a:ext cx="0" cy="1375410"/>
            </a:xfrm>
            <a:custGeom>
              <a:avLst/>
              <a:gdLst/>
              <a:ahLst/>
              <a:cxnLst/>
              <a:rect l="l" t="t" r="r" b="b"/>
              <a:pathLst>
                <a:path h="1375410">
                  <a:moveTo>
                    <a:pt x="0" y="0"/>
                  </a:moveTo>
                  <a:lnTo>
                    <a:pt x="0" y="1375003"/>
                  </a:lnTo>
                </a:path>
              </a:pathLst>
            </a:custGeom>
            <a:ln w="12700">
              <a:solidFill>
                <a:srgbClr val="FFFFFF"/>
              </a:solidFill>
            </a:ln>
          </p:spPr>
          <p:txBody>
            <a:bodyPr wrap="square" lIns="0" tIns="0" rIns="0" bIns="0" rtlCol="0"/>
            <a:lstStyle/>
            <a:p>
              <a:endParaRPr/>
            </a:p>
          </p:txBody>
        </p:sp>
        <p:sp>
          <p:nvSpPr>
            <p:cNvPr id="7" name="object 7">
              <a:extLst>
                <a:ext uri="{FF2B5EF4-FFF2-40B4-BE49-F238E27FC236}">
                  <a16:creationId xmlns:a16="http://schemas.microsoft.com/office/drawing/2014/main" id="{479DC986-810D-188A-7D2E-6C27CAAB794D}"/>
                </a:ext>
              </a:extLst>
            </p:cNvPr>
            <p:cNvSpPr/>
            <p:nvPr/>
          </p:nvSpPr>
          <p:spPr>
            <a:xfrm>
              <a:off x="10822461" y="8511"/>
              <a:ext cx="1366520" cy="1366520"/>
            </a:xfrm>
            <a:custGeom>
              <a:avLst/>
              <a:gdLst/>
              <a:ahLst/>
              <a:cxnLst/>
              <a:rect l="l" t="t" r="r" b="b"/>
              <a:pathLst>
                <a:path w="1366520" h="1366520">
                  <a:moveTo>
                    <a:pt x="1366494" y="0"/>
                  </a:moveTo>
                  <a:lnTo>
                    <a:pt x="0" y="1366494"/>
                  </a:lnTo>
                  <a:lnTo>
                    <a:pt x="1366494" y="1366494"/>
                  </a:lnTo>
                  <a:lnTo>
                    <a:pt x="1366494" y="0"/>
                  </a:lnTo>
                  <a:close/>
                </a:path>
              </a:pathLst>
            </a:custGeom>
            <a:solidFill>
              <a:srgbClr val="004E66"/>
            </a:solidFill>
          </p:spPr>
          <p:txBody>
            <a:bodyPr wrap="square" lIns="0" tIns="0" rIns="0" bIns="0" rtlCol="0"/>
            <a:lstStyle/>
            <a:p>
              <a:endParaRPr/>
            </a:p>
          </p:txBody>
        </p:sp>
        <p:sp>
          <p:nvSpPr>
            <p:cNvPr id="8" name="object 8">
              <a:extLst>
                <a:ext uri="{FF2B5EF4-FFF2-40B4-BE49-F238E27FC236}">
                  <a16:creationId xmlns:a16="http://schemas.microsoft.com/office/drawing/2014/main" id="{9E8609F3-DD97-BC42-5743-FAADD66CF9A3}"/>
                </a:ext>
              </a:extLst>
            </p:cNvPr>
            <p:cNvSpPr/>
            <p:nvPr/>
          </p:nvSpPr>
          <p:spPr>
            <a:xfrm>
              <a:off x="0" y="1275626"/>
              <a:ext cx="2957195" cy="116839"/>
            </a:xfrm>
            <a:custGeom>
              <a:avLst/>
              <a:gdLst/>
              <a:ahLst/>
              <a:cxnLst/>
              <a:rect l="l" t="t" r="r" b="b"/>
              <a:pathLst>
                <a:path w="2957195" h="116840">
                  <a:moveTo>
                    <a:pt x="0" y="116649"/>
                  </a:moveTo>
                  <a:lnTo>
                    <a:pt x="2956941" y="116649"/>
                  </a:lnTo>
                  <a:lnTo>
                    <a:pt x="2956941" y="0"/>
                  </a:lnTo>
                  <a:lnTo>
                    <a:pt x="0" y="0"/>
                  </a:lnTo>
                  <a:lnTo>
                    <a:pt x="0" y="116649"/>
                  </a:lnTo>
                  <a:close/>
                </a:path>
              </a:pathLst>
            </a:custGeom>
            <a:solidFill>
              <a:srgbClr val="007198"/>
            </a:solidFill>
          </p:spPr>
          <p:txBody>
            <a:bodyPr wrap="square" lIns="0" tIns="0" rIns="0" bIns="0" rtlCol="0"/>
            <a:lstStyle/>
            <a:p>
              <a:endParaRPr/>
            </a:p>
          </p:txBody>
        </p:sp>
        <p:sp>
          <p:nvSpPr>
            <p:cNvPr id="9" name="object 9">
              <a:extLst>
                <a:ext uri="{FF2B5EF4-FFF2-40B4-BE49-F238E27FC236}">
                  <a16:creationId xmlns:a16="http://schemas.microsoft.com/office/drawing/2014/main" id="{7DE7FFA4-4059-C1E2-988A-03C7C7DDF79B}"/>
                </a:ext>
              </a:extLst>
            </p:cNvPr>
            <p:cNvSpPr/>
            <p:nvPr/>
          </p:nvSpPr>
          <p:spPr>
            <a:xfrm>
              <a:off x="2956941" y="1275626"/>
              <a:ext cx="3044190" cy="116839"/>
            </a:xfrm>
            <a:custGeom>
              <a:avLst/>
              <a:gdLst/>
              <a:ahLst/>
              <a:cxnLst/>
              <a:rect l="l" t="t" r="r" b="b"/>
              <a:pathLst>
                <a:path w="3044190" h="116840">
                  <a:moveTo>
                    <a:pt x="0" y="116649"/>
                  </a:moveTo>
                  <a:lnTo>
                    <a:pt x="3043745" y="116649"/>
                  </a:lnTo>
                  <a:lnTo>
                    <a:pt x="3043745" y="0"/>
                  </a:lnTo>
                  <a:lnTo>
                    <a:pt x="0" y="0"/>
                  </a:lnTo>
                  <a:lnTo>
                    <a:pt x="0" y="116649"/>
                  </a:lnTo>
                  <a:close/>
                </a:path>
              </a:pathLst>
            </a:custGeom>
            <a:solidFill>
              <a:srgbClr val="83276A"/>
            </a:solidFill>
          </p:spPr>
          <p:txBody>
            <a:bodyPr wrap="square" lIns="0" tIns="0" rIns="0" bIns="0" rtlCol="0"/>
            <a:lstStyle/>
            <a:p>
              <a:endParaRPr/>
            </a:p>
          </p:txBody>
        </p:sp>
        <p:sp>
          <p:nvSpPr>
            <p:cNvPr id="10" name="object 10">
              <a:extLst>
                <a:ext uri="{FF2B5EF4-FFF2-40B4-BE49-F238E27FC236}">
                  <a16:creationId xmlns:a16="http://schemas.microsoft.com/office/drawing/2014/main" id="{18EAD878-1C68-C5F1-5222-BA5028B7ABB4}"/>
                </a:ext>
              </a:extLst>
            </p:cNvPr>
            <p:cNvSpPr/>
            <p:nvPr/>
          </p:nvSpPr>
          <p:spPr>
            <a:xfrm>
              <a:off x="6000686" y="1275626"/>
              <a:ext cx="3357245" cy="116839"/>
            </a:xfrm>
            <a:custGeom>
              <a:avLst/>
              <a:gdLst/>
              <a:ahLst/>
              <a:cxnLst/>
              <a:rect l="l" t="t" r="r" b="b"/>
              <a:pathLst>
                <a:path w="3357245" h="116840">
                  <a:moveTo>
                    <a:pt x="0" y="116649"/>
                  </a:moveTo>
                  <a:lnTo>
                    <a:pt x="3356749" y="116649"/>
                  </a:lnTo>
                  <a:lnTo>
                    <a:pt x="3356749" y="0"/>
                  </a:lnTo>
                  <a:lnTo>
                    <a:pt x="0" y="0"/>
                  </a:lnTo>
                  <a:lnTo>
                    <a:pt x="0" y="116649"/>
                  </a:lnTo>
                  <a:close/>
                </a:path>
              </a:pathLst>
            </a:custGeom>
            <a:solidFill>
              <a:srgbClr val="033B6A"/>
            </a:solidFill>
          </p:spPr>
          <p:txBody>
            <a:bodyPr wrap="square" lIns="0" tIns="0" rIns="0" bIns="0" rtlCol="0"/>
            <a:lstStyle/>
            <a:p>
              <a:endParaRPr/>
            </a:p>
          </p:txBody>
        </p:sp>
        <p:sp>
          <p:nvSpPr>
            <p:cNvPr id="11" name="object 11">
              <a:extLst>
                <a:ext uri="{FF2B5EF4-FFF2-40B4-BE49-F238E27FC236}">
                  <a16:creationId xmlns:a16="http://schemas.microsoft.com/office/drawing/2014/main" id="{2DA96AFE-5B4F-D25F-7E92-38E605ED015F}"/>
                </a:ext>
              </a:extLst>
            </p:cNvPr>
            <p:cNvSpPr/>
            <p:nvPr/>
          </p:nvSpPr>
          <p:spPr>
            <a:xfrm>
              <a:off x="9357436" y="1275626"/>
              <a:ext cx="2832100" cy="116839"/>
            </a:xfrm>
            <a:custGeom>
              <a:avLst/>
              <a:gdLst/>
              <a:ahLst/>
              <a:cxnLst/>
              <a:rect l="l" t="t" r="r" b="b"/>
              <a:pathLst>
                <a:path w="2832100" h="116840">
                  <a:moveTo>
                    <a:pt x="2831515" y="0"/>
                  </a:moveTo>
                  <a:lnTo>
                    <a:pt x="0" y="0"/>
                  </a:lnTo>
                  <a:lnTo>
                    <a:pt x="0" y="116649"/>
                  </a:lnTo>
                  <a:lnTo>
                    <a:pt x="2831515" y="116649"/>
                  </a:lnTo>
                  <a:lnTo>
                    <a:pt x="2831515" y="0"/>
                  </a:lnTo>
                  <a:close/>
                </a:path>
              </a:pathLst>
            </a:custGeom>
            <a:solidFill>
              <a:srgbClr val="1F6A84"/>
            </a:solidFill>
          </p:spPr>
          <p:txBody>
            <a:bodyPr wrap="square" lIns="0" tIns="0" rIns="0" bIns="0" rtlCol="0"/>
            <a:lstStyle/>
            <a:p>
              <a:endParaRPr/>
            </a:p>
          </p:txBody>
        </p:sp>
        <p:pic>
          <p:nvPicPr>
            <p:cNvPr id="12" name="object 12">
              <a:extLst>
                <a:ext uri="{FF2B5EF4-FFF2-40B4-BE49-F238E27FC236}">
                  <a16:creationId xmlns:a16="http://schemas.microsoft.com/office/drawing/2014/main" id="{59D80F49-C2F5-6DBD-0D8D-3CF604411E8D}"/>
                </a:ext>
              </a:extLst>
            </p:cNvPr>
            <p:cNvPicPr/>
            <p:nvPr/>
          </p:nvPicPr>
          <p:blipFill>
            <a:blip r:embed="rId2" cstate="print"/>
            <a:stretch>
              <a:fillRect/>
            </a:stretch>
          </p:blipFill>
          <p:spPr>
            <a:xfrm>
              <a:off x="577773" y="266509"/>
              <a:ext cx="1845106" cy="917575"/>
            </a:xfrm>
            <a:prstGeom prst="rect">
              <a:avLst/>
            </a:prstGeom>
          </p:spPr>
        </p:pic>
      </p:grpSp>
      <p:sp>
        <p:nvSpPr>
          <p:cNvPr id="14" name="object 14">
            <a:extLst>
              <a:ext uri="{FF2B5EF4-FFF2-40B4-BE49-F238E27FC236}">
                <a16:creationId xmlns:a16="http://schemas.microsoft.com/office/drawing/2014/main" id="{81C096F5-6F7D-1DFE-CD12-37BFEC28C8BA}"/>
              </a:ext>
            </a:extLst>
          </p:cNvPr>
          <p:cNvSpPr txBox="1">
            <a:spLocks noGrp="1"/>
          </p:cNvSpPr>
          <p:nvPr>
            <p:ph type="ftr" sz="quarter" idx="5"/>
          </p:nvPr>
        </p:nvSpPr>
        <p:spPr>
          <a:xfrm>
            <a:off x="4038212" y="6622993"/>
            <a:ext cx="4113033" cy="205184"/>
          </a:xfrm>
          <a:prstGeom prst="rect">
            <a:avLst/>
          </a:prstGeom>
        </p:spPr>
        <p:txBody>
          <a:bodyPr vert="horz" wrap="square" lIns="0" tIns="0" rIns="0" bIns="0" rtlCol="0">
            <a:spAutoFit/>
          </a:bodyPr>
          <a:lstStyle/>
          <a:p>
            <a:pPr marL="12700">
              <a:lnSpc>
                <a:spcPts val="1645"/>
              </a:lnSpc>
            </a:pPr>
            <a:r>
              <a:rPr lang="en-US" dirty="0"/>
              <a:t>2027</a:t>
            </a:r>
            <a:r>
              <a:rPr lang="en-US" spc="360" dirty="0"/>
              <a:t> </a:t>
            </a:r>
            <a:r>
              <a:rPr dirty="0"/>
              <a:t>|</a:t>
            </a:r>
            <a:r>
              <a:rPr spc="310" dirty="0"/>
              <a:t> </a:t>
            </a:r>
            <a:r>
              <a:rPr dirty="0"/>
              <a:t>American</a:t>
            </a:r>
            <a:r>
              <a:rPr spc="-70" dirty="0"/>
              <a:t> </a:t>
            </a:r>
            <a:r>
              <a:rPr dirty="0"/>
              <a:t>Academy</a:t>
            </a:r>
            <a:r>
              <a:rPr spc="-10" dirty="0"/>
              <a:t> </a:t>
            </a:r>
            <a:r>
              <a:rPr dirty="0"/>
              <a:t>of</a:t>
            </a:r>
            <a:r>
              <a:rPr spc="-10" dirty="0"/>
              <a:t> </a:t>
            </a:r>
            <a:r>
              <a:rPr dirty="0"/>
              <a:t>Implant</a:t>
            </a:r>
            <a:r>
              <a:rPr spc="-15" dirty="0"/>
              <a:t> </a:t>
            </a:r>
            <a:r>
              <a:rPr dirty="0"/>
              <a:t>Dentistry</a:t>
            </a:r>
            <a:r>
              <a:rPr spc="365" dirty="0"/>
              <a:t> </a:t>
            </a:r>
            <a:endParaRPr spc="-50" dirty="0"/>
          </a:p>
        </p:txBody>
      </p:sp>
      <p:sp>
        <p:nvSpPr>
          <p:cNvPr id="15" name="object 2">
            <a:extLst>
              <a:ext uri="{FF2B5EF4-FFF2-40B4-BE49-F238E27FC236}">
                <a16:creationId xmlns:a16="http://schemas.microsoft.com/office/drawing/2014/main" id="{141EB67E-B09A-717C-D6CE-06EE2565F72E}"/>
              </a:ext>
            </a:extLst>
          </p:cNvPr>
          <p:cNvSpPr txBox="1">
            <a:spLocks/>
          </p:cNvSpPr>
          <p:nvPr/>
        </p:nvSpPr>
        <p:spPr>
          <a:xfrm>
            <a:off x="2956941" y="530889"/>
            <a:ext cx="10130563" cy="443711"/>
          </a:xfrm>
          <a:prstGeom prst="rect">
            <a:avLst/>
          </a:prstGeom>
        </p:spPr>
        <p:txBody>
          <a:bodyPr vert="horz" wrap="square" lIns="0" tIns="12700" rIns="0" bIns="0" rtlCol="0">
            <a:spAutoFit/>
          </a:bodyPr>
          <a:lstStyle>
            <a:lvl1pPr>
              <a:defRPr sz="2900" b="1" i="0">
                <a:solidFill>
                  <a:srgbClr val="00589D"/>
                </a:solidFill>
                <a:latin typeface="Arial"/>
                <a:ea typeface="+mj-ea"/>
                <a:cs typeface="Arial"/>
              </a:defRPr>
            </a:lvl1pPr>
          </a:lstStyle>
          <a:p>
            <a:pPr marL="19050">
              <a:spcBef>
                <a:spcPts val="100"/>
              </a:spcBef>
            </a:pPr>
            <a:r>
              <a:rPr lang="en-US" sz="2800" dirty="0">
                <a:solidFill>
                  <a:srgbClr val="007198"/>
                </a:solidFill>
              </a:rPr>
              <a:t>Candidate Number: </a:t>
            </a:r>
            <a:r>
              <a:rPr lang="en-US" sz="2800" dirty="0">
                <a:solidFill>
                  <a:srgbClr val="83276A"/>
                </a:solidFill>
              </a:rPr>
              <a:t>{Candidate number}</a:t>
            </a:r>
          </a:p>
        </p:txBody>
      </p:sp>
      <p:sp>
        <p:nvSpPr>
          <p:cNvPr id="17" name="object 13">
            <a:extLst>
              <a:ext uri="{FF2B5EF4-FFF2-40B4-BE49-F238E27FC236}">
                <a16:creationId xmlns:a16="http://schemas.microsoft.com/office/drawing/2014/main" id="{6A011566-4736-B9B0-4F20-04D49D083F79}"/>
              </a:ext>
            </a:extLst>
          </p:cNvPr>
          <p:cNvSpPr txBox="1"/>
          <p:nvPr/>
        </p:nvSpPr>
        <p:spPr>
          <a:xfrm>
            <a:off x="1295400" y="1458219"/>
            <a:ext cx="8991600" cy="874598"/>
          </a:xfrm>
          <a:prstGeom prst="rect">
            <a:avLst/>
          </a:prstGeom>
        </p:spPr>
        <p:txBody>
          <a:bodyPr vert="horz" wrap="square" lIns="0" tIns="12700" rIns="0" bIns="0" rtlCol="0">
            <a:spAutoFit/>
          </a:bodyPr>
          <a:lstStyle/>
          <a:p>
            <a:pPr marL="298450" marR="5080" indent="-285750" algn="ctr">
              <a:spcBef>
                <a:spcPts val="120"/>
              </a:spcBef>
              <a:buFont typeface="Wingdings" panose="05000000000000000000" pitchFamily="2" charset="2"/>
              <a:buChar char="Ø"/>
            </a:pPr>
            <a:r>
              <a:rPr lang="en-US" sz="3200" dirty="0">
                <a:solidFill>
                  <a:srgbClr val="83276A"/>
                </a:solidFill>
                <a:effectLst>
                  <a:outerShdw blurRad="38100" dist="38100" dir="2700000" algn="tl">
                    <a:srgbClr val="000000">
                      <a:alpha val="43137"/>
                    </a:srgbClr>
                  </a:outerShdw>
                </a:effectLst>
                <a:latin typeface="Arial"/>
                <a:cs typeface="Arial"/>
              </a:rPr>
              <a:t>Radiographic Examination</a:t>
            </a:r>
            <a:br>
              <a:rPr lang="en-US" sz="2400" dirty="0">
                <a:solidFill>
                  <a:srgbClr val="221F1F"/>
                </a:solidFill>
                <a:latin typeface="Arial"/>
                <a:cs typeface="Arial"/>
              </a:rPr>
            </a:br>
            <a:endParaRPr lang="en-US" sz="2400" dirty="0">
              <a:latin typeface="Arial"/>
              <a:cs typeface="Arial"/>
            </a:endParaRPr>
          </a:p>
        </p:txBody>
      </p:sp>
      <p:sp>
        <p:nvSpPr>
          <p:cNvPr id="2" name="TextBox 1">
            <a:extLst>
              <a:ext uri="{FF2B5EF4-FFF2-40B4-BE49-F238E27FC236}">
                <a16:creationId xmlns:a16="http://schemas.microsoft.com/office/drawing/2014/main" id="{FD23215B-6071-7F73-2864-A3843F06E0F4}"/>
              </a:ext>
            </a:extLst>
          </p:cNvPr>
          <p:cNvSpPr txBox="1"/>
          <p:nvPr/>
        </p:nvSpPr>
        <p:spPr>
          <a:xfrm>
            <a:off x="62861" y="1963485"/>
            <a:ext cx="11900539" cy="646331"/>
          </a:xfrm>
          <a:prstGeom prst="rect">
            <a:avLst/>
          </a:prstGeom>
          <a:noFill/>
        </p:spPr>
        <p:txBody>
          <a:bodyPr wrap="square" rtlCol="0">
            <a:spAutoFit/>
          </a:bodyPr>
          <a:lstStyle/>
          <a:p>
            <a:pPr algn="ctr"/>
            <a:r>
              <a:rPr lang="en-US" sz="1100" b="0" i="0" u="none" strike="noStrike" baseline="0" dirty="0">
                <a:solidFill>
                  <a:srgbClr val="000000"/>
                </a:solidFill>
                <a:latin typeface="Arial" panose="020B0604020202020204" pitchFamily="34" charset="0"/>
              </a:rPr>
              <a:t>Describe the findings and limitations.</a:t>
            </a:r>
            <a:r>
              <a:rPr lang="en-US" sz="1800" b="0" i="0" u="none" strike="noStrike" baseline="0" dirty="0">
                <a:solidFill>
                  <a:srgbClr val="000000"/>
                </a:solidFill>
                <a:latin typeface="Arial" panose="020B0604020202020204" pitchFamily="34" charset="0"/>
              </a:rPr>
              <a:t>	</a:t>
            </a:r>
          </a:p>
          <a:p>
            <a:pPr algn="ctr"/>
            <a:r>
              <a:rPr lang="en-US" sz="1800" b="0" i="0" u="none" strike="noStrike" baseline="0" dirty="0">
                <a:solidFill>
                  <a:srgbClr val="000000"/>
                </a:solidFill>
                <a:latin typeface="Arial" panose="020B0604020202020204" pitchFamily="34" charset="0"/>
              </a:rPr>
              <a:t>	</a:t>
            </a:r>
          </a:p>
        </p:txBody>
      </p:sp>
      <p:sp>
        <p:nvSpPr>
          <p:cNvPr id="13" name="TextBox 12">
            <a:extLst>
              <a:ext uri="{FF2B5EF4-FFF2-40B4-BE49-F238E27FC236}">
                <a16:creationId xmlns:a16="http://schemas.microsoft.com/office/drawing/2014/main" id="{2A0C267E-CF02-F7E2-110E-8714F54650D4}"/>
              </a:ext>
            </a:extLst>
          </p:cNvPr>
          <p:cNvSpPr txBox="1"/>
          <p:nvPr/>
        </p:nvSpPr>
        <p:spPr>
          <a:xfrm>
            <a:off x="373420" y="2438004"/>
            <a:ext cx="11132297" cy="369332"/>
          </a:xfrm>
          <a:prstGeom prst="rect">
            <a:avLst/>
          </a:prstGeom>
          <a:noFill/>
        </p:spPr>
        <p:txBody>
          <a:bodyPr wrap="square" rtlCol="0">
            <a:spAutoFit/>
          </a:bodyPr>
          <a:lstStyle/>
          <a:p>
            <a:r>
              <a:rPr lang="en-US" sz="1800" dirty="0">
                <a:solidFill>
                  <a:srgbClr val="221F1F"/>
                </a:solidFill>
                <a:latin typeface="Arial"/>
                <a:cs typeface="Arial"/>
              </a:rPr>
              <a:t>Copy your text here using the same font and size.</a:t>
            </a:r>
            <a:endParaRPr lang="en-US" dirty="0"/>
          </a:p>
        </p:txBody>
      </p:sp>
      <p:sp>
        <p:nvSpPr>
          <p:cNvPr id="16" name="object 13">
            <a:extLst>
              <a:ext uri="{FF2B5EF4-FFF2-40B4-BE49-F238E27FC236}">
                <a16:creationId xmlns:a16="http://schemas.microsoft.com/office/drawing/2014/main" id="{6A276F5A-2867-BDB8-2AE4-E93C35139DA9}"/>
              </a:ext>
            </a:extLst>
          </p:cNvPr>
          <p:cNvSpPr txBox="1"/>
          <p:nvPr/>
        </p:nvSpPr>
        <p:spPr>
          <a:xfrm>
            <a:off x="1371600" y="3996972"/>
            <a:ext cx="8991600" cy="874598"/>
          </a:xfrm>
          <a:prstGeom prst="rect">
            <a:avLst/>
          </a:prstGeom>
        </p:spPr>
        <p:txBody>
          <a:bodyPr vert="horz" wrap="square" lIns="0" tIns="12700" rIns="0" bIns="0" rtlCol="0">
            <a:spAutoFit/>
          </a:bodyPr>
          <a:lstStyle/>
          <a:p>
            <a:pPr marL="298450" marR="5080" indent="-285750" algn="ctr">
              <a:spcBef>
                <a:spcPts val="120"/>
              </a:spcBef>
              <a:buFont typeface="Wingdings" panose="05000000000000000000" pitchFamily="2" charset="2"/>
              <a:buChar char="Ø"/>
            </a:pPr>
            <a:r>
              <a:rPr lang="en-US" sz="3200" dirty="0">
                <a:solidFill>
                  <a:srgbClr val="83276A"/>
                </a:solidFill>
                <a:effectLst>
                  <a:outerShdw blurRad="38100" dist="38100" dir="2700000" algn="tl">
                    <a:srgbClr val="000000">
                      <a:alpha val="43137"/>
                    </a:srgbClr>
                  </a:outerShdw>
                </a:effectLst>
                <a:latin typeface="Arial"/>
                <a:cs typeface="Arial"/>
              </a:rPr>
              <a:t>Perioperative Diagnosis</a:t>
            </a:r>
            <a:br>
              <a:rPr lang="en-US" sz="2400" dirty="0">
                <a:solidFill>
                  <a:srgbClr val="221F1F"/>
                </a:solidFill>
                <a:latin typeface="Arial"/>
                <a:cs typeface="Arial"/>
              </a:rPr>
            </a:br>
            <a:endParaRPr lang="en-US" sz="2400" dirty="0">
              <a:latin typeface="Arial"/>
              <a:cs typeface="Arial"/>
            </a:endParaRPr>
          </a:p>
        </p:txBody>
      </p:sp>
      <p:sp>
        <p:nvSpPr>
          <p:cNvPr id="19" name="TextBox 18">
            <a:extLst>
              <a:ext uri="{FF2B5EF4-FFF2-40B4-BE49-F238E27FC236}">
                <a16:creationId xmlns:a16="http://schemas.microsoft.com/office/drawing/2014/main" id="{2E05DAF8-B5D2-DC37-6844-F5C2AB12B2E8}"/>
              </a:ext>
            </a:extLst>
          </p:cNvPr>
          <p:cNvSpPr txBox="1"/>
          <p:nvPr/>
        </p:nvSpPr>
        <p:spPr>
          <a:xfrm>
            <a:off x="144460" y="4443295"/>
            <a:ext cx="11900539" cy="646331"/>
          </a:xfrm>
          <a:prstGeom prst="rect">
            <a:avLst/>
          </a:prstGeom>
          <a:noFill/>
        </p:spPr>
        <p:txBody>
          <a:bodyPr wrap="square" rtlCol="0">
            <a:spAutoFit/>
          </a:bodyPr>
          <a:lstStyle/>
          <a:p>
            <a:pPr algn="ctr"/>
            <a:r>
              <a:rPr lang="en-US" sz="1100" b="0" i="0" u="none" strike="noStrike" baseline="0" dirty="0">
                <a:solidFill>
                  <a:srgbClr val="000000"/>
                </a:solidFill>
                <a:latin typeface="Arial" panose="020B0604020202020204" pitchFamily="34" charset="0"/>
              </a:rPr>
              <a:t>Describe the perioperative diagnosis.</a:t>
            </a:r>
            <a:r>
              <a:rPr lang="en-US" sz="1800" b="0" i="0" u="none" strike="noStrike" baseline="0" dirty="0">
                <a:solidFill>
                  <a:srgbClr val="000000"/>
                </a:solidFill>
                <a:latin typeface="Arial" panose="020B0604020202020204" pitchFamily="34" charset="0"/>
              </a:rPr>
              <a:t>	</a:t>
            </a:r>
          </a:p>
          <a:p>
            <a:pPr algn="ctr"/>
            <a:r>
              <a:rPr lang="en-US" sz="1800" b="0" i="0" u="none" strike="noStrike" baseline="0" dirty="0">
                <a:solidFill>
                  <a:srgbClr val="000000"/>
                </a:solidFill>
                <a:latin typeface="Arial" panose="020B0604020202020204" pitchFamily="34" charset="0"/>
              </a:rPr>
              <a:t>	</a:t>
            </a:r>
          </a:p>
        </p:txBody>
      </p:sp>
      <p:sp>
        <p:nvSpPr>
          <p:cNvPr id="20" name="TextBox 19">
            <a:extLst>
              <a:ext uri="{FF2B5EF4-FFF2-40B4-BE49-F238E27FC236}">
                <a16:creationId xmlns:a16="http://schemas.microsoft.com/office/drawing/2014/main" id="{DDBE1441-7C19-C02A-ED57-16CD3C918D13}"/>
              </a:ext>
            </a:extLst>
          </p:cNvPr>
          <p:cNvSpPr txBox="1"/>
          <p:nvPr/>
        </p:nvSpPr>
        <p:spPr>
          <a:xfrm>
            <a:off x="373420" y="4870319"/>
            <a:ext cx="11132297" cy="369332"/>
          </a:xfrm>
          <a:prstGeom prst="rect">
            <a:avLst/>
          </a:prstGeom>
          <a:noFill/>
        </p:spPr>
        <p:txBody>
          <a:bodyPr wrap="square" rtlCol="0">
            <a:spAutoFit/>
          </a:bodyPr>
          <a:lstStyle/>
          <a:p>
            <a:r>
              <a:rPr lang="en-US" sz="1800" dirty="0">
                <a:solidFill>
                  <a:srgbClr val="221F1F"/>
                </a:solidFill>
                <a:latin typeface="Arial"/>
                <a:cs typeface="Arial"/>
              </a:rPr>
              <a:t>Copy your text here using the same font and size.</a:t>
            </a:r>
            <a:endParaRPr lang="en-US" dirty="0"/>
          </a:p>
        </p:txBody>
      </p:sp>
    </p:spTree>
    <p:extLst>
      <p:ext uri="{BB962C8B-B14F-4D97-AF65-F5344CB8AC3E}">
        <p14:creationId xmlns:p14="http://schemas.microsoft.com/office/powerpoint/2010/main" val="27232745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694E87-4141-C70B-CB46-FE972915F24F}"/>
            </a:ext>
          </a:extLst>
        </p:cNvPr>
        <p:cNvGrpSpPr/>
        <p:nvPr/>
      </p:nvGrpSpPr>
      <p:grpSpPr>
        <a:xfrm>
          <a:off x="0" y="0"/>
          <a:ext cx="0" cy="0"/>
          <a:chOff x="0" y="0"/>
          <a:chExt cx="0" cy="0"/>
        </a:xfrm>
      </p:grpSpPr>
      <p:grpSp>
        <p:nvGrpSpPr>
          <p:cNvPr id="3" name="object 3">
            <a:extLst>
              <a:ext uri="{FF2B5EF4-FFF2-40B4-BE49-F238E27FC236}">
                <a16:creationId xmlns:a16="http://schemas.microsoft.com/office/drawing/2014/main" id="{DFDFABCB-0D01-1AD1-DE9C-48541C387ECD}"/>
              </a:ext>
            </a:extLst>
          </p:cNvPr>
          <p:cNvGrpSpPr/>
          <p:nvPr/>
        </p:nvGrpSpPr>
        <p:grpSpPr>
          <a:xfrm>
            <a:off x="0" y="0"/>
            <a:ext cx="12189460" cy="1392555"/>
            <a:chOff x="0" y="0"/>
            <a:chExt cx="12189460" cy="1392555"/>
          </a:xfrm>
        </p:grpSpPr>
        <p:sp>
          <p:nvSpPr>
            <p:cNvPr id="4" name="object 4">
              <a:extLst>
                <a:ext uri="{FF2B5EF4-FFF2-40B4-BE49-F238E27FC236}">
                  <a16:creationId xmlns:a16="http://schemas.microsoft.com/office/drawing/2014/main" id="{8F2E0077-2A56-91C6-39A6-025703065856}"/>
                </a:ext>
              </a:extLst>
            </p:cNvPr>
            <p:cNvSpPr/>
            <p:nvPr/>
          </p:nvSpPr>
          <p:spPr>
            <a:xfrm>
              <a:off x="0" y="0"/>
              <a:ext cx="12189460" cy="1375410"/>
            </a:xfrm>
            <a:custGeom>
              <a:avLst/>
              <a:gdLst/>
              <a:ahLst/>
              <a:cxnLst/>
              <a:rect l="l" t="t" r="r" b="b"/>
              <a:pathLst>
                <a:path w="12189460" h="1375410">
                  <a:moveTo>
                    <a:pt x="12188952" y="0"/>
                  </a:moveTo>
                  <a:lnTo>
                    <a:pt x="10822457" y="0"/>
                  </a:lnTo>
                  <a:lnTo>
                    <a:pt x="0" y="0"/>
                  </a:lnTo>
                  <a:lnTo>
                    <a:pt x="0" y="226783"/>
                  </a:lnTo>
                  <a:lnTo>
                    <a:pt x="10822457" y="226783"/>
                  </a:lnTo>
                  <a:lnTo>
                    <a:pt x="10822457" y="1375003"/>
                  </a:lnTo>
                  <a:lnTo>
                    <a:pt x="12188952" y="1375003"/>
                  </a:lnTo>
                  <a:lnTo>
                    <a:pt x="12188952" y="226783"/>
                  </a:lnTo>
                  <a:lnTo>
                    <a:pt x="12188952" y="0"/>
                  </a:lnTo>
                  <a:close/>
                </a:path>
              </a:pathLst>
            </a:custGeom>
            <a:solidFill>
              <a:srgbClr val="007699"/>
            </a:solidFill>
          </p:spPr>
          <p:txBody>
            <a:bodyPr wrap="square" lIns="0" tIns="0" rIns="0" bIns="0" rtlCol="0"/>
            <a:lstStyle/>
            <a:p>
              <a:endParaRPr/>
            </a:p>
          </p:txBody>
        </p:sp>
        <p:sp>
          <p:nvSpPr>
            <p:cNvPr id="5" name="object 5">
              <a:extLst>
                <a:ext uri="{FF2B5EF4-FFF2-40B4-BE49-F238E27FC236}">
                  <a16:creationId xmlns:a16="http://schemas.microsoft.com/office/drawing/2014/main" id="{C19B2D0E-81C9-2ED0-D19D-E745ACA19600}"/>
                </a:ext>
              </a:extLst>
            </p:cNvPr>
            <p:cNvSpPr/>
            <p:nvPr/>
          </p:nvSpPr>
          <p:spPr>
            <a:xfrm>
              <a:off x="10822457" y="1368653"/>
              <a:ext cx="1366520" cy="12700"/>
            </a:xfrm>
            <a:custGeom>
              <a:avLst/>
              <a:gdLst/>
              <a:ahLst/>
              <a:cxnLst/>
              <a:rect l="l" t="t" r="r" b="b"/>
              <a:pathLst>
                <a:path w="1366520" h="12700">
                  <a:moveTo>
                    <a:pt x="0" y="12700"/>
                  </a:moveTo>
                  <a:lnTo>
                    <a:pt x="1366494" y="12700"/>
                  </a:lnTo>
                  <a:lnTo>
                    <a:pt x="1366494" y="0"/>
                  </a:lnTo>
                  <a:lnTo>
                    <a:pt x="0" y="0"/>
                  </a:lnTo>
                  <a:lnTo>
                    <a:pt x="0" y="12700"/>
                  </a:lnTo>
                  <a:close/>
                </a:path>
              </a:pathLst>
            </a:custGeom>
            <a:solidFill>
              <a:srgbClr val="FFFFFF"/>
            </a:solidFill>
          </p:spPr>
          <p:txBody>
            <a:bodyPr wrap="square" lIns="0" tIns="0" rIns="0" bIns="0" rtlCol="0"/>
            <a:lstStyle/>
            <a:p>
              <a:endParaRPr/>
            </a:p>
          </p:txBody>
        </p:sp>
        <p:sp>
          <p:nvSpPr>
            <p:cNvPr id="6" name="object 6">
              <a:extLst>
                <a:ext uri="{FF2B5EF4-FFF2-40B4-BE49-F238E27FC236}">
                  <a16:creationId xmlns:a16="http://schemas.microsoft.com/office/drawing/2014/main" id="{F1BA6D3B-9043-B1A4-2A97-9A9F57256ADA}"/>
                </a:ext>
              </a:extLst>
            </p:cNvPr>
            <p:cNvSpPr/>
            <p:nvPr/>
          </p:nvSpPr>
          <p:spPr>
            <a:xfrm>
              <a:off x="10822457" y="0"/>
              <a:ext cx="0" cy="1375410"/>
            </a:xfrm>
            <a:custGeom>
              <a:avLst/>
              <a:gdLst/>
              <a:ahLst/>
              <a:cxnLst/>
              <a:rect l="l" t="t" r="r" b="b"/>
              <a:pathLst>
                <a:path h="1375410">
                  <a:moveTo>
                    <a:pt x="0" y="0"/>
                  </a:moveTo>
                  <a:lnTo>
                    <a:pt x="0" y="1375003"/>
                  </a:lnTo>
                </a:path>
              </a:pathLst>
            </a:custGeom>
            <a:ln w="12700">
              <a:solidFill>
                <a:srgbClr val="FFFFFF"/>
              </a:solidFill>
            </a:ln>
          </p:spPr>
          <p:txBody>
            <a:bodyPr wrap="square" lIns="0" tIns="0" rIns="0" bIns="0" rtlCol="0"/>
            <a:lstStyle/>
            <a:p>
              <a:endParaRPr/>
            </a:p>
          </p:txBody>
        </p:sp>
        <p:sp>
          <p:nvSpPr>
            <p:cNvPr id="7" name="object 7">
              <a:extLst>
                <a:ext uri="{FF2B5EF4-FFF2-40B4-BE49-F238E27FC236}">
                  <a16:creationId xmlns:a16="http://schemas.microsoft.com/office/drawing/2014/main" id="{93E5D95B-ABD5-9C11-C55F-288ABA83ED4C}"/>
                </a:ext>
              </a:extLst>
            </p:cNvPr>
            <p:cNvSpPr/>
            <p:nvPr/>
          </p:nvSpPr>
          <p:spPr>
            <a:xfrm>
              <a:off x="10822461" y="8511"/>
              <a:ext cx="1366520" cy="1366520"/>
            </a:xfrm>
            <a:custGeom>
              <a:avLst/>
              <a:gdLst/>
              <a:ahLst/>
              <a:cxnLst/>
              <a:rect l="l" t="t" r="r" b="b"/>
              <a:pathLst>
                <a:path w="1366520" h="1366520">
                  <a:moveTo>
                    <a:pt x="1366494" y="0"/>
                  </a:moveTo>
                  <a:lnTo>
                    <a:pt x="0" y="1366494"/>
                  </a:lnTo>
                  <a:lnTo>
                    <a:pt x="1366494" y="1366494"/>
                  </a:lnTo>
                  <a:lnTo>
                    <a:pt x="1366494" y="0"/>
                  </a:lnTo>
                  <a:close/>
                </a:path>
              </a:pathLst>
            </a:custGeom>
            <a:solidFill>
              <a:srgbClr val="004E66"/>
            </a:solidFill>
          </p:spPr>
          <p:txBody>
            <a:bodyPr wrap="square" lIns="0" tIns="0" rIns="0" bIns="0" rtlCol="0"/>
            <a:lstStyle/>
            <a:p>
              <a:endParaRPr/>
            </a:p>
          </p:txBody>
        </p:sp>
        <p:sp>
          <p:nvSpPr>
            <p:cNvPr id="8" name="object 8">
              <a:extLst>
                <a:ext uri="{FF2B5EF4-FFF2-40B4-BE49-F238E27FC236}">
                  <a16:creationId xmlns:a16="http://schemas.microsoft.com/office/drawing/2014/main" id="{AFE3842E-1302-0586-738E-09C34F95DD93}"/>
                </a:ext>
              </a:extLst>
            </p:cNvPr>
            <p:cNvSpPr/>
            <p:nvPr/>
          </p:nvSpPr>
          <p:spPr>
            <a:xfrm>
              <a:off x="0" y="1275626"/>
              <a:ext cx="2957195" cy="116839"/>
            </a:xfrm>
            <a:custGeom>
              <a:avLst/>
              <a:gdLst/>
              <a:ahLst/>
              <a:cxnLst/>
              <a:rect l="l" t="t" r="r" b="b"/>
              <a:pathLst>
                <a:path w="2957195" h="116840">
                  <a:moveTo>
                    <a:pt x="0" y="116649"/>
                  </a:moveTo>
                  <a:lnTo>
                    <a:pt x="2956941" y="116649"/>
                  </a:lnTo>
                  <a:lnTo>
                    <a:pt x="2956941" y="0"/>
                  </a:lnTo>
                  <a:lnTo>
                    <a:pt x="0" y="0"/>
                  </a:lnTo>
                  <a:lnTo>
                    <a:pt x="0" y="116649"/>
                  </a:lnTo>
                  <a:close/>
                </a:path>
              </a:pathLst>
            </a:custGeom>
            <a:solidFill>
              <a:srgbClr val="007198"/>
            </a:solidFill>
          </p:spPr>
          <p:txBody>
            <a:bodyPr wrap="square" lIns="0" tIns="0" rIns="0" bIns="0" rtlCol="0"/>
            <a:lstStyle/>
            <a:p>
              <a:endParaRPr/>
            </a:p>
          </p:txBody>
        </p:sp>
        <p:sp>
          <p:nvSpPr>
            <p:cNvPr id="9" name="object 9">
              <a:extLst>
                <a:ext uri="{FF2B5EF4-FFF2-40B4-BE49-F238E27FC236}">
                  <a16:creationId xmlns:a16="http://schemas.microsoft.com/office/drawing/2014/main" id="{48E345CB-99A4-946B-363C-148D05D53E02}"/>
                </a:ext>
              </a:extLst>
            </p:cNvPr>
            <p:cNvSpPr/>
            <p:nvPr/>
          </p:nvSpPr>
          <p:spPr>
            <a:xfrm>
              <a:off x="2956941" y="1275626"/>
              <a:ext cx="3044190" cy="116839"/>
            </a:xfrm>
            <a:custGeom>
              <a:avLst/>
              <a:gdLst/>
              <a:ahLst/>
              <a:cxnLst/>
              <a:rect l="l" t="t" r="r" b="b"/>
              <a:pathLst>
                <a:path w="3044190" h="116840">
                  <a:moveTo>
                    <a:pt x="0" y="116649"/>
                  </a:moveTo>
                  <a:lnTo>
                    <a:pt x="3043745" y="116649"/>
                  </a:lnTo>
                  <a:lnTo>
                    <a:pt x="3043745" y="0"/>
                  </a:lnTo>
                  <a:lnTo>
                    <a:pt x="0" y="0"/>
                  </a:lnTo>
                  <a:lnTo>
                    <a:pt x="0" y="116649"/>
                  </a:lnTo>
                  <a:close/>
                </a:path>
              </a:pathLst>
            </a:custGeom>
            <a:solidFill>
              <a:srgbClr val="83276A"/>
            </a:solidFill>
          </p:spPr>
          <p:txBody>
            <a:bodyPr wrap="square" lIns="0" tIns="0" rIns="0" bIns="0" rtlCol="0"/>
            <a:lstStyle/>
            <a:p>
              <a:endParaRPr/>
            </a:p>
          </p:txBody>
        </p:sp>
        <p:sp>
          <p:nvSpPr>
            <p:cNvPr id="10" name="object 10">
              <a:extLst>
                <a:ext uri="{FF2B5EF4-FFF2-40B4-BE49-F238E27FC236}">
                  <a16:creationId xmlns:a16="http://schemas.microsoft.com/office/drawing/2014/main" id="{5ED443FA-A5AB-DCA0-F9F9-2408E6C9E631}"/>
                </a:ext>
              </a:extLst>
            </p:cNvPr>
            <p:cNvSpPr/>
            <p:nvPr/>
          </p:nvSpPr>
          <p:spPr>
            <a:xfrm>
              <a:off x="6000686" y="1275626"/>
              <a:ext cx="3357245" cy="116839"/>
            </a:xfrm>
            <a:custGeom>
              <a:avLst/>
              <a:gdLst/>
              <a:ahLst/>
              <a:cxnLst/>
              <a:rect l="l" t="t" r="r" b="b"/>
              <a:pathLst>
                <a:path w="3357245" h="116840">
                  <a:moveTo>
                    <a:pt x="0" y="116649"/>
                  </a:moveTo>
                  <a:lnTo>
                    <a:pt x="3356749" y="116649"/>
                  </a:lnTo>
                  <a:lnTo>
                    <a:pt x="3356749" y="0"/>
                  </a:lnTo>
                  <a:lnTo>
                    <a:pt x="0" y="0"/>
                  </a:lnTo>
                  <a:lnTo>
                    <a:pt x="0" y="116649"/>
                  </a:lnTo>
                  <a:close/>
                </a:path>
              </a:pathLst>
            </a:custGeom>
            <a:solidFill>
              <a:srgbClr val="033B6A"/>
            </a:solidFill>
          </p:spPr>
          <p:txBody>
            <a:bodyPr wrap="square" lIns="0" tIns="0" rIns="0" bIns="0" rtlCol="0"/>
            <a:lstStyle/>
            <a:p>
              <a:endParaRPr/>
            </a:p>
          </p:txBody>
        </p:sp>
        <p:sp>
          <p:nvSpPr>
            <p:cNvPr id="11" name="object 11">
              <a:extLst>
                <a:ext uri="{FF2B5EF4-FFF2-40B4-BE49-F238E27FC236}">
                  <a16:creationId xmlns:a16="http://schemas.microsoft.com/office/drawing/2014/main" id="{4FE0C74F-5A08-CB5F-E808-FBB60B715819}"/>
                </a:ext>
              </a:extLst>
            </p:cNvPr>
            <p:cNvSpPr/>
            <p:nvPr/>
          </p:nvSpPr>
          <p:spPr>
            <a:xfrm>
              <a:off x="9357436" y="1275626"/>
              <a:ext cx="2832100" cy="116839"/>
            </a:xfrm>
            <a:custGeom>
              <a:avLst/>
              <a:gdLst/>
              <a:ahLst/>
              <a:cxnLst/>
              <a:rect l="l" t="t" r="r" b="b"/>
              <a:pathLst>
                <a:path w="2832100" h="116840">
                  <a:moveTo>
                    <a:pt x="2831515" y="0"/>
                  </a:moveTo>
                  <a:lnTo>
                    <a:pt x="0" y="0"/>
                  </a:lnTo>
                  <a:lnTo>
                    <a:pt x="0" y="116649"/>
                  </a:lnTo>
                  <a:lnTo>
                    <a:pt x="2831515" y="116649"/>
                  </a:lnTo>
                  <a:lnTo>
                    <a:pt x="2831515" y="0"/>
                  </a:lnTo>
                  <a:close/>
                </a:path>
              </a:pathLst>
            </a:custGeom>
            <a:solidFill>
              <a:srgbClr val="1F6A84"/>
            </a:solidFill>
          </p:spPr>
          <p:txBody>
            <a:bodyPr wrap="square" lIns="0" tIns="0" rIns="0" bIns="0" rtlCol="0"/>
            <a:lstStyle/>
            <a:p>
              <a:endParaRPr/>
            </a:p>
          </p:txBody>
        </p:sp>
        <p:pic>
          <p:nvPicPr>
            <p:cNvPr id="12" name="object 12">
              <a:extLst>
                <a:ext uri="{FF2B5EF4-FFF2-40B4-BE49-F238E27FC236}">
                  <a16:creationId xmlns:a16="http://schemas.microsoft.com/office/drawing/2014/main" id="{CBBEB1F6-9A92-9A1E-8CC4-623A47A5200E}"/>
                </a:ext>
              </a:extLst>
            </p:cNvPr>
            <p:cNvPicPr/>
            <p:nvPr/>
          </p:nvPicPr>
          <p:blipFill>
            <a:blip r:embed="rId2" cstate="print"/>
            <a:stretch>
              <a:fillRect/>
            </a:stretch>
          </p:blipFill>
          <p:spPr>
            <a:xfrm>
              <a:off x="577773" y="266509"/>
              <a:ext cx="1845106" cy="917575"/>
            </a:xfrm>
            <a:prstGeom prst="rect">
              <a:avLst/>
            </a:prstGeom>
          </p:spPr>
        </p:pic>
      </p:grpSp>
      <p:sp>
        <p:nvSpPr>
          <p:cNvPr id="14" name="object 14">
            <a:extLst>
              <a:ext uri="{FF2B5EF4-FFF2-40B4-BE49-F238E27FC236}">
                <a16:creationId xmlns:a16="http://schemas.microsoft.com/office/drawing/2014/main" id="{0CE374C8-F98E-A631-F1A1-D644F2690C61}"/>
              </a:ext>
            </a:extLst>
          </p:cNvPr>
          <p:cNvSpPr txBox="1">
            <a:spLocks noGrp="1"/>
          </p:cNvSpPr>
          <p:nvPr>
            <p:ph type="ftr" sz="quarter" idx="5"/>
          </p:nvPr>
        </p:nvSpPr>
        <p:spPr>
          <a:xfrm>
            <a:off x="4038212" y="6622993"/>
            <a:ext cx="4113033" cy="205184"/>
          </a:xfrm>
          <a:prstGeom prst="rect">
            <a:avLst/>
          </a:prstGeom>
        </p:spPr>
        <p:txBody>
          <a:bodyPr vert="horz" wrap="square" lIns="0" tIns="0" rIns="0" bIns="0" rtlCol="0">
            <a:spAutoFit/>
          </a:bodyPr>
          <a:lstStyle/>
          <a:p>
            <a:pPr marL="12700">
              <a:lnSpc>
                <a:spcPts val="1645"/>
              </a:lnSpc>
            </a:pPr>
            <a:r>
              <a:rPr lang="en-US" dirty="0"/>
              <a:t>2027</a:t>
            </a:r>
            <a:r>
              <a:rPr lang="en-US" spc="360" dirty="0"/>
              <a:t> </a:t>
            </a:r>
            <a:r>
              <a:rPr dirty="0"/>
              <a:t>|</a:t>
            </a:r>
            <a:r>
              <a:rPr spc="310" dirty="0"/>
              <a:t> </a:t>
            </a:r>
            <a:r>
              <a:rPr dirty="0"/>
              <a:t>American</a:t>
            </a:r>
            <a:r>
              <a:rPr spc="-70" dirty="0"/>
              <a:t> </a:t>
            </a:r>
            <a:r>
              <a:rPr dirty="0"/>
              <a:t>Academy</a:t>
            </a:r>
            <a:r>
              <a:rPr spc="-10" dirty="0"/>
              <a:t> </a:t>
            </a:r>
            <a:r>
              <a:rPr dirty="0"/>
              <a:t>of</a:t>
            </a:r>
            <a:r>
              <a:rPr spc="-10" dirty="0"/>
              <a:t> </a:t>
            </a:r>
            <a:r>
              <a:rPr dirty="0"/>
              <a:t>Implant</a:t>
            </a:r>
            <a:r>
              <a:rPr spc="-15" dirty="0"/>
              <a:t> </a:t>
            </a:r>
            <a:r>
              <a:rPr dirty="0"/>
              <a:t>Dentistry</a:t>
            </a:r>
            <a:r>
              <a:rPr spc="365" dirty="0"/>
              <a:t> </a:t>
            </a:r>
            <a:endParaRPr spc="-50" dirty="0"/>
          </a:p>
        </p:txBody>
      </p:sp>
      <p:sp>
        <p:nvSpPr>
          <p:cNvPr id="15" name="object 2">
            <a:extLst>
              <a:ext uri="{FF2B5EF4-FFF2-40B4-BE49-F238E27FC236}">
                <a16:creationId xmlns:a16="http://schemas.microsoft.com/office/drawing/2014/main" id="{E769EA69-A910-1FC1-D870-C897A94B32CD}"/>
              </a:ext>
            </a:extLst>
          </p:cNvPr>
          <p:cNvSpPr txBox="1">
            <a:spLocks/>
          </p:cNvSpPr>
          <p:nvPr/>
        </p:nvSpPr>
        <p:spPr>
          <a:xfrm>
            <a:off x="2956941" y="530889"/>
            <a:ext cx="10130563" cy="443711"/>
          </a:xfrm>
          <a:prstGeom prst="rect">
            <a:avLst/>
          </a:prstGeom>
        </p:spPr>
        <p:txBody>
          <a:bodyPr vert="horz" wrap="square" lIns="0" tIns="12700" rIns="0" bIns="0" rtlCol="0">
            <a:spAutoFit/>
          </a:bodyPr>
          <a:lstStyle>
            <a:lvl1pPr>
              <a:defRPr sz="2900" b="1" i="0">
                <a:solidFill>
                  <a:srgbClr val="00589D"/>
                </a:solidFill>
                <a:latin typeface="Arial"/>
                <a:ea typeface="+mj-ea"/>
                <a:cs typeface="Arial"/>
              </a:defRPr>
            </a:lvl1pPr>
          </a:lstStyle>
          <a:p>
            <a:pPr marL="19050">
              <a:spcBef>
                <a:spcPts val="100"/>
              </a:spcBef>
            </a:pPr>
            <a:r>
              <a:rPr lang="en-US" sz="2800" dirty="0">
                <a:solidFill>
                  <a:srgbClr val="007198"/>
                </a:solidFill>
              </a:rPr>
              <a:t>Candidate Number: </a:t>
            </a:r>
            <a:r>
              <a:rPr lang="en-US" sz="2800" dirty="0">
                <a:solidFill>
                  <a:srgbClr val="83276A"/>
                </a:solidFill>
              </a:rPr>
              <a:t>{Candidate number}</a:t>
            </a:r>
          </a:p>
        </p:txBody>
      </p:sp>
      <p:sp>
        <p:nvSpPr>
          <p:cNvPr id="17" name="object 13">
            <a:extLst>
              <a:ext uri="{FF2B5EF4-FFF2-40B4-BE49-F238E27FC236}">
                <a16:creationId xmlns:a16="http://schemas.microsoft.com/office/drawing/2014/main" id="{88F10B6E-BAD7-BE31-5E02-D9B5F0B80AAC}"/>
              </a:ext>
            </a:extLst>
          </p:cNvPr>
          <p:cNvSpPr txBox="1"/>
          <p:nvPr/>
        </p:nvSpPr>
        <p:spPr>
          <a:xfrm>
            <a:off x="1295400" y="1458219"/>
            <a:ext cx="8991600" cy="874598"/>
          </a:xfrm>
          <a:prstGeom prst="rect">
            <a:avLst/>
          </a:prstGeom>
        </p:spPr>
        <p:txBody>
          <a:bodyPr vert="horz" wrap="square" lIns="0" tIns="12700" rIns="0" bIns="0" rtlCol="0">
            <a:spAutoFit/>
          </a:bodyPr>
          <a:lstStyle/>
          <a:p>
            <a:pPr marL="298450" marR="5080" indent="-285750" algn="ctr">
              <a:spcBef>
                <a:spcPts val="120"/>
              </a:spcBef>
              <a:buFont typeface="Wingdings" panose="05000000000000000000" pitchFamily="2" charset="2"/>
              <a:buChar char="Ø"/>
            </a:pPr>
            <a:r>
              <a:rPr lang="en-US" sz="3200" dirty="0">
                <a:solidFill>
                  <a:srgbClr val="83276A"/>
                </a:solidFill>
                <a:effectLst>
                  <a:outerShdw blurRad="38100" dist="38100" dir="2700000" algn="tl">
                    <a:srgbClr val="000000">
                      <a:alpha val="43137"/>
                    </a:srgbClr>
                  </a:outerShdw>
                </a:effectLst>
                <a:latin typeface="Arial"/>
                <a:cs typeface="Arial"/>
              </a:rPr>
              <a:t>Treatment Goals</a:t>
            </a:r>
            <a:br>
              <a:rPr lang="en-US" sz="2400" dirty="0">
                <a:solidFill>
                  <a:srgbClr val="221F1F"/>
                </a:solidFill>
                <a:latin typeface="Arial"/>
                <a:cs typeface="Arial"/>
              </a:rPr>
            </a:br>
            <a:endParaRPr lang="en-US" sz="2400" dirty="0">
              <a:latin typeface="Arial"/>
              <a:cs typeface="Arial"/>
            </a:endParaRPr>
          </a:p>
        </p:txBody>
      </p:sp>
      <p:sp>
        <p:nvSpPr>
          <p:cNvPr id="2" name="TextBox 1">
            <a:extLst>
              <a:ext uri="{FF2B5EF4-FFF2-40B4-BE49-F238E27FC236}">
                <a16:creationId xmlns:a16="http://schemas.microsoft.com/office/drawing/2014/main" id="{D114A19D-A394-B0B8-E3A6-D69AE55AFAF8}"/>
              </a:ext>
            </a:extLst>
          </p:cNvPr>
          <p:cNvSpPr txBox="1"/>
          <p:nvPr/>
        </p:nvSpPr>
        <p:spPr>
          <a:xfrm>
            <a:off x="62861" y="1963485"/>
            <a:ext cx="11900539" cy="646331"/>
          </a:xfrm>
          <a:prstGeom prst="rect">
            <a:avLst/>
          </a:prstGeom>
          <a:noFill/>
        </p:spPr>
        <p:txBody>
          <a:bodyPr wrap="square" rtlCol="0">
            <a:spAutoFit/>
          </a:bodyPr>
          <a:lstStyle/>
          <a:p>
            <a:pPr algn="ctr"/>
            <a:r>
              <a:rPr lang="en-US" sz="1100" b="0" i="0" u="none" strike="noStrike" baseline="0" dirty="0">
                <a:solidFill>
                  <a:srgbClr val="000000"/>
                </a:solidFill>
                <a:latin typeface="Arial" panose="020B0604020202020204" pitchFamily="34" charset="0"/>
              </a:rPr>
              <a:t>Describe the treatment goals.</a:t>
            </a:r>
            <a:r>
              <a:rPr lang="en-US" sz="1800" b="0" i="0" u="none" strike="noStrike" baseline="0" dirty="0">
                <a:solidFill>
                  <a:srgbClr val="000000"/>
                </a:solidFill>
                <a:latin typeface="Arial" panose="020B0604020202020204" pitchFamily="34" charset="0"/>
              </a:rPr>
              <a:t>	</a:t>
            </a:r>
          </a:p>
          <a:p>
            <a:pPr algn="ctr"/>
            <a:r>
              <a:rPr lang="en-US" sz="1800" b="0" i="0" u="none" strike="noStrike" baseline="0" dirty="0">
                <a:solidFill>
                  <a:srgbClr val="000000"/>
                </a:solidFill>
                <a:latin typeface="Arial" panose="020B0604020202020204" pitchFamily="34" charset="0"/>
              </a:rPr>
              <a:t>	</a:t>
            </a:r>
          </a:p>
        </p:txBody>
      </p:sp>
      <p:sp>
        <p:nvSpPr>
          <p:cNvPr id="13" name="TextBox 12">
            <a:extLst>
              <a:ext uri="{FF2B5EF4-FFF2-40B4-BE49-F238E27FC236}">
                <a16:creationId xmlns:a16="http://schemas.microsoft.com/office/drawing/2014/main" id="{20A25B6C-358A-0818-14FC-BE400ACABF06}"/>
              </a:ext>
            </a:extLst>
          </p:cNvPr>
          <p:cNvSpPr txBox="1"/>
          <p:nvPr/>
        </p:nvSpPr>
        <p:spPr>
          <a:xfrm>
            <a:off x="373420" y="2438004"/>
            <a:ext cx="11132297" cy="369332"/>
          </a:xfrm>
          <a:prstGeom prst="rect">
            <a:avLst/>
          </a:prstGeom>
          <a:noFill/>
        </p:spPr>
        <p:txBody>
          <a:bodyPr wrap="square" rtlCol="0">
            <a:spAutoFit/>
          </a:bodyPr>
          <a:lstStyle/>
          <a:p>
            <a:r>
              <a:rPr lang="en-US" sz="1800" dirty="0">
                <a:solidFill>
                  <a:srgbClr val="221F1F"/>
                </a:solidFill>
                <a:latin typeface="Arial"/>
                <a:cs typeface="Arial"/>
              </a:rPr>
              <a:t>Copy your text here using the same font and size.</a:t>
            </a:r>
            <a:endParaRPr lang="en-US" dirty="0"/>
          </a:p>
        </p:txBody>
      </p:sp>
      <p:sp>
        <p:nvSpPr>
          <p:cNvPr id="16" name="object 13">
            <a:extLst>
              <a:ext uri="{FF2B5EF4-FFF2-40B4-BE49-F238E27FC236}">
                <a16:creationId xmlns:a16="http://schemas.microsoft.com/office/drawing/2014/main" id="{D12A823D-D15E-31A5-CB52-1395E7F221C6}"/>
              </a:ext>
            </a:extLst>
          </p:cNvPr>
          <p:cNvSpPr txBox="1"/>
          <p:nvPr/>
        </p:nvSpPr>
        <p:spPr>
          <a:xfrm>
            <a:off x="1371600" y="3996972"/>
            <a:ext cx="8991600" cy="874598"/>
          </a:xfrm>
          <a:prstGeom prst="rect">
            <a:avLst/>
          </a:prstGeom>
        </p:spPr>
        <p:txBody>
          <a:bodyPr vert="horz" wrap="square" lIns="0" tIns="12700" rIns="0" bIns="0" rtlCol="0">
            <a:spAutoFit/>
          </a:bodyPr>
          <a:lstStyle/>
          <a:p>
            <a:pPr marL="298450" marR="5080" indent="-285750" algn="ctr">
              <a:spcBef>
                <a:spcPts val="120"/>
              </a:spcBef>
              <a:buFont typeface="Wingdings" panose="05000000000000000000" pitchFamily="2" charset="2"/>
              <a:buChar char="Ø"/>
            </a:pPr>
            <a:r>
              <a:rPr lang="en-US" sz="3200" dirty="0">
                <a:solidFill>
                  <a:srgbClr val="83276A"/>
                </a:solidFill>
                <a:effectLst>
                  <a:outerShdw blurRad="38100" dist="38100" dir="2700000" algn="tl">
                    <a:srgbClr val="000000">
                      <a:alpha val="43137"/>
                    </a:srgbClr>
                  </a:outerShdw>
                </a:effectLst>
                <a:latin typeface="Arial"/>
                <a:cs typeface="Arial"/>
              </a:rPr>
              <a:t>Evaluation of Existing Natural Dentition</a:t>
            </a:r>
            <a:br>
              <a:rPr lang="en-US" sz="2400" dirty="0">
                <a:solidFill>
                  <a:srgbClr val="221F1F"/>
                </a:solidFill>
                <a:latin typeface="Arial"/>
                <a:cs typeface="Arial"/>
              </a:rPr>
            </a:br>
            <a:endParaRPr lang="en-US" sz="2400" dirty="0">
              <a:latin typeface="Arial"/>
              <a:cs typeface="Arial"/>
            </a:endParaRPr>
          </a:p>
        </p:txBody>
      </p:sp>
      <p:sp>
        <p:nvSpPr>
          <p:cNvPr id="19" name="TextBox 18">
            <a:extLst>
              <a:ext uri="{FF2B5EF4-FFF2-40B4-BE49-F238E27FC236}">
                <a16:creationId xmlns:a16="http://schemas.microsoft.com/office/drawing/2014/main" id="{C63046B6-D986-3D77-34DA-1165EFBE2DF2}"/>
              </a:ext>
            </a:extLst>
          </p:cNvPr>
          <p:cNvSpPr txBox="1"/>
          <p:nvPr/>
        </p:nvSpPr>
        <p:spPr>
          <a:xfrm>
            <a:off x="144460" y="4443295"/>
            <a:ext cx="11900539" cy="646331"/>
          </a:xfrm>
          <a:prstGeom prst="rect">
            <a:avLst/>
          </a:prstGeom>
          <a:noFill/>
        </p:spPr>
        <p:txBody>
          <a:bodyPr wrap="square" rtlCol="0">
            <a:spAutoFit/>
          </a:bodyPr>
          <a:lstStyle/>
          <a:p>
            <a:pPr algn="ctr"/>
            <a:r>
              <a:rPr lang="en-US" sz="1100" b="0" i="0" u="none" strike="noStrike" baseline="0" dirty="0">
                <a:solidFill>
                  <a:srgbClr val="000000"/>
                </a:solidFill>
                <a:latin typeface="Arial" panose="020B0604020202020204" pitchFamily="34" charset="0"/>
              </a:rPr>
              <a:t>Describe the evaluation of the existing natural dentition.</a:t>
            </a:r>
            <a:r>
              <a:rPr lang="en-US" sz="1800" b="0" i="0" u="none" strike="noStrike" baseline="0" dirty="0">
                <a:solidFill>
                  <a:srgbClr val="000000"/>
                </a:solidFill>
                <a:latin typeface="Arial" panose="020B0604020202020204" pitchFamily="34" charset="0"/>
              </a:rPr>
              <a:t>	</a:t>
            </a:r>
          </a:p>
          <a:p>
            <a:pPr algn="ctr"/>
            <a:r>
              <a:rPr lang="en-US" sz="1800" b="0" i="0" u="none" strike="noStrike" baseline="0" dirty="0">
                <a:solidFill>
                  <a:srgbClr val="000000"/>
                </a:solidFill>
                <a:latin typeface="Arial" panose="020B0604020202020204" pitchFamily="34" charset="0"/>
              </a:rPr>
              <a:t>	</a:t>
            </a:r>
          </a:p>
        </p:txBody>
      </p:sp>
      <p:sp>
        <p:nvSpPr>
          <p:cNvPr id="20" name="TextBox 19">
            <a:extLst>
              <a:ext uri="{FF2B5EF4-FFF2-40B4-BE49-F238E27FC236}">
                <a16:creationId xmlns:a16="http://schemas.microsoft.com/office/drawing/2014/main" id="{1657C482-98AD-F567-8435-4E1AECE337CE}"/>
              </a:ext>
            </a:extLst>
          </p:cNvPr>
          <p:cNvSpPr txBox="1"/>
          <p:nvPr/>
        </p:nvSpPr>
        <p:spPr>
          <a:xfrm>
            <a:off x="373420" y="4870319"/>
            <a:ext cx="11132297" cy="369332"/>
          </a:xfrm>
          <a:prstGeom prst="rect">
            <a:avLst/>
          </a:prstGeom>
          <a:noFill/>
        </p:spPr>
        <p:txBody>
          <a:bodyPr wrap="square" rtlCol="0">
            <a:spAutoFit/>
          </a:bodyPr>
          <a:lstStyle/>
          <a:p>
            <a:r>
              <a:rPr lang="en-US" sz="1800" dirty="0">
                <a:solidFill>
                  <a:srgbClr val="221F1F"/>
                </a:solidFill>
                <a:latin typeface="Arial"/>
                <a:cs typeface="Arial"/>
              </a:rPr>
              <a:t>Copy your text here using the same font and size.</a:t>
            </a:r>
            <a:endParaRPr lang="en-US" dirty="0"/>
          </a:p>
        </p:txBody>
      </p:sp>
    </p:spTree>
    <p:extLst>
      <p:ext uri="{BB962C8B-B14F-4D97-AF65-F5344CB8AC3E}">
        <p14:creationId xmlns:p14="http://schemas.microsoft.com/office/powerpoint/2010/main" val="7864127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1DB18C-EA48-4CE4-5690-DD0BF7D7CACB}"/>
            </a:ext>
          </a:extLst>
        </p:cNvPr>
        <p:cNvGrpSpPr/>
        <p:nvPr/>
      </p:nvGrpSpPr>
      <p:grpSpPr>
        <a:xfrm>
          <a:off x="0" y="0"/>
          <a:ext cx="0" cy="0"/>
          <a:chOff x="0" y="0"/>
          <a:chExt cx="0" cy="0"/>
        </a:xfrm>
      </p:grpSpPr>
      <p:grpSp>
        <p:nvGrpSpPr>
          <p:cNvPr id="3" name="object 3">
            <a:extLst>
              <a:ext uri="{FF2B5EF4-FFF2-40B4-BE49-F238E27FC236}">
                <a16:creationId xmlns:a16="http://schemas.microsoft.com/office/drawing/2014/main" id="{221F5AB4-F9B8-C773-2CE1-21CF72C7BA4A}"/>
              </a:ext>
            </a:extLst>
          </p:cNvPr>
          <p:cNvGrpSpPr/>
          <p:nvPr/>
        </p:nvGrpSpPr>
        <p:grpSpPr>
          <a:xfrm>
            <a:off x="0" y="0"/>
            <a:ext cx="12189460" cy="1392555"/>
            <a:chOff x="0" y="0"/>
            <a:chExt cx="12189460" cy="1392555"/>
          </a:xfrm>
        </p:grpSpPr>
        <p:sp>
          <p:nvSpPr>
            <p:cNvPr id="4" name="object 4">
              <a:extLst>
                <a:ext uri="{FF2B5EF4-FFF2-40B4-BE49-F238E27FC236}">
                  <a16:creationId xmlns:a16="http://schemas.microsoft.com/office/drawing/2014/main" id="{9DD0615A-C6F6-43B6-9211-0CA29F33A5A1}"/>
                </a:ext>
              </a:extLst>
            </p:cNvPr>
            <p:cNvSpPr/>
            <p:nvPr/>
          </p:nvSpPr>
          <p:spPr>
            <a:xfrm>
              <a:off x="0" y="0"/>
              <a:ext cx="12189460" cy="1375410"/>
            </a:xfrm>
            <a:custGeom>
              <a:avLst/>
              <a:gdLst/>
              <a:ahLst/>
              <a:cxnLst/>
              <a:rect l="l" t="t" r="r" b="b"/>
              <a:pathLst>
                <a:path w="12189460" h="1375410">
                  <a:moveTo>
                    <a:pt x="12188952" y="0"/>
                  </a:moveTo>
                  <a:lnTo>
                    <a:pt x="10822457" y="0"/>
                  </a:lnTo>
                  <a:lnTo>
                    <a:pt x="0" y="0"/>
                  </a:lnTo>
                  <a:lnTo>
                    <a:pt x="0" y="226783"/>
                  </a:lnTo>
                  <a:lnTo>
                    <a:pt x="10822457" y="226783"/>
                  </a:lnTo>
                  <a:lnTo>
                    <a:pt x="10822457" y="1375003"/>
                  </a:lnTo>
                  <a:lnTo>
                    <a:pt x="12188952" y="1375003"/>
                  </a:lnTo>
                  <a:lnTo>
                    <a:pt x="12188952" y="226783"/>
                  </a:lnTo>
                  <a:lnTo>
                    <a:pt x="12188952" y="0"/>
                  </a:lnTo>
                  <a:close/>
                </a:path>
              </a:pathLst>
            </a:custGeom>
            <a:solidFill>
              <a:srgbClr val="007699"/>
            </a:solidFill>
          </p:spPr>
          <p:txBody>
            <a:bodyPr wrap="square" lIns="0" tIns="0" rIns="0" bIns="0" rtlCol="0"/>
            <a:lstStyle/>
            <a:p>
              <a:endParaRPr/>
            </a:p>
          </p:txBody>
        </p:sp>
        <p:sp>
          <p:nvSpPr>
            <p:cNvPr id="5" name="object 5">
              <a:extLst>
                <a:ext uri="{FF2B5EF4-FFF2-40B4-BE49-F238E27FC236}">
                  <a16:creationId xmlns:a16="http://schemas.microsoft.com/office/drawing/2014/main" id="{14C44594-7D58-04D2-8458-C07B8D8E4BFF}"/>
                </a:ext>
              </a:extLst>
            </p:cNvPr>
            <p:cNvSpPr/>
            <p:nvPr/>
          </p:nvSpPr>
          <p:spPr>
            <a:xfrm>
              <a:off x="10822457" y="1368653"/>
              <a:ext cx="1366520" cy="12700"/>
            </a:xfrm>
            <a:custGeom>
              <a:avLst/>
              <a:gdLst/>
              <a:ahLst/>
              <a:cxnLst/>
              <a:rect l="l" t="t" r="r" b="b"/>
              <a:pathLst>
                <a:path w="1366520" h="12700">
                  <a:moveTo>
                    <a:pt x="0" y="12700"/>
                  </a:moveTo>
                  <a:lnTo>
                    <a:pt x="1366494" y="12700"/>
                  </a:lnTo>
                  <a:lnTo>
                    <a:pt x="1366494" y="0"/>
                  </a:lnTo>
                  <a:lnTo>
                    <a:pt x="0" y="0"/>
                  </a:lnTo>
                  <a:lnTo>
                    <a:pt x="0" y="12700"/>
                  </a:lnTo>
                  <a:close/>
                </a:path>
              </a:pathLst>
            </a:custGeom>
            <a:solidFill>
              <a:srgbClr val="FFFFFF"/>
            </a:solidFill>
          </p:spPr>
          <p:txBody>
            <a:bodyPr wrap="square" lIns="0" tIns="0" rIns="0" bIns="0" rtlCol="0"/>
            <a:lstStyle/>
            <a:p>
              <a:endParaRPr/>
            </a:p>
          </p:txBody>
        </p:sp>
        <p:sp>
          <p:nvSpPr>
            <p:cNvPr id="6" name="object 6">
              <a:extLst>
                <a:ext uri="{FF2B5EF4-FFF2-40B4-BE49-F238E27FC236}">
                  <a16:creationId xmlns:a16="http://schemas.microsoft.com/office/drawing/2014/main" id="{07626EF0-E154-0C1E-8739-9D0F6DC0E0CC}"/>
                </a:ext>
              </a:extLst>
            </p:cNvPr>
            <p:cNvSpPr/>
            <p:nvPr/>
          </p:nvSpPr>
          <p:spPr>
            <a:xfrm>
              <a:off x="10822457" y="0"/>
              <a:ext cx="0" cy="1375410"/>
            </a:xfrm>
            <a:custGeom>
              <a:avLst/>
              <a:gdLst/>
              <a:ahLst/>
              <a:cxnLst/>
              <a:rect l="l" t="t" r="r" b="b"/>
              <a:pathLst>
                <a:path h="1375410">
                  <a:moveTo>
                    <a:pt x="0" y="0"/>
                  </a:moveTo>
                  <a:lnTo>
                    <a:pt x="0" y="1375003"/>
                  </a:lnTo>
                </a:path>
              </a:pathLst>
            </a:custGeom>
            <a:ln w="12700">
              <a:solidFill>
                <a:srgbClr val="FFFFFF"/>
              </a:solidFill>
            </a:ln>
          </p:spPr>
          <p:txBody>
            <a:bodyPr wrap="square" lIns="0" tIns="0" rIns="0" bIns="0" rtlCol="0"/>
            <a:lstStyle/>
            <a:p>
              <a:endParaRPr/>
            </a:p>
          </p:txBody>
        </p:sp>
        <p:sp>
          <p:nvSpPr>
            <p:cNvPr id="7" name="object 7">
              <a:extLst>
                <a:ext uri="{FF2B5EF4-FFF2-40B4-BE49-F238E27FC236}">
                  <a16:creationId xmlns:a16="http://schemas.microsoft.com/office/drawing/2014/main" id="{863D45D1-880F-7F1D-4112-12FAF60365F9}"/>
                </a:ext>
              </a:extLst>
            </p:cNvPr>
            <p:cNvSpPr/>
            <p:nvPr/>
          </p:nvSpPr>
          <p:spPr>
            <a:xfrm>
              <a:off x="10822461" y="8511"/>
              <a:ext cx="1366520" cy="1366520"/>
            </a:xfrm>
            <a:custGeom>
              <a:avLst/>
              <a:gdLst/>
              <a:ahLst/>
              <a:cxnLst/>
              <a:rect l="l" t="t" r="r" b="b"/>
              <a:pathLst>
                <a:path w="1366520" h="1366520">
                  <a:moveTo>
                    <a:pt x="1366494" y="0"/>
                  </a:moveTo>
                  <a:lnTo>
                    <a:pt x="0" y="1366494"/>
                  </a:lnTo>
                  <a:lnTo>
                    <a:pt x="1366494" y="1366494"/>
                  </a:lnTo>
                  <a:lnTo>
                    <a:pt x="1366494" y="0"/>
                  </a:lnTo>
                  <a:close/>
                </a:path>
              </a:pathLst>
            </a:custGeom>
            <a:solidFill>
              <a:srgbClr val="004E66"/>
            </a:solidFill>
          </p:spPr>
          <p:txBody>
            <a:bodyPr wrap="square" lIns="0" tIns="0" rIns="0" bIns="0" rtlCol="0"/>
            <a:lstStyle/>
            <a:p>
              <a:endParaRPr/>
            </a:p>
          </p:txBody>
        </p:sp>
        <p:sp>
          <p:nvSpPr>
            <p:cNvPr id="8" name="object 8">
              <a:extLst>
                <a:ext uri="{FF2B5EF4-FFF2-40B4-BE49-F238E27FC236}">
                  <a16:creationId xmlns:a16="http://schemas.microsoft.com/office/drawing/2014/main" id="{4F44B7BF-A038-9D57-7214-A2C6C945737B}"/>
                </a:ext>
              </a:extLst>
            </p:cNvPr>
            <p:cNvSpPr/>
            <p:nvPr/>
          </p:nvSpPr>
          <p:spPr>
            <a:xfrm>
              <a:off x="0" y="1275626"/>
              <a:ext cx="2957195" cy="116839"/>
            </a:xfrm>
            <a:custGeom>
              <a:avLst/>
              <a:gdLst/>
              <a:ahLst/>
              <a:cxnLst/>
              <a:rect l="l" t="t" r="r" b="b"/>
              <a:pathLst>
                <a:path w="2957195" h="116840">
                  <a:moveTo>
                    <a:pt x="0" y="116649"/>
                  </a:moveTo>
                  <a:lnTo>
                    <a:pt x="2956941" y="116649"/>
                  </a:lnTo>
                  <a:lnTo>
                    <a:pt x="2956941" y="0"/>
                  </a:lnTo>
                  <a:lnTo>
                    <a:pt x="0" y="0"/>
                  </a:lnTo>
                  <a:lnTo>
                    <a:pt x="0" y="116649"/>
                  </a:lnTo>
                  <a:close/>
                </a:path>
              </a:pathLst>
            </a:custGeom>
            <a:solidFill>
              <a:srgbClr val="007198"/>
            </a:solidFill>
          </p:spPr>
          <p:txBody>
            <a:bodyPr wrap="square" lIns="0" tIns="0" rIns="0" bIns="0" rtlCol="0"/>
            <a:lstStyle/>
            <a:p>
              <a:endParaRPr/>
            </a:p>
          </p:txBody>
        </p:sp>
        <p:sp>
          <p:nvSpPr>
            <p:cNvPr id="9" name="object 9">
              <a:extLst>
                <a:ext uri="{FF2B5EF4-FFF2-40B4-BE49-F238E27FC236}">
                  <a16:creationId xmlns:a16="http://schemas.microsoft.com/office/drawing/2014/main" id="{008AFB18-615C-A46E-FA48-4842529736EE}"/>
                </a:ext>
              </a:extLst>
            </p:cNvPr>
            <p:cNvSpPr/>
            <p:nvPr/>
          </p:nvSpPr>
          <p:spPr>
            <a:xfrm>
              <a:off x="2956941" y="1275626"/>
              <a:ext cx="3044190" cy="116839"/>
            </a:xfrm>
            <a:custGeom>
              <a:avLst/>
              <a:gdLst/>
              <a:ahLst/>
              <a:cxnLst/>
              <a:rect l="l" t="t" r="r" b="b"/>
              <a:pathLst>
                <a:path w="3044190" h="116840">
                  <a:moveTo>
                    <a:pt x="0" y="116649"/>
                  </a:moveTo>
                  <a:lnTo>
                    <a:pt x="3043745" y="116649"/>
                  </a:lnTo>
                  <a:lnTo>
                    <a:pt x="3043745" y="0"/>
                  </a:lnTo>
                  <a:lnTo>
                    <a:pt x="0" y="0"/>
                  </a:lnTo>
                  <a:lnTo>
                    <a:pt x="0" y="116649"/>
                  </a:lnTo>
                  <a:close/>
                </a:path>
              </a:pathLst>
            </a:custGeom>
            <a:solidFill>
              <a:srgbClr val="83276A"/>
            </a:solidFill>
          </p:spPr>
          <p:txBody>
            <a:bodyPr wrap="square" lIns="0" tIns="0" rIns="0" bIns="0" rtlCol="0"/>
            <a:lstStyle/>
            <a:p>
              <a:endParaRPr/>
            </a:p>
          </p:txBody>
        </p:sp>
        <p:sp>
          <p:nvSpPr>
            <p:cNvPr id="10" name="object 10">
              <a:extLst>
                <a:ext uri="{FF2B5EF4-FFF2-40B4-BE49-F238E27FC236}">
                  <a16:creationId xmlns:a16="http://schemas.microsoft.com/office/drawing/2014/main" id="{9B193D2A-D3E8-92BA-6C33-F978E3391FA7}"/>
                </a:ext>
              </a:extLst>
            </p:cNvPr>
            <p:cNvSpPr/>
            <p:nvPr/>
          </p:nvSpPr>
          <p:spPr>
            <a:xfrm>
              <a:off x="6000686" y="1275626"/>
              <a:ext cx="3357245" cy="116839"/>
            </a:xfrm>
            <a:custGeom>
              <a:avLst/>
              <a:gdLst/>
              <a:ahLst/>
              <a:cxnLst/>
              <a:rect l="l" t="t" r="r" b="b"/>
              <a:pathLst>
                <a:path w="3357245" h="116840">
                  <a:moveTo>
                    <a:pt x="0" y="116649"/>
                  </a:moveTo>
                  <a:lnTo>
                    <a:pt x="3356749" y="116649"/>
                  </a:lnTo>
                  <a:lnTo>
                    <a:pt x="3356749" y="0"/>
                  </a:lnTo>
                  <a:lnTo>
                    <a:pt x="0" y="0"/>
                  </a:lnTo>
                  <a:lnTo>
                    <a:pt x="0" y="116649"/>
                  </a:lnTo>
                  <a:close/>
                </a:path>
              </a:pathLst>
            </a:custGeom>
            <a:solidFill>
              <a:srgbClr val="033B6A"/>
            </a:solidFill>
          </p:spPr>
          <p:txBody>
            <a:bodyPr wrap="square" lIns="0" tIns="0" rIns="0" bIns="0" rtlCol="0"/>
            <a:lstStyle/>
            <a:p>
              <a:endParaRPr/>
            </a:p>
          </p:txBody>
        </p:sp>
        <p:sp>
          <p:nvSpPr>
            <p:cNvPr id="11" name="object 11">
              <a:extLst>
                <a:ext uri="{FF2B5EF4-FFF2-40B4-BE49-F238E27FC236}">
                  <a16:creationId xmlns:a16="http://schemas.microsoft.com/office/drawing/2014/main" id="{3EA61227-C3A4-5E46-7DDE-FB379C325DAB}"/>
                </a:ext>
              </a:extLst>
            </p:cNvPr>
            <p:cNvSpPr/>
            <p:nvPr/>
          </p:nvSpPr>
          <p:spPr>
            <a:xfrm>
              <a:off x="9357436" y="1275626"/>
              <a:ext cx="2832100" cy="116839"/>
            </a:xfrm>
            <a:custGeom>
              <a:avLst/>
              <a:gdLst/>
              <a:ahLst/>
              <a:cxnLst/>
              <a:rect l="l" t="t" r="r" b="b"/>
              <a:pathLst>
                <a:path w="2832100" h="116840">
                  <a:moveTo>
                    <a:pt x="2831515" y="0"/>
                  </a:moveTo>
                  <a:lnTo>
                    <a:pt x="0" y="0"/>
                  </a:lnTo>
                  <a:lnTo>
                    <a:pt x="0" y="116649"/>
                  </a:lnTo>
                  <a:lnTo>
                    <a:pt x="2831515" y="116649"/>
                  </a:lnTo>
                  <a:lnTo>
                    <a:pt x="2831515" y="0"/>
                  </a:lnTo>
                  <a:close/>
                </a:path>
              </a:pathLst>
            </a:custGeom>
            <a:solidFill>
              <a:srgbClr val="1F6A84"/>
            </a:solidFill>
          </p:spPr>
          <p:txBody>
            <a:bodyPr wrap="square" lIns="0" tIns="0" rIns="0" bIns="0" rtlCol="0"/>
            <a:lstStyle/>
            <a:p>
              <a:endParaRPr/>
            </a:p>
          </p:txBody>
        </p:sp>
        <p:pic>
          <p:nvPicPr>
            <p:cNvPr id="12" name="object 12">
              <a:extLst>
                <a:ext uri="{FF2B5EF4-FFF2-40B4-BE49-F238E27FC236}">
                  <a16:creationId xmlns:a16="http://schemas.microsoft.com/office/drawing/2014/main" id="{F5537A10-FB5D-67D7-B5EA-21F73EF2B757}"/>
                </a:ext>
              </a:extLst>
            </p:cNvPr>
            <p:cNvPicPr/>
            <p:nvPr/>
          </p:nvPicPr>
          <p:blipFill>
            <a:blip r:embed="rId2" cstate="print"/>
            <a:stretch>
              <a:fillRect/>
            </a:stretch>
          </p:blipFill>
          <p:spPr>
            <a:xfrm>
              <a:off x="577773" y="266509"/>
              <a:ext cx="1845106" cy="917575"/>
            </a:xfrm>
            <a:prstGeom prst="rect">
              <a:avLst/>
            </a:prstGeom>
          </p:spPr>
        </p:pic>
      </p:grpSp>
      <p:sp>
        <p:nvSpPr>
          <p:cNvPr id="14" name="object 14">
            <a:extLst>
              <a:ext uri="{FF2B5EF4-FFF2-40B4-BE49-F238E27FC236}">
                <a16:creationId xmlns:a16="http://schemas.microsoft.com/office/drawing/2014/main" id="{8406833E-0AC6-BC14-5D4A-EC5E5021E622}"/>
              </a:ext>
            </a:extLst>
          </p:cNvPr>
          <p:cNvSpPr txBox="1">
            <a:spLocks noGrp="1"/>
          </p:cNvSpPr>
          <p:nvPr>
            <p:ph type="ftr" sz="quarter" idx="5"/>
          </p:nvPr>
        </p:nvSpPr>
        <p:spPr>
          <a:xfrm>
            <a:off x="4038212" y="6622993"/>
            <a:ext cx="4113033" cy="205184"/>
          </a:xfrm>
          <a:prstGeom prst="rect">
            <a:avLst/>
          </a:prstGeom>
        </p:spPr>
        <p:txBody>
          <a:bodyPr vert="horz" wrap="square" lIns="0" tIns="0" rIns="0" bIns="0" rtlCol="0">
            <a:spAutoFit/>
          </a:bodyPr>
          <a:lstStyle/>
          <a:p>
            <a:pPr marL="12700">
              <a:lnSpc>
                <a:spcPts val="1645"/>
              </a:lnSpc>
            </a:pPr>
            <a:r>
              <a:rPr lang="en-US" dirty="0"/>
              <a:t>2027</a:t>
            </a:r>
            <a:r>
              <a:rPr lang="en-US" spc="360" dirty="0"/>
              <a:t> </a:t>
            </a:r>
            <a:r>
              <a:rPr dirty="0"/>
              <a:t>|</a:t>
            </a:r>
            <a:r>
              <a:rPr spc="310" dirty="0"/>
              <a:t> </a:t>
            </a:r>
            <a:r>
              <a:rPr dirty="0"/>
              <a:t>American</a:t>
            </a:r>
            <a:r>
              <a:rPr spc="-70" dirty="0"/>
              <a:t> </a:t>
            </a:r>
            <a:r>
              <a:rPr dirty="0"/>
              <a:t>Academy</a:t>
            </a:r>
            <a:r>
              <a:rPr spc="-10" dirty="0"/>
              <a:t> </a:t>
            </a:r>
            <a:r>
              <a:rPr dirty="0"/>
              <a:t>of</a:t>
            </a:r>
            <a:r>
              <a:rPr spc="-10" dirty="0"/>
              <a:t> </a:t>
            </a:r>
            <a:r>
              <a:rPr dirty="0"/>
              <a:t>Implant</a:t>
            </a:r>
            <a:r>
              <a:rPr spc="-15" dirty="0"/>
              <a:t> </a:t>
            </a:r>
            <a:r>
              <a:rPr dirty="0"/>
              <a:t>Dentistry</a:t>
            </a:r>
            <a:r>
              <a:rPr spc="365" dirty="0"/>
              <a:t> </a:t>
            </a:r>
            <a:endParaRPr spc="-50" dirty="0"/>
          </a:p>
        </p:txBody>
      </p:sp>
      <p:sp>
        <p:nvSpPr>
          <p:cNvPr id="15" name="object 2">
            <a:extLst>
              <a:ext uri="{FF2B5EF4-FFF2-40B4-BE49-F238E27FC236}">
                <a16:creationId xmlns:a16="http://schemas.microsoft.com/office/drawing/2014/main" id="{D552296C-C303-5726-5381-A784F8B0B6F6}"/>
              </a:ext>
            </a:extLst>
          </p:cNvPr>
          <p:cNvSpPr txBox="1">
            <a:spLocks/>
          </p:cNvSpPr>
          <p:nvPr/>
        </p:nvSpPr>
        <p:spPr>
          <a:xfrm>
            <a:off x="2956941" y="530889"/>
            <a:ext cx="10130563" cy="443711"/>
          </a:xfrm>
          <a:prstGeom prst="rect">
            <a:avLst/>
          </a:prstGeom>
        </p:spPr>
        <p:txBody>
          <a:bodyPr vert="horz" wrap="square" lIns="0" tIns="12700" rIns="0" bIns="0" rtlCol="0">
            <a:spAutoFit/>
          </a:bodyPr>
          <a:lstStyle>
            <a:lvl1pPr>
              <a:defRPr sz="2900" b="1" i="0">
                <a:solidFill>
                  <a:srgbClr val="00589D"/>
                </a:solidFill>
                <a:latin typeface="Arial"/>
                <a:ea typeface="+mj-ea"/>
                <a:cs typeface="Arial"/>
              </a:defRPr>
            </a:lvl1pPr>
          </a:lstStyle>
          <a:p>
            <a:pPr marL="19050">
              <a:spcBef>
                <a:spcPts val="100"/>
              </a:spcBef>
            </a:pPr>
            <a:r>
              <a:rPr lang="en-US" sz="2800" dirty="0">
                <a:solidFill>
                  <a:srgbClr val="007198"/>
                </a:solidFill>
              </a:rPr>
              <a:t>Candidate Number: </a:t>
            </a:r>
            <a:r>
              <a:rPr lang="en-US" sz="2800" dirty="0">
                <a:solidFill>
                  <a:srgbClr val="83276A"/>
                </a:solidFill>
              </a:rPr>
              <a:t>{Candidate number}</a:t>
            </a:r>
          </a:p>
        </p:txBody>
      </p:sp>
      <p:sp>
        <p:nvSpPr>
          <p:cNvPr id="17" name="object 13">
            <a:extLst>
              <a:ext uri="{FF2B5EF4-FFF2-40B4-BE49-F238E27FC236}">
                <a16:creationId xmlns:a16="http://schemas.microsoft.com/office/drawing/2014/main" id="{AD6975BA-214E-3821-97A3-58F993EF59AD}"/>
              </a:ext>
            </a:extLst>
          </p:cNvPr>
          <p:cNvSpPr txBox="1"/>
          <p:nvPr/>
        </p:nvSpPr>
        <p:spPr>
          <a:xfrm>
            <a:off x="1295400" y="1458219"/>
            <a:ext cx="8991600" cy="874598"/>
          </a:xfrm>
          <a:prstGeom prst="rect">
            <a:avLst/>
          </a:prstGeom>
        </p:spPr>
        <p:txBody>
          <a:bodyPr vert="horz" wrap="square" lIns="0" tIns="12700" rIns="0" bIns="0" rtlCol="0">
            <a:spAutoFit/>
          </a:bodyPr>
          <a:lstStyle/>
          <a:p>
            <a:pPr marL="298450" marR="5080" indent="-285750" algn="ctr">
              <a:spcBef>
                <a:spcPts val="120"/>
              </a:spcBef>
              <a:buFont typeface="Wingdings" panose="05000000000000000000" pitchFamily="2" charset="2"/>
              <a:buChar char="Ø"/>
            </a:pPr>
            <a:r>
              <a:rPr lang="en-US" sz="3200" dirty="0" err="1">
                <a:solidFill>
                  <a:srgbClr val="83276A"/>
                </a:solidFill>
                <a:effectLst>
                  <a:outerShdw blurRad="38100" dist="38100" dir="2700000" algn="tl">
                    <a:srgbClr val="000000">
                      <a:alpha val="43137"/>
                    </a:srgbClr>
                  </a:outerShdw>
                </a:effectLst>
                <a:latin typeface="Arial"/>
                <a:cs typeface="Arial"/>
              </a:rPr>
              <a:t>Interarch</a:t>
            </a:r>
            <a:r>
              <a:rPr lang="en-US" sz="3200" dirty="0">
                <a:solidFill>
                  <a:srgbClr val="83276A"/>
                </a:solidFill>
                <a:effectLst>
                  <a:outerShdw blurRad="38100" dist="38100" dir="2700000" algn="tl">
                    <a:srgbClr val="000000">
                      <a:alpha val="43137"/>
                    </a:srgbClr>
                  </a:outerShdw>
                </a:effectLst>
                <a:latin typeface="Arial"/>
                <a:cs typeface="Arial"/>
              </a:rPr>
              <a:t> Relationship</a:t>
            </a:r>
            <a:br>
              <a:rPr lang="en-US" sz="2400" dirty="0">
                <a:solidFill>
                  <a:srgbClr val="221F1F"/>
                </a:solidFill>
                <a:latin typeface="Arial"/>
                <a:cs typeface="Arial"/>
              </a:rPr>
            </a:br>
            <a:endParaRPr lang="en-US" sz="2400" dirty="0">
              <a:latin typeface="Arial"/>
              <a:cs typeface="Arial"/>
            </a:endParaRPr>
          </a:p>
        </p:txBody>
      </p:sp>
      <p:sp>
        <p:nvSpPr>
          <p:cNvPr id="2" name="TextBox 1">
            <a:extLst>
              <a:ext uri="{FF2B5EF4-FFF2-40B4-BE49-F238E27FC236}">
                <a16:creationId xmlns:a16="http://schemas.microsoft.com/office/drawing/2014/main" id="{C82A1DB7-17F7-2218-61AF-BC9357B3FB58}"/>
              </a:ext>
            </a:extLst>
          </p:cNvPr>
          <p:cNvSpPr txBox="1"/>
          <p:nvPr/>
        </p:nvSpPr>
        <p:spPr>
          <a:xfrm>
            <a:off x="62861" y="1963485"/>
            <a:ext cx="11900539" cy="646331"/>
          </a:xfrm>
          <a:prstGeom prst="rect">
            <a:avLst/>
          </a:prstGeom>
          <a:noFill/>
        </p:spPr>
        <p:txBody>
          <a:bodyPr wrap="square" rtlCol="0">
            <a:spAutoFit/>
          </a:bodyPr>
          <a:lstStyle/>
          <a:p>
            <a:pPr algn="ctr"/>
            <a:r>
              <a:rPr lang="en-US" sz="1100" dirty="0">
                <a:solidFill>
                  <a:srgbClr val="000000"/>
                </a:solidFill>
                <a:latin typeface="Arial" panose="020B0604020202020204" pitchFamily="34" charset="0"/>
              </a:rPr>
              <a:t>Describe the </a:t>
            </a:r>
            <a:r>
              <a:rPr lang="en-US" sz="1100" dirty="0" err="1">
                <a:solidFill>
                  <a:srgbClr val="000000"/>
                </a:solidFill>
                <a:latin typeface="Arial" panose="020B0604020202020204" pitchFamily="34" charset="0"/>
              </a:rPr>
              <a:t>interarch</a:t>
            </a:r>
            <a:r>
              <a:rPr lang="en-US" sz="1100" dirty="0">
                <a:solidFill>
                  <a:srgbClr val="000000"/>
                </a:solidFill>
                <a:latin typeface="Arial" panose="020B0604020202020204" pitchFamily="34" charset="0"/>
              </a:rPr>
              <a:t> relationship</a:t>
            </a:r>
            <a:r>
              <a:rPr lang="en-US" sz="1100" b="0" i="0" u="none" strike="noStrike" baseline="0" dirty="0">
                <a:solidFill>
                  <a:srgbClr val="000000"/>
                </a:solidFill>
                <a:latin typeface="Arial" panose="020B0604020202020204" pitchFamily="34" charset="0"/>
              </a:rPr>
              <a:t>.</a:t>
            </a:r>
            <a:r>
              <a:rPr lang="en-US" sz="1800" b="0" i="0" u="none" strike="noStrike" baseline="0" dirty="0">
                <a:solidFill>
                  <a:srgbClr val="000000"/>
                </a:solidFill>
                <a:latin typeface="Arial" panose="020B0604020202020204" pitchFamily="34" charset="0"/>
              </a:rPr>
              <a:t>	</a:t>
            </a:r>
          </a:p>
          <a:p>
            <a:pPr algn="ctr"/>
            <a:r>
              <a:rPr lang="en-US" sz="1800" b="0" i="0" u="none" strike="noStrike" baseline="0" dirty="0">
                <a:solidFill>
                  <a:srgbClr val="000000"/>
                </a:solidFill>
                <a:latin typeface="Arial" panose="020B0604020202020204" pitchFamily="34" charset="0"/>
              </a:rPr>
              <a:t>	</a:t>
            </a:r>
          </a:p>
        </p:txBody>
      </p:sp>
      <p:sp>
        <p:nvSpPr>
          <p:cNvPr id="13" name="TextBox 12">
            <a:extLst>
              <a:ext uri="{FF2B5EF4-FFF2-40B4-BE49-F238E27FC236}">
                <a16:creationId xmlns:a16="http://schemas.microsoft.com/office/drawing/2014/main" id="{820572F0-E972-2629-448C-6C30B8C3BCD2}"/>
              </a:ext>
            </a:extLst>
          </p:cNvPr>
          <p:cNvSpPr txBox="1"/>
          <p:nvPr/>
        </p:nvSpPr>
        <p:spPr>
          <a:xfrm>
            <a:off x="373420" y="2438004"/>
            <a:ext cx="11132297" cy="369332"/>
          </a:xfrm>
          <a:prstGeom prst="rect">
            <a:avLst/>
          </a:prstGeom>
          <a:noFill/>
        </p:spPr>
        <p:txBody>
          <a:bodyPr wrap="square" rtlCol="0">
            <a:spAutoFit/>
          </a:bodyPr>
          <a:lstStyle/>
          <a:p>
            <a:r>
              <a:rPr lang="en-US" sz="1800" dirty="0">
                <a:solidFill>
                  <a:srgbClr val="221F1F"/>
                </a:solidFill>
                <a:latin typeface="Arial"/>
                <a:cs typeface="Arial"/>
              </a:rPr>
              <a:t>Copy your text here using the same font and size.</a:t>
            </a:r>
            <a:endParaRPr lang="en-US" dirty="0"/>
          </a:p>
        </p:txBody>
      </p:sp>
      <p:sp>
        <p:nvSpPr>
          <p:cNvPr id="16" name="object 13">
            <a:extLst>
              <a:ext uri="{FF2B5EF4-FFF2-40B4-BE49-F238E27FC236}">
                <a16:creationId xmlns:a16="http://schemas.microsoft.com/office/drawing/2014/main" id="{75D13191-7363-78F8-8B9B-80CB10EEF757}"/>
              </a:ext>
            </a:extLst>
          </p:cNvPr>
          <p:cNvSpPr txBox="1"/>
          <p:nvPr/>
        </p:nvSpPr>
        <p:spPr>
          <a:xfrm>
            <a:off x="1371600" y="3996972"/>
            <a:ext cx="8991600" cy="874598"/>
          </a:xfrm>
          <a:prstGeom prst="rect">
            <a:avLst/>
          </a:prstGeom>
        </p:spPr>
        <p:txBody>
          <a:bodyPr vert="horz" wrap="square" lIns="0" tIns="12700" rIns="0" bIns="0" rtlCol="0">
            <a:spAutoFit/>
          </a:bodyPr>
          <a:lstStyle/>
          <a:p>
            <a:pPr marL="298450" marR="5080" indent="-285750" algn="ctr">
              <a:spcBef>
                <a:spcPts val="120"/>
              </a:spcBef>
              <a:buFont typeface="Wingdings" panose="05000000000000000000" pitchFamily="2" charset="2"/>
              <a:buChar char="Ø"/>
            </a:pPr>
            <a:r>
              <a:rPr lang="en-US" sz="3200" dirty="0">
                <a:solidFill>
                  <a:srgbClr val="83276A"/>
                </a:solidFill>
                <a:effectLst>
                  <a:outerShdw blurRad="38100" dist="38100" dir="2700000" algn="tl">
                    <a:srgbClr val="000000">
                      <a:alpha val="43137"/>
                    </a:srgbClr>
                  </a:outerShdw>
                </a:effectLst>
                <a:latin typeface="Arial"/>
                <a:cs typeface="Arial"/>
              </a:rPr>
              <a:t>Evaluation of Edentulous Ridge</a:t>
            </a:r>
            <a:br>
              <a:rPr lang="en-US" sz="2400" dirty="0">
                <a:solidFill>
                  <a:srgbClr val="221F1F"/>
                </a:solidFill>
                <a:latin typeface="Arial"/>
                <a:cs typeface="Arial"/>
              </a:rPr>
            </a:br>
            <a:endParaRPr lang="en-US" sz="2400" dirty="0">
              <a:latin typeface="Arial"/>
              <a:cs typeface="Arial"/>
            </a:endParaRPr>
          </a:p>
        </p:txBody>
      </p:sp>
      <p:sp>
        <p:nvSpPr>
          <p:cNvPr id="19" name="TextBox 18">
            <a:extLst>
              <a:ext uri="{FF2B5EF4-FFF2-40B4-BE49-F238E27FC236}">
                <a16:creationId xmlns:a16="http://schemas.microsoft.com/office/drawing/2014/main" id="{7EDC3D6D-3D88-7645-DD82-85D69478C7B3}"/>
              </a:ext>
            </a:extLst>
          </p:cNvPr>
          <p:cNvSpPr txBox="1"/>
          <p:nvPr/>
        </p:nvSpPr>
        <p:spPr>
          <a:xfrm>
            <a:off x="144460" y="4443295"/>
            <a:ext cx="11900539" cy="646331"/>
          </a:xfrm>
          <a:prstGeom prst="rect">
            <a:avLst/>
          </a:prstGeom>
          <a:noFill/>
        </p:spPr>
        <p:txBody>
          <a:bodyPr wrap="square" rtlCol="0">
            <a:spAutoFit/>
          </a:bodyPr>
          <a:lstStyle/>
          <a:p>
            <a:pPr algn="ctr"/>
            <a:r>
              <a:rPr lang="en-US" sz="1100" b="0" i="0" u="none" strike="noStrike" baseline="0" dirty="0">
                <a:solidFill>
                  <a:srgbClr val="000000"/>
                </a:solidFill>
                <a:latin typeface="Arial" panose="020B0604020202020204" pitchFamily="34" charset="0"/>
              </a:rPr>
              <a:t>Describe the evaluation of the edentulous ridge.</a:t>
            </a:r>
            <a:r>
              <a:rPr lang="en-US" sz="1800" b="0" i="0" u="none" strike="noStrike" baseline="0" dirty="0">
                <a:solidFill>
                  <a:srgbClr val="000000"/>
                </a:solidFill>
                <a:latin typeface="Arial" panose="020B0604020202020204" pitchFamily="34" charset="0"/>
              </a:rPr>
              <a:t>	</a:t>
            </a:r>
          </a:p>
          <a:p>
            <a:pPr algn="ctr"/>
            <a:r>
              <a:rPr lang="en-US" sz="1800" b="0" i="0" u="none" strike="noStrike" baseline="0" dirty="0">
                <a:solidFill>
                  <a:srgbClr val="000000"/>
                </a:solidFill>
                <a:latin typeface="Arial" panose="020B0604020202020204" pitchFamily="34" charset="0"/>
              </a:rPr>
              <a:t>	</a:t>
            </a:r>
          </a:p>
        </p:txBody>
      </p:sp>
      <p:sp>
        <p:nvSpPr>
          <p:cNvPr id="20" name="TextBox 19">
            <a:extLst>
              <a:ext uri="{FF2B5EF4-FFF2-40B4-BE49-F238E27FC236}">
                <a16:creationId xmlns:a16="http://schemas.microsoft.com/office/drawing/2014/main" id="{5DA20290-E0EC-69DE-3426-47D8525387BC}"/>
              </a:ext>
            </a:extLst>
          </p:cNvPr>
          <p:cNvSpPr txBox="1"/>
          <p:nvPr/>
        </p:nvSpPr>
        <p:spPr>
          <a:xfrm>
            <a:off x="373420" y="4870319"/>
            <a:ext cx="11132297" cy="369332"/>
          </a:xfrm>
          <a:prstGeom prst="rect">
            <a:avLst/>
          </a:prstGeom>
          <a:noFill/>
        </p:spPr>
        <p:txBody>
          <a:bodyPr wrap="square" rtlCol="0">
            <a:spAutoFit/>
          </a:bodyPr>
          <a:lstStyle/>
          <a:p>
            <a:r>
              <a:rPr lang="en-US" sz="1800" dirty="0">
                <a:solidFill>
                  <a:srgbClr val="221F1F"/>
                </a:solidFill>
                <a:latin typeface="Arial"/>
                <a:cs typeface="Arial"/>
              </a:rPr>
              <a:t>Copy your text here using the same font and size.</a:t>
            </a:r>
            <a:endParaRPr lang="en-US" dirty="0"/>
          </a:p>
        </p:txBody>
      </p:sp>
    </p:spTree>
    <p:extLst>
      <p:ext uri="{BB962C8B-B14F-4D97-AF65-F5344CB8AC3E}">
        <p14:creationId xmlns:p14="http://schemas.microsoft.com/office/powerpoint/2010/main" val="18566323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D40B8E-3841-605D-3BCA-4A17B2FE560C}"/>
            </a:ext>
          </a:extLst>
        </p:cNvPr>
        <p:cNvGrpSpPr/>
        <p:nvPr/>
      </p:nvGrpSpPr>
      <p:grpSpPr>
        <a:xfrm>
          <a:off x="0" y="0"/>
          <a:ext cx="0" cy="0"/>
          <a:chOff x="0" y="0"/>
          <a:chExt cx="0" cy="0"/>
        </a:xfrm>
      </p:grpSpPr>
      <p:grpSp>
        <p:nvGrpSpPr>
          <p:cNvPr id="3" name="object 3">
            <a:extLst>
              <a:ext uri="{FF2B5EF4-FFF2-40B4-BE49-F238E27FC236}">
                <a16:creationId xmlns:a16="http://schemas.microsoft.com/office/drawing/2014/main" id="{BF2189B2-AB68-F9C8-066A-37223DA4FD49}"/>
              </a:ext>
            </a:extLst>
          </p:cNvPr>
          <p:cNvGrpSpPr/>
          <p:nvPr/>
        </p:nvGrpSpPr>
        <p:grpSpPr>
          <a:xfrm>
            <a:off x="0" y="0"/>
            <a:ext cx="12189460" cy="1392555"/>
            <a:chOff x="0" y="0"/>
            <a:chExt cx="12189460" cy="1392555"/>
          </a:xfrm>
        </p:grpSpPr>
        <p:sp>
          <p:nvSpPr>
            <p:cNvPr id="4" name="object 4">
              <a:extLst>
                <a:ext uri="{FF2B5EF4-FFF2-40B4-BE49-F238E27FC236}">
                  <a16:creationId xmlns:a16="http://schemas.microsoft.com/office/drawing/2014/main" id="{A0C9C115-2242-B679-7A50-DD56A7275EFC}"/>
                </a:ext>
              </a:extLst>
            </p:cNvPr>
            <p:cNvSpPr/>
            <p:nvPr/>
          </p:nvSpPr>
          <p:spPr>
            <a:xfrm>
              <a:off x="0" y="0"/>
              <a:ext cx="12189460" cy="1375410"/>
            </a:xfrm>
            <a:custGeom>
              <a:avLst/>
              <a:gdLst/>
              <a:ahLst/>
              <a:cxnLst/>
              <a:rect l="l" t="t" r="r" b="b"/>
              <a:pathLst>
                <a:path w="12189460" h="1375410">
                  <a:moveTo>
                    <a:pt x="12188952" y="0"/>
                  </a:moveTo>
                  <a:lnTo>
                    <a:pt x="10822457" y="0"/>
                  </a:lnTo>
                  <a:lnTo>
                    <a:pt x="0" y="0"/>
                  </a:lnTo>
                  <a:lnTo>
                    <a:pt x="0" y="226783"/>
                  </a:lnTo>
                  <a:lnTo>
                    <a:pt x="10822457" y="226783"/>
                  </a:lnTo>
                  <a:lnTo>
                    <a:pt x="10822457" y="1375003"/>
                  </a:lnTo>
                  <a:lnTo>
                    <a:pt x="12188952" y="1375003"/>
                  </a:lnTo>
                  <a:lnTo>
                    <a:pt x="12188952" y="226783"/>
                  </a:lnTo>
                  <a:lnTo>
                    <a:pt x="12188952" y="0"/>
                  </a:lnTo>
                  <a:close/>
                </a:path>
              </a:pathLst>
            </a:custGeom>
            <a:solidFill>
              <a:srgbClr val="007699"/>
            </a:solidFill>
          </p:spPr>
          <p:txBody>
            <a:bodyPr wrap="square" lIns="0" tIns="0" rIns="0" bIns="0" rtlCol="0"/>
            <a:lstStyle/>
            <a:p>
              <a:endParaRPr/>
            </a:p>
          </p:txBody>
        </p:sp>
        <p:sp>
          <p:nvSpPr>
            <p:cNvPr id="5" name="object 5">
              <a:extLst>
                <a:ext uri="{FF2B5EF4-FFF2-40B4-BE49-F238E27FC236}">
                  <a16:creationId xmlns:a16="http://schemas.microsoft.com/office/drawing/2014/main" id="{FB394D33-C615-2892-D3D9-F092F5ED3057}"/>
                </a:ext>
              </a:extLst>
            </p:cNvPr>
            <p:cNvSpPr/>
            <p:nvPr/>
          </p:nvSpPr>
          <p:spPr>
            <a:xfrm>
              <a:off x="10822457" y="1368653"/>
              <a:ext cx="1366520" cy="12700"/>
            </a:xfrm>
            <a:custGeom>
              <a:avLst/>
              <a:gdLst/>
              <a:ahLst/>
              <a:cxnLst/>
              <a:rect l="l" t="t" r="r" b="b"/>
              <a:pathLst>
                <a:path w="1366520" h="12700">
                  <a:moveTo>
                    <a:pt x="0" y="12700"/>
                  </a:moveTo>
                  <a:lnTo>
                    <a:pt x="1366494" y="12700"/>
                  </a:lnTo>
                  <a:lnTo>
                    <a:pt x="1366494" y="0"/>
                  </a:lnTo>
                  <a:lnTo>
                    <a:pt x="0" y="0"/>
                  </a:lnTo>
                  <a:lnTo>
                    <a:pt x="0" y="12700"/>
                  </a:lnTo>
                  <a:close/>
                </a:path>
              </a:pathLst>
            </a:custGeom>
            <a:solidFill>
              <a:srgbClr val="FFFFFF"/>
            </a:solidFill>
          </p:spPr>
          <p:txBody>
            <a:bodyPr wrap="square" lIns="0" tIns="0" rIns="0" bIns="0" rtlCol="0"/>
            <a:lstStyle/>
            <a:p>
              <a:endParaRPr/>
            </a:p>
          </p:txBody>
        </p:sp>
        <p:sp>
          <p:nvSpPr>
            <p:cNvPr id="6" name="object 6">
              <a:extLst>
                <a:ext uri="{FF2B5EF4-FFF2-40B4-BE49-F238E27FC236}">
                  <a16:creationId xmlns:a16="http://schemas.microsoft.com/office/drawing/2014/main" id="{26BB288C-C1B2-06B8-C859-96C499312899}"/>
                </a:ext>
              </a:extLst>
            </p:cNvPr>
            <p:cNvSpPr/>
            <p:nvPr/>
          </p:nvSpPr>
          <p:spPr>
            <a:xfrm>
              <a:off x="10822457" y="0"/>
              <a:ext cx="0" cy="1375410"/>
            </a:xfrm>
            <a:custGeom>
              <a:avLst/>
              <a:gdLst/>
              <a:ahLst/>
              <a:cxnLst/>
              <a:rect l="l" t="t" r="r" b="b"/>
              <a:pathLst>
                <a:path h="1375410">
                  <a:moveTo>
                    <a:pt x="0" y="0"/>
                  </a:moveTo>
                  <a:lnTo>
                    <a:pt x="0" y="1375003"/>
                  </a:lnTo>
                </a:path>
              </a:pathLst>
            </a:custGeom>
            <a:ln w="12700">
              <a:solidFill>
                <a:srgbClr val="FFFFFF"/>
              </a:solidFill>
            </a:ln>
          </p:spPr>
          <p:txBody>
            <a:bodyPr wrap="square" lIns="0" tIns="0" rIns="0" bIns="0" rtlCol="0"/>
            <a:lstStyle/>
            <a:p>
              <a:endParaRPr/>
            </a:p>
          </p:txBody>
        </p:sp>
        <p:sp>
          <p:nvSpPr>
            <p:cNvPr id="7" name="object 7">
              <a:extLst>
                <a:ext uri="{FF2B5EF4-FFF2-40B4-BE49-F238E27FC236}">
                  <a16:creationId xmlns:a16="http://schemas.microsoft.com/office/drawing/2014/main" id="{784B4959-AC15-89F7-1902-689C11DC04C9}"/>
                </a:ext>
              </a:extLst>
            </p:cNvPr>
            <p:cNvSpPr/>
            <p:nvPr/>
          </p:nvSpPr>
          <p:spPr>
            <a:xfrm>
              <a:off x="10822461" y="8511"/>
              <a:ext cx="1366520" cy="1366520"/>
            </a:xfrm>
            <a:custGeom>
              <a:avLst/>
              <a:gdLst/>
              <a:ahLst/>
              <a:cxnLst/>
              <a:rect l="l" t="t" r="r" b="b"/>
              <a:pathLst>
                <a:path w="1366520" h="1366520">
                  <a:moveTo>
                    <a:pt x="1366494" y="0"/>
                  </a:moveTo>
                  <a:lnTo>
                    <a:pt x="0" y="1366494"/>
                  </a:lnTo>
                  <a:lnTo>
                    <a:pt x="1366494" y="1366494"/>
                  </a:lnTo>
                  <a:lnTo>
                    <a:pt x="1366494" y="0"/>
                  </a:lnTo>
                  <a:close/>
                </a:path>
              </a:pathLst>
            </a:custGeom>
            <a:solidFill>
              <a:srgbClr val="004E66"/>
            </a:solidFill>
          </p:spPr>
          <p:txBody>
            <a:bodyPr wrap="square" lIns="0" tIns="0" rIns="0" bIns="0" rtlCol="0"/>
            <a:lstStyle/>
            <a:p>
              <a:endParaRPr/>
            </a:p>
          </p:txBody>
        </p:sp>
        <p:sp>
          <p:nvSpPr>
            <p:cNvPr id="8" name="object 8">
              <a:extLst>
                <a:ext uri="{FF2B5EF4-FFF2-40B4-BE49-F238E27FC236}">
                  <a16:creationId xmlns:a16="http://schemas.microsoft.com/office/drawing/2014/main" id="{8517D062-F65B-65AB-5375-5B7C322FC77C}"/>
                </a:ext>
              </a:extLst>
            </p:cNvPr>
            <p:cNvSpPr/>
            <p:nvPr/>
          </p:nvSpPr>
          <p:spPr>
            <a:xfrm>
              <a:off x="0" y="1275626"/>
              <a:ext cx="2957195" cy="116839"/>
            </a:xfrm>
            <a:custGeom>
              <a:avLst/>
              <a:gdLst/>
              <a:ahLst/>
              <a:cxnLst/>
              <a:rect l="l" t="t" r="r" b="b"/>
              <a:pathLst>
                <a:path w="2957195" h="116840">
                  <a:moveTo>
                    <a:pt x="0" y="116649"/>
                  </a:moveTo>
                  <a:lnTo>
                    <a:pt x="2956941" y="116649"/>
                  </a:lnTo>
                  <a:lnTo>
                    <a:pt x="2956941" y="0"/>
                  </a:lnTo>
                  <a:lnTo>
                    <a:pt x="0" y="0"/>
                  </a:lnTo>
                  <a:lnTo>
                    <a:pt x="0" y="116649"/>
                  </a:lnTo>
                  <a:close/>
                </a:path>
              </a:pathLst>
            </a:custGeom>
            <a:solidFill>
              <a:srgbClr val="007198"/>
            </a:solidFill>
          </p:spPr>
          <p:txBody>
            <a:bodyPr wrap="square" lIns="0" tIns="0" rIns="0" bIns="0" rtlCol="0"/>
            <a:lstStyle/>
            <a:p>
              <a:endParaRPr/>
            </a:p>
          </p:txBody>
        </p:sp>
        <p:sp>
          <p:nvSpPr>
            <p:cNvPr id="9" name="object 9">
              <a:extLst>
                <a:ext uri="{FF2B5EF4-FFF2-40B4-BE49-F238E27FC236}">
                  <a16:creationId xmlns:a16="http://schemas.microsoft.com/office/drawing/2014/main" id="{CADBC1AD-9139-FB75-3F95-1763F49EC18B}"/>
                </a:ext>
              </a:extLst>
            </p:cNvPr>
            <p:cNvSpPr/>
            <p:nvPr/>
          </p:nvSpPr>
          <p:spPr>
            <a:xfrm>
              <a:off x="2956941" y="1275626"/>
              <a:ext cx="3044190" cy="116839"/>
            </a:xfrm>
            <a:custGeom>
              <a:avLst/>
              <a:gdLst/>
              <a:ahLst/>
              <a:cxnLst/>
              <a:rect l="l" t="t" r="r" b="b"/>
              <a:pathLst>
                <a:path w="3044190" h="116840">
                  <a:moveTo>
                    <a:pt x="0" y="116649"/>
                  </a:moveTo>
                  <a:lnTo>
                    <a:pt x="3043745" y="116649"/>
                  </a:lnTo>
                  <a:lnTo>
                    <a:pt x="3043745" y="0"/>
                  </a:lnTo>
                  <a:lnTo>
                    <a:pt x="0" y="0"/>
                  </a:lnTo>
                  <a:lnTo>
                    <a:pt x="0" y="116649"/>
                  </a:lnTo>
                  <a:close/>
                </a:path>
              </a:pathLst>
            </a:custGeom>
            <a:solidFill>
              <a:srgbClr val="83276A"/>
            </a:solidFill>
          </p:spPr>
          <p:txBody>
            <a:bodyPr wrap="square" lIns="0" tIns="0" rIns="0" bIns="0" rtlCol="0"/>
            <a:lstStyle/>
            <a:p>
              <a:endParaRPr/>
            </a:p>
          </p:txBody>
        </p:sp>
        <p:sp>
          <p:nvSpPr>
            <p:cNvPr id="10" name="object 10">
              <a:extLst>
                <a:ext uri="{FF2B5EF4-FFF2-40B4-BE49-F238E27FC236}">
                  <a16:creationId xmlns:a16="http://schemas.microsoft.com/office/drawing/2014/main" id="{5B997D2F-B998-B625-FEAE-7C0C107E0AB4}"/>
                </a:ext>
              </a:extLst>
            </p:cNvPr>
            <p:cNvSpPr/>
            <p:nvPr/>
          </p:nvSpPr>
          <p:spPr>
            <a:xfrm>
              <a:off x="6000686" y="1275626"/>
              <a:ext cx="3357245" cy="116839"/>
            </a:xfrm>
            <a:custGeom>
              <a:avLst/>
              <a:gdLst/>
              <a:ahLst/>
              <a:cxnLst/>
              <a:rect l="l" t="t" r="r" b="b"/>
              <a:pathLst>
                <a:path w="3357245" h="116840">
                  <a:moveTo>
                    <a:pt x="0" y="116649"/>
                  </a:moveTo>
                  <a:lnTo>
                    <a:pt x="3356749" y="116649"/>
                  </a:lnTo>
                  <a:lnTo>
                    <a:pt x="3356749" y="0"/>
                  </a:lnTo>
                  <a:lnTo>
                    <a:pt x="0" y="0"/>
                  </a:lnTo>
                  <a:lnTo>
                    <a:pt x="0" y="116649"/>
                  </a:lnTo>
                  <a:close/>
                </a:path>
              </a:pathLst>
            </a:custGeom>
            <a:solidFill>
              <a:srgbClr val="033B6A"/>
            </a:solidFill>
          </p:spPr>
          <p:txBody>
            <a:bodyPr wrap="square" lIns="0" tIns="0" rIns="0" bIns="0" rtlCol="0"/>
            <a:lstStyle/>
            <a:p>
              <a:endParaRPr/>
            </a:p>
          </p:txBody>
        </p:sp>
        <p:sp>
          <p:nvSpPr>
            <p:cNvPr id="11" name="object 11">
              <a:extLst>
                <a:ext uri="{FF2B5EF4-FFF2-40B4-BE49-F238E27FC236}">
                  <a16:creationId xmlns:a16="http://schemas.microsoft.com/office/drawing/2014/main" id="{1BAB56ED-2503-174A-4960-5CB85F7DEADD}"/>
                </a:ext>
              </a:extLst>
            </p:cNvPr>
            <p:cNvSpPr/>
            <p:nvPr/>
          </p:nvSpPr>
          <p:spPr>
            <a:xfrm>
              <a:off x="9357436" y="1275626"/>
              <a:ext cx="2832100" cy="116839"/>
            </a:xfrm>
            <a:custGeom>
              <a:avLst/>
              <a:gdLst/>
              <a:ahLst/>
              <a:cxnLst/>
              <a:rect l="l" t="t" r="r" b="b"/>
              <a:pathLst>
                <a:path w="2832100" h="116840">
                  <a:moveTo>
                    <a:pt x="2831515" y="0"/>
                  </a:moveTo>
                  <a:lnTo>
                    <a:pt x="0" y="0"/>
                  </a:lnTo>
                  <a:lnTo>
                    <a:pt x="0" y="116649"/>
                  </a:lnTo>
                  <a:lnTo>
                    <a:pt x="2831515" y="116649"/>
                  </a:lnTo>
                  <a:lnTo>
                    <a:pt x="2831515" y="0"/>
                  </a:lnTo>
                  <a:close/>
                </a:path>
              </a:pathLst>
            </a:custGeom>
            <a:solidFill>
              <a:srgbClr val="1F6A84"/>
            </a:solidFill>
          </p:spPr>
          <p:txBody>
            <a:bodyPr wrap="square" lIns="0" tIns="0" rIns="0" bIns="0" rtlCol="0"/>
            <a:lstStyle/>
            <a:p>
              <a:endParaRPr/>
            </a:p>
          </p:txBody>
        </p:sp>
        <p:pic>
          <p:nvPicPr>
            <p:cNvPr id="12" name="object 12">
              <a:extLst>
                <a:ext uri="{FF2B5EF4-FFF2-40B4-BE49-F238E27FC236}">
                  <a16:creationId xmlns:a16="http://schemas.microsoft.com/office/drawing/2014/main" id="{E40E31C6-59A9-6F5C-D6B2-BC005867CD7E}"/>
                </a:ext>
              </a:extLst>
            </p:cNvPr>
            <p:cNvPicPr/>
            <p:nvPr/>
          </p:nvPicPr>
          <p:blipFill>
            <a:blip r:embed="rId2" cstate="print"/>
            <a:stretch>
              <a:fillRect/>
            </a:stretch>
          </p:blipFill>
          <p:spPr>
            <a:xfrm>
              <a:off x="577773" y="266509"/>
              <a:ext cx="1845106" cy="917575"/>
            </a:xfrm>
            <a:prstGeom prst="rect">
              <a:avLst/>
            </a:prstGeom>
          </p:spPr>
        </p:pic>
      </p:grpSp>
      <p:sp>
        <p:nvSpPr>
          <p:cNvPr id="14" name="object 14">
            <a:extLst>
              <a:ext uri="{FF2B5EF4-FFF2-40B4-BE49-F238E27FC236}">
                <a16:creationId xmlns:a16="http://schemas.microsoft.com/office/drawing/2014/main" id="{41686FB7-96FB-B856-CCC1-D8F9F7944118}"/>
              </a:ext>
            </a:extLst>
          </p:cNvPr>
          <p:cNvSpPr txBox="1">
            <a:spLocks noGrp="1"/>
          </p:cNvSpPr>
          <p:nvPr>
            <p:ph type="ftr" sz="quarter" idx="5"/>
          </p:nvPr>
        </p:nvSpPr>
        <p:spPr>
          <a:xfrm>
            <a:off x="4038212" y="6622993"/>
            <a:ext cx="4113033" cy="205184"/>
          </a:xfrm>
          <a:prstGeom prst="rect">
            <a:avLst/>
          </a:prstGeom>
        </p:spPr>
        <p:txBody>
          <a:bodyPr vert="horz" wrap="square" lIns="0" tIns="0" rIns="0" bIns="0" rtlCol="0">
            <a:spAutoFit/>
          </a:bodyPr>
          <a:lstStyle/>
          <a:p>
            <a:pPr marL="12700">
              <a:lnSpc>
                <a:spcPts val="1645"/>
              </a:lnSpc>
            </a:pPr>
            <a:r>
              <a:rPr lang="en-US" dirty="0"/>
              <a:t>2027</a:t>
            </a:r>
            <a:r>
              <a:rPr lang="en-US" spc="360" dirty="0"/>
              <a:t> </a:t>
            </a:r>
            <a:r>
              <a:rPr dirty="0"/>
              <a:t>|</a:t>
            </a:r>
            <a:r>
              <a:rPr spc="310" dirty="0"/>
              <a:t> </a:t>
            </a:r>
            <a:r>
              <a:rPr dirty="0"/>
              <a:t>American</a:t>
            </a:r>
            <a:r>
              <a:rPr spc="-70" dirty="0"/>
              <a:t> </a:t>
            </a:r>
            <a:r>
              <a:rPr dirty="0"/>
              <a:t>Academy</a:t>
            </a:r>
            <a:r>
              <a:rPr spc="-10" dirty="0"/>
              <a:t> </a:t>
            </a:r>
            <a:r>
              <a:rPr dirty="0"/>
              <a:t>of</a:t>
            </a:r>
            <a:r>
              <a:rPr spc="-10" dirty="0"/>
              <a:t> </a:t>
            </a:r>
            <a:r>
              <a:rPr dirty="0"/>
              <a:t>Implant</a:t>
            </a:r>
            <a:r>
              <a:rPr spc="-15" dirty="0"/>
              <a:t> </a:t>
            </a:r>
            <a:r>
              <a:rPr dirty="0"/>
              <a:t>Dentistry</a:t>
            </a:r>
            <a:r>
              <a:rPr spc="365" dirty="0"/>
              <a:t> </a:t>
            </a:r>
            <a:endParaRPr spc="-50" dirty="0"/>
          </a:p>
        </p:txBody>
      </p:sp>
      <p:sp>
        <p:nvSpPr>
          <p:cNvPr id="15" name="object 2">
            <a:extLst>
              <a:ext uri="{FF2B5EF4-FFF2-40B4-BE49-F238E27FC236}">
                <a16:creationId xmlns:a16="http://schemas.microsoft.com/office/drawing/2014/main" id="{82655B6C-28FB-246B-CDC9-CC384100D7A6}"/>
              </a:ext>
            </a:extLst>
          </p:cNvPr>
          <p:cNvSpPr txBox="1">
            <a:spLocks/>
          </p:cNvSpPr>
          <p:nvPr/>
        </p:nvSpPr>
        <p:spPr>
          <a:xfrm>
            <a:off x="2956941" y="530889"/>
            <a:ext cx="10130563" cy="443711"/>
          </a:xfrm>
          <a:prstGeom prst="rect">
            <a:avLst/>
          </a:prstGeom>
        </p:spPr>
        <p:txBody>
          <a:bodyPr vert="horz" wrap="square" lIns="0" tIns="12700" rIns="0" bIns="0" rtlCol="0">
            <a:spAutoFit/>
          </a:bodyPr>
          <a:lstStyle>
            <a:lvl1pPr>
              <a:defRPr sz="2900" b="1" i="0">
                <a:solidFill>
                  <a:srgbClr val="00589D"/>
                </a:solidFill>
                <a:latin typeface="Arial"/>
                <a:ea typeface="+mj-ea"/>
                <a:cs typeface="Arial"/>
              </a:defRPr>
            </a:lvl1pPr>
          </a:lstStyle>
          <a:p>
            <a:pPr marL="19050">
              <a:spcBef>
                <a:spcPts val="100"/>
              </a:spcBef>
            </a:pPr>
            <a:r>
              <a:rPr lang="en-US" sz="2800" dirty="0">
                <a:solidFill>
                  <a:srgbClr val="007198"/>
                </a:solidFill>
              </a:rPr>
              <a:t>Candidate Number: </a:t>
            </a:r>
            <a:r>
              <a:rPr lang="en-US" sz="2800" dirty="0">
                <a:solidFill>
                  <a:srgbClr val="83276A"/>
                </a:solidFill>
              </a:rPr>
              <a:t>{Candidate number}</a:t>
            </a:r>
          </a:p>
        </p:txBody>
      </p:sp>
      <p:sp>
        <p:nvSpPr>
          <p:cNvPr id="17" name="object 13">
            <a:extLst>
              <a:ext uri="{FF2B5EF4-FFF2-40B4-BE49-F238E27FC236}">
                <a16:creationId xmlns:a16="http://schemas.microsoft.com/office/drawing/2014/main" id="{0FB840D1-C03C-FB5E-BE48-AE45C99600B1}"/>
              </a:ext>
            </a:extLst>
          </p:cNvPr>
          <p:cNvSpPr txBox="1"/>
          <p:nvPr/>
        </p:nvSpPr>
        <p:spPr>
          <a:xfrm>
            <a:off x="1295400" y="1458219"/>
            <a:ext cx="8991600" cy="874598"/>
          </a:xfrm>
          <a:prstGeom prst="rect">
            <a:avLst/>
          </a:prstGeom>
        </p:spPr>
        <p:txBody>
          <a:bodyPr vert="horz" wrap="square" lIns="0" tIns="12700" rIns="0" bIns="0" rtlCol="0">
            <a:spAutoFit/>
          </a:bodyPr>
          <a:lstStyle/>
          <a:p>
            <a:pPr marL="298450" marR="5080" indent="-285750" algn="ctr">
              <a:spcBef>
                <a:spcPts val="120"/>
              </a:spcBef>
              <a:buFont typeface="Wingdings" panose="05000000000000000000" pitchFamily="2" charset="2"/>
              <a:buChar char="Ø"/>
            </a:pPr>
            <a:r>
              <a:rPr lang="en-US" sz="3200" dirty="0">
                <a:solidFill>
                  <a:srgbClr val="83276A"/>
                </a:solidFill>
                <a:effectLst>
                  <a:outerShdw blurRad="38100" dist="38100" dir="2700000" algn="tl">
                    <a:srgbClr val="000000">
                      <a:alpha val="43137"/>
                    </a:srgbClr>
                  </a:outerShdw>
                </a:effectLst>
                <a:latin typeface="Arial"/>
                <a:cs typeface="Arial"/>
              </a:rPr>
              <a:t>Prosthetic Restoration Selection</a:t>
            </a:r>
            <a:br>
              <a:rPr lang="en-US" sz="2400" dirty="0">
                <a:solidFill>
                  <a:srgbClr val="221F1F"/>
                </a:solidFill>
                <a:latin typeface="Arial"/>
                <a:cs typeface="Arial"/>
              </a:rPr>
            </a:br>
            <a:endParaRPr lang="en-US" sz="2400" dirty="0">
              <a:latin typeface="Arial"/>
              <a:cs typeface="Arial"/>
            </a:endParaRPr>
          </a:p>
        </p:txBody>
      </p:sp>
      <p:sp>
        <p:nvSpPr>
          <p:cNvPr id="2" name="TextBox 1">
            <a:extLst>
              <a:ext uri="{FF2B5EF4-FFF2-40B4-BE49-F238E27FC236}">
                <a16:creationId xmlns:a16="http://schemas.microsoft.com/office/drawing/2014/main" id="{D4DC7847-2F30-F295-3E33-0BEEFC0D42E3}"/>
              </a:ext>
            </a:extLst>
          </p:cNvPr>
          <p:cNvSpPr txBox="1"/>
          <p:nvPr/>
        </p:nvSpPr>
        <p:spPr>
          <a:xfrm>
            <a:off x="62861" y="1963485"/>
            <a:ext cx="11900539" cy="646331"/>
          </a:xfrm>
          <a:prstGeom prst="rect">
            <a:avLst/>
          </a:prstGeom>
          <a:noFill/>
        </p:spPr>
        <p:txBody>
          <a:bodyPr wrap="square" rtlCol="0">
            <a:spAutoFit/>
          </a:bodyPr>
          <a:lstStyle/>
          <a:p>
            <a:pPr algn="ctr"/>
            <a:r>
              <a:rPr lang="en-US" sz="1100" b="0" i="0" u="none" strike="noStrike" baseline="0" dirty="0">
                <a:solidFill>
                  <a:srgbClr val="000000"/>
                </a:solidFill>
                <a:latin typeface="Arial" panose="020B0604020202020204" pitchFamily="34" charset="0"/>
              </a:rPr>
              <a:t>Describe the restoration selection.</a:t>
            </a:r>
            <a:r>
              <a:rPr lang="en-US" sz="1800" b="0" i="0" u="none" strike="noStrike" baseline="0" dirty="0">
                <a:solidFill>
                  <a:srgbClr val="000000"/>
                </a:solidFill>
                <a:latin typeface="Arial" panose="020B0604020202020204" pitchFamily="34" charset="0"/>
              </a:rPr>
              <a:t>	</a:t>
            </a:r>
          </a:p>
          <a:p>
            <a:pPr algn="ctr"/>
            <a:r>
              <a:rPr lang="en-US" sz="1800" b="0" i="0" u="none" strike="noStrike" baseline="0" dirty="0">
                <a:solidFill>
                  <a:srgbClr val="000000"/>
                </a:solidFill>
                <a:latin typeface="Arial" panose="020B0604020202020204" pitchFamily="34" charset="0"/>
              </a:rPr>
              <a:t>	</a:t>
            </a:r>
          </a:p>
        </p:txBody>
      </p:sp>
      <p:sp>
        <p:nvSpPr>
          <p:cNvPr id="13" name="TextBox 12">
            <a:extLst>
              <a:ext uri="{FF2B5EF4-FFF2-40B4-BE49-F238E27FC236}">
                <a16:creationId xmlns:a16="http://schemas.microsoft.com/office/drawing/2014/main" id="{3F893FC9-B412-2C54-E3AC-6914E052A2BE}"/>
              </a:ext>
            </a:extLst>
          </p:cNvPr>
          <p:cNvSpPr txBox="1"/>
          <p:nvPr/>
        </p:nvSpPr>
        <p:spPr>
          <a:xfrm>
            <a:off x="373420" y="2438004"/>
            <a:ext cx="11132297" cy="369332"/>
          </a:xfrm>
          <a:prstGeom prst="rect">
            <a:avLst/>
          </a:prstGeom>
          <a:noFill/>
        </p:spPr>
        <p:txBody>
          <a:bodyPr wrap="square" rtlCol="0">
            <a:spAutoFit/>
          </a:bodyPr>
          <a:lstStyle/>
          <a:p>
            <a:r>
              <a:rPr lang="en-US" sz="1800" dirty="0">
                <a:solidFill>
                  <a:srgbClr val="221F1F"/>
                </a:solidFill>
                <a:latin typeface="Arial"/>
                <a:cs typeface="Arial"/>
              </a:rPr>
              <a:t>Copy your text here using the same font and size.</a:t>
            </a:r>
            <a:endParaRPr lang="en-US" dirty="0"/>
          </a:p>
        </p:txBody>
      </p:sp>
      <p:sp>
        <p:nvSpPr>
          <p:cNvPr id="16" name="object 13">
            <a:extLst>
              <a:ext uri="{FF2B5EF4-FFF2-40B4-BE49-F238E27FC236}">
                <a16:creationId xmlns:a16="http://schemas.microsoft.com/office/drawing/2014/main" id="{EB2DB550-05E9-1113-4D10-A212C15B1CFE}"/>
              </a:ext>
            </a:extLst>
          </p:cNvPr>
          <p:cNvSpPr txBox="1"/>
          <p:nvPr/>
        </p:nvSpPr>
        <p:spPr>
          <a:xfrm>
            <a:off x="1371600" y="3996972"/>
            <a:ext cx="8991600" cy="874598"/>
          </a:xfrm>
          <a:prstGeom prst="rect">
            <a:avLst/>
          </a:prstGeom>
        </p:spPr>
        <p:txBody>
          <a:bodyPr vert="horz" wrap="square" lIns="0" tIns="12700" rIns="0" bIns="0" rtlCol="0">
            <a:spAutoFit/>
          </a:bodyPr>
          <a:lstStyle/>
          <a:p>
            <a:pPr marL="298450" marR="5080" indent="-285750" algn="ctr">
              <a:spcBef>
                <a:spcPts val="120"/>
              </a:spcBef>
              <a:buFont typeface="Wingdings" panose="05000000000000000000" pitchFamily="2" charset="2"/>
              <a:buChar char="Ø"/>
            </a:pPr>
            <a:r>
              <a:rPr lang="en-US" sz="3200" dirty="0">
                <a:solidFill>
                  <a:srgbClr val="83276A"/>
                </a:solidFill>
                <a:effectLst>
                  <a:outerShdw blurRad="38100" dist="38100" dir="2700000" algn="tl">
                    <a:srgbClr val="000000">
                      <a:alpha val="43137"/>
                    </a:srgbClr>
                  </a:outerShdw>
                </a:effectLst>
                <a:latin typeface="Arial"/>
                <a:cs typeface="Arial"/>
              </a:rPr>
              <a:t>Hard and Soft Tissue Modifications</a:t>
            </a:r>
            <a:br>
              <a:rPr lang="en-US" sz="2400" dirty="0">
                <a:solidFill>
                  <a:srgbClr val="221F1F"/>
                </a:solidFill>
                <a:latin typeface="Arial"/>
                <a:cs typeface="Arial"/>
              </a:rPr>
            </a:br>
            <a:endParaRPr lang="en-US" sz="2400" dirty="0">
              <a:latin typeface="Arial"/>
              <a:cs typeface="Arial"/>
            </a:endParaRPr>
          </a:p>
        </p:txBody>
      </p:sp>
      <p:sp>
        <p:nvSpPr>
          <p:cNvPr id="19" name="TextBox 18">
            <a:extLst>
              <a:ext uri="{FF2B5EF4-FFF2-40B4-BE49-F238E27FC236}">
                <a16:creationId xmlns:a16="http://schemas.microsoft.com/office/drawing/2014/main" id="{82B64549-5BE9-D7BF-3581-E9B4575A38AC}"/>
              </a:ext>
            </a:extLst>
          </p:cNvPr>
          <p:cNvSpPr txBox="1"/>
          <p:nvPr/>
        </p:nvSpPr>
        <p:spPr>
          <a:xfrm>
            <a:off x="144460" y="4443295"/>
            <a:ext cx="11900539" cy="646331"/>
          </a:xfrm>
          <a:prstGeom prst="rect">
            <a:avLst/>
          </a:prstGeom>
          <a:noFill/>
        </p:spPr>
        <p:txBody>
          <a:bodyPr wrap="square" rtlCol="0">
            <a:spAutoFit/>
          </a:bodyPr>
          <a:lstStyle/>
          <a:p>
            <a:pPr algn="ctr"/>
            <a:r>
              <a:rPr lang="en-US" sz="1100" b="0" i="0" u="none" strike="noStrike" baseline="0" dirty="0">
                <a:solidFill>
                  <a:srgbClr val="000000"/>
                </a:solidFill>
                <a:latin typeface="Arial" panose="020B0604020202020204" pitchFamily="34" charset="0"/>
              </a:rPr>
              <a:t>Describe the modifications to the tissues.</a:t>
            </a:r>
            <a:r>
              <a:rPr lang="en-US" sz="1800" b="0" i="0" u="none" strike="noStrike" baseline="0" dirty="0">
                <a:solidFill>
                  <a:srgbClr val="000000"/>
                </a:solidFill>
                <a:latin typeface="Arial" panose="020B0604020202020204" pitchFamily="34" charset="0"/>
              </a:rPr>
              <a:t>	</a:t>
            </a:r>
          </a:p>
          <a:p>
            <a:pPr algn="ctr"/>
            <a:r>
              <a:rPr lang="en-US" sz="1800" b="0" i="0" u="none" strike="noStrike" baseline="0" dirty="0">
                <a:solidFill>
                  <a:srgbClr val="000000"/>
                </a:solidFill>
                <a:latin typeface="Arial" panose="020B0604020202020204" pitchFamily="34" charset="0"/>
              </a:rPr>
              <a:t>	</a:t>
            </a:r>
          </a:p>
        </p:txBody>
      </p:sp>
      <p:sp>
        <p:nvSpPr>
          <p:cNvPr id="20" name="TextBox 19">
            <a:extLst>
              <a:ext uri="{FF2B5EF4-FFF2-40B4-BE49-F238E27FC236}">
                <a16:creationId xmlns:a16="http://schemas.microsoft.com/office/drawing/2014/main" id="{1E448918-AB07-CE64-D88D-75EDFBFE99EB}"/>
              </a:ext>
            </a:extLst>
          </p:cNvPr>
          <p:cNvSpPr txBox="1"/>
          <p:nvPr/>
        </p:nvSpPr>
        <p:spPr>
          <a:xfrm>
            <a:off x="373420" y="4870319"/>
            <a:ext cx="11132297" cy="369332"/>
          </a:xfrm>
          <a:prstGeom prst="rect">
            <a:avLst/>
          </a:prstGeom>
          <a:noFill/>
        </p:spPr>
        <p:txBody>
          <a:bodyPr wrap="square" rtlCol="0">
            <a:spAutoFit/>
          </a:bodyPr>
          <a:lstStyle/>
          <a:p>
            <a:r>
              <a:rPr lang="en-US" sz="1800" dirty="0">
                <a:solidFill>
                  <a:srgbClr val="221F1F"/>
                </a:solidFill>
                <a:latin typeface="Arial"/>
                <a:cs typeface="Arial"/>
              </a:rPr>
              <a:t>Copy your text here using the same font and size.</a:t>
            </a:r>
            <a:endParaRPr lang="en-US" dirty="0"/>
          </a:p>
        </p:txBody>
      </p:sp>
    </p:spTree>
    <p:extLst>
      <p:ext uri="{BB962C8B-B14F-4D97-AF65-F5344CB8AC3E}">
        <p14:creationId xmlns:p14="http://schemas.microsoft.com/office/powerpoint/2010/main" val="38757452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EBE06C-9840-FAE5-1A91-5300424230FB}"/>
            </a:ext>
          </a:extLst>
        </p:cNvPr>
        <p:cNvGrpSpPr/>
        <p:nvPr/>
      </p:nvGrpSpPr>
      <p:grpSpPr>
        <a:xfrm>
          <a:off x="0" y="0"/>
          <a:ext cx="0" cy="0"/>
          <a:chOff x="0" y="0"/>
          <a:chExt cx="0" cy="0"/>
        </a:xfrm>
      </p:grpSpPr>
      <p:grpSp>
        <p:nvGrpSpPr>
          <p:cNvPr id="3" name="object 3">
            <a:extLst>
              <a:ext uri="{FF2B5EF4-FFF2-40B4-BE49-F238E27FC236}">
                <a16:creationId xmlns:a16="http://schemas.microsoft.com/office/drawing/2014/main" id="{7F3EF461-BD19-2332-8694-E079ED8D6360}"/>
              </a:ext>
            </a:extLst>
          </p:cNvPr>
          <p:cNvGrpSpPr/>
          <p:nvPr/>
        </p:nvGrpSpPr>
        <p:grpSpPr>
          <a:xfrm>
            <a:off x="0" y="0"/>
            <a:ext cx="12189460" cy="1392555"/>
            <a:chOff x="0" y="0"/>
            <a:chExt cx="12189460" cy="1392555"/>
          </a:xfrm>
        </p:grpSpPr>
        <p:sp>
          <p:nvSpPr>
            <p:cNvPr id="4" name="object 4">
              <a:extLst>
                <a:ext uri="{FF2B5EF4-FFF2-40B4-BE49-F238E27FC236}">
                  <a16:creationId xmlns:a16="http://schemas.microsoft.com/office/drawing/2014/main" id="{D30D3211-74E8-A533-9886-EDF253B2C2D3}"/>
                </a:ext>
              </a:extLst>
            </p:cNvPr>
            <p:cNvSpPr/>
            <p:nvPr/>
          </p:nvSpPr>
          <p:spPr>
            <a:xfrm>
              <a:off x="0" y="0"/>
              <a:ext cx="12189460" cy="1375410"/>
            </a:xfrm>
            <a:custGeom>
              <a:avLst/>
              <a:gdLst/>
              <a:ahLst/>
              <a:cxnLst/>
              <a:rect l="l" t="t" r="r" b="b"/>
              <a:pathLst>
                <a:path w="12189460" h="1375410">
                  <a:moveTo>
                    <a:pt x="12188952" y="0"/>
                  </a:moveTo>
                  <a:lnTo>
                    <a:pt x="10822457" y="0"/>
                  </a:lnTo>
                  <a:lnTo>
                    <a:pt x="0" y="0"/>
                  </a:lnTo>
                  <a:lnTo>
                    <a:pt x="0" y="226783"/>
                  </a:lnTo>
                  <a:lnTo>
                    <a:pt x="10822457" y="226783"/>
                  </a:lnTo>
                  <a:lnTo>
                    <a:pt x="10822457" y="1375003"/>
                  </a:lnTo>
                  <a:lnTo>
                    <a:pt x="12188952" y="1375003"/>
                  </a:lnTo>
                  <a:lnTo>
                    <a:pt x="12188952" y="226783"/>
                  </a:lnTo>
                  <a:lnTo>
                    <a:pt x="12188952" y="0"/>
                  </a:lnTo>
                  <a:close/>
                </a:path>
              </a:pathLst>
            </a:custGeom>
            <a:solidFill>
              <a:srgbClr val="007699"/>
            </a:solidFill>
          </p:spPr>
          <p:txBody>
            <a:bodyPr wrap="square" lIns="0" tIns="0" rIns="0" bIns="0" rtlCol="0"/>
            <a:lstStyle/>
            <a:p>
              <a:endParaRPr/>
            </a:p>
          </p:txBody>
        </p:sp>
        <p:sp>
          <p:nvSpPr>
            <p:cNvPr id="5" name="object 5">
              <a:extLst>
                <a:ext uri="{FF2B5EF4-FFF2-40B4-BE49-F238E27FC236}">
                  <a16:creationId xmlns:a16="http://schemas.microsoft.com/office/drawing/2014/main" id="{BBA606B0-2A10-F1CC-228C-E8F650F80AEE}"/>
                </a:ext>
              </a:extLst>
            </p:cNvPr>
            <p:cNvSpPr/>
            <p:nvPr/>
          </p:nvSpPr>
          <p:spPr>
            <a:xfrm>
              <a:off x="10822457" y="1368653"/>
              <a:ext cx="1366520" cy="12700"/>
            </a:xfrm>
            <a:custGeom>
              <a:avLst/>
              <a:gdLst/>
              <a:ahLst/>
              <a:cxnLst/>
              <a:rect l="l" t="t" r="r" b="b"/>
              <a:pathLst>
                <a:path w="1366520" h="12700">
                  <a:moveTo>
                    <a:pt x="0" y="12700"/>
                  </a:moveTo>
                  <a:lnTo>
                    <a:pt x="1366494" y="12700"/>
                  </a:lnTo>
                  <a:lnTo>
                    <a:pt x="1366494" y="0"/>
                  </a:lnTo>
                  <a:lnTo>
                    <a:pt x="0" y="0"/>
                  </a:lnTo>
                  <a:lnTo>
                    <a:pt x="0" y="12700"/>
                  </a:lnTo>
                  <a:close/>
                </a:path>
              </a:pathLst>
            </a:custGeom>
            <a:solidFill>
              <a:srgbClr val="FFFFFF"/>
            </a:solidFill>
          </p:spPr>
          <p:txBody>
            <a:bodyPr wrap="square" lIns="0" tIns="0" rIns="0" bIns="0" rtlCol="0"/>
            <a:lstStyle/>
            <a:p>
              <a:endParaRPr/>
            </a:p>
          </p:txBody>
        </p:sp>
        <p:sp>
          <p:nvSpPr>
            <p:cNvPr id="6" name="object 6">
              <a:extLst>
                <a:ext uri="{FF2B5EF4-FFF2-40B4-BE49-F238E27FC236}">
                  <a16:creationId xmlns:a16="http://schemas.microsoft.com/office/drawing/2014/main" id="{6D834250-B627-CAC8-04FC-340294C97C28}"/>
                </a:ext>
              </a:extLst>
            </p:cNvPr>
            <p:cNvSpPr/>
            <p:nvPr/>
          </p:nvSpPr>
          <p:spPr>
            <a:xfrm>
              <a:off x="10822457" y="0"/>
              <a:ext cx="0" cy="1375410"/>
            </a:xfrm>
            <a:custGeom>
              <a:avLst/>
              <a:gdLst/>
              <a:ahLst/>
              <a:cxnLst/>
              <a:rect l="l" t="t" r="r" b="b"/>
              <a:pathLst>
                <a:path h="1375410">
                  <a:moveTo>
                    <a:pt x="0" y="0"/>
                  </a:moveTo>
                  <a:lnTo>
                    <a:pt x="0" y="1375003"/>
                  </a:lnTo>
                </a:path>
              </a:pathLst>
            </a:custGeom>
            <a:ln w="12700">
              <a:solidFill>
                <a:srgbClr val="FFFFFF"/>
              </a:solidFill>
            </a:ln>
          </p:spPr>
          <p:txBody>
            <a:bodyPr wrap="square" lIns="0" tIns="0" rIns="0" bIns="0" rtlCol="0"/>
            <a:lstStyle/>
            <a:p>
              <a:endParaRPr/>
            </a:p>
          </p:txBody>
        </p:sp>
        <p:sp>
          <p:nvSpPr>
            <p:cNvPr id="7" name="object 7">
              <a:extLst>
                <a:ext uri="{FF2B5EF4-FFF2-40B4-BE49-F238E27FC236}">
                  <a16:creationId xmlns:a16="http://schemas.microsoft.com/office/drawing/2014/main" id="{2F14B250-5B5D-9CE2-6F24-4A1BFE858D31}"/>
                </a:ext>
              </a:extLst>
            </p:cNvPr>
            <p:cNvSpPr/>
            <p:nvPr/>
          </p:nvSpPr>
          <p:spPr>
            <a:xfrm>
              <a:off x="10822461" y="8511"/>
              <a:ext cx="1366520" cy="1366520"/>
            </a:xfrm>
            <a:custGeom>
              <a:avLst/>
              <a:gdLst/>
              <a:ahLst/>
              <a:cxnLst/>
              <a:rect l="l" t="t" r="r" b="b"/>
              <a:pathLst>
                <a:path w="1366520" h="1366520">
                  <a:moveTo>
                    <a:pt x="1366494" y="0"/>
                  </a:moveTo>
                  <a:lnTo>
                    <a:pt x="0" y="1366494"/>
                  </a:lnTo>
                  <a:lnTo>
                    <a:pt x="1366494" y="1366494"/>
                  </a:lnTo>
                  <a:lnTo>
                    <a:pt x="1366494" y="0"/>
                  </a:lnTo>
                  <a:close/>
                </a:path>
              </a:pathLst>
            </a:custGeom>
            <a:solidFill>
              <a:srgbClr val="004E66"/>
            </a:solidFill>
          </p:spPr>
          <p:txBody>
            <a:bodyPr wrap="square" lIns="0" tIns="0" rIns="0" bIns="0" rtlCol="0"/>
            <a:lstStyle/>
            <a:p>
              <a:endParaRPr/>
            </a:p>
          </p:txBody>
        </p:sp>
        <p:sp>
          <p:nvSpPr>
            <p:cNvPr id="8" name="object 8">
              <a:extLst>
                <a:ext uri="{FF2B5EF4-FFF2-40B4-BE49-F238E27FC236}">
                  <a16:creationId xmlns:a16="http://schemas.microsoft.com/office/drawing/2014/main" id="{597B3BFB-EEA6-6A65-A4B6-41A23DB414C0}"/>
                </a:ext>
              </a:extLst>
            </p:cNvPr>
            <p:cNvSpPr/>
            <p:nvPr/>
          </p:nvSpPr>
          <p:spPr>
            <a:xfrm>
              <a:off x="0" y="1275626"/>
              <a:ext cx="2957195" cy="116839"/>
            </a:xfrm>
            <a:custGeom>
              <a:avLst/>
              <a:gdLst/>
              <a:ahLst/>
              <a:cxnLst/>
              <a:rect l="l" t="t" r="r" b="b"/>
              <a:pathLst>
                <a:path w="2957195" h="116840">
                  <a:moveTo>
                    <a:pt x="0" y="116649"/>
                  </a:moveTo>
                  <a:lnTo>
                    <a:pt x="2956941" y="116649"/>
                  </a:lnTo>
                  <a:lnTo>
                    <a:pt x="2956941" y="0"/>
                  </a:lnTo>
                  <a:lnTo>
                    <a:pt x="0" y="0"/>
                  </a:lnTo>
                  <a:lnTo>
                    <a:pt x="0" y="116649"/>
                  </a:lnTo>
                  <a:close/>
                </a:path>
              </a:pathLst>
            </a:custGeom>
            <a:solidFill>
              <a:srgbClr val="007198"/>
            </a:solidFill>
          </p:spPr>
          <p:txBody>
            <a:bodyPr wrap="square" lIns="0" tIns="0" rIns="0" bIns="0" rtlCol="0"/>
            <a:lstStyle/>
            <a:p>
              <a:endParaRPr/>
            </a:p>
          </p:txBody>
        </p:sp>
        <p:sp>
          <p:nvSpPr>
            <p:cNvPr id="9" name="object 9">
              <a:extLst>
                <a:ext uri="{FF2B5EF4-FFF2-40B4-BE49-F238E27FC236}">
                  <a16:creationId xmlns:a16="http://schemas.microsoft.com/office/drawing/2014/main" id="{179E50A8-8A33-9974-C385-5DBF68F9C685}"/>
                </a:ext>
              </a:extLst>
            </p:cNvPr>
            <p:cNvSpPr/>
            <p:nvPr/>
          </p:nvSpPr>
          <p:spPr>
            <a:xfrm>
              <a:off x="2956941" y="1275626"/>
              <a:ext cx="3044190" cy="116839"/>
            </a:xfrm>
            <a:custGeom>
              <a:avLst/>
              <a:gdLst/>
              <a:ahLst/>
              <a:cxnLst/>
              <a:rect l="l" t="t" r="r" b="b"/>
              <a:pathLst>
                <a:path w="3044190" h="116840">
                  <a:moveTo>
                    <a:pt x="0" y="116649"/>
                  </a:moveTo>
                  <a:lnTo>
                    <a:pt x="3043745" y="116649"/>
                  </a:lnTo>
                  <a:lnTo>
                    <a:pt x="3043745" y="0"/>
                  </a:lnTo>
                  <a:lnTo>
                    <a:pt x="0" y="0"/>
                  </a:lnTo>
                  <a:lnTo>
                    <a:pt x="0" y="116649"/>
                  </a:lnTo>
                  <a:close/>
                </a:path>
              </a:pathLst>
            </a:custGeom>
            <a:solidFill>
              <a:srgbClr val="83276A"/>
            </a:solidFill>
          </p:spPr>
          <p:txBody>
            <a:bodyPr wrap="square" lIns="0" tIns="0" rIns="0" bIns="0" rtlCol="0"/>
            <a:lstStyle/>
            <a:p>
              <a:endParaRPr/>
            </a:p>
          </p:txBody>
        </p:sp>
        <p:sp>
          <p:nvSpPr>
            <p:cNvPr id="10" name="object 10">
              <a:extLst>
                <a:ext uri="{FF2B5EF4-FFF2-40B4-BE49-F238E27FC236}">
                  <a16:creationId xmlns:a16="http://schemas.microsoft.com/office/drawing/2014/main" id="{5178EBC9-1F36-9529-B456-C25686CEBCFE}"/>
                </a:ext>
              </a:extLst>
            </p:cNvPr>
            <p:cNvSpPr/>
            <p:nvPr/>
          </p:nvSpPr>
          <p:spPr>
            <a:xfrm>
              <a:off x="6000686" y="1275626"/>
              <a:ext cx="3357245" cy="116839"/>
            </a:xfrm>
            <a:custGeom>
              <a:avLst/>
              <a:gdLst/>
              <a:ahLst/>
              <a:cxnLst/>
              <a:rect l="l" t="t" r="r" b="b"/>
              <a:pathLst>
                <a:path w="3357245" h="116840">
                  <a:moveTo>
                    <a:pt x="0" y="116649"/>
                  </a:moveTo>
                  <a:lnTo>
                    <a:pt x="3356749" y="116649"/>
                  </a:lnTo>
                  <a:lnTo>
                    <a:pt x="3356749" y="0"/>
                  </a:lnTo>
                  <a:lnTo>
                    <a:pt x="0" y="0"/>
                  </a:lnTo>
                  <a:lnTo>
                    <a:pt x="0" y="116649"/>
                  </a:lnTo>
                  <a:close/>
                </a:path>
              </a:pathLst>
            </a:custGeom>
            <a:solidFill>
              <a:srgbClr val="033B6A"/>
            </a:solidFill>
          </p:spPr>
          <p:txBody>
            <a:bodyPr wrap="square" lIns="0" tIns="0" rIns="0" bIns="0" rtlCol="0"/>
            <a:lstStyle/>
            <a:p>
              <a:endParaRPr/>
            </a:p>
          </p:txBody>
        </p:sp>
        <p:sp>
          <p:nvSpPr>
            <p:cNvPr id="11" name="object 11">
              <a:extLst>
                <a:ext uri="{FF2B5EF4-FFF2-40B4-BE49-F238E27FC236}">
                  <a16:creationId xmlns:a16="http://schemas.microsoft.com/office/drawing/2014/main" id="{717BFF2E-60DE-A12C-237B-B54FC0B14991}"/>
                </a:ext>
              </a:extLst>
            </p:cNvPr>
            <p:cNvSpPr/>
            <p:nvPr/>
          </p:nvSpPr>
          <p:spPr>
            <a:xfrm>
              <a:off x="9357436" y="1275626"/>
              <a:ext cx="2832100" cy="116839"/>
            </a:xfrm>
            <a:custGeom>
              <a:avLst/>
              <a:gdLst/>
              <a:ahLst/>
              <a:cxnLst/>
              <a:rect l="l" t="t" r="r" b="b"/>
              <a:pathLst>
                <a:path w="2832100" h="116840">
                  <a:moveTo>
                    <a:pt x="2831515" y="0"/>
                  </a:moveTo>
                  <a:lnTo>
                    <a:pt x="0" y="0"/>
                  </a:lnTo>
                  <a:lnTo>
                    <a:pt x="0" y="116649"/>
                  </a:lnTo>
                  <a:lnTo>
                    <a:pt x="2831515" y="116649"/>
                  </a:lnTo>
                  <a:lnTo>
                    <a:pt x="2831515" y="0"/>
                  </a:lnTo>
                  <a:close/>
                </a:path>
              </a:pathLst>
            </a:custGeom>
            <a:solidFill>
              <a:srgbClr val="1F6A84"/>
            </a:solidFill>
          </p:spPr>
          <p:txBody>
            <a:bodyPr wrap="square" lIns="0" tIns="0" rIns="0" bIns="0" rtlCol="0"/>
            <a:lstStyle/>
            <a:p>
              <a:endParaRPr/>
            </a:p>
          </p:txBody>
        </p:sp>
        <p:pic>
          <p:nvPicPr>
            <p:cNvPr id="12" name="object 12">
              <a:extLst>
                <a:ext uri="{FF2B5EF4-FFF2-40B4-BE49-F238E27FC236}">
                  <a16:creationId xmlns:a16="http://schemas.microsoft.com/office/drawing/2014/main" id="{40031D65-2943-2793-67A5-75D413CB4639}"/>
                </a:ext>
              </a:extLst>
            </p:cNvPr>
            <p:cNvPicPr/>
            <p:nvPr/>
          </p:nvPicPr>
          <p:blipFill>
            <a:blip r:embed="rId2" cstate="print"/>
            <a:stretch>
              <a:fillRect/>
            </a:stretch>
          </p:blipFill>
          <p:spPr>
            <a:xfrm>
              <a:off x="577773" y="266509"/>
              <a:ext cx="1845106" cy="917575"/>
            </a:xfrm>
            <a:prstGeom prst="rect">
              <a:avLst/>
            </a:prstGeom>
          </p:spPr>
        </p:pic>
      </p:grpSp>
      <p:sp>
        <p:nvSpPr>
          <p:cNvPr id="14" name="object 14">
            <a:extLst>
              <a:ext uri="{FF2B5EF4-FFF2-40B4-BE49-F238E27FC236}">
                <a16:creationId xmlns:a16="http://schemas.microsoft.com/office/drawing/2014/main" id="{3FE8E7F9-B050-28F9-3962-5AA50A3516C9}"/>
              </a:ext>
            </a:extLst>
          </p:cNvPr>
          <p:cNvSpPr txBox="1">
            <a:spLocks noGrp="1"/>
          </p:cNvSpPr>
          <p:nvPr>
            <p:ph type="ftr" sz="quarter" idx="5"/>
          </p:nvPr>
        </p:nvSpPr>
        <p:spPr>
          <a:xfrm>
            <a:off x="4038212" y="6622993"/>
            <a:ext cx="4113033" cy="205184"/>
          </a:xfrm>
          <a:prstGeom prst="rect">
            <a:avLst/>
          </a:prstGeom>
        </p:spPr>
        <p:txBody>
          <a:bodyPr vert="horz" wrap="square" lIns="0" tIns="0" rIns="0" bIns="0" rtlCol="0">
            <a:spAutoFit/>
          </a:bodyPr>
          <a:lstStyle/>
          <a:p>
            <a:pPr marL="12700">
              <a:lnSpc>
                <a:spcPts val="1645"/>
              </a:lnSpc>
            </a:pPr>
            <a:r>
              <a:rPr lang="en-US" dirty="0"/>
              <a:t>2027</a:t>
            </a:r>
            <a:r>
              <a:rPr lang="en-US" spc="360" dirty="0"/>
              <a:t> </a:t>
            </a:r>
            <a:r>
              <a:rPr dirty="0"/>
              <a:t>|</a:t>
            </a:r>
            <a:r>
              <a:rPr spc="310" dirty="0"/>
              <a:t> </a:t>
            </a:r>
            <a:r>
              <a:rPr dirty="0"/>
              <a:t>American</a:t>
            </a:r>
            <a:r>
              <a:rPr spc="-70" dirty="0"/>
              <a:t> </a:t>
            </a:r>
            <a:r>
              <a:rPr dirty="0"/>
              <a:t>Academy</a:t>
            </a:r>
            <a:r>
              <a:rPr spc="-10" dirty="0"/>
              <a:t> </a:t>
            </a:r>
            <a:r>
              <a:rPr dirty="0"/>
              <a:t>of</a:t>
            </a:r>
            <a:r>
              <a:rPr spc="-10" dirty="0"/>
              <a:t> </a:t>
            </a:r>
            <a:r>
              <a:rPr dirty="0"/>
              <a:t>Implant</a:t>
            </a:r>
            <a:r>
              <a:rPr spc="-15" dirty="0"/>
              <a:t> </a:t>
            </a:r>
            <a:r>
              <a:rPr dirty="0"/>
              <a:t>Dentistry</a:t>
            </a:r>
            <a:r>
              <a:rPr spc="365" dirty="0"/>
              <a:t> </a:t>
            </a:r>
            <a:endParaRPr spc="-50" dirty="0"/>
          </a:p>
        </p:txBody>
      </p:sp>
      <p:sp>
        <p:nvSpPr>
          <p:cNvPr id="15" name="object 2">
            <a:extLst>
              <a:ext uri="{FF2B5EF4-FFF2-40B4-BE49-F238E27FC236}">
                <a16:creationId xmlns:a16="http://schemas.microsoft.com/office/drawing/2014/main" id="{735616D0-5144-728F-74DD-98F146537F19}"/>
              </a:ext>
            </a:extLst>
          </p:cNvPr>
          <p:cNvSpPr txBox="1">
            <a:spLocks/>
          </p:cNvSpPr>
          <p:nvPr/>
        </p:nvSpPr>
        <p:spPr>
          <a:xfrm>
            <a:off x="2956941" y="530889"/>
            <a:ext cx="10130563" cy="443711"/>
          </a:xfrm>
          <a:prstGeom prst="rect">
            <a:avLst/>
          </a:prstGeom>
        </p:spPr>
        <p:txBody>
          <a:bodyPr vert="horz" wrap="square" lIns="0" tIns="12700" rIns="0" bIns="0" rtlCol="0">
            <a:spAutoFit/>
          </a:bodyPr>
          <a:lstStyle>
            <a:lvl1pPr>
              <a:defRPr sz="2900" b="1" i="0">
                <a:solidFill>
                  <a:srgbClr val="00589D"/>
                </a:solidFill>
                <a:latin typeface="Arial"/>
                <a:ea typeface="+mj-ea"/>
                <a:cs typeface="Arial"/>
              </a:defRPr>
            </a:lvl1pPr>
          </a:lstStyle>
          <a:p>
            <a:pPr marL="19050">
              <a:spcBef>
                <a:spcPts val="100"/>
              </a:spcBef>
            </a:pPr>
            <a:r>
              <a:rPr lang="en-US" sz="2800" dirty="0">
                <a:solidFill>
                  <a:srgbClr val="007198"/>
                </a:solidFill>
              </a:rPr>
              <a:t>Candidate Number: </a:t>
            </a:r>
            <a:r>
              <a:rPr lang="en-US" sz="2800" dirty="0">
                <a:solidFill>
                  <a:srgbClr val="83276A"/>
                </a:solidFill>
              </a:rPr>
              <a:t>{Candidate number}</a:t>
            </a:r>
          </a:p>
        </p:txBody>
      </p:sp>
      <p:sp>
        <p:nvSpPr>
          <p:cNvPr id="17" name="object 13">
            <a:extLst>
              <a:ext uri="{FF2B5EF4-FFF2-40B4-BE49-F238E27FC236}">
                <a16:creationId xmlns:a16="http://schemas.microsoft.com/office/drawing/2014/main" id="{3F07A486-3A03-1B98-380D-6BE6F12364F8}"/>
              </a:ext>
            </a:extLst>
          </p:cNvPr>
          <p:cNvSpPr txBox="1"/>
          <p:nvPr/>
        </p:nvSpPr>
        <p:spPr>
          <a:xfrm>
            <a:off x="1295400" y="1458219"/>
            <a:ext cx="8991600" cy="874598"/>
          </a:xfrm>
          <a:prstGeom prst="rect">
            <a:avLst/>
          </a:prstGeom>
        </p:spPr>
        <p:txBody>
          <a:bodyPr vert="horz" wrap="square" lIns="0" tIns="12700" rIns="0" bIns="0" rtlCol="0">
            <a:spAutoFit/>
          </a:bodyPr>
          <a:lstStyle/>
          <a:p>
            <a:pPr marL="298450" marR="5080" indent="-285750" algn="ctr">
              <a:spcBef>
                <a:spcPts val="120"/>
              </a:spcBef>
              <a:buFont typeface="Wingdings" panose="05000000000000000000" pitchFamily="2" charset="2"/>
              <a:buChar char="Ø"/>
            </a:pPr>
            <a:r>
              <a:rPr lang="en-US" sz="3200" dirty="0">
                <a:solidFill>
                  <a:srgbClr val="83276A"/>
                </a:solidFill>
                <a:effectLst>
                  <a:outerShdw blurRad="38100" dist="38100" dir="2700000" algn="tl">
                    <a:srgbClr val="000000">
                      <a:alpha val="43137"/>
                    </a:srgbClr>
                  </a:outerShdw>
                </a:effectLst>
                <a:latin typeface="Arial"/>
                <a:cs typeface="Arial"/>
              </a:rPr>
              <a:t>Implant Selection Rationale</a:t>
            </a:r>
            <a:br>
              <a:rPr lang="en-US" sz="2400" dirty="0">
                <a:solidFill>
                  <a:srgbClr val="221F1F"/>
                </a:solidFill>
                <a:latin typeface="Arial"/>
                <a:cs typeface="Arial"/>
              </a:rPr>
            </a:br>
            <a:endParaRPr lang="en-US" sz="2400" dirty="0">
              <a:latin typeface="Arial"/>
              <a:cs typeface="Arial"/>
            </a:endParaRPr>
          </a:p>
        </p:txBody>
      </p:sp>
      <p:sp>
        <p:nvSpPr>
          <p:cNvPr id="2" name="TextBox 1">
            <a:extLst>
              <a:ext uri="{FF2B5EF4-FFF2-40B4-BE49-F238E27FC236}">
                <a16:creationId xmlns:a16="http://schemas.microsoft.com/office/drawing/2014/main" id="{DDFA2DF3-2E73-206C-3D10-A4DFD9725CAC}"/>
              </a:ext>
            </a:extLst>
          </p:cNvPr>
          <p:cNvSpPr txBox="1"/>
          <p:nvPr/>
        </p:nvSpPr>
        <p:spPr>
          <a:xfrm>
            <a:off x="62861" y="1963485"/>
            <a:ext cx="11900539" cy="646331"/>
          </a:xfrm>
          <a:prstGeom prst="rect">
            <a:avLst/>
          </a:prstGeom>
          <a:noFill/>
        </p:spPr>
        <p:txBody>
          <a:bodyPr wrap="square" rtlCol="0">
            <a:spAutoFit/>
          </a:bodyPr>
          <a:lstStyle/>
          <a:p>
            <a:pPr algn="ctr"/>
            <a:r>
              <a:rPr lang="en-US" sz="1100" b="0" i="0" u="none" strike="noStrike" baseline="0" dirty="0">
                <a:solidFill>
                  <a:srgbClr val="000000"/>
                </a:solidFill>
                <a:latin typeface="Arial" panose="020B0604020202020204" pitchFamily="34" charset="0"/>
              </a:rPr>
              <a:t>Describe the rationale for the implant(s) selected.</a:t>
            </a:r>
            <a:r>
              <a:rPr lang="en-US" sz="1800" b="0" i="0" u="none" strike="noStrike" baseline="0" dirty="0">
                <a:solidFill>
                  <a:srgbClr val="000000"/>
                </a:solidFill>
                <a:latin typeface="Arial" panose="020B0604020202020204" pitchFamily="34" charset="0"/>
              </a:rPr>
              <a:t>	</a:t>
            </a:r>
          </a:p>
          <a:p>
            <a:pPr algn="ctr"/>
            <a:r>
              <a:rPr lang="en-US" sz="1800" b="0" i="0" u="none" strike="noStrike" baseline="0" dirty="0">
                <a:solidFill>
                  <a:srgbClr val="000000"/>
                </a:solidFill>
                <a:latin typeface="Arial" panose="020B0604020202020204" pitchFamily="34" charset="0"/>
              </a:rPr>
              <a:t>	</a:t>
            </a:r>
          </a:p>
        </p:txBody>
      </p:sp>
      <p:sp>
        <p:nvSpPr>
          <p:cNvPr id="13" name="TextBox 12">
            <a:extLst>
              <a:ext uri="{FF2B5EF4-FFF2-40B4-BE49-F238E27FC236}">
                <a16:creationId xmlns:a16="http://schemas.microsoft.com/office/drawing/2014/main" id="{933053EB-A184-2C72-0E9F-6F4EF247D154}"/>
              </a:ext>
            </a:extLst>
          </p:cNvPr>
          <p:cNvSpPr txBox="1"/>
          <p:nvPr/>
        </p:nvSpPr>
        <p:spPr>
          <a:xfrm>
            <a:off x="373420" y="2438004"/>
            <a:ext cx="11132297" cy="369332"/>
          </a:xfrm>
          <a:prstGeom prst="rect">
            <a:avLst/>
          </a:prstGeom>
          <a:noFill/>
        </p:spPr>
        <p:txBody>
          <a:bodyPr wrap="square" rtlCol="0">
            <a:spAutoFit/>
          </a:bodyPr>
          <a:lstStyle/>
          <a:p>
            <a:r>
              <a:rPr lang="en-US" sz="1800" dirty="0">
                <a:solidFill>
                  <a:srgbClr val="221F1F"/>
                </a:solidFill>
                <a:latin typeface="Arial"/>
                <a:cs typeface="Arial"/>
              </a:rPr>
              <a:t>Copy your text here using the same font and size.</a:t>
            </a:r>
            <a:endParaRPr lang="en-US" dirty="0"/>
          </a:p>
        </p:txBody>
      </p:sp>
    </p:spTree>
    <p:extLst>
      <p:ext uri="{BB962C8B-B14F-4D97-AF65-F5344CB8AC3E}">
        <p14:creationId xmlns:p14="http://schemas.microsoft.com/office/powerpoint/2010/main" val="28773645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6E8A48-2A5D-164E-A815-F1605DE19ECF}"/>
            </a:ext>
          </a:extLst>
        </p:cNvPr>
        <p:cNvGrpSpPr/>
        <p:nvPr/>
      </p:nvGrpSpPr>
      <p:grpSpPr>
        <a:xfrm>
          <a:off x="0" y="0"/>
          <a:ext cx="0" cy="0"/>
          <a:chOff x="0" y="0"/>
          <a:chExt cx="0" cy="0"/>
        </a:xfrm>
      </p:grpSpPr>
      <p:grpSp>
        <p:nvGrpSpPr>
          <p:cNvPr id="3" name="object 3">
            <a:extLst>
              <a:ext uri="{FF2B5EF4-FFF2-40B4-BE49-F238E27FC236}">
                <a16:creationId xmlns:a16="http://schemas.microsoft.com/office/drawing/2014/main" id="{048D5D97-B258-47AC-D679-8BFB9E9A72B8}"/>
              </a:ext>
            </a:extLst>
          </p:cNvPr>
          <p:cNvGrpSpPr/>
          <p:nvPr/>
        </p:nvGrpSpPr>
        <p:grpSpPr>
          <a:xfrm>
            <a:off x="0" y="0"/>
            <a:ext cx="12189460" cy="1392555"/>
            <a:chOff x="0" y="0"/>
            <a:chExt cx="12189460" cy="1392555"/>
          </a:xfrm>
        </p:grpSpPr>
        <p:sp>
          <p:nvSpPr>
            <p:cNvPr id="4" name="object 4">
              <a:extLst>
                <a:ext uri="{FF2B5EF4-FFF2-40B4-BE49-F238E27FC236}">
                  <a16:creationId xmlns:a16="http://schemas.microsoft.com/office/drawing/2014/main" id="{923909BB-E529-4B52-9452-C08B5D152D85}"/>
                </a:ext>
              </a:extLst>
            </p:cNvPr>
            <p:cNvSpPr/>
            <p:nvPr/>
          </p:nvSpPr>
          <p:spPr>
            <a:xfrm>
              <a:off x="0" y="0"/>
              <a:ext cx="12189460" cy="1375410"/>
            </a:xfrm>
            <a:custGeom>
              <a:avLst/>
              <a:gdLst/>
              <a:ahLst/>
              <a:cxnLst/>
              <a:rect l="l" t="t" r="r" b="b"/>
              <a:pathLst>
                <a:path w="12189460" h="1375410">
                  <a:moveTo>
                    <a:pt x="12188952" y="0"/>
                  </a:moveTo>
                  <a:lnTo>
                    <a:pt x="10822457" y="0"/>
                  </a:lnTo>
                  <a:lnTo>
                    <a:pt x="0" y="0"/>
                  </a:lnTo>
                  <a:lnTo>
                    <a:pt x="0" y="226783"/>
                  </a:lnTo>
                  <a:lnTo>
                    <a:pt x="10822457" y="226783"/>
                  </a:lnTo>
                  <a:lnTo>
                    <a:pt x="10822457" y="1375003"/>
                  </a:lnTo>
                  <a:lnTo>
                    <a:pt x="12188952" y="1375003"/>
                  </a:lnTo>
                  <a:lnTo>
                    <a:pt x="12188952" y="226783"/>
                  </a:lnTo>
                  <a:lnTo>
                    <a:pt x="12188952" y="0"/>
                  </a:lnTo>
                  <a:close/>
                </a:path>
              </a:pathLst>
            </a:custGeom>
            <a:solidFill>
              <a:srgbClr val="007699"/>
            </a:solidFill>
          </p:spPr>
          <p:txBody>
            <a:bodyPr wrap="square" lIns="0" tIns="0" rIns="0" bIns="0" rtlCol="0"/>
            <a:lstStyle/>
            <a:p>
              <a:endParaRPr/>
            </a:p>
          </p:txBody>
        </p:sp>
        <p:sp>
          <p:nvSpPr>
            <p:cNvPr id="5" name="object 5">
              <a:extLst>
                <a:ext uri="{FF2B5EF4-FFF2-40B4-BE49-F238E27FC236}">
                  <a16:creationId xmlns:a16="http://schemas.microsoft.com/office/drawing/2014/main" id="{4E9B1327-2BC3-838B-E7D5-1741632F69F5}"/>
                </a:ext>
              </a:extLst>
            </p:cNvPr>
            <p:cNvSpPr/>
            <p:nvPr/>
          </p:nvSpPr>
          <p:spPr>
            <a:xfrm>
              <a:off x="10822457" y="1368653"/>
              <a:ext cx="1366520" cy="12700"/>
            </a:xfrm>
            <a:custGeom>
              <a:avLst/>
              <a:gdLst/>
              <a:ahLst/>
              <a:cxnLst/>
              <a:rect l="l" t="t" r="r" b="b"/>
              <a:pathLst>
                <a:path w="1366520" h="12700">
                  <a:moveTo>
                    <a:pt x="0" y="12700"/>
                  </a:moveTo>
                  <a:lnTo>
                    <a:pt x="1366494" y="12700"/>
                  </a:lnTo>
                  <a:lnTo>
                    <a:pt x="1366494" y="0"/>
                  </a:lnTo>
                  <a:lnTo>
                    <a:pt x="0" y="0"/>
                  </a:lnTo>
                  <a:lnTo>
                    <a:pt x="0" y="12700"/>
                  </a:lnTo>
                  <a:close/>
                </a:path>
              </a:pathLst>
            </a:custGeom>
            <a:solidFill>
              <a:srgbClr val="FFFFFF"/>
            </a:solidFill>
          </p:spPr>
          <p:txBody>
            <a:bodyPr wrap="square" lIns="0" tIns="0" rIns="0" bIns="0" rtlCol="0"/>
            <a:lstStyle/>
            <a:p>
              <a:endParaRPr/>
            </a:p>
          </p:txBody>
        </p:sp>
        <p:sp>
          <p:nvSpPr>
            <p:cNvPr id="6" name="object 6">
              <a:extLst>
                <a:ext uri="{FF2B5EF4-FFF2-40B4-BE49-F238E27FC236}">
                  <a16:creationId xmlns:a16="http://schemas.microsoft.com/office/drawing/2014/main" id="{81108380-721D-AE8A-1180-7E2FB55ADAED}"/>
                </a:ext>
              </a:extLst>
            </p:cNvPr>
            <p:cNvSpPr/>
            <p:nvPr/>
          </p:nvSpPr>
          <p:spPr>
            <a:xfrm>
              <a:off x="10822457" y="0"/>
              <a:ext cx="0" cy="1375410"/>
            </a:xfrm>
            <a:custGeom>
              <a:avLst/>
              <a:gdLst/>
              <a:ahLst/>
              <a:cxnLst/>
              <a:rect l="l" t="t" r="r" b="b"/>
              <a:pathLst>
                <a:path h="1375410">
                  <a:moveTo>
                    <a:pt x="0" y="0"/>
                  </a:moveTo>
                  <a:lnTo>
                    <a:pt x="0" y="1375003"/>
                  </a:lnTo>
                </a:path>
              </a:pathLst>
            </a:custGeom>
            <a:ln w="12700">
              <a:solidFill>
                <a:srgbClr val="FFFFFF"/>
              </a:solidFill>
            </a:ln>
          </p:spPr>
          <p:txBody>
            <a:bodyPr wrap="square" lIns="0" tIns="0" rIns="0" bIns="0" rtlCol="0"/>
            <a:lstStyle/>
            <a:p>
              <a:endParaRPr/>
            </a:p>
          </p:txBody>
        </p:sp>
        <p:sp>
          <p:nvSpPr>
            <p:cNvPr id="7" name="object 7">
              <a:extLst>
                <a:ext uri="{FF2B5EF4-FFF2-40B4-BE49-F238E27FC236}">
                  <a16:creationId xmlns:a16="http://schemas.microsoft.com/office/drawing/2014/main" id="{B6598148-1ED2-F0F6-70E1-EAD3836D61BF}"/>
                </a:ext>
              </a:extLst>
            </p:cNvPr>
            <p:cNvSpPr/>
            <p:nvPr/>
          </p:nvSpPr>
          <p:spPr>
            <a:xfrm>
              <a:off x="10822461" y="8511"/>
              <a:ext cx="1366520" cy="1366520"/>
            </a:xfrm>
            <a:custGeom>
              <a:avLst/>
              <a:gdLst/>
              <a:ahLst/>
              <a:cxnLst/>
              <a:rect l="l" t="t" r="r" b="b"/>
              <a:pathLst>
                <a:path w="1366520" h="1366520">
                  <a:moveTo>
                    <a:pt x="1366494" y="0"/>
                  </a:moveTo>
                  <a:lnTo>
                    <a:pt x="0" y="1366494"/>
                  </a:lnTo>
                  <a:lnTo>
                    <a:pt x="1366494" y="1366494"/>
                  </a:lnTo>
                  <a:lnTo>
                    <a:pt x="1366494" y="0"/>
                  </a:lnTo>
                  <a:close/>
                </a:path>
              </a:pathLst>
            </a:custGeom>
            <a:solidFill>
              <a:srgbClr val="004E66"/>
            </a:solidFill>
          </p:spPr>
          <p:txBody>
            <a:bodyPr wrap="square" lIns="0" tIns="0" rIns="0" bIns="0" rtlCol="0"/>
            <a:lstStyle/>
            <a:p>
              <a:endParaRPr/>
            </a:p>
          </p:txBody>
        </p:sp>
        <p:sp>
          <p:nvSpPr>
            <p:cNvPr id="8" name="object 8">
              <a:extLst>
                <a:ext uri="{FF2B5EF4-FFF2-40B4-BE49-F238E27FC236}">
                  <a16:creationId xmlns:a16="http://schemas.microsoft.com/office/drawing/2014/main" id="{A7F34B52-7295-6868-FF35-FBB99C496352}"/>
                </a:ext>
              </a:extLst>
            </p:cNvPr>
            <p:cNvSpPr/>
            <p:nvPr/>
          </p:nvSpPr>
          <p:spPr>
            <a:xfrm>
              <a:off x="0" y="1275626"/>
              <a:ext cx="2957195" cy="116839"/>
            </a:xfrm>
            <a:custGeom>
              <a:avLst/>
              <a:gdLst/>
              <a:ahLst/>
              <a:cxnLst/>
              <a:rect l="l" t="t" r="r" b="b"/>
              <a:pathLst>
                <a:path w="2957195" h="116840">
                  <a:moveTo>
                    <a:pt x="0" y="116649"/>
                  </a:moveTo>
                  <a:lnTo>
                    <a:pt x="2956941" y="116649"/>
                  </a:lnTo>
                  <a:lnTo>
                    <a:pt x="2956941" y="0"/>
                  </a:lnTo>
                  <a:lnTo>
                    <a:pt x="0" y="0"/>
                  </a:lnTo>
                  <a:lnTo>
                    <a:pt x="0" y="116649"/>
                  </a:lnTo>
                  <a:close/>
                </a:path>
              </a:pathLst>
            </a:custGeom>
            <a:solidFill>
              <a:srgbClr val="007198"/>
            </a:solidFill>
          </p:spPr>
          <p:txBody>
            <a:bodyPr wrap="square" lIns="0" tIns="0" rIns="0" bIns="0" rtlCol="0"/>
            <a:lstStyle/>
            <a:p>
              <a:endParaRPr/>
            </a:p>
          </p:txBody>
        </p:sp>
        <p:sp>
          <p:nvSpPr>
            <p:cNvPr id="9" name="object 9">
              <a:extLst>
                <a:ext uri="{FF2B5EF4-FFF2-40B4-BE49-F238E27FC236}">
                  <a16:creationId xmlns:a16="http://schemas.microsoft.com/office/drawing/2014/main" id="{434C74EC-7243-B498-7093-56E1437188D6}"/>
                </a:ext>
              </a:extLst>
            </p:cNvPr>
            <p:cNvSpPr/>
            <p:nvPr/>
          </p:nvSpPr>
          <p:spPr>
            <a:xfrm>
              <a:off x="2956941" y="1275626"/>
              <a:ext cx="3044190" cy="116839"/>
            </a:xfrm>
            <a:custGeom>
              <a:avLst/>
              <a:gdLst/>
              <a:ahLst/>
              <a:cxnLst/>
              <a:rect l="l" t="t" r="r" b="b"/>
              <a:pathLst>
                <a:path w="3044190" h="116840">
                  <a:moveTo>
                    <a:pt x="0" y="116649"/>
                  </a:moveTo>
                  <a:lnTo>
                    <a:pt x="3043745" y="116649"/>
                  </a:lnTo>
                  <a:lnTo>
                    <a:pt x="3043745" y="0"/>
                  </a:lnTo>
                  <a:lnTo>
                    <a:pt x="0" y="0"/>
                  </a:lnTo>
                  <a:lnTo>
                    <a:pt x="0" y="116649"/>
                  </a:lnTo>
                  <a:close/>
                </a:path>
              </a:pathLst>
            </a:custGeom>
            <a:solidFill>
              <a:srgbClr val="83276A"/>
            </a:solidFill>
          </p:spPr>
          <p:txBody>
            <a:bodyPr wrap="square" lIns="0" tIns="0" rIns="0" bIns="0" rtlCol="0"/>
            <a:lstStyle/>
            <a:p>
              <a:endParaRPr/>
            </a:p>
          </p:txBody>
        </p:sp>
        <p:sp>
          <p:nvSpPr>
            <p:cNvPr id="10" name="object 10">
              <a:extLst>
                <a:ext uri="{FF2B5EF4-FFF2-40B4-BE49-F238E27FC236}">
                  <a16:creationId xmlns:a16="http://schemas.microsoft.com/office/drawing/2014/main" id="{4B9DBD30-DD2E-01C2-EB69-8669240D6A8F}"/>
                </a:ext>
              </a:extLst>
            </p:cNvPr>
            <p:cNvSpPr/>
            <p:nvPr/>
          </p:nvSpPr>
          <p:spPr>
            <a:xfrm>
              <a:off x="6000686" y="1275626"/>
              <a:ext cx="3357245" cy="116839"/>
            </a:xfrm>
            <a:custGeom>
              <a:avLst/>
              <a:gdLst/>
              <a:ahLst/>
              <a:cxnLst/>
              <a:rect l="l" t="t" r="r" b="b"/>
              <a:pathLst>
                <a:path w="3357245" h="116840">
                  <a:moveTo>
                    <a:pt x="0" y="116649"/>
                  </a:moveTo>
                  <a:lnTo>
                    <a:pt x="3356749" y="116649"/>
                  </a:lnTo>
                  <a:lnTo>
                    <a:pt x="3356749" y="0"/>
                  </a:lnTo>
                  <a:lnTo>
                    <a:pt x="0" y="0"/>
                  </a:lnTo>
                  <a:lnTo>
                    <a:pt x="0" y="116649"/>
                  </a:lnTo>
                  <a:close/>
                </a:path>
              </a:pathLst>
            </a:custGeom>
            <a:solidFill>
              <a:srgbClr val="033B6A"/>
            </a:solidFill>
          </p:spPr>
          <p:txBody>
            <a:bodyPr wrap="square" lIns="0" tIns="0" rIns="0" bIns="0" rtlCol="0"/>
            <a:lstStyle/>
            <a:p>
              <a:endParaRPr/>
            </a:p>
          </p:txBody>
        </p:sp>
        <p:sp>
          <p:nvSpPr>
            <p:cNvPr id="11" name="object 11">
              <a:extLst>
                <a:ext uri="{FF2B5EF4-FFF2-40B4-BE49-F238E27FC236}">
                  <a16:creationId xmlns:a16="http://schemas.microsoft.com/office/drawing/2014/main" id="{3E3E80AE-BE8F-88F0-A98B-09FF85EBCD0B}"/>
                </a:ext>
              </a:extLst>
            </p:cNvPr>
            <p:cNvSpPr/>
            <p:nvPr/>
          </p:nvSpPr>
          <p:spPr>
            <a:xfrm>
              <a:off x="9357436" y="1275626"/>
              <a:ext cx="2832100" cy="116839"/>
            </a:xfrm>
            <a:custGeom>
              <a:avLst/>
              <a:gdLst/>
              <a:ahLst/>
              <a:cxnLst/>
              <a:rect l="l" t="t" r="r" b="b"/>
              <a:pathLst>
                <a:path w="2832100" h="116840">
                  <a:moveTo>
                    <a:pt x="2831515" y="0"/>
                  </a:moveTo>
                  <a:lnTo>
                    <a:pt x="0" y="0"/>
                  </a:lnTo>
                  <a:lnTo>
                    <a:pt x="0" y="116649"/>
                  </a:lnTo>
                  <a:lnTo>
                    <a:pt x="2831515" y="116649"/>
                  </a:lnTo>
                  <a:lnTo>
                    <a:pt x="2831515" y="0"/>
                  </a:lnTo>
                  <a:close/>
                </a:path>
              </a:pathLst>
            </a:custGeom>
            <a:solidFill>
              <a:srgbClr val="1F6A84"/>
            </a:solidFill>
          </p:spPr>
          <p:txBody>
            <a:bodyPr wrap="square" lIns="0" tIns="0" rIns="0" bIns="0" rtlCol="0"/>
            <a:lstStyle/>
            <a:p>
              <a:endParaRPr/>
            </a:p>
          </p:txBody>
        </p:sp>
        <p:pic>
          <p:nvPicPr>
            <p:cNvPr id="12" name="object 12">
              <a:extLst>
                <a:ext uri="{FF2B5EF4-FFF2-40B4-BE49-F238E27FC236}">
                  <a16:creationId xmlns:a16="http://schemas.microsoft.com/office/drawing/2014/main" id="{DD2614CD-FEFF-0B07-1FEB-78F7703B1007}"/>
                </a:ext>
              </a:extLst>
            </p:cNvPr>
            <p:cNvPicPr/>
            <p:nvPr/>
          </p:nvPicPr>
          <p:blipFill>
            <a:blip r:embed="rId2" cstate="print"/>
            <a:stretch>
              <a:fillRect/>
            </a:stretch>
          </p:blipFill>
          <p:spPr>
            <a:xfrm>
              <a:off x="577773" y="266509"/>
              <a:ext cx="1845106" cy="917575"/>
            </a:xfrm>
            <a:prstGeom prst="rect">
              <a:avLst/>
            </a:prstGeom>
          </p:spPr>
        </p:pic>
      </p:grpSp>
      <p:sp>
        <p:nvSpPr>
          <p:cNvPr id="14" name="object 14">
            <a:extLst>
              <a:ext uri="{FF2B5EF4-FFF2-40B4-BE49-F238E27FC236}">
                <a16:creationId xmlns:a16="http://schemas.microsoft.com/office/drawing/2014/main" id="{A3E0284E-7E77-530D-9442-E29F4D18633E}"/>
              </a:ext>
            </a:extLst>
          </p:cNvPr>
          <p:cNvSpPr txBox="1">
            <a:spLocks noGrp="1"/>
          </p:cNvSpPr>
          <p:nvPr>
            <p:ph type="ftr" sz="quarter" idx="5"/>
          </p:nvPr>
        </p:nvSpPr>
        <p:spPr>
          <a:xfrm>
            <a:off x="4038212" y="6622993"/>
            <a:ext cx="4113033" cy="205184"/>
          </a:xfrm>
          <a:prstGeom prst="rect">
            <a:avLst/>
          </a:prstGeom>
        </p:spPr>
        <p:txBody>
          <a:bodyPr vert="horz" wrap="square" lIns="0" tIns="0" rIns="0" bIns="0" rtlCol="0">
            <a:spAutoFit/>
          </a:bodyPr>
          <a:lstStyle/>
          <a:p>
            <a:pPr marL="12700">
              <a:lnSpc>
                <a:spcPts val="1645"/>
              </a:lnSpc>
            </a:pPr>
            <a:r>
              <a:rPr lang="en-US" dirty="0"/>
              <a:t>2027</a:t>
            </a:r>
            <a:r>
              <a:rPr lang="en-US" spc="360" dirty="0"/>
              <a:t> </a:t>
            </a:r>
            <a:r>
              <a:rPr dirty="0"/>
              <a:t>|</a:t>
            </a:r>
            <a:r>
              <a:rPr spc="310" dirty="0"/>
              <a:t> </a:t>
            </a:r>
            <a:r>
              <a:rPr dirty="0"/>
              <a:t>American</a:t>
            </a:r>
            <a:r>
              <a:rPr spc="-70" dirty="0"/>
              <a:t> </a:t>
            </a:r>
            <a:r>
              <a:rPr dirty="0"/>
              <a:t>Academy</a:t>
            </a:r>
            <a:r>
              <a:rPr spc="-10" dirty="0"/>
              <a:t> </a:t>
            </a:r>
            <a:r>
              <a:rPr dirty="0"/>
              <a:t>of</a:t>
            </a:r>
            <a:r>
              <a:rPr spc="-10" dirty="0"/>
              <a:t> </a:t>
            </a:r>
            <a:r>
              <a:rPr dirty="0"/>
              <a:t>Implant</a:t>
            </a:r>
            <a:r>
              <a:rPr spc="-15" dirty="0"/>
              <a:t> </a:t>
            </a:r>
            <a:r>
              <a:rPr dirty="0"/>
              <a:t>Dentistry</a:t>
            </a:r>
            <a:r>
              <a:rPr spc="365" dirty="0"/>
              <a:t> </a:t>
            </a:r>
            <a:endParaRPr spc="-50" dirty="0"/>
          </a:p>
        </p:txBody>
      </p:sp>
      <p:sp>
        <p:nvSpPr>
          <p:cNvPr id="15" name="object 2">
            <a:extLst>
              <a:ext uri="{FF2B5EF4-FFF2-40B4-BE49-F238E27FC236}">
                <a16:creationId xmlns:a16="http://schemas.microsoft.com/office/drawing/2014/main" id="{2971242A-2C11-1535-299D-900490559879}"/>
              </a:ext>
            </a:extLst>
          </p:cNvPr>
          <p:cNvSpPr txBox="1">
            <a:spLocks/>
          </p:cNvSpPr>
          <p:nvPr/>
        </p:nvSpPr>
        <p:spPr>
          <a:xfrm>
            <a:off x="2956941" y="530889"/>
            <a:ext cx="10130563" cy="443711"/>
          </a:xfrm>
          <a:prstGeom prst="rect">
            <a:avLst/>
          </a:prstGeom>
        </p:spPr>
        <p:txBody>
          <a:bodyPr vert="horz" wrap="square" lIns="0" tIns="12700" rIns="0" bIns="0" rtlCol="0">
            <a:spAutoFit/>
          </a:bodyPr>
          <a:lstStyle>
            <a:lvl1pPr>
              <a:defRPr sz="2900" b="1" i="0">
                <a:solidFill>
                  <a:srgbClr val="00589D"/>
                </a:solidFill>
                <a:latin typeface="Arial"/>
                <a:ea typeface="+mj-ea"/>
                <a:cs typeface="Arial"/>
              </a:defRPr>
            </a:lvl1pPr>
          </a:lstStyle>
          <a:p>
            <a:pPr marL="19050">
              <a:spcBef>
                <a:spcPts val="100"/>
              </a:spcBef>
            </a:pPr>
            <a:r>
              <a:rPr lang="en-US" sz="2800" dirty="0">
                <a:solidFill>
                  <a:srgbClr val="007198"/>
                </a:solidFill>
              </a:rPr>
              <a:t>Candidate Number: </a:t>
            </a:r>
            <a:r>
              <a:rPr lang="en-US" sz="2800" dirty="0">
                <a:solidFill>
                  <a:srgbClr val="83276A"/>
                </a:solidFill>
              </a:rPr>
              <a:t>{Candidate number}</a:t>
            </a:r>
          </a:p>
        </p:txBody>
      </p:sp>
      <p:sp>
        <p:nvSpPr>
          <p:cNvPr id="17" name="object 13">
            <a:extLst>
              <a:ext uri="{FF2B5EF4-FFF2-40B4-BE49-F238E27FC236}">
                <a16:creationId xmlns:a16="http://schemas.microsoft.com/office/drawing/2014/main" id="{8B2A996A-E836-F989-E707-7C4C0599C895}"/>
              </a:ext>
            </a:extLst>
          </p:cNvPr>
          <p:cNvSpPr txBox="1"/>
          <p:nvPr/>
        </p:nvSpPr>
        <p:spPr>
          <a:xfrm>
            <a:off x="1295400" y="1458219"/>
            <a:ext cx="8991600" cy="874598"/>
          </a:xfrm>
          <a:prstGeom prst="rect">
            <a:avLst/>
          </a:prstGeom>
        </p:spPr>
        <p:txBody>
          <a:bodyPr vert="horz" wrap="square" lIns="0" tIns="12700" rIns="0" bIns="0" rtlCol="0">
            <a:spAutoFit/>
          </a:bodyPr>
          <a:lstStyle/>
          <a:p>
            <a:pPr marL="298450" marR="5080" indent="-285750" algn="ctr">
              <a:spcBef>
                <a:spcPts val="120"/>
              </a:spcBef>
              <a:buFont typeface="Wingdings" panose="05000000000000000000" pitchFamily="2" charset="2"/>
              <a:buChar char="Ø"/>
            </a:pPr>
            <a:r>
              <a:rPr lang="en-US" sz="3200" dirty="0">
                <a:solidFill>
                  <a:srgbClr val="83276A"/>
                </a:solidFill>
                <a:effectLst>
                  <a:outerShdw blurRad="38100" dist="38100" dir="2700000" algn="tl">
                    <a:srgbClr val="000000">
                      <a:alpha val="43137"/>
                    </a:srgbClr>
                  </a:outerShdw>
                </a:effectLst>
                <a:latin typeface="Arial"/>
                <a:cs typeface="Arial"/>
              </a:rPr>
              <a:t>Surgical Procedures</a:t>
            </a:r>
            <a:br>
              <a:rPr lang="en-US" sz="2400" dirty="0">
                <a:solidFill>
                  <a:srgbClr val="221F1F"/>
                </a:solidFill>
                <a:latin typeface="Arial"/>
                <a:cs typeface="Arial"/>
              </a:rPr>
            </a:br>
            <a:endParaRPr lang="en-US" sz="2400" dirty="0">
              <a:latin typeface="Arial"/>
              <a:cs typeface="Arial"/>
            </a:endParaRPr>
          </a:p>
        </p:txBody>
      </p:sp>
      <p:sp>
        <p:nvSpPr>
          <p:cNvPr id="2" name="TextBox 1">
            <a:extLst>
              <a:ext uri="{FF2B5EF4-FFF2-40B4-BE49-F238E27FC236}">
                <a16:creationId xmlns:a16="http://schemas.microsoft.com/office/drawing/2014/main" id="{479595E6-FBBF-6101-BFFE-CC49D9F17951}"/>
              </a:ext>
            </a:extLst>
          </p:cNvPr>
          <p:cNvSpPr txBox="1"/>
          <p:nvPr/>
        </p:nvSpPr>
        <p:spPr>
          <a:xfrm>
            <a:off x="62861" y="1963485"/>
            <a:ext cx="11900539" cy="1092607"/>
          </a:xfrm>
          <a:prstGeom prst="rect">
            <a:avLst/>
          </a:prstGeom>
          <a:noFill/>
        </p:spPr>
        <p:txBody>
          <a:bodyPr wrap="square" rtlCol="0">
            <a:spAutoFit/>
          </a:bodyPr>
          <a:lstStyle/>
          <a:p>
            <a:pPr algn="ctr"/>
            <a:r>
              <a:rPr lang="en-US" sz="1100" b="0" i="0" u="none" strike="noStrike" baseline="0" dirty="0">
                <a:solidFill>
                  <a:srgbClr val="000000"/>
                </a:solidFill>
                <a:latin typeface="Arial" panose="020B0604020202020204" pitchFamily="34" charset="0"/>
              </a:rPr>
              <a:t>In a written, detailed operative report, describe the type and amount of anesthesia, instruments and materials used, suture type and techniques, surgical and postoperative complications.</a:t>
            </a:r>
            <a:r>
              <a:rPr lang="en-US" sz="1800" b="0" i="0" u="none" strike="noStrike" baseline="0" dirty="0">
                <a:solidFill>
                  <a:srgbClr val="000000"/>
                </a:solidFill>
                <a:latin typeface="Arial" panose="020B0604020202020204" pitchFamily="34" charset="0"/>
              </a:rPr>
              <a:t>	</a:t>
            </a:r>
          </a:p>
          <a:p>
            <a:pPr algn="ctr"/>
            <a:r>
              <a:rPr lang="en-US" sz="1800" b="0" i="0" u="none" strike="noStrike" baseline="0" dirty="0">
                <a:solidFill>
                  <a:srgbClr val="000000"/>
                </a:solidFill>
                <a:latin typeface="Arial" panose="020B0604020202020204" pitchFamily="34" charset="0"/>
              </a:rPr>
              <a:t>	</a:t>
            </a:r>
          </a:p>
          <a:p>
            <a:pPr algn="ctr"/>
            <a:r>
              <a:rPr lang="en-US" sz="1800" b="0" i="0" u="none" strike="noStrike" baseline="0" dirty="0">
                <a:solidFill>
                  <a:srgbClr val="000000"/>
                </a:solidFill>
                <a:latin typeface="Arial" panose="020B0604020202020204" pitchFamily="34" charset="0"/>
              </a:rPr>
              <a:t>	</a:t>
            </a:r>
          </a:p>
        </p:txBody>
      </p:sp>
      <p:sp>
        <p:nvSpPr>
          <p:cNvPr id="13" name="TextBox 12">
            <a:extLst>
              <a:ext uri="{FF2B5EF4-FFF2-40B4-BE49-F238E27FC236}">
                <a16:creationId xmlns:a16="http://schemas.microsoft.com/office/drawing/2014/main" id="{20C205BF-C6B4-CEE7-AE6D-6A805541D0FA}"/>
              </a:ext>
            </a:extLst>
          </p:cNvPr>
          <p:cNvSpPr txBox="1"/>
          <p:nvPr/>
        </p:nvSpPr>
        <p:spPr>
          <a:xfrm>
            <a:off x="373420" y="2438004"/>
            <a:ext cx="11132297" cy="369332"/>
          </a:xfrm>
          <a:prstGeom prst="rect">
            <a:avLst/>
          </a:prstGeom>
          <a:noFill/>
        </p:spPr>
        <p:txBody>
          <a:bodyPr wrap="square" rtlCol="0">
            <a:spAutoFit/>
          </a:bodyPr>
          <a:lstStyle/>
          <a:p>
            <a:r>
              <a:rPr lang="en-US" sz="1800" dirty="0">
                <a:solidFill>
                  <a:srgbClr val="221F1F"/>
                </a:solidFill>
                <a:latin typeface="Arial"/>
                <a:cs typeface="Arial"/>
              </a:rPr>
              <a:t>Copy your text here using the same font and size.</a:t>
            </a:r>
            <a:endParaRPr lang="en-US" dirty="0"/>
          </a:p>
        </p:txBody>
      </p:sp>
      <p:sp>
        <p:nvSpPr>
          <p:cNvPr id="16" name="object 13">
            <a:extLst>
              <a:ext uri="{FF2B5EF4-FFF2-40B4-BE49-F238E27FC236}">
                <a16:creationId xmlns:a16="http://schemas.microsoft.com/office/drawing/2014/main" id="{5202AAA8-A4A3-9F84-95C9-E753C4D5583F}"/>
              </a:ext>
            </a:extLst>
          </p:cNvPr>
          <p:cNvSpPr txBox="1"/>
          <p:nvPr/>
        </p:nvSpPr>
        <p:spPr>
          <a:xfrm>
            <a:off x="1371600" y="3996972"/>
            <a:ext cx="8991600" cy="874598"/>
          </a:xfrm>
          <a:prstGeom prst="rect">
            <a:avLst/>
          </a:prstGeom>
        </p:spPr>
        <p:txBody>
          <a:bodyPr vert="horz" wrap="square" lIns="0" tIns="12700" rIns="0" bIns="0" rtlCol="0">
            <a:spAutoFit/>
          </a:bodyPr>
          <a:lstStyle/>
          <a:p>
            <a:pPr marL="298450" marR="5080" indent="-285750" algn="ctr">
              <a:spcBef>
                <a:spcPts val="120"/>
              </a:spcBef>
              <a:buFont typeface="Wingdings" panose="05000000000000000000" pitchFamily="2" charset="2"/>
              <a:buChar char="Ø"/>
            </a:pPr>
            <a:r>
              <a:rPr lang="en-US" sz="3200" dirty="0">
                <a:solidFill>
                  <a:srgbClr val="83276A"/>
                </a:solidFill>
                <a:effectLst>
                  <a:outerShdw blurRad="38100" dist="38100" dir="2700000" algn="tl">
                    <a:srgbClr val="000000">
                      <a:alpha val="43137"/>
                    </a:srgbClr>
                  </a:outerShdw>
                </a:effectLst>
                <a:latin typeface="Arial"/>
                <a:cs typeface="Arial"/>
              </a:rPr>
              <a:t>Prosthetic Procedures</a:t>
            </a:r>
            <a:br>
              <a:rPr lang="en-US" sz="2400" dirty="0">
                <a:solidFill>
                  <a:srgbClr val="221F1F"/>
                </a:solidFill>
                <a:latin typeface="Arial"/>
                <a:cs typeface="Arial"/>
              </a:rPr>
            </a:br>
            <a:endParaRPr lang="en-US" sz="2400" dirty="0">
              <a:latin typeface="Arial"/>
              <a:cs typeface="Arial"/>
            </a:endParaRPr>
          </a:p>
        </p:txBody>
      </p:sp>
      <p:sp>
        <p:nvSpPr>
          <p:cNvPr id="19" name="TextBox 18">
            <a:extLst>
              <a:ext uri="{FF2B5EF4-FFF2-40B4-BE49-F238E27FC236}">
                <a16:creationId xmlns:a16="http://schemas.microsoft.com/office/drawing/2014/main" id="{5944E9B5-F30E-F214-9AF8-F5E8924A0381}"/>
              </a:ext>
            </a:extLst>
          </p:cNvPr>
          <p:cNvSpPr txBox="1"/>
          <p:nvPr/>
        </p:nvSpPr>
        <p:spPr>
          <a:xfrm>
            <a:off x="144460" y="4443295"/>
            <a:ext cx="11900539" cy="646331"/>
          </a:xfrm>
          <a:prstGeom prst="rect">
            <a:avLst/>
          </a:prstGeom>
          <a:noFill/>
        </p:spPr>
        <p:txBody>
          <a:bodyPr wrap="square" rtlCol="0">
            <a:spAutoFit/>
          </a:bodyPr>
          <a:lstStyle/>
          <a:p>
            <a:pPr algn="ctr"/>
            <a:r>
              <a:rPr lang="en-US" sz="1100" b="0" i="0" u="none" strike="noStrike" baseline="0" dirty="0">
                <a:solidFill>
                  <a:srgbClr val="000000"/>
                </a:solidFill>
                <a:latin typeface="Arial" panose="020B0604020202020204" pitchFamily="34" charset="0"/>
              </a:rPr>
              <a:t>In a written, detailed operative report, describe the prosthetic procedures.</a:t>
            </a:r>
            <a:r>
              <a:rPr lang="en-US" sz="1800" b="0" i="0" u="none" strike="noStrike" baseline="0" dirty="0">
                <a:solidFill>
                  <a:srgbClr val="000000"/>
                </a:solidFill>
                <a:latin typeface="Arial" panose="020B0604020202020204" pitchFamily="34" charset="0"/>
              </a:rPr>
              <a:t>	</a:t>
            </a:r>
          </a:p>
          <a:p>
            <a:pPr algn="ctr"/>
            <a:r>
              <a:rPr lang="en-US" sz="1800" b="0" i="0" u="none" strike="noStrike" baseline="0" dirty="0">
                <a:solidFill>
                  <a:srgbClr val="000000"/>
                </a:solidFill>
                <a:latin typeface="Arial" panose="020B0604020202020204" pitchFamily="34" charset="0"/>
              </a:rPr>
              <a:t>	</a:t>
            </a:r>
          </a:p>
        </p:txBody>
      </p:sp>
      <p:sp>
        <p:nvSpPr>
          <p:cNvPr id="20" name="TextBox 19">
            <a:extLst>
              <a:ext uri="{FF2B5EF4-FFF2-40B4-BE49-F238E27FC236}">
                <a16:creationId xmlns:a16="http://schemas.microsoft.com/office/drawing/2014/main" id="{2FCE69AD-9385-39A0-261A-57FE7D6763F3}"/>
              </a:ext>
            </a:extLst>
          </p:cNvPr>
          <p:cNvSpPr txBox="1"/>
          <p:nvPr/>
        </p:nvSpPr>
        <p:spPr>
          <a:xfrm>
            <a:off x="373420" y="4870319"/>
            <a:ext cx="11132297" cy="369332"/>
          </a:xfrm>
          <a:prstGeom prst="rect">
            <a:avLst/>
          </a:prstGeom>
          <a:noFill/>
        </p:spPr>
        <p:txBody>
          <a:bodyPr wrap="square" rtlCol="0">
            <a:spAutoFit/>
          </a:bodyPr>
          <a:lstStyle/>
          <a:p>
            <a:r>
              <a:rPr lang="en-US" sz="1800" dirty="0">
                <a:solidFill>
                  <a:srgbClr val="221F1F"/>
                </a:solidFill>
                <a:latin typeface="Arial"/>
                <a:cs typeface="Arial"/>
              </a:rPr>
              <a:t>Copy your text here using the same font and size.</a:t>
            </a:r>
            <a:endParaRPr lang="en-US" dirty="0"/>
          </a:p>
        </p:txBody>
      </p:sp>
    </p:spTree>
    <p:extLst>
      <p:ext uri="{BB962C8B-B14F-4D97-AF65-F5344CB8AC3E}">
        <p14:creationId xmlns:p14="http://schemas.microsoft.com/office/powerpoint/2010/main" val="29074750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AA2D18-929C-892D-8375-0D4F29D27FA9}"/>
            </a:ext>
          </a:extLst>
        </p:cNvPr>
        <p:cNvGrpSpPr/>
        <p:nvPr/>
      </p:nvGrpSpPr>
      <p:grpSpPr>
        <a:xfrm>
          <a:off x="0" y="0"/>
          <a:ext cx="0" cy="0"/>
          <a:chOff x="0" y="0"/>
          <a:chExt cx="0" cy="0"/>
        </a:xfrm>
      </p:grpSpPr>
      <p:grpSp>
        <p:nvGrpSpPr>
          <p:cNvPr id="3" name="object 3">
            <a:extLst>
              <a:ext uri="{FF2B5EF4-FFF2-40B4-BE49-F238E27FC236}">
                <a16:creationId xmlns:a16="http://schemas.microsoft.com/office/drawing/2014/main" id="{AF4998CC-A4AF-8960-A0FA-BDF3306C3491}"/>
              </a:ext>
            </a:extLst>
          </p:cNvPr>
          <p:cNvGrpSpPr/>
          <p:nvPr/>
        </p:nvGrpSpPr>
        <p:grpSpPr>
          <a:xfrm>
            <a:off x="0" y="0"/>
            <a:ext cx="12189460" cy="1392555"/>
            <a:chOff x="0" y="0"/>
            <a:chExt cx="12189460" cy="1392555"/>
          </a:xfrm>
        </p:grpSpPr>
        <p:sp>
          <p:nvSpPr>
            <p:cNvPr id="4" name="object 4">
              <a:extLst>
                <a:ext uri="{FF2B5EF4-FFF2-40B4-BE49-F238E27FC236}">
                  <a16:creationId xmlns:a16="http://schemas.microsoft.com/office/drawing/2014/main" id="{E154262D-A2DC-DA4E-A21E-00B59BD4764E}"/>
                </a:ext>
              </a:extLst>
            </p:cNvPr>
            <p:cNvSpPr/>
            <p:nvPr/>
          </p:nvSpPr>
          <p:spPr>
            <a:xfrm>
              <a:off x="0" y="0"/>
              <a:ext cx="12189460" cy="1375410"/>
            </a:xfrm>
            <a:custGeom>
              <a:avLst/>
              <a:gdLst/>
              <a:ahLst/>
              <a:cxnLst/>
              <a:rect l="l" t="t" r="r" b="b"/>
              <a:pathLst>
                <a:path w="12189460" h="1375410">
                  <a:moveTo>
                    <a:pt x="12188952" y="0"/>
                  </a:moveTo>
                  <a:lnTo>
                    <a:pt x="10822457" y="0"/>
                  </a:lnTo>
                  <a:lnTo>
                    <a:pt x="0" y="0"/>
                  </a:lnTo>
                  <a:lnTo>
                    <a:pt x="0" y="226783"/>
                  </a:lnTo>
                  <a:lnTo>
                    <a:pt x="10822457" y="226783"/>
                  </a:lnTo>
                  <a:lnTo>
                    <a:pt x="10822457" y="1375003"/>
                  </a:lnTo>
                  <a:lnTo>
                    <a:pt x="12188952" y="1375003"/>
                  </a:lnTo>
                  <a:lnTo>
                    <a:pt x="12188952" y="226783"/>
                  </a:lnTo>
                  <a:lnTo>
                    <a:pt x="12188952" y="0"/>
                  </a:lnTo>
                  <a:close/>
                </a:path>
              </a:pathLst>
            </a:custGeom>
            <a:solidFill>
              <a:srgbClr val="007699"/>
            </a:solidFill>
          </p:spPr>
          <p:txBody>
            <a:bodyPr wrap="square" lIns="0" tIns="0" rIns="0" bIns="0" rtlCol="0"/>
            <a:lstStyle/>
            <a:p>
              <a:endParaRPr/>
            </a:p>
          </p:txBody>
        </p:sp>
        <p:sp>
          <p:nvSpPr>
            <p:cNvPr id="5" name="object 5">
              <a:extLst>
                <a:ext uri="{FF2B5EF4-FFF2-40B4-BE49-F238E27FC236}">
                  <a16:creationId xmlns:a16="http://schemas.microsoft.com/office/drawing/2014/main" id="{61F6646E-8C83-549F-EF07-81F31DD1C0FB}"/>
                </a:ext>
              </a:extLst>
            </p:cNvPr>
            <p:cNvSpPr/>
            <p:nvPr/>
          </p:nvSpPr>
          <p:spPr>
            <a:xfrm>
              <a:off x="10822457" y="1368653"/>
              <a:ext cx="1366520" cy="12700"/>
            </a:xfrm>
            <a:custGeom>
              <a:avLst/>
              <a:gdLst/>
              <a:ahLst/>
              <a:cxnLst/>
              <a:rect l="l" t="t" r="r" b="b"/>
              <a:pathLst>
                <a:path w="1366520" h="12700">
                  <a:moveTo>
                    <a:pt x="0" y="12700"/>
                  </a:moveTo>
                  <a:lnTo>
                    <a:pt x="1366494" y="12700"/>
                  </a:lnTo>
                  <a:lnTo>
                    <a:pt x="1366494" y="0"/>
                  </a:lnTo>
                  <a:lnTo>
                    <a:pt x="0" y="0"/>
                  </a:lnTo>
                  <a:lnTo>
                    <a:pt x="0" y="12700"/>
                  </a:lnTo>
                  <a:close/>
                </a:path>
              </a:pathLst>
            </a:custGeom>
            <a:solidFill>
              <a:srgbClr val="FFFFFF"/>
            </a:solidFill>
          </p:spPr>
          <p:txBody>
            <a:bodyPr wrap="square" lIns="0" tIns="0" rIns="0" bIns="0" rtlCol="0"/>
            <a:lstStyle/>
            <a:p>
              <a:endParaRPr/>
            </a:p>
          </p:txBody>
        </p:sp>
        <p:sp>
          <p:nvSpPr>
            <p:cNvPr id="6" name="object 6">
              <a:extLst>
                <a:ext uri="{FF2B5EF4-FFF2-40B4-BE49-F238E27FC236}">
                  <a16:creationId xmlns:a16="http://schemas.microsoft.com/office/drawing/2014/main" id="{A19D48DB-E024-DF5F-1CEE-4BD9CE3A5325}"/>
                </a:ext>
              </a:extLst>
            </p:cNvPr>
            <p:cNvSpPr/>
            <p:nvPr/>
          </p:nvSpPr>
          <p:spPr>
            <a:xfrm>
              <a:off x="10822457" y="0"/>
              <a:ext cx="0" cy="1375410"/>
            </a:xfrm>
            <a:custGeom>
              <a:avLst/>
              <a:gdLst/>
              <a:ahLst/>
              <a:cxnLst/>
              <a:rect l="l" t="t" r="r" b="b"/>
              <a:pathLst>
                <a:path h="1375410">
                  <a:moveTo>
                    <a:pt x="0" y="0"/>
                  </a:moveTo>
                  <a:lnTo>
                    <a:pt x="0" y="1375003"/>
                  </a:lnTo>
                </a:path>
              </a:pathLst>
            </a:custGeom>
            <a:ln w="12700">
              <a:solidFill>
                <a:srgbClr val="FFFFFF"/>
              </a:solidFill>
            </a:ln>
          </p:spPr>
          <p:txBody>
            <a:bodyPr wrap="square" lIns="0" tIns="0" rIns="0" bIns="0" rtlCol="0"/>
            <a:lstStyle/>
            <a:p>
              <a:endParaRPr/>
            </a:p>
          </p:txBody>
        </p:sp>
        <p:sp>
          <p:nvSpPr>
            <p:cNvPr id="7" name="object 7">
              <a:extLst>
                <a:ext uri="{FF2B5EF4-FFF2-40B4-BE49-F238E27FC236}">
                  <a16:creationId xmlns:a16="http://schemas.microsoft.com/office/drawing/2014/main" id="{D011D986-880C-CC55-E2C9-C9C8D86DAEF8}"/>
                </a:ext>
              </a:extLst>
            </p:cNvPr>
            <p:cNvSpPr/>
            <p:nvPr/>
          </p:nvSpPr>
          <p:spPr>
            <a:xfrm>
              <a:off x="10822461" y="8511"/>
              <a:ext cx="1366520" cy="1366520"/>
            </a:xfrm>
            <a:custGeom>
              <a:avLst/>
              <a:gdLst/>
              <a:ahLst/>
              <a:cxnLst/>
              <a:rect l="l" t="t" r="r" b="b"/>
              <a:pathLst>
                <a:path w="1366520" h="1366520">
                  <a:moveTo>
                    <a:pt x="1366494" y="0"/>
                  </a:moveTo>
                  <a:lnTo>
                    <a:pt x="0" y="1366494"/>
                  </a:lnTo>
                  <a:lnTo>
                    <a:pt x="1366494" y="1366494"/>
                  </a:lnTo>
                  <a:lnTo>
                    <a:pt x="1366494" y="0"/>
                  </a:lnTo>
                  <a:close/>
                </a:path>
              </a:pathLst>
            </a:custGeom>
            <a:solidFill>
              <a:srgbClr val="004E66"/>
            </a:solidFill>
          </p:spPr>
          <p:txBody>
            <a:bodyPr wrap="square" lIns="0" tIns="0" rIns="0" bIns="0" rtlCol="0"/>
            <a:lstStyle/>
            <a:p>
              <a:endParaRPr/>
            </a:p>
          </p:txBody>
        </p:sp>
        <p:sp>
          <p:nvSpPr>
            <p:cNvPr id="8" name="object 8">
              <a:extLst>
                <a:ext uri="{FF2B5EF4-FFF2-40B4-BE49-F238E27FC236}">
                  <a16:creationId xmlns:a16="http://schemas.microsoft.com/office/drawing/2014/main" id="{1ABD3A26-359A-C66E-D45A-A04FBD901845}"/>
                </a:ext>
              </a:extLst>
            </p:cNvPr>
            <p:cNvSpPr/>
            <p:nvPr/>
          </p:nvSpPr>
          <p:spPr>
            <a:xfrm>
              <a:off x="0" y="1275626"/>
              <a:ext cx="2957195" cy="116839"/>
            </a:xfrm>
            <a:custGeom>
              <a:avLst/>
              <a:gdLst/>
              <a:ahLst/>
              <a:cxnLst/>
              <a:rect l="l" t="t" r="r" b="b"/>
              <a:pathLst>
                <a:path w="2957195" h="116840">
                  <a:moveTo>
                    <a:pt x="0" y="116649"/>
                  </a:moveTo>
                  <a:lnTo>
                    <a:pt x="2956941" y="116649"/>
                  </a:lnTo>
                  <a:lnTo>
                    <a:pt x="2956941" y="0"/>
                  </a:lnTo>
                  <a:lnTo>
                    <a:pt x="0" y="0"/>
                  </a:lnTo>
                  <a:lnTo>
                    <a:pt x="0" y="116649"/>
                  </a:lnTo>
                  <a:close/>
                </a:path>
              </a:pathLst>
            </a:custGeom>
            <a:solidFill>
              <a:srgbClr val="007198"/>
            </a:solidFill>
          </p:spPr>
          <p:txBody>
            <a:bodyPr wrap="square" lIns="0" tIns="0" rIns="0" bIns="0" rtlCol="0"/>
            <a:lstStyle/>
            <a:p>
              <a:endParaRPr/>
            </a:p>
          </p:txBody>
        </p:sp>
        <p:sp>
          <p:nvSpPr>
            <p:cNvPr id="9" name="object 9">
              <a:extLst>
                <a:ext uri="{FF2B5EF4-FFF2-40B4-BE49-F238E27FC236}">
                  <a16:creationId xmlns:a16="http://schemas.microsoft.com/office/drawing/2014/main" id="{162CD0F7-8C32-743B-4BBC-E561E302C7DF}"/>
                </a:ext>
              </a:extLst>
            </p:cNvPr>
            <p:cNvSpPr/>
            <p:nvPr/>
          </p:nvSpPr>
          <p:spPr>
            <a:xfrm>
              <a:off x="2956941" y="1275626"/>
              <a:ext cx="3044190" cy="116839"/>
            </a:xfrm>
            <a:custGeom>
              <a:avLst/>
              <a:gdLst/>
              <a:ahLst/>
              <a:cxnLst/>
              <a:rect l="l" t="t" r="r" b="b"/>
              <a:pathLst>
                <a:path w="3044190" h="116840">
                  <a:moveTo>
                    <a:pt x="0" y="116649"/>
                  </a:moveTo>
                  <a:lnTo>
                    <a:pt x="3043745" y="116649"/>
                  </a:lnTo>
                  <a:lnTo>
                    <a:pt x="3043745" y="0"/>
                  </a:lnTo>
                  <a:lnTo>
                    <a:pt x="0" y="0"/>
                  </a:lnTo>
                  <a:lnTo>
                    <a:pt x="0" y="116649"/>
                  </a:lnTo>
                  <a:close/>
                </a:path>
              </a:pathLst>
            </a:custGeom>
            <a:solidFill>
              <a:srgbClr val="83276A"/>
            </a:solidFill>
          </p:spPr>
          <p:txBody>
            <a:bodyPr wrap="square" lIns="0" tIns="0" rIns="0" bIns="0" rtlCol="0"/>
            <a:lstStyle/>
            <a:p>
              <a:endParaRPr/>
            </a:p>
          </p:txBody>
        </p:sp>
        <p:sp>
          <p:nvSpPr>
            <p:cNvPr id="10" name="object 10">
              <a:extLst>
                <a:ext uri="{FF2B5EF4-FFF2-40B4-BE49-F238E27FC236}">
                  <a16:creationId xmlns:a16="http://schemas.microsoft.com/office/drawing/2014/main" id="{DD130C86-CF2A-1660-5116-677FA552D7BD}"/>
                </a:ext>
              </a:extLst>
            </p:cNvPr>
            <p:cNvSpPr/>
            <p:nvPr/>
          </p:nvSpPr>
          <p:spPr>
            <a:xfrm>
              <a:off x="6000686" y="1275626"/>
              <a:ext cx="3357245" cy="116839"/>
            </a:xfrm>
            <a:custGeom>
              <a:avLst/>
              <a:gdLst/>
              <a:ahLst/>
              <a:cxnLst/>
              <a:rect l="l" t="t" r="r" b="b"/>
              <a:pathLst>
                <a:path w="3357245" h="116840">
                  <a:moveTo>
                    <a:pt x="0" y="116649"/>
                  </a:moveTo>
                  <a:lnTo>
                    <a:pt x="3356749" y="116649"/>
                  </a:lnTo>
                  <a:lnTo>
                    <a:pt x="3356749" y="0"/>
                  </a:lnTo>
                  <a:lnTo>
                    <a:pt x="0" y="0"/>
                  </a:lnTo>
                  <a:lnTo>
                    <a:pt x="0" y="116649"/>
                  </a:lnTo>
                  <a:close/>
                </a:path>
              </a:pathLst>
            </a:custGeom>
            <a:solidFill>
              <a:srgbClr val="033B6A"/>
            </a:solidFill>
          </p:spPr>
          <p:txBody>
            <a:bodyPr wrap="square" lIns="0" tIns="0" rIns="0" bIns="0" rtlCol="0"/>
            <a:lstStyle/>
            <a:p>
              <a:endParaRPr/>
            </a:p>
          </p:txBody>
        </p:sp>
        <p:sp>
          <p:nvSpPr>
            <p:cNvPr id="11" name="object 11">
              <a:extLst>
                <a:ext uri="{FF2B5EF4-FFF2-40B4-BE49-F238E27FC236}">
                  <a16:creationId xmlns:a16="http://schemas.microsoft.com/office/drawing/2014/main" id="{C8E05386-328B-3D8A-1434-ED0B070797E6}"/>
                </a:ext>
              </a:extLst>
            </p:cNvPr>
            <p:cNvSpPr/>
            <p:nvPr/>
          </p:nvSpPr>
          <p:spPr>
            <a:xfrm>
              <a:off x="9357436" y="1275626"/>
              <a:ext cx="2832100" cy="116839"/>
            </a:xfrm>
            <a:custGeom>
              <a:avLst/>
              <a:gdLst/>
              <a:ahLst/>
              <a:cxnLst/>
              <a:rect l="l" t="t" r="r" b="b"/>
              <a:pathLst>
                <a:path w="2832100" h="116840">
                  <a:moveTo>
                    <a:pt x="2831515" y="0"/>
                  </a:moveTo>
                  <a:lnTo>
                    <a:pt x="0" y="0"/>
                  </a:lnTo>
                  <a:lnTo>
                    <a:pt x="0" y="116649"/>
                  </a:lnTo>
                  <a:lnTo>
                    <a:pt x="2831515" y="116649"/>
                  </a:lnTo>
                  <a:lnTo>
                    <a:pt x="2831515" y="0"/>
                  </a:lnTo>
                  <a:close/>
                </a:path>
              </a:pathLst>
            </a:custGeom>
            <a:solidFill>
              <a:srgbClr val="1F6A84"/>
            </a:solidFill>
          </p:spPr>
          <p:txBody>
            <a:bodyPr wrap="square" lIns="0" tIns="0" rIns="0" bIns="0" rtlCol="0"/>
            <a:lstStyle/>
            <a:p>
              <a:endParaRPr/>
            </a:p>
          </p:txBody>
        </p:sp>
        <p:pic>
          <p:nvPicPr>
            <p:cNvPr id="12" name="object 12">
              <a:extLst>
                <a:ext uri="{FF2B5EF4-FFF2-40B4-BE49-F238E27FC236}">
                  <a16:creationId xmlns:a16="http://schemas.microsoft.com/office/drawing/2014/main" id="{51092FCA-447B-4CBA-FAA1-4CF0EA877BE3}"/>
                </a:ext>
              </a:extLst>
            </p:cNvPr>
            <p:cNvPicPr/>
            <p:nvPr/>
          </p:nvPicPr>
          <p:blipFill>
            <a:blip r:embed="rId2" cstate="print"/>
            <a:stretch>
              <a:fillRect/>
            </a:stretch>
          </p:blipFill>
          <p:spPr>
            <a:xfrm>
              <a:off x="577773" y="266509"/>
              <a:ext cx="1845106" cy="917575"/>
            </a:xfrm>
            <a:prstGeom prst="rect">
              <a:avLst/>
            </a:prstGeom>
          </p:spPr>
        </p:pic>
      </p:grpSp>
      <p:sp>
        <p:nvSpPr>
          <p:cNvPr id="14" name="object 14">
            <a:extLst>
              <a:ext uri="{FF2B5EF4-FFF2-40B4-BE49-F238E27FC236}">
                <a16:creationId xmlns:a16="http://schemas.microsoft.com/office/drawing/2014/main" id="{DF10FF63-00A7-83C9-1C67-8F9D5827DF42}"/>
              </a:ext>
            </a:extLst>
          </p:cNvPr>
          <p:cNvSpPr txBox="1">
            <a:spLocks noGrp="1"/>
          </p:cNvSpPr>
          <p:nvPr>
            <p:ph type="ftr" sz="quarter" idx="5"/>
          </p:nvPr>
        </p:nvSpPr>
        <p:spPr>
          <a:xfrm>
            <a:off x="4038212" y="6622993"/>
            <a:ext cx="4113033" cy="205184"/>
          </a:xfrm>
          <a:prstGeom prst="rect">
            <a:avLst/>
          </a:prstGeom>
        </p:spPr>
        <p:txBody>
          <a:bodyPr vert="horz" wrap="square" lIns="0" tIns="0" rIns="0" bIns="0" rtlCol="0">
            <a:spAutoFit/>
          </a:bodyPr>
          <a:lstStyle/>
          <a:p>
            <a:pPr marL="12700">
              <a:lnSpc>
                <a:spcPts val="1645"/>
              </a:lnSpc>
            </a:pPr>
            <a:r>
              <a:rPr lang="en-US" dirty="0"/>
              <a:t>2027</a:t>
            </a:r>
            <a:r>
              <a:rPr lang="en-US" spc="360" dirty="0"/>
              <a:t> </a:t>
            </a:r>
            <a:r>
              <a:rPr dirty="0"/>
              <a:t>|</a:t>
            </a:r>
            <a:r>
              <a:rPr spc="310" dirty="0"/>
              <a:t> </a:t>
            </a:r>
            <a:r>
              <a:rPr dirty="0"/>
              <a:t>American</a:t>
            </a:r>
            <a:r>
              <a:rPr spc="-70" dirty="0"/>
              <a:t> </a:t>
            </a:r>
            <a:r>
              <a:rPr dirty="0"/>
              <a:t>Academy</a:t>
            </a:r>
            <a:r>
              <a:rPr spc="-10" dirty="0"/>
              <a:t> </a:t>
            </a:r>
            <a:r>
              <a:rPr dirty="0"/>
              <a:t>of</a:t>
            </a:r>
            <a:r>
              <a:rPr spc="-10" dirty="0"/>
              <a:t> </a:t>
            </a:r>
            <a:r>
              <a:rPr dirty="0"/>
              <a:t>Implant</a:t>
            </a:r>
            <a:r>
              <a:rPr spc="-15" dirty="0"/>
              <a:t> </a:t>
            </a:r>
            <a:r>
              <a:rPr dirty="0"/>
              <a:t>Dentistry</a:t>
            </a:r>
            <a:r>
              <a:rPr spc="365" dirty="0"/>
              <a:t> </a:t>
            </a:r>
            <a:endParaRPr spc="-50" dirty="0"/>
          </a:p>
        </p:txBody>
      </p:sp>
      <p:sp>
        <p:nvSpPr>
          <p:cNvPr id="15" name="object 2">
            <a:extLst>
              <a:ext uri="{FF2B5EF4-FFF2-40B4-BE49-F238E27FC236}">
                <a16:creationId xmlns:a16="http://schemas.microsoft.com/office/drawing/2014/main" id="{6C341269-17B1-1673-04C1-CC6EC018AE9F}"/>
              </a:ext>
            </a:extLst>
          </p:cNvPr>
          <p:cNvSpPr txBox="1">
            <a:spLocks/>
          </p:cNvSpPr>
          <p:nvPr/>
        </p:nvSpPr>
        <p:spPr>
          <a:xfrm>
            <a:off x="2956941" y="530889"/>
            <a:ext cx="10130563" cy="443711"/>
          </a:xfrm>
          <a:prstGeom prst="rect">
            <a:avLst/>
          </a:prstGeom>
        </p:spPr>
        <p:txBody>
          <a:bodyPr vert="horz" wrap="square" lIns="0" tIns="12700" rIns="0" bIns="0" rtlCol="0">
            <a:spAutoFit/>
          </a:bodyPr>
          <a:lstStyle>
            <a:lvl1pPr>
              <a:defRPr sz="2900" b="1" i="0">
                <a:solidFill>
                  <a:srgbClr val="00589D"/>
                </a:solidFill>
                <a:latin typeface="Arial"/>
                <a:ea typeface="+mj-ea"/>
                <a:cs typeface="Arial"/>
              </a:defRPr>
            </a:lvl1pPr>
          </a:lstStyle>
          <a:p>
            <a:pPr marL="19050">
              <a:spcBef>
                <a:spcPts val="100"/>
              </a:spcBef>
            </a:pPr>
            <a:r>
              <a:rPr lang="en-US" sz="2800" dirty="0">
                <a:solidFill>
                  <a:srgbClr val="007198"/>
                </a:solidFill>
              </a:rPr>
              <a:t>Candidate Number: </a:t>
            </a:r>
            <a:r>
              <a:rPr lang="en-US" sz="2800" dirty="0">
                <a:solidFill>
                  <a:srgbClr val="83276A"/>
                </a:solidFill>
              </a:rPr>
              <a:t>{Candidate number}</a:t>
            </a:r>
          </a:p>
        </p:txBody>
      </p:sp>
      <p:sp>
        <p:nvSpPr>
          <p:cNvPr id="17" name="object 13">
            <a:extLst>
              <a:ext uri="{FF2B5EF4-FFF2-40B4-BE49-F238E27FC236}">
                <a16:creationId xmlns:a16="http://schemas.microsoft.com/office/drawing/2014/main" id="{1026D91C-E97D-B240-750D-4B236188C17F}"/>
              </a:ext>
            </a:extLst>
          </p:cNvPr>
          <p:cNvSpPr txBox="1"/>
          <p:nvPr/>
        </p:nvSpPr>
        <p:spPr>
          <a:xfrm>
            <a:off x="457200" y="1458219"/>
            <a:ext cx="10896600" cy="874598"/>
          </a:xfrm>
          <a:prstGeom prst="rect">
            <a:avLst/>
          </a:prstGeom>
        </p:spPr>
        <p:txBody>
          <a:bodyPr vert="horz" wrap="square" lIns="0" tIns="12700" rIns="0" bIns="0" rtlCol="0">
            <a:spAutoFit/>
          </a:bodyPr>
          <a:lstStyle/>
          <a:p>
            <a:pPr marL="298450" marR="5080" indent="-285750" algn="ctr">
              <a:spcBef>
                <a:spcPts val="120"/>
              </a:spcBef>
              <a:buFont typeface="Wingdings" panose="05000000000000000000" pitchFamily="2" charset="2"/>
              <a:buChar char="Ø"/>
            </a:pPr>
            <a:r>
              <a:rPr lang="en-US" sz="3200" dirty="0">
                <a:solidFill>
                  <a:srgbClr val="83276A"/>
                </a:solidFill>
                <a:effectLst>
                  <a:outerShdw blurRad="38100" dist="38100" dir="2700000" algn="tl">
                    <a:srgbClr val="000000">
                      <a:alpha val="43137"/>
                    </a:srgbClr>
                  </a:outerShdw>
                </a:effectLst>
                <a:latin typeface="Arial"/>
                <a:cs typeface="Arial"/>
              </a:rPr>
              <a:t>Comparison of Preoperative and Postoperative Diagnoses</a:t>
            </a:r>
            <a:br>
              <a:rPr lang="en-US" sz="2400" dirty="0">
                <a:solidFill>
                  <a:srgbClr val="221F1F"/>
                </a:solidFill>
                <a:latin typeface="Arial"/>
                <a:cs typeface="Arial"/>
              </a:rPr>
            </a:br>
            <a:endParaRPr lang="en-US" sz="2400" dirty="0">
              <a:latin typeface="Arial"/>
              <a:cs typeface="Arial"/>
            </a:endParaRPr>
          </a:p>
        </p:txBody>
      </p:sp>
      <p:sp>
        <p:nvSpPr>
          <p:cNvPr id="2" name="TextBox 1">
            <a:extLst>
              <a:ext uri="{FF2B5EF4-FFF2-40B4-BE49-F238E27FC236}">
                <a16:creationId xmlns:a16="http://schemas.microsoft.com/office/drawing/2014/main" id="{DB90919F-2588-A51A-6C62-6F1BB3FAE19F}"/>
              </a:ext>
            </a:extLst>
          </p:cNvPr>
          <p:cNvSpPr txBox="1"/>
          <p:nvPr/>
        </p:nvSpPr>
        <p:spPr>
          <a:xfrm>
            <a:off x="62861" y="1963485"/>
            <a:ext cx="11900539" cy="1092607"/>
          </a:xfrm>
          <a:prstGeom prst="rect">
            <a:avLst/>
          </a:prstGeom>
          <a:noFill/>
        </p:spPr>
        <p:txBody>
          <a:bodyPr wrap="square" rtlCol="0">
            <a:spAutoFit/>
          </a:bodyPr>
          <a:lstStyle/>
          <a:p>
            <a:pPr algn="ctr"/>
            <a:r>
              <a:rPr lang="en-US" sz="1100" b="0" i="0" u="none" strike="noStrike" baseline="0" dirty="0">
                <a:solidFill>
                  <a:srgbClr val="000000"/>
                </a:solidFill>
                <a:latin typeface="Arial" panose="020B0604020202020204" pitchFamily="34" charset="0"/>
              </a:rPr>
              <a:t>Comparison of preoperative and postoperative diagnoses.	</a:t>
            </a:r>
          </a:p>
          <a:p>
            <a:pPr algn="ctr"/>
            <a:r>
              <a:rPr lang="en-US" sz="1100" b="0" i="0" u="none" strike="noStrike" baseline="0" dirty="0">
                <a:solidFill>
                  <a:srgbClr val="000000"/>
                </a:solidFill>
                <a:latin typeface="Arial" panose="020B0604020202020204" pitchFamily="34" charset="0"/>
              </a:rPr>
              <a:t>.</a:t>
            </a:r>
            <a:r>
              <a:rPr lang="en-US" sz="1800" b="0" i="0" u="none" strike="noStrike" baseline="0" dirty="0">
                <a:solidFill>
                  <a:srgbClr val="000000"/>
                </a:solidFill>
                <a:latin typeface="Arial" panose="020B0604020202020204" pitchFamily="34" charset="0"/>
              </a:rPr>
              <a:t>	</a:t>
            </a:r>
          </a:p>
          <a:p>
            <a:pPr algn="ctr"/>
            <a:r>
              <a:rPr lang="en-US" sz="1800" b="0" i="0" u="none" strike="noStrike" baseline="0" dirty="0">
                <a:solidFill>
                  <a:srgbClr val="000000"/>
                </a:solidFill>
                <a:latin typeface="Arial" panose="020B0604020202020204" pitchFamily="34" charset="0"/>
              </a:rPr>
              <a:t>	</a:t>
            </a:r>
          </a:p>
          <a:p>
            <a:pPr algn="ctr"/>
            <a:r>
              <a:rPr lang="en-US" sz="1800" b="0" i="0" u="none" strike="noStrike" baseline="0" dirty="0">
                <a:solidFill>
                  <a:srgbClr val="000000"/>
                </a:solidFill>
                <a:latin typeface="Arial" panose="020B0604020202020204" pitchFamily="34" charset="0"/>
              </a:rPr>
              <a:t>	</a:t>
            </a:r>
          </a:p>
        </p:txBody>
      </p:sp>
      <p:sp>
        <p:nvSpPr>
          <p:cNvPr id="13" name="TextBox 12">
            <a:extLst>
              <a:ext uri="{FF2B5EF4-FFF2-40B4-BE49-F238E27FC236}">
                <a16:creationId xmlns:a16="http://schemas.microsoft.com/office/drawing/2014/main" id="{7B01D99F-FCE1-E125-1A0F-B9DC23A79D0E}"/>
              </a:ext>
            </a:extLst>
          </p:cNvPr>
          <p:cNvSpPr txBox="1"/>
          <p:nvPr/>
        </p:nvSpPr>
        <p:spPr>
          <a:xfrm>
            <a:off x="373420" y="2438004"/>
            <a:ext cx="11132297" cy="369332"/>
          </a:xfrm>
          <a:prstGeom prst="rect">
            <a:avLst/>
          </a:prstGeom>
          <a:noFill/>
        </p:spPr>
        <p:txBody>
          <a:bodyPr wrap="square" rtlCol="0">
            <a:spAutoFit/>
          </a:bodyPr>
          <a:lstStyle/>
          <a:p>
            <a:r>
              <a:rPr lang="en-US" sz="1800" dirty="0">
                <a:solidFill>
                  <a:srgbClr val="221F1F"/>
                </a:solidFill>
                <a:latin typeface="Arial"/>
                <a:cs typeface="Arial"/>
              </a:rPr>
              <a:t>Copy your text here using the same font and size.</a:t>
            </a:r>
            <a:endParaRPr lang="en-US" dirty="0"/>
          </a:p>
        </p:txBody>
      </p:sp>
      <p:sp>
        <p:nvSpPr>
          <p:cNvPr id="16" name="object 13">
            <a:extLst>
              <a:ext uri="{FF2B5EF4-FFF2-40B4-BE49-F238E27FC236}">
                <a16:creationId xmlns:a16="http://schemas.microsoft.com/office/drawing/2014/main" id="{63877183-1C5B-A4B5-33CA-7EA5BAE7ADB0}"/>
              </a:ext>
            </a:extLst>
          </p:cNvPr>
          <p:cNvSpPr txBox="1"/>
          <p:nvPr/>
        </p:nvSpPr>
        <p:spPr>
          <a:xfrm>
            <a:off x="1371600" y="3996972"/>
            <a:ext cx="8991600" cy="874598"/>
          </a:xfrm>
          <a:prstGeom prst="rect">
            <a:avLst/>
          </a:prstGeom>
        </p:spPr>
        <p:txBody>
          <a:bodyPr vert="horz" wrap="square" lIns="0" tIns="12700" rIns="0" bIns="0" rtlCol="0">
            <a:spAutoFit/>
          </a:bodyPr>
          <a:lstStyle/>
          <a:p>
            <a:pPr marL="298450" marR="5080" indent="-285750" algn="ctr">
              <a:spcBef>
                <a:spcPts val="120"/>
              </a:spcBef>
              <a:buFont typeface="Wingdings" panose="05000000000000000000" pitchFamily="2" charset="2"/>
              <a:buChar char="Ø"/>
            </a:pPr>
            <a:r>
              <a:rPr lang="en-US" sz="3200" dirty="0">
                <a:solidFill>
                  <a:srgbClr val="83276A"/>
                </a:solidFill>
                <a:effectLst>
                  <a:outerShdw blurRad="38100" dist="38100" dir="2700000" algn="tl">
                    <a:srgbClr val="000000">
                      <a:alpha val="43137"/>
                    </a:srgbClr>
                  </a:outerShdw>
                </a:effectLst>
                <a:latin typeface="Arial"/>
                <a:cs typeface="Arial"/>
              </a:rPr>
              <a:t>Patient Instructions</a:t>
            </a:r>
            <a:br>
              <a:rPr lang="en-US" sz="2400" dirty="0">
                <a:solidFill>
                  <a:srgbClr val="221F1F"/>
                </a:solidFill>
                <a:latin typeface="Arial"/>
                <a:cs typeface="Arial"/>
              </a:rPr>
            </a:br>
            <a:endParaRPr lang="en-US" sz="2400" dirty="0">
              <a:latin typeface="Arial"/>
              <a:cs typeface="Arial"/>
            </a:endParaRPr>
          </a:p>
        </p:txBody>
      </p:sp>
      <p:sp>
        <p:nvSpPr>
          <p:cNvPr id="19" name="TextBox 18">
            <a:extLst>
              <a:ext uri="{FF2B5EF4-FFF2-40B4-BE49-F238E27FC236}">
                <a16:creationId xmlns:a16="http://schemas.microsoft.com/office/drawing/2014/main" id="{1EBE4DA1-719C-B552-C87F-154FFDB5F5FC}"/>
              </a:ext>
            </a:extLst>
          </p:cNvPr>
          <p:cNvSpPr txBox="1"/>
          <p:nvPr/>
        </p:nvSpPr>
        <p:spPr>
          <a:xfrm>
            <a:off x="144460" y="4443295"/>
            <a:ext cx="11900539" cy="646331"/>
          </a:xfrm>
          <a:prstGeom prst="rect">
            <a:avLst/>
          </a:prstGeom>
          <a:noFill/>
        </p:spPr>
        <p:txBody>
          <a:bodyPr wrap="square" rtlCol="0">
            <a:spAutoFit/>
          </a:bodyPr>
          <a:lstStyle/>
          <a:p>
            <a:pPr algn="ctr"/>
            <a:r>
              <a:rPr lang="en-US" sz="1100" b="0" i="0" u="none" strike="noStrike" baseline="0" dirty="0">
                <a:solidFill>
                  <a:srgbClr val="000000"/>
                </a:solidFill>
                <a:latin typeface="Arial" panose="020B0604020202020204" pitchFamily="34" charset="0"/>
              </a:rPr>
              <a:t>In a written, detailed operative report, describe the patient instructions including diet, temporization, and any prosthetics.</a:t>
            </a:r>
            <a:r>
              <a:rPr lang="en-US" sz="1800" b="0" i="0" u="none" strike="noStrike" baseline="0" dirty="0">
                <a:solidFill>
                  <a:srgbClr val="000000"/>
                </a:solidFill>
                <a:latin typeface="Arial" panose="020B0604020202020204" pitchFamily="34" charset="0"/>
              </a:rPr>
              <a:t>	</a:t>
            </a:r>
          </a:p>
          <a:p>
            <a:pPr algn="ctr"/>
            <a:r>
              <a:rPr lang="en-US" sz="1800" b="0" i="0" u="none" strike="noStrike" baseline="0" dirty="0">
                <a:solidFill>
                  <a:srgbClr val="000000"/>
                </a:solidFill>
                <a:latin typeface="Arial" panose="020B0604020202020204" pitchFamily="34" charset="0"/>
              </a:rPr>
              <a:t>	</a:t>
            </a:r>
          </a:p>
        </p:txBody>
      </p:sp>
      <p:sp>
        <p:nvSpPr>
          <p:cNvPr id="20" name="TextBox 19">
            <a:extLst>
              <a:ext uri="{FF2B5EF4-FFF2-40B4-BE49-F238E27FC236}">
                <a16:creationId xmlns:a16="http://schemas.microsoft.com/office/drawing/2014/main" id="{538BF3FC-AFC4-1C73-43FC-42EDFEDA4A2C}"/>
              </a:ext>
            </a:extLst>
          </p:cNvPr>
          <p:cNvSpPr txBox="1"/>
          <p:nvPr/>
        </p:nvSpPr>
        <p:spPr>
          <a:xfrm>
            <a:off x="373420" y="4870319"/>
            <a:ext cx="11132297" cy="369332"/>
          </a:xfrm>
          <a:prstGeom prst="rect">
            <a:avLst/>
          </a:prstGeom>
          <a:noFill/>
        </p:spPr>
        <p:txBody>
          <a:bodyPr wrap="square" rtlCol="0">
            <a:spAutoFit/>
          </a:bodyPr>
          <a:lstStyle/>
          <a:p>
            <a:r>
              <a:rPr lang="en-US" sz="1800" dirty="0">
                <a:solidFill>
                  <a:srgbClr val="221F1F"/>
                </a:solidFill>
                <a:latin typeface="Arial"/>
                <a:cs typeface="Arial"/>
              </a:rPr>
              <a:t>Copy your text here using the same font and size.</a:t>
            </a:r>
            <a:endParaRPr lang="en-US" dirty="0"/>
          </a:p>
        </p:txBody>
      </p:sp>
    </p:spTree>
    <p:extLst>
      <p:ext uri="{BB962C8B-B14F-4D97-AF65-F5344CB8AC3E}">
        <p14:creationId xmlns:p14="http://schemas.microsoft.com/office/powerpoint/2010/main" val="22776790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0EE85F-992E-70EF-8FA8-66BBFC211124}"/>
            </a:ext>
          </a:extLst>
        </p:cNvPr>
        <p:cNvGrpSpPr/>
        <p:nvPr/>
      </p:nvGrpSpPr>
      <p:grpSpPr>
        <a:xfrm>
          <a:off x="0" y="0"/>
          <a:ext cx="0" cy="0"/>
          <a:chOff x="0" y="0"/>
          <a:chExt cx="0" cy="0"/>
        </a:xfrm>
      </p:grpSpPr>
      <p:grpSp>
        <p:nvGrpSpPr>
          <p:cNvPr id="3" name="object 3">
            <a:extLst>
              <a:ext uri="{FF2B5EF4-FFF2-40B4-BE49-F238E27FC236}">
                <a16:creationId xmlns:a16="http://schemas.microsoft.com/office/drawing/2014/main" id="{EE1DC821-1AF4-0C28-94A4-54784B80772C}"/>
              </a:ext>
            </a:extLst>
          </p:cNvPr>
          <p:cNvGrpSpPr/>
          <p:nvPr/>
        </p:nvGrpSpPr>
        <p:grpSpPr>
          <a:xfrm>
            <a:off x="0" y="0"/>
            <a:ext cx="12189460" cy="1392555"/>
            <a:chOff x="0" y="0"/>
            <a:chExt cx="12189460" cy="1392555"/>
          </a:xfrm>
        </p:grpSpPr>
        <p:sp>
          <p:nvSpPr>
            <p:cNvPr id="4" name="object 4">
              <a:extLst>
                <a:ext uri="{FF2B5EF4-FFF2-40B4-BE49-F238E27FC236}">
                  <a16:creationId xmlns:a16="http://schemas.microsoft.com/office/drawing/2014/main" id="{A0BC3A43-C8F9-00EB-A724-080665CF1002}"/>
                </a:ext>
              </a:extLst>
            </p:cNvPr>
            <p:cNvSpPr/>
            <p:nvPr/>
          </p:nvSpPr>
          <p:spPr>
            <a:xfrm>
              <a:off x="0" y="0"/>
              <a:ext cx="12189460" cy="1375410"/>
            </a:xfrm>
            <a:custGeom>
              <a:avLst/>
              <a:gdLst/>
              <a:ahLst/>
              <a:cxnLst/>
              <a:rect l="l" t="t" r="r" b="b"/>
              <a:pathLst>
                <a:path w="12189460" h="1375410">
                  <a:moveTo>
                    <a:pt x="12188952" y="0"/>
                  </a:moveTo>
                  <a:lnTo>
                    <a:pt x="10822457" y="0"/>
                  </a:lnTo>
                  <a:lnTo>
                    <a:pt x="0" y="0"/>
                  </a:lnTo>
                  <a:lnTo>
                    <a:pt x="0" y="226783"/>
                  </a:lnTo>
                  <a:lnTo>
                    <a:pt x="10822457" y="226783"/>
                  </a:lnTo>
                  <a:lnTo>
                    <a:pt x="10822457" y="1375003"/>
                  </a:lnTo>
                  <a:lnTo>
                    <a:pt x="12188952" y="1375003"/>
                  </a:lnTo>
                  <a:lnTo>
                    <a:pt x="12188952" y="226783"/>
                  </a:lnTo>
                  <a:lnTo>
                    <a:pt x="12188952" y="0"/>
                  </a:lnTo>
                  <a:close/>
                </a:path>
              </a:pathLst>
            </a:custGeom>
            <a:solidFill>
              <a:srgbClr val="007699"/>
            </a:solidFill>
          </p:spPr>
          <p:txBody>
            <a:bodyPr wrap="square" lIns="0" tIns="0" rIns="0" bIns="0" rtlCol="0"/>
            <a:lstStyle/>
            <a:p>
              <a:endParaRPr/>
            </a:p>
          </p:txBody>
        </p:sp>
        <p:sp>
          <p:nvSpPr>
            <p:cNvPr id="5" name="object 5">
              <a:extLst>
                <a:ext uri="{FF2B5EF4-FFF2-40B4-BE49-F238E27FC236}">
                  <a16:creationId xmlns:a16="http://schemas.microsoft.com/office/drawing/2014/main" id="{BFA6B5E9-ACCD-EC5D-71AA-E066D612463E}"/>
                </a:ext>
              </a:extLst>
            </p:cNvPr>
            <p:cNvSpPr/>
            <p:nvPr/>
          </p:nvSpPr>
          <p:spPr>
            <a:xfrm>
              <a:off x="10822457" y="1368653"/>
              <a:ext cx="1366520" cy="12700"/>
            </a:xfrm>
            <a:custGeom>
              <a:avLst/>
              <a:gdLst/>
              <a:ahLst/>
              <a:cxnLst/>
              <a:rect l="l" t="t" r="r" b="b"/>
              <a:pathLst>
                <a:path w="1366520" h="12700">
                  <a:moveTo>
                    <a:pt x="0" y="12700"/>
                  </a:moveTo>
                  <a:lnTo>
                    <a:pt x="1366494" y="12700"/>
                  </a:lnTo>
                  <a:lnTo>
                    <a:pt x="1366494" y="0"/>
                  </a:lnTo>
                  <a:lnTo>
                    <a:pt x="0" y="0"/>
                  </a:lnTo>
                  <a:lnTo>
                    <a:pt x="0" y="12700"/>
                  </a:lnTo>
                  <a:close/>
                </a:path>
              </a:pathLst>
            </a:custGeom>
            <a:solidFill>
              <a:srgbClr val="FFFFFF"/>
            </a:solidFill>
          </p:spPr>
          <p:txBody>
            <a:bodyPr wrap="square" lIns="0" tIns="0" rIns="0" bIns="0" rtlCol="0"/>
            <a:lstStyle/>
            <a:p>
              <a:endParaRPr/>
            </a:p>
          </p:txBody>
        </p:sp>
        <p:sp>
          <p:nvSpPr>
            <p:cNvPr id="6" name="object 6">
              <a:extLst>
                <a:ext uri="{FF2B5EF4-FFF2-40B4-BE49-F238E27FC236}">
                  <a16:creationId xmlns:a16="http://schemas.microsoft.com/office/drawing/2014/main" id="{8BD90916-C20A-C274-66F9-5F91A03C647F}"/>
                </a:ext>
              </a:extLst>
            </p:cNvPr>
            <p:cNvSpPr/>
            <p:nvPr/>
          </p:nvSpPr>
          <p:spPr>
            <a:xfrm>
              <a:off x="10822457" y="0"/>
              <a:ext cx="0" cy="1375410"/>
            </a:xfrm>
            <a:custGeom>
              <a:avLst/>
              <a:gdLst/>
              <a:ahLst/>
              <a:cxnLst/>
              <a:rect l="l" t="t" r="r" b="b"/>
              <a:pathLst>
                <a:path h="1375410">
                  <a:moveTo>
                    <a:pt x="0" y="0"/>
                  </a:moveTo>
                  <a:lnTo>
                    <a:pt x="0" y="1375003"/>
                  </a:lnTo>
                </a:path>
              </a:pathLst>
            </a:custGeom>
            <a:ln w="12700">
              <a:solidFill>
                <a:srgbClr val="FFFFFF"/>
              </a:solidFill>
            </a:ln>
          </p:spPr>
          <p:txBody>
            <a:bodyPr wrap="square" lIns="0" tIns="0" rIns="0" bIns="0" rtlCol="0"/>
            <a:lstStyle/>
            <a:p>
              <a:endParaRPr/>
            </a:p>
          </p:txBody>
        </p:sp>
        <p:sp>
          <p:nvSpPr>
            <p:cNvPr id="7" name="object 7">
              <a:extLst>
                <a:ext uri="{FF2B5EF4-FFF2-40B4-BE49-F238E27FC236}">
                  <a16:creationId xmlns:a16="http://schemas.microsoft.com/office/drawing/2014/main" id="{BBD8998A-9E5A-483C-1C80-613A580ACF0A}"/>
                </a:ext>
              </a:extLst>
            </p:cNvPr>
            <p:cNvSpPr/>
            <p:nvPr/>
          </p:nvSpPr>
          <p:spPr>
            <a:xfrm>
              <a:off x="10822461" y="8511"/>
              <a:ext cx="1366520" cy="1366520"/>
            </a:xfrm>
            <a:custGeom>
              <a:avLst/>
              <a:gdLst/>
              <a:ahLst/>
              <a:cxnLst/>
              <a:rect l="l" t="t" r="r" b="b"/>
              <a:pathLst>
                <a:path w="1366520" h="1366520">
                  <a:moveTo>
                    <a:pt x="1366494" y="0"/>
                  </a:moveTo>
                  <a:lnTo>
                    <a:pt x="0" y="1366494"/>
                  </a:lnTo>
                  <a:lnTo>
                    <a:pt x="1366494" y="1366494"/>
                  </a:lnTo>
                  <a:lnTo>
                    <a:pt x="1366494" y="0"/>
                  </a:lnTo>
                  <a:close/>
                </a:path>
              </a:pathLst>
            </a:custGeom>
            <a:solidFill>
              <a:srgbClr val="004E66"/>
            </a:solidFill>
          </p:spPr>
          <p:txBody>
            <a:bodyPr wrap="square" lIns="0" tIns="0" rIns="0" bIns="0" rtlCol="0"/>
            <a:lstStyle/>
            <a:p>
              <a:endParaRPr/>
            </a:p>
          </p:txBody>
        </p:sp>
        <p:sp>
          <p:nvSpPr>
            <p:cNvPr id="8" name="object 8">
              <a:extLst>
                <a:ext uri="{FF2B5EF4-FFF2-40B4-BE49-F238E27FC236}">
                  <a16:creationId xmlns:a16="http://schemas.microsoft.com/office/drawing/2014/main" id="{477E6F99-8B4F-CFC0-BF83-E0941B22B2F4}"/>
                </a:ext>
              </a:extLst>
            </p:cNvPr>
            <p:cNvSpPr/>
            <p:nvPr/>
          </p:nvSpPr>
          <p:spPr>
            <a:xfrm>
              <a:off x="0" y="1275626"/>
              <a:ext cx="2957195" cy="116839"/>
            </a:xfrm>
            <a:custGeom>
              <a:avLst/>
              <a:gdLst/>
              <a:ahLst/>
              <a:cxnLst/>
              <a:rect l="l" t="t" r="r" b="b"/>
              <a:pathLst>
                <a:path w="2957195" h="116840">
                  <a:moveTo>
                    <a:pt x="0" y="116649"/>
                  </a:moveTo>
                  <a:lnTo>
                    <a:pt x="2956941" y="116649"/>
                  </a:lnTo>
                  <a:lnTo>
                    <a:pt x="2956941" y="0"/>
                  </a:lnTo>
                  <a:lnTo>
                    <a:pt x="0" y="0"/>
                  </a:lnTo>
                  <a:lnTo>
                    <a:pt x="0" y="116649"/>
                  </a:lnTo>
                  <a:close/>
                </a:path>
              </a:pathLst>
            </a:custGeom>
            <a:solidFill>
              <a:srgbClr val="007198"/>
            </a:solidFill>
          </p:spPr>
          <p:txBody>
            <a:bodyPr wrap="square" lIns="0" tIns="0" rIns="0" bIns="0" rtlCol="0"/>
            <a:lstStyle/>
            <a:p>
              <a:endParaRPr/>
            </a:p>
          </p:txBody>
        </p:sp>
        <p:sp>
          <p:nvSpPr>
            <p:cNvPr id="9" name="object 9">
              <a:extLst>
                <a:ext uri="{FF2B5EF4-FFF2-40B4-BE49-F238E27FC236}">
                  <a16:creationId xmlns:a16="http://schemas.microsoft.com/office/drawing/2014/main" id="{156D4801-34B6-7F0E-D641-5585D8504D6A}"/>
                </a:ext>
              </a:extLst>
            </p:cNvPr>
            <p:cNvSpPr/>
            <p:nvPr/>
          </p:nvSpPr>
          <p:spPr>
            <a:xfrm>
              <a:off x="2956941" y="1275626"/>
              <a:ext cx="3044190" cy="116839"/>
            </a:xfrm>
            <a:custGeom>
              <a:avLst/>
              <a:gdLst/>
              <a:ahLst/>
              <a:cxnLst/>
              <a:rect l="l" t="t" r="r" b="b"/>
              <a:pathLst>
                <a:path w="3044190" h="116840">
                  <a:moveTo>
                    <a:pt x="0" y="116649"/>
                  </a:moveTo>
                  <a:lnTo>
                    <a:pt x="3043745" y="116649"/>
                  </a:lnTo>
                  <a:lnTo>
                    <a:pt x="3043745" y="0"/>
                  </a:lnTo>
                  <a:lnTo>
                    <a:pt x="0" y="0"/>
                  </a:lnTo>
                  <a:lnTo>
                    <a:pt x="0" y="116649"/>
                  </a:lnTo>
                  <a:close/>
                </a:path>
              </a:pathLst>
            </a:custGeom>
            <a:solidFill>
              <a:srgbClr val="83276A"/>
            </a:solidFill>
          </p:spPr>
          <p:txBody>
            <a:bodyPr wrap="square" lIns="0" tIns="0" rIns="0" bIns="0" rtlCol="0"/>
            <a:lstStyle/>
            <a:p>
              <a:endParaRPr/>
            </a:p>
          </p:txBody>
        </p:sp>
        <p:sp>
          <p:nvSpPr>
            <p:cNvPr id="10" name="object 10">
              <a:extLst>
                <a:ext uri="{FF2B5EF4-FFF2-40B4-BE49-F238E27FC236}">
                  <a16:creationId xmlns:a16="http://schemas.microsoft.com/office/drawing/2014/main" id="{D8D9D2AF-81FA-037D-6D54-C55758885D1F}"/>
                </a:ext>
              </a:extLst>
            </p:cNvPr>
            <p:cNvSpPr/>
            <p:nvPr/>
          </p:nvSpPr>
          <p:spPr>
            <a:xfrm>
              <a:off x="6000686" y="1275626"/>
              <a:ext cx="3357245" cy="116839"/>
            </a:xfrm>
            <a:custGeom>
              <a:avLst/>
              <a:gdLst/>
              <a:ahLst/>
              <a:cxnLst/>
              <a:rect l="l" t="t" r="r" b="b"/>
              <a:pathLst>
                <a:path w="3357245" h="116840">
                  <a:moveTo>
                    <a:pt x="0" y="116649"/>
                  </a:moveTo>
                  <a:lnTo>
                    <a:pt x="3356749" y="116649"/>
                  </a:lnTo>
                  <a:lnTo>
                    <a:pt x="3356749" y="0"/>
                  </a:lnTo>
                  <a:lnTo>
                    <a:pt x="0" y="0"/>
                  </a:lnTo>
                  <a:lnTo>
                    <a:pt x="0" y="116649"/>
                  </a:lnTo>
                  <a:close/>
                </a:path>
              </a:pathLst>
            </a:custGeom>
            <a:solidFill>
              <a:srgbClr val="033B6A"/>
            </a:solidFill>
          </p:spPr>
          <p:txBody>
            <a:bodyPr wrap="square" lIns="0" tIns="0" rIns="0" bIns="0" rtlCol="0"/>
            <a:lstStyle/>
            <a:p>
              <a:endParaRPr/>
            </a:p>
          </p:txBody>
        </p:sp>
        <p:sp>
          <p:nvSpPr>
            <p:cNvPr id="11" name="object 11">
              <a:extLst>
                <a:ext uri="{FF2B5EF4-FFF2-40B4-BE49-F238E27FC236}">
                  <a16:creationId xmlns:a16="http://schemas.microsoft.com/office/drawing/2014/main" id="{A4174B57-33BC-18ED-8E7F-E23156947630}"/>
                </a:ext>
              </a:extLst>
            </p:cNvPr>
            <p:cNvSpPr/>
            <p:nvPr/>
          </p:nvSpPr>
          <p:spPr>
            <a:xfrm>
              <a:off x="9357436" y="1275626"/>
              <a:ext cx="2832100" cy="116839"/>
            </a:xfrm>
            <a:custGeom>
              <a:avLst/>
              <a:gdLst/>
              <a:ahLst/>
              <a:cxnLst/>
              <a:rect l="l" t="t" r="r" b="b"/>
              <a:pathLst>
                <a:path w="2832100" h="116840">
                  <a:moveTo>
                    <a:pt x="2831515" y="0"/>
                  </a:moveTo>
                  <a:lnTo>
                    <a:pt x="0" y="0"/>
                  </a:lnTo>
                  <a:lnTo>
                    <a:pt x="0" y="116649"/>
                  </a:lnTo>
                  <a:lnTo>
                    <a:pt x="2831515" y="116649"/>
                  </a:lnTo>
                  <a:lnTo>
                    <a:pt x="2831515" y="0"/>
                  </a:lnTo>
                  <a:close/>
                </a:path>
              </a:pathLst>
            </a:custGeom>
            <a:solidFill>
              <a:srgbClr val="1F6A84"/>
            </a:solidFill>
          </p:spPr>
          <p:txBody>
            <a:bodyPr wrap="square" lIns="0" tIns="0" rIns="0" bIns="0" rtlCol="0"/>
            <a:lstStyle/>
            <a:p>
              <a:endParaRPr/>
            </a:p>
          </p:txBody>
        </p:sp>
        <p:pic>
          <p:nvPicPr>
            <p:cNvPr id="12" name="object 12">
              <a:extLst>
                <a:ext uri="{FF2B5EF4-FFF2-40B4-BE49-F238E27FC236}">
                  <a16:creationId xmlns:a16="http://schemas.microsoft.com/office/drawing/2014/main" id="{56FCDC18-FEA4-7987-9F35-149E887A638F}"/>
                </a:ext>
              </a:extLst>
            </p:cNvPr>
            <p:cNvPicPr/>
            <p:nvPr/>
          </p:nvPicPr>
          <p:blipFill>
            <a:blip r:embed="rId2" cstate="print"/>
            <a:stretch>
              <a:fillRect/>
            </a:stretch>
          </p:blipFill>
          <p:spPr>
            <a:xfrm>
              <a:off x="577773" y="266509"/>
              <a:ext cx="1845106" cy="917575"/>
            </a:xfrm>
            <a:prstGeom prst="rect">
              <a:avLst/>
            </a:prstGeom>
          </p:spPr>
        </p:pic>
      </p:grpSp>
      <p:sp>
        <p:nvSpPr>
          <p:cNvPr id="14" name="object 14">
            <a:extLst>
              <a:ext uri="{FF2B5EF4-FFF2-40B4-BE49-F238E27FC236}">
                <a16:creationId xmlns:a16="http://schemas.microsoft.com/office/drawing/2014/main" id="{67BAB13E-DEE4-8D37-F342-67373620F9BD}"/>
              </a:ext>
            </a:extLst>
          </p:cNvPr>
          <p:cNvSpPr txBox="1">
            <a:spLocks noGrp="1"/>
          </p:cNvSpPr>
          <p:nvPr>
            <p:ph type="ftr" sz="quarter" idx="5"/>
          </p:nvPr>
        </p:nvSpPr>
        <p:spPr>
          <a:xfrm>
            <a:off x="4038212" y="6622993"/>
            <a:ext cx="4113033" cy="205184"/>
          </a:xfrm>
          <a:prstGeom prst="rect">
            <a:avLst/>
          </a:prstGeom>
        </p:spPr>
        <p:txBody>
          <a:bodyPr vert="horz" wrap="square" lIns="0" tIns="0" rIns="0" bIns="0" rtlCol="0">
            <a:spAutoFit/>
          </a:bodyPr>
          <a:lstStyle/>
          <a:p>
            <a:pPr marL="12700">
              <a:lnSpc>
                <a:spcPts val="1645"/>
              </a:lnSpc>
            </a:pPr>
            <a:r>
              <a:rPr lang="en-US" dirty="0"/>
              <a:t>2027</a:t>
            </a:r>
            <a:r>
              <a:rPr lang="en-US" spc="360" dirty="0"/>
              <a:t> </a:t>
            </a:r>
            <a:r>
              <a:rPr dirty="0"/>
              <a:t>|</a:t>
            </a:r>
            <a:r>
              <a:rPr spc="310" dirty="0"/>
              <a:t> </a:t>
            </a:r>
            <a:r>
              <a:rPr dirty="0"/>
              <a:t>American</a:t>
            </a:r>
            <a:r>
              <a:rPr spc="-70" dirty="0"/>
              <a:t> </a:t>
            </a:r>
            <a:r>
              <a:rPr dirty="0"/>
              <a:t>Academy</a:t>
            </a:r>
            <a:r>
              <a:rPr spc="-10" dirty="0"/>
              <a:t> </a:t>
            </a:r>
            <a:r>
              <a:rPr dirty="0"/>
              <a:t>of</a:t>
            </a:r>
            <a:r>
              <a:rPr spc="-10" dirty="0"/>
              <a:t> </a:t>
            </a:r>
            <a:r>
              <a:rPr dirty="0"/>
              <a:t>Implant</a:t>
            </a:r>
            <a:r>
              <a:rPr spc="-15" dirty="0"/>
              <a:t> </a:t>
            </a:r>
            <a:r>
              <a:rPr dirty="0"/>
              <a:t>Dentistry</a:t>
            </a:r>
            <a:r>
              <a:rPr spc="365" dirty="0"/>
              <a:t> </a:t>
            </a:r>
            <a:endParaRPr spc="-50" dirty="0"/>
          </a:p>
        </p:txBody>
      </p:sp>
      <p:sp>
        <p:nvSpPr>
          <p:cNvPr id="15" name="object 2">
            <a:extLst>
              <a:ext uri="{FF2B5EF4-FFF2-40B4-BE49-F238E27FC236}">
                <a16:creationId xmlns:a16="http://schemas.microsoft.com/office/drawing/2014/main" id="{C2B21A94-78C8-33A2-C614-8E2DEC08AAFB}"/>
              </a:ext>
            </a:extLst>
          </p:cNvPr>
          <p:cNvSpPr txBox="1">
            <a:spLocks/>
          </p:cNvSpPr>
          <p:nvPr/>
        </p:nvSpPr>
        <p:spPr>
          <a:xfrm>
            <a:off x="2956941" y="530889"/>
            <a:ext cx="10130563" cy="443711"/>
          </a:xfrm>
          <a:prstGeom prst="rect">
            <a:avLst/>
          </a:prstGeom>
        </p:spPr>
        <p:txBody>
          <a:bodyPr vert="horz" wrap="square" lIns="0" tIns="12700" rIns="0" bIns="0" rtlCol="0">
            <a:spAutoFit/>
          </a:bodyPr>
          <a:lstStyle>
            <a:lvl1pPr>
              <a:defRPr sz="2900" b="1" i="0">
                <a:solidFill>
                  <a:srgbClr val="00589D"/>
                </a:solidFill>
                <a:latin typeface="Arial"/>
                <a:ea typeface="+mj-ea"/>
                <a:cs typeface="Arial"/>
              </a:defRPr>
            </a:lvl1pPr>
          </a:lstStyle>
          <a:p>
            <a:pPr marL="19050">
              <a:spcBef>
                <a:spcPts val="100"/>
              </a:spcBef>
            </a:pPr>
            <a:r>
              <a:rPr lang="en-US" sz="2800" dirty="0">
                <a:solidFill>
                  <a:srgbClr val="007198"/>
                </a:solidFill>
              </a:rPr>
              <a:t>Candidate Number: </a:t>
            </a:r>
            <a:r>
              <a:rPr lang="en-US" sz="2800" dirty="0">
                <a:solidFill>
                  <a:srgbClr val="83276A"/>
                </a:solidFill>
              </a:rPr>
              <a:t>{Candidate number}</a:t>
            </a:r>
          </a:p>
        </p:txBody>
      </p:sp>
      <p:sp>
        <p:nvSpPr>
          <p:cNvPr id="17" name="object 13">
            <a:extLst>
              <a:ext uri="{FF2B5EF4-FFF2-40B4-BE49-F238E27FC236}">
                <a16:creationId xmlns:a16="http://schemas.microsoft.com/office/drawing/2014/main" id="{C819F362-767A-D36D-1045-7395C1C462C0}"/>
              </a:ext>
            </a:extLst>
          </p:cNvPr>
          <p:cNvSpPr txBox="1"/>
          <p:nvPr/>
        </p:nvSpPr>
        <p:spPr>
          <a:xfrm>
            <a:off x="457200" y="1458219"/>
            <a:ext cx="10896600" cy="874598"/>
          </a:xfrm>
          <a:prstGeom prst="rect">
            <a:avLst/>
          </a:prstGeom>
        </p:spPr>
        <p:txBody>
          <a:bodyPr vert="horz" wrap="square" lIns="0" tIns="12700" rIns="0" bIns="0" rtlCol="0">
            <a:spAutoFit/>
          </a:bodyPr>
          <a:lstStyle/>
          <a:p>
            <a:pPr marL="298450" marR="5080" indent="-285750" algn="ctr">
              <a:spcBef>
                <a:spcPts val="120"/>
              </a:spcBef>
              <a:buFont typeface="Wingdings" panose="05000000000000000000" pitchFamily="2" charset="2"/>
              <a:buChar char="Ø"/>
            </a:pPr>
            <a:r>
              <a:rPr lang="en-US" sz="3200" dirty="0">
                <a:solidFill>
                  <a:srgbClr val="83276A"/>
                </a:solidFill>
                <a:effectLst>
                  <a:outerShdw blurRad="38100" dist="38100" dir="2700000" algn="tl">
                    <a:srgbClr val="000000">
                      <a:alpha val="43137"/>
                    </a:srgbClr>
                  </a:outerShdw>
                </a:effectLst>
                <a:latin typeface="Arial"/>
                <a:cs typeface="Arial"/>
              </a:rPr>
              <a:t>Complications</a:t>
            </a:r>
            <a:br>
              <a:rPr lang="en-US" sz="2400" dirty="0">
                <a:solidFill>
                  <a:srgbClr val="221F1F"/>
                </a:solidFill>
                <a:latin typeface="Arial"/>
                <a:cs typeface="Arial"/>
              </a:rPr>
            </a:br>
            <a:endParaRPr lang="en-US" sz="2400" dirty="0">
              <a:latin typeface="Arial"/>
              <a:cs typeface="Arial"/>
            </a:endParaRPr>
          </a:p>
        </p:txBody>
      </p:sp>
      <p:sp>
        <p:nvSpPr>
          <p:cNvPr id="2" name="TextBox 1">
            <a:extLst>
              <a:ext uri="{FF2B5EF4-FFF2-40B4-BE49-F238E27FC236}">
                <a16:creationId xmlns:a16="http://schemas.microsoft.com/office/drawing/2014/main" id="{07326E46-ACA7-AED7-912D-4CA2D134F532}"/>
              </a:ext>
            </a:extLst>
          </p:cNvPr>
          <p:cNvSpPr txBox="1"/>
          <p:nvPr/>
        </p:nvSpPr>
        <p:spPr>
          <a:xfrm>
            <a:off x="62861" y="1963485"/>
            <a:ext cx="11900539" cy="1092607"/>
          </a:xfrm>
          <a:prstGeom prst="rect">
            <a:avLst/>
          </a:prstGeom>
          <a:noFill/>
        </p:spPr>
        <p:txBody>
          <a:bodyPr wrap="square" rtlCol="0">
            <a:spAutoFit/>
          </a:bodyPr>
          <a:lstStyle/>
          <a:p>
            <a:pPr algn="ctr"/>
            <a:r>
              <a:rPr lang="en-US" sz="1100" b="0" i="0" u="none" strike="noStrike" baseline="0" dirty="0">
                <a:solidFill>
                  <a:srgbClr val="000000"/>
                </a:solidFill>
                <a:latin typeface="Arial" panose="020B0604020202020204" pitchFamily="34" charset="0"/>
              </a:rPr>
              <a:t>Detail any complications.	</a:t>
            </a:r>
          </a:p>
          <a:p>
            <a:pPr algn="ctr"/>
            <a:r>
              <a:rPr lang="en-US" sz="1100" b="0" i="0" u="none" strike="noStrike" baseline="0" dirty="0">
                <a:solidFill>
                  <a:srgbClr val="000000"/>
                </a:solidFill>
                <a:latin typeface="Arial" panose="020B0604020202020204" pitchFamily="34" charset="0"/>
              </a:rPr>
              <a:t>.</a:t>
            </a:r>
            <a:r>
              <a:rPr lang="en-US" sz="1800" b="0" i="0" u="none" strike="noStrike" baseline="0" dirty="0">
                <a:solidFill>
                  <a:srgbClr val="000000"/>
                </a:solidFill>
                <a:latin typeface="Arial" panose="020B0604020202020204" pitchFamily="34" charset="0"/>
              </a:rPr>
              <a:t>	</a:t>
            </a:r>
          </a:p>
          <a:p>
            <a:pPr algn="ctr"/>
            <a:r>
              <a:rPr lang="en-US" sz="1800" b="0" i="0" u="none" strike="noStrike" baseline="0" dirty="0">
                <a:solidFill>
                  <a:srgbClr val="000000"/>
                </a:solidFill>
                <a:latin typeface="Arial" panose="020B0604020202020204" pitchFamily="34" charset="0"/>
              </a:rPr>
              <a:t>	</a:t>
            </a:r>
          </a:p>
          <a:p>
            <a:pPr algn="ctr"/>
            <a:r>
              <a:rPr lang="en-US" sz="1800" b="0" i="0" u="none" strike="noStrike" baseline="0" dirty="0">
                <a:solidFill>
                  <a:srgbClr val="000000"/>
                </a:solidFill>
                <a:latin typeface="Arial" panose="020B0604020202020204" pitchFamily="34" charset="0"/>
              </a:rPr>
              <a:t>	</a:t>
            </a:r>
          </a:p>
        </p:txBody>
      </p:sp>
      <p:sp>
        <p:nvSpPr>
          <p:cNvPr id="13" name="TextBox 12">
            <a:extLst>
              <a:ext uri="{FF2B5EF4-FFF2-40B4-BE49-F238E27FC236}">
                <a16:creationId xmlns:a16="http://schemas.microsoft.com/office/drawing/2014/main" id="{7A54B66C-82D7-31A7-A5CC-543B98E17506}"/>
              </a:ext>
            </a:extLst>
          </p:cNvPr>
          <p:cNvSpPr txBox="1"/>
          <p:nvPr/>
        </p:nvSpPr>
        <p:spPr>
          <a:xfrm>
            <a:off x="373420" y="2438004"/>
            <a:ext cx="11132297" cy="369332"/>
          </a:xfrm>
          <a:prstGeom prst="rect">
            <a:avLst/>
          </a:prstGeom>
          <a:noFill/>
        </p:spPr>
        <p:txBody>
          <a:bodyPr wrap="square" rtlCol="0">
            <a:spAutoFit/>
          </a:bodyPr>
          <a:lstStyle/>
          <a:p>
            <a:r>
              <a:rPr lang="en-US" sz="1800" dirty="0">
                <a:solidFill>
                  <a:srgbClr val="221F1F"/>
                </a:solidFill>
                <a:latin typeface="Arial"/>
                <a:cs typeface="Arial"/>
              </a:rPr>
              <a:t>Copy your text here using the same font and size.</a:t>
            </a:r>
            <a:endParaRPr lang="en-US" dirty="0"/>
          </a:p>
        </p:txBody>
      </p:sp>
      <p:sp>
        <p:nvSpPr>
          <p:cNvPr id="16" name="object 13">
            <a:extLst>
              <a:ext uri="{FF2B5EF4-FFF2-40B4-BE49-F238E27FC236}">
                <a16:creationId xmlns:a16="http://schemas.microsoft.com/office/drawing/2014/main" id="{4AE8F44D-A27D-1297-24D4-7EAD7CBF7A9C}"/>
              </a:ext>
            </a:extLst>
          </p:cNvPr>
          <p:cNvSpPr txBox="1"/>
          <p:nvPr/>
        </p:nvSpPr>
        <p:spPr>
          <a:xfrm>
            <a:off x="1371600" y="3996972"/>
            <a:ext cx="8991600" cy="874598"/>
          </a:xfrm>
          <a:prstGeom prst="rect">
            <a:avLst/>
          </a:prstGeom>
        </p:spPr>
        <p:txBody>
          <a:bodyPr vert="horz" wrap="square" lIns="0" tIns="12700" rIns="0" bIns="0" rtlCol="0">
            <a:spAutoFit/>
          </a:bodyPr>
          <a:lstStyle/>
          <a:p>
            <a:pPr marL="298450" marR="5080" indent="-285750" algn="ctr">
              <a:spcBef>
                <a:spcPts val="120"/>
              </a:spcBef>
              <a:buFont typeface="Wingdings" panose="05000000000000000000" pitchFamily="2" charset="2"/>
              <a:buChar char="Ø"/>
            </a:pPr>
            <a:r>
              <a:rPr lang="en-US" sz="3200" dirty="0">
                <a:solidFill>
                  <a:srgbClr val="83276A"/>
                </a:solidFill>
                <a:effectLst>
                  <a:outerShdw blurRad="38100" dist="38100" dir="2700000" algn="tl">
                    <a:srgbClr val="000000">
                      <a:alpha val="43137"/>
                    </a:srgbClr>
                  </a:outerShdw>
                </a:effectLst>
                <a:latin typeface="Arial"/>
                <a:cs typeface="Arial"/>
              </a:rPr>
              <a:t>Patient Acceptance and Prognosis</a:t>
            </a:r>
            <a:br>
              <a:rPr lang="en-US" sz="2400" dirty="0">
                <a:solidFill>
                  <a:srgbClr val="221F1F"/>
                </a:solidFill>
                <a:latin typeface="Arial"/>
                <a:cs typeface="Arial"/>
              </a:rPr>
            </a:br>
            <a:endParaRPr lang="en-US" sz="2400" dirty="0">
              <a:latin typeface="Arial"/>
              <a:cs typeface="Arial"/>
            </a:endParaRPr>
          </a:p>
        </p:txBody>
      </p:sp>
      <p:sp>
        <p:nvSpPr>
          <p:cNvPr id="19" name="TextBox 18">
            <a:extLst>
              <a:ext uri="{FF2B5EF4-FFF2-40B4-BE49-F238E27FC236}">
                <a16:creationId xmlns:a16="http://schemas.microsoft.com/office/drawing/2014/main" id="{1CA6B12C-90E7-8BCD-4324-08B8735E1106}"/>
              </a:ext>
            </a:extLst>
          </p:cNvPr>
          <p:cNvSpPr txBox="1"/>
          <p:nvPr/>
        </p:nvSpPr>
        <p:spPr>
          <a:xfrm>
            <a:off x="144460" y="4443295"/>
            <a:ext cx="11900539" cy="646331"/>
          </a:xfrm>
          <a:prstGeom prst="rect">
            <a:avLst/>
          </a:prstGeom>
          <a:noFill/>
        </p:spPr>
        <p:txBody>
          <a:bodyPr wrap="square" rtlCol="0">
            <a:spAutoFit/>
          </a:bodyPr>
          <a:lstStyle/>
          <a:p>
            <a:pPr algn="ctr"/>
            <a:r>
              <a:rPr lang="en-US" sz="1100" b="0" i="0" u="none" strike="noStrike" baseline="0" dirty="0">
                <a:solidFill>
                  <a:srgbClr val="000000"/>
                </a:solidFill>
                <a:latin typeface="Arial" panose="020B0604020202020204" pitchFamily="34" charset="0"/>
              </a:rPr>
              <a:t>Detail the patient acceptance and prognosis.</a:t>
            </a:r>
            <a:r>
              <a:rPr lang="en-US" sz="1800" b="0" i="0" u="none" strike="noStrike" baseline="0" dirty="0">
                <a:solidFill>
                  <a:srgbClr val="000000"/>
                </a:solidFill>
                <a:latin typeface="Arial" panose="020B0604020202020204" pitchFamily="34" charset="0"/>
              </a:rPr>
              <a:t>	</a:t>
            </a:r>
          </a:p>
          <a:p>
            <a:pPr algn="ctr"/>
            <a:r>
              <a:rPr lang="en-US" sz="1800" b="0" i="0" u="none" strike="noStrike" baseline="0" dirty="0">
                <a:solidFill>
                  <a:srgbClr val="000000"/>
                </a:solidFill>
                <a:latin typeface="Arial" panose="020B0604020202020204" pitchFamily="34" charset="0"/>
              </a:rPr>
              <a:t>	</a:t>
            </a:r>
          </a:p>
        </p:txBody>
      </p:sp>
      <p:sp>
        <p:nvSpPr>
          <p:cNvPr id="20" name="TextBox 19">
            <a:extLst>
              <a:ext uri="{FF2B5EF4-FFF2-40B4-BE49-F238E27FC236}">
                <a16:creationId xmlns:a16="http://schemas.microsoft.com/office/drawing/2014/main" id="{F469A0B4-770D-AB10-34CD-7B3880264435}"/>
              </a:ext>
            </a:extLst>
          </p:cNvPr>
          <p:cNvSpPr txBox="1"/>
          <p:nvPr/>
        </p:nvSpPr>
        <p:spPr>
          <a:xfrm>
            <a:off x="373420" y="4870319"/>
            <a:ext cx="11132297" cy="369332"/>
          </a:xfrm>
          <a:prstGeom prst="rect">
            <a:avLst/>
          </a:prstGeom>
          <a:noFill/>
        </p:spPr>
        <p:txBody>
          <a:bodyPr wrap="square" rtlCol="0">
            <a:spAutoFit/>
          </a:bodyPr>
          <a:lstStyle/>
          <a:p>
            <a:r>
              <a:rPr lang="en-US" sz="1800" dirty="0">
                <a:solidFill>
                  <a:srgbClr val="221F1F"/>
                </a:solidFill>
                <a:latin typeface="Arial"/>
                <a:cs typeface="Arial"/>
              </a:rPr>
              <a:t>Copy your text here using the same font and size.</a:t>
            </a:r>
            <a:endParaRPr lang="en-US" dirty="0"/>
          </a:p>
        </p:txBody>
      </p:sp>
    </p:spTree>
    <p:extLst>
      <p:ext uri="{BB962C8B-B14F-4D97-AF65-F5344CB8AC3E}">
        <p14:creationId xmlns:p14="http://schemas.microsoft.com/office/powerpoint/2010/main" val="42823369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object 3"/>
          <p:cNvGrpSpPr/>
          <p:nvPr/>
        </p:nvGrpSpPr>
        <p:grpSpPr>
          <a:xfrm>
            <a:off x="0" y="0"/>
            <a:ext cx="12189460" cy="1392555"/>
            <a:chOff x="0" y="0"/>
            <a:chExt cx="12189460" cy="1392555"/>
          </a:xfrm>
        </p:grpSpPr>
        <p:sp>
          <p:nvSpPr>
            <p:cNvPr id="4" name="object 4"/>
            <p:cNvSpPr/>
            <p:nvPr/>
          </p:nvSpPr>
          <p:spPr>
            <a:xfrm>
              <a:off x="0" y="0"/>
              <a:ext cx="12189460" cy="1375410"/>
            </a:xfrm>
            <a:custGeom>
              <a:avLst/>
              <a:gdLst/>
              <a:ahLst/>
              <a:cxnLst/>
              <a:rect l="l" t="t" r="r" b="b"/>
              <a:pathLst>
                <a:path w="12189460" h="1375410">
                  <a:moveTo>
                    <a:pt x="12188952" y="0"/>
                  </a:moveTo>
                  <a:lnTo>
                    <a:pt x="10822457" y="0"/>
                  </a:lnTo>
                  <a:lnTo>
                    <a:pt x="0" y="0"/>
                  </a:lnTo>
                  <a:lnTo>
                    <a:pt x="0" y="226783"/>
                  </a:lnTo>
                  <a:lnTo>
                    <a:pt x="10822457" y="226783"/>
                  </a:lnTo>
                  <a:lnTo>
                    <a:pt x="10822457" y="1375003"/>
                  </a:lnTo>
                  <a:lnTo>
                    <a:pt x="12188952" y="1375003"/>
                  </a:lnTo>
                  <a:lnTo>
                    <a:pt x="12188952" y="226783"/>
                  </a:lnTo>
                  <a:lnTo>
                    <a:pt x="12188952" y="0"/>
                  </a:lnTo>
                  <a:close/>
                </a:path>
              </a:pathLst>
            </a:custGeom>
            <a:solidFill>
              <a:srgbClr val="007699"/>
            </a:solidFill>
          </p:spPr>
          <p:txBody>
            <a:bodyPr wrap="square" lIns="0" tIns="0" rIns="0" bIns="0" rtlCol="0"/>
            <a:lstStyle/>
            <a:p>
              <a:endParaRPr/>
            </a:p>
          </p:txBody>
        </p:sp>
        <p:sp>
          <p:nvSpPr>
            <p:cNvPr id="5" name="object 5"/>
            <p:cNvSpPr/>
            <p:nvPr/>
          </p:nvSpPr>
          <p:spPr>
            <a:xfrm>
              <a:off x="10822457" y="1368653"/>
              <a:ext cx="1366520" cy="12700"/>
            </a:xfrm>
            <a:custGeom>
              <a:avLst/>
              <a:gdLst/>
              <a:ahLst/>
              <a:cxnLst/>
              <a:rect l="l" t="t" r="r" b="b"/>
              <a:pathLst>
                <a:path w="1366520" h="12700">
                  <a:moveTo>
                    <a:pt x="0" y="12700"/>
                  </a:moveTo>
                  <a:lnTo>
                    <a:pt x="1366494" y="12700"/>
                  </a:lnTo>
                  <a:lnTo>
                    <a:pt x="1366494" y="0"/>
                  </a:lnTo>
                  <a:lnTo>
                    <a:pt x="0" y="0"/>
                  </a:lnTo>
                  <a:lnTo>
                    <a:pt x="0" y="12700"/>
                  </a:lnTo>
                  <a:close/>
                </a:path>
              </a:pathLst>
            </a:custGeom>
            <a:solidFill>
              <a:srgbClr val="FFFFFF"/>
            </a:solidFill>
          </p:spPr>
          <p:txBody>
            <a:bodyPr wrap="square" lIns="0" tIns="0" rIns="0" bIns="0" rtlCol="0"/>
            <a:lstStyle/>
            <a:p>
              <a:endParaRPr/>
            </a:p>
          </p:txBody>
        </p:sp>
        <p:sp>
          <p:nvSpPr>
            <p:cNvPr id="6" name="object 6"/>
            <p:cNvSpPr/>
            <p:nvPr/>
          </p:nvSpPr>
          <p:spPr>
            <a:xfrm>
              <a:off x="10822457" y="0"/>
              <a:ext cx="0" cy="1375410"/>
            </a:xfrm>
            <a:custGeom>
              <a:avLst/>
              <a:gdLst/>
              <a:ahLst/>
              <a:cxnLst/>
              <a:rect l="l" t="t" r="r" b="b"/>
              <a:pathLst>
                <a:path h="1375410">
                  <a:moveTo>
                    <a:pt x="0" y="0"/>
                  </a:moveTo>
                  <a:lnTo>
                    <a:pt x="0" y="1375003"/>
                  </a:lnTo>
                </a:path>
              </a:pathLst>
            </a:custGeom>
            <a:ln w="12700">
              <a:solidFill>
                <a:srgbClr val="FFFFFF"/>
              </a:solidFill>
            </a:ln>
          </p:spPr>
          <p:txBody>
            <a:bodyPr wrap="square" lIns="0" tIns="0" rIns="0" bIns="0" rtlCol="0"/>
            <a:lstStyle/>
            <a:p>
              <a:endParaRPr/>
            </a:p>
          </p:txBody>
        </p:sp>
        <p:sp>
          <p:nvSpPr>
            <p:cNvPr id="7" name="object 7"/>
            <p:cNvSpPr/>
            <p:nvPr/>
          </p:nvSpPr>
          <p:spPr>
            <a:xfrm>
              <a:off x="10822461" y="8511"/>
              <a:ext cx="1366520" cy="1366520"/>
            </a:xfrm>
            <a:custGeom>
              <a:avLst/>
              <a:gdLst/>
              <a:ahLst/>
              <a:cxnLst/>
              <a:rect l="l" t="t" r="r" b="b"/>
              <a:pathLst>
                <a:path w="1366520" h="1366520">
                  <a:moveTo>
                    <a:pt x="1366494" y="0"/>
                  </a:moveTo>
                  <a:lnTo>
                    <a:pt x="0" y="1366494"/>
                  </a:lnTo>
                  <a:lnTo>
                    <a:pt x="1366494" y="1366494"/>
                  </a:lnTo>
                  <a:lnTo>
                    <a:pt x="1366494" y="0"/>
                  </a:lnTo>
                  <a:close/>
                </a:path>
              </a:pathLst>
            </a:custGeom>
            <a:solidFill>
              <a:srgbClr val="004E66"/>
            </a:solidFill>
          </p:spPr>
          <p:txBody>
            <a:bodyPr wrap="square" lIns="0" tIns="0" rIns="0" bIns="0" rtlCol="0"/>
            <a:lstStyle/>
            <a:p>
              <a:endParaRPr/>
            </a:p>
          </p:txBody>
        </p:sp>
        <p:sp>
          <p:nvSpPr>
            <p:cNvPr id="8" name="object 8"/>
            <p:cNvSpPr/>
            <p:nvPr/>
          </p:nvSpPr>
          <p:spPr>
            <a:xfrm>
              <a:off x="0" y="1275626"/>
              <a:ext cx="2957195" cy="116839"/>
            </a:xfrm>
            <a:custGeom>
              <a:avLst/>
              <a:gdLst/>
              <a:ahLst/>
              <a:cxnLst/>
              <a:rect l="l" t="t" r="r" b="b"/>
              <a:pathLst>
                <a:path w="2957195" h="116840">
                  <a:moveTo>
                    <a:pt x="0" y="116649"/>
                  </a:moveTo>
                  <a:lnTo>
                    <a:pt x="2956941" y="116649"/>
                  </a:lnTo>
                  <a:lnTo>
                    <a:pt x="2956941" y="0"/>
                  </a:lnTo>
                  <a:lnTo>
                    <a:pt x="0" y="0"/>
                  </a:lnTo>
                  <a:lnTo>
                    <a:pt x="0" y="116649"/>
                  </a:lnTo>
                  <a:close/>
                </a:path>
              </a:pathLst>
            </a:custGeom>
            <a:solidFill>
              <a:srgbClr val="007198"/>
            </a:solidFill>
          </p:spPr>
          <p:txBody>
            <a:bodyPr wrap="square" lIns="0" tIns="0" rIns="0" bIns="0" rtlCol="0"/>
            <a:lstStyle/>
            <a:p>
              <a:endParaRPr/>
            </a:p>
          </p:txBody>
        </p:sp>
        <p:sp>
          <p:nvSpPr>
            <p:cNvPr id="9" name="object 9"/>
            <p:cNvSpPr/>
            <p:nvPr/>
          </p:nvSpPr>
          <p:spPr>
            <a:xfrm>
              <a:off x="2956941" y="1275626"/>
              <a:ext cx="3044190" cy="116839"/>
            </a:xfrm>
            <a:custGeom>
              <a:avLst/>
              <a:gdLst/>
              <a:ahLst/>
              <a:cxnLst/>
              <a:rect l="l" t="t" r="r" b="b"/>
              <a:pathLst>
                <a:path w="3044190" h="116840">
                  <a:moveTo>
                    <a:pt x="0" y="116649"/>
                  </a:moveTo>
                  <a:lnTo>
                    <a:pt x="3043745" y="116649"/>
                  </a:lnTo>
                  <a:lnTo>
                    <a:pt x="3043745" y="0"/>
                  </a:lnTo>
                  <a:lnTo>
                    <a:pt x="0" y="0"/>
                  </a:lnTo>
                  <a:lnTo>
                    <a:pt x="0" y="116649"/>
                  </a:lnTo>
                  <a:close/>
                </a:path>
              </a:pathLst>
            </a:custGeom>
            <a:solidFill>
              <a:srgbClr val="83276A"/>
            </a:solidFill>
          </p:spPr>
          <p:txBody>
            <a:bodyPr wrap="square" lIns="0" tIns="0" rIns="0" bIns="0" rtlCol="0"/>
            <a:lstStyle/>
            <a:p>
              <a:endParaRPr/>
            </a:p>
          </p:txBody>
        </p:sp>
        <p:sp>
          <p:nvSpPr>
            <p:cNvPr id="10" name="object 10"/>
            <p:cNvSpPr/>
            <p:nvPr/>
          </p:nvSpPr>
          <p:spPr>
            <a:xfrm>
              <a:off x="6000686" y="1275626"/>
              <a:ext cx="3357245" cy="116839"/>
            </a:xfrm>
            <a:custGeom>
              <a:avLst/>
              <a:gdLst/>
              <a:ahLst/>
              <a:cxnLst/>
              <a:rect l="l" t="t" r="r" b="b"/>
              <a:pathLst>
                <a:path w="3357245" h="116840">
                  <a:moveTo>
                    <a:pt x="0" y="116649"/>
                  </a:moveTo>
                  <a:lnTo>
                    <a:pt x="3356749" y="116649"/>
                  </a:lnTo>
                  <a:lnTo>
                    <a:pt x="3356749" y="0"/>
                  </a:lnTo>
                  <a:lnTo>
                    <a:pt x="0" y="0"/>
                  </a:lnTo>
                  <a:lnTo>
                    <a:pt x="0" y="116649"/>
                  </a:lnTo>
                  <a:close/>
                </a:path>
              </a:pathLst>
            </a:custGeom>
            <a:solidFill>
              <a:srgbClr val="033B6A"/>
            </a:solidFill>
          </p:spPr>
          <p:txBody>
            <a:bodyPr wrap="square" lIns="0" tIns="0" rIns="0" bIns="0" rtlCol="0"/>
            <a:lstStyle/>
            <a:p>
              <a:endParaRPr/>
            </a:p>
          </p:txBody>
        </p:sp>
        <p:sp>
          <p:nvSpPr>
            <p:cNvPr id="11" name="object 11"/>
            <p:cNvSpPr/>
            <p:nvPr/>
          </p:nvSpPr>
          <p:spPr>
            <a:xfrm>
              <a:off x="9357436" y="1275626"/>
              <a:ext cx="2832100" cy="116839"/>
            </a:xfrm>
            <a:custGeom>
              <a:avLst/>
              <a:gdLst/>
              <a:ahLst/>
              <a:cxnLst/>
              <a:rect l="l" t="t" r="r" b="b"/>
              <a:pathLst>
                <a:path w="2832100" h="116840">
                  <a:moveTo>
                    <a:pt x="2831515" y="0"/>
                  </a:moveTo>
                  <a:lnTo>
                    <a:pt x="0" y="0"/>
                  </a:lnTo>
                  <a:lnTo>
                    <a:pt x="0" y="116649"/>
                  </a:lnTo>
                  <a:lnTo>
                    <a:pt x="2831515" y="116649"/>
                  </a:lnTo>
                  <a:lnTo>
                    <a:pt x="2831515" y="0"/>
                  </a:lnTo>
                  <a:close/>
                </a:path>
              </a:pathLst>
            </a:custGeom>
            <a:solidFill>
              <a:srgbClr val="1F6A84"/>
            </a:solidFill>
          </p:spPr>
          <p:txBody>
            <a:bodyPr wrap="square" lIns="0" tIns="0" rIns="0" bIns="0" rtlCol="0"/>
            <a:lstStyle/>
            <a:p>
              <a:endParaRPr/>
            </a:p>
          </p:txBody>
        </p:sp>
        <p:pic>
          <p:nvPicPr>
            <p:cNvPr id="12" name="object 12"/>
            <p:cNvPicPr/>
            <p:nvPr/>
          </p:nvPicPr>
          <p:blipFill>
            <a:blip r:embed="rId2" cstate="print"/>
            <a:stretch>
              <a:fillRect/>
            </a:stretch>
          </p:blipFill>
          <p:spPr>
            <a:xfrm>
              <a:off x="577773" y="266509"/>
              <a:ext cx="1845106" cy="917575"/>
            </a:xfrm>
            <a:prstGeom prst="rect">
              <a:avLst/>
            </a:prstGeom>
          </p:spPr>
        </p:pic>
      </p:grpSp>
      <p:sp>
        <p:nvSpPr>
          <p:cNvPr id="14" name="object 14"/>
          <p:cNvSpPr txBox="1">
            <a:spLocks noGrp="1"/>
          </p:cNvSpPr>
          <p:nvPr>
            <p:ph type="ftr" sz="quarter" idx="5"/>
          </p:nvPr>
        </p:nvSpPr>
        <p:spPr>
          <a:xfrm>
            <a:off x="4039483" y="6400800"/>
            <a:ext cx="4113033" cy="205184"/>
          </a:xfrm>
          <a:prstGeom prst="rect">
            <a:avLst/>
          </a:prstGeom>
        </p:spPr>
        <p:txBody>
          <a:bodyPr vert="horz" wrap="square" lIns="0" tIns="0" rIns="0" bIns="0" rtlCol="0">
            <a:spAutoFit/>
          </a:bodyPr>
          <a:lstStyle/>
          <a:p>
            <a:pPr marL="12700">
              <a:lnSpc>
                <a:spcPts val="1645"/>
              </a:lnSpc>
            </a:pPr>
            <a:r>
              <a:rPr lang="en-US" dirty="0"/>
              <a:t>2027</a:t>
            </a:r>
            <a:r>
              <a:rPr lang="en-US" spc="360" dirty="0"/>
              <a:t> </a:t>
            </a:r>
            <a:r>
              <a:rPr dirty="0"/>
              <a:t>|</a:t>
            </a:r>
            <a:r>
              <a:rPr spc="310" dirty="0"/>
              <a:t> </a:t>
            </a:r>
            <a:r>
              <a:rPr dirty="0"/>
              <a:t>American</a:t>
            </a:r>
            <a:r>
              <a:rPr spc="-70" dirty="0"/>
              <a:t> </a:t>
            </a:r>
            <a:r>
              <a:rPr dirty="0"/>
              <a:t>Academy</a:t>
            </a:r>
            <a:r>
              <a:rPr spc="-10" dirty="0"/>
              <a:t> </a:t>
            </a:r>
            <a:r>
              <a:rPr dirty="0"/>
              <a:t>of</a:t>
            </a:r>
            <a:r>
              <a:rPr spc="-10" dirty="0"/>
              <a:t> </a:t>
            </a:r>
            <a:r>
              <a:rPr dirty="0"/>
              <a:t>Implant</a:t>
            </a:r>
            <a:r>
              <a:rPr spc="-15" dirty="0"/>
              <a:t> </a:t>
            </a:r>
            <a:r>
              <a:rPr dirty="0"/>
              <a:t>Dentistry</a:t>
            </a:r>
            <a:r>
              <a:rPr spc="365" dirty="0"/>
              <a:t> </a:t>
            </a:r>
            <a:endParaRPr spc="-50" dirty="0"/>
          </a:p>
        </p:txBody>
      </p:sp>
      <p:sp>
        <p:nvSpPr>
          <p:cNvPr id="15" name="object 2">
            <a:extLst>
              <a:ext uri="{FF2B5EF4-FFF2-40B4-BE49-F238E27FC236}">
                <a16:creationId xmlns:a16="http://schemas.microsoft.com/office/drawing/2014/main" id="{0DF6F085-0B1F-1BF1-34C6-451C0F823287}"/>
              </a:ext>
            </a:extLst>
          </p:cNvPr>
          <p:cNvSpPr txBox="1">
            <a:spLocks/>
          </p:cNvSpPr>
          <p:nvPr/>
        </p:nvSpPr>
        <p:spPr>
          <a:xfrm>
            <a:off x="2956941" y="530889"/>
            <a:ext cx="10130563" cy="443711"/>
          </a:xfrm>
          <a:prstGeom prst="rect">
            <a:avLst/>
          </a:prstGeom>
        </p:spPr>
        <p:txBody>
          <a:bodyPr vert="horz" wrap="square" lIns="0" tIns="12700" rIns="0" bIns="0" rtlCol="0">
            <a:spAutoFit/>
          </a:bodyPr>
          <a:lstStyle>
            <a:lvl1pPr>
              <a:defRPr sz="2900" b="1" i="0">
                <a:solidFill>
                  <a:srgbClr val="00589D"/>
                </a:solidFill>
                <a:latin typeface="Arial"/>
                <a:ea typeface="+mj-ea"/>
                <a:cs typeface="Arial"/>
              </a:defRPr>
            </a:lvl1pPr>
          </a:lstStyle>
          <a:p>
            <a:pPr marL="19050">
              <a:spcBef>
                <a:spcPts val="100"/>
              </a:spcBef>
            </a:pPr>
            <a:r>
              <a:rPr lang="en-US" sz="2800" dirty="0">
                <a:solidFill>
                  <a:srgbClr val="007198"/>
                </a:solidFill>
              </a:rPr>
              <a:t>Candidate Number: </a:t>
            </a:r>
            <a:r>
              <a:rPr lang="en-US" sz="2800" dirty="0">
                <a:solidFill>
                  <a:srgbClr val="83276A"/>
                </a:solidFill>
              </a:rPr>
              <a:t>{Candidate number}</a:t>
            </a:r>
          </a:p>
        </p:txBody>
      </p:sp>
      <p:sp>
        <p:nvSpPr>
          <p:cNvPr id="16" name="object 2">
            <a:extLst>
              <a:ext uri="{FF2B5EF4-FFF2-40B4-BE49-F238E27FC236}">
                <a16:creationId xmlns:a16="http://schemas.microsoft.com/office/drawing/2014/main" id="{2F718813-A5C7-35A3-CDDC-8F1AABBEDD84}"/>
              </a:ext>
            </a:extLst>
          </p:cNvPr>
          <p:cNvSpPr txBox="1">
            <a:spLocks/>
          </p:cNvSpPr>
          <p:nvPr/>
        </p:nvSpPr>
        <p:spPr>
          <a:xfrm>
            <a:off x="3542030" y="4874838"/>
            <a:ext cx="5105400" cy="961802"/>
          </a:xfrm>
          <a:prstGeom prst="rect">
            <a:avLst/>
          </a:prstGeom>
        </p:spPr>
        <p:txBody>
          <a:bodyPr vert="horz" wrap="square" lIns="0" tIns="12700" rIns="0" bIns="0" rtlCol="0">
            <a:spAutoFit/>
          </a:bodyPr>
          <a:lstStyle>
            <a:lvl1pPr>
              <a:defRPr sz="2900" b="1" i="0">
                <a:solidFill>
                  <a:srgbClr val="00589D"/>
                </a:solidFill>
                <a:latin typeface="Arial"/>
                <a:ea typeface="+mj-ea"/>
                <a:cs typeface="Arial"/>
              </a:defRPr>
            </a:lvl1pPr>
          </a:lstStyle>
          <a:p>
            <a:pPr marL="19050">
              <a:spcBef>
                <a:spcPts val="100"/>
              </a:spcBef>
            </a:pPr>
            <a:r>
              <a:rPr lang="en-US" sz="2000" dirty="0">
                <a:solidFill>
                  <a:srgbClr val="007198"/>
                </a:solidFill>
              </a:rPr>
              <a:t>View: </a:t>
            </a:r>
            <a:r>
              <a:rPr lang="en-US" sz="2000" dirty="0">
                <a:solidFill>
                  <a:srgbClr val="83276A"/>
                </a:solidFill>
              </a:rPr>
              <a:t>{View}</a:t>
            </a:r>
          </a:p>
          <a:p>
            <a:pPr marL="19050">
              <a:spcBef>
                <a:spcPts val="100"/>
              </a:spcBef>
            </a:pPr>
            <a:r>
              <a:rPr lang="en-US" sz="2000" dirty="0">
                <a:solidFill>
                  <a:srgbClr val="007198"/>
                </a:solidFill>
              </a:rPr>
              <a:t>Date Photograph taken: </a:t>
            </a:r>
            <a:r>
              <a:rPr lang="en-US" sz="2000" dirty="0">
                <a:solidFill>
                  <a:srgbClr val="83276A"/>
                </a:solidFill>
              </a:rPr>
              <a:t>{01/01/2000}</a:t>
            </a:r>
          </a:p>
          <a:p>
            <a:pPr marL="19050">
              <a:spcBef>
                <a:spcPts val="100"/>
              </a:spcBef>
            </a:pPr>
            <a:r>
              <a:rPr lang="en-US" sz="2000" dirty="0">
                <a:solidFill>
                  <a:srgbClr val="007198"/>
                </a:solidFill>
              </a:rPr>
              <a:t>Patient Initials: </a:t>
            </a:r>
            <a:r>
              <a:rPr lang="en-US" sz="2000" dirty="0">
                <a:solidFill>
                  <a:srgbClr val="83276A"/>
                </a:solidFill>
              </a:rPr>
              <a:t>{ABC}</a:t>
            </a:r>
          </a:p>
        </p:txBody>
      </p:sp>
      <p:sp>
        <p:nvSpPr>
          <p:cNvPr id="17" name="object 13">
            <a:extLst>
              <a:ext uri="{FF2B5EF4-FFF2-40B4-BE49-F238E27FC236}">
                <a16:creationId xmlns:a16="http://schemas.microsoft.com/office/drawing/2014/main" id="{3596949C-B3E2-FB0F-9838-4B93E8FC5603}"/>
              </a:ext>
            </a:extLst>
          </p:cNvPr>
          <p:cNvSpPr txBox="1"/>
          <p:nvPr/>
        </p:nvSpPr>
        <p:spPr>
          <a:xfrm>
            <a:off x="1230904" y="2518235"/>
            <a:ext cx="8991600" cy="382156"/>
          </a:xfrm>
          <a:prstGeom prst="rect">
            <a:avLst/>
          </a:prstGeom>
        </p:spPr>
        <p:txBody>
          <a:bodyPr vert="horz" wrap="square" lIns="0" tIns="12700" rIns="0" bIns="0" rtlCol="0">
            <a:spAutoFit/>
          </a:bodyPr>
          <a:lstStyle/>
          <a:p>
            <a:pPr marL="298450" marR="5080" indent="-285750">
              <a:spcBef>
                <a:spcPts val="120"/>
              </a:spcBef>
              <a:buFont typeface="Wingdings" panose="05000000000000000000" pitchFamily="2" charset="2"/>
              <a:buChar char="Ø"/>
            </a:pPr>
            <a:r>
              <a:rPr lang="en-US" sz="2400" dirty="0">
                <a:solidFill>
                  <a:srgbClr val="221F1F"/>
                </a:solidFill>
                <a:latin typeface="Arial"/>
                <a:cs typeface="Arial"/>
              </a:rPr>
              <a:t>Insert photos</a:t>
            </a:r>
            <a:endParaRPr lang="en-US" sz="2400" dirty="0">
              <a:latin typeface="Arial"/>
              <a:cs typeface="Arial"/>
            </a:endParaRPr>
          </a:p>
        </p:txBody>
      </p:sp>
    </p:spTree>
    <p:extLst>
      <p:ext uri="{BB962C8B-B14F-4D97-AF65-F5344CB8AC3E}">
        <p14:creationId xmlns:p14="http://schemas.microsoft.com/office/powerpoint/2010/main" val="11443099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B2FE68-DCEF-0071-24F3-F3C837B55202}"/>
            </a:ext>
          </a:extLst>
        </p:cNvPr>
        <p:cNvGrpSpPr/>
        <p:nvPr/>
      </p:nvGrpSpPr>
      <p:grpSpPr>
        <a:xfrm>
          <a:off x="0" y="0"/>
          <a:ext cx="0" cy="0"/>
          <a:chOff x="0" y="0"/>
          <a:chExt cx="0" cy="0"/>
        </a:xfrm>
      </p:grpSpPr>
      <p:grpSp>
        <p:nvGrpSpPr>
          <p:cNvPr id="3" name="object 3">
            <a:extLst>
              <a:ext uri="{FF2B5EF4-FFF2-40B4-BE49-F238E27FC236}">
                <a16:creationId xmlns:a16="http://schemas.microsoft.com/office/drawing/2014/main" id="{900CD10A-A142-9859-42AC-D29F989A5C22}"/>
              </a:ext>
            </a:extLst>
          </p:cNvPr>
          <p:cNvGrpSpPr/>
          <p:nvPr/>
        </p:nvGrpSpPr>
        <p:grpSpPr>
          <a:xfrm>
            <a:off x="0" y="0"/>
            <a:ext cx="12189460" cy="1392555"/>
            <a:chOff x="0" y="0"/>
            <a:chExt cx="12189460" cy="1392555"/>
          </a:xfrm>
        </p:grpSpPr>
        <p:sp>
          <p:nvSpPr>
            <p:cNvPr id="4" name="object 4">
              <a:extLst>
                <a:ext uri="{FF2B5EF4-FFF2-40B4-BE49-F238E27FC236}">
                  <a16:creationId xmlns:a16="http://schemas.microsoft.com/office/drawing/2014/main" id="{2055378D-28AC-DD01-7030-58028C18FA2F}"/>
                </a:ext>
              </a:extLst>
            </p:cNvPr>
            <p:cNvSpPr/>
            <p:nvPr/>
          </p:nvSpPr>
          <p:spPr>
            <a:xfrm>
              <a:off x="0" y="0"/>
              <a:ext cx="12189460" cy="1375410"/>
            </a:xfrm>
            <a:custGeom>
              <a:avLst/>
              <a:gdLst/>
              <a:ahLst/>
              <a:cxnLst/>
              <a:rect l="l" t="t" r="r" b="b"/>
              <a:pathLst>
                <a:path w="12189460" h="1375410">
                  <a:moveTo>
                    <a:pt x="12188952" y="0"/>
                  </a:moveTo>
                  <a:lnTo>
                    <a:pt x="10822457" y="0"/>
                  </a:lnTo>
                  <a:lnTo>
                    <a:pt x="0" y="0"/>
                  </a:lnTo>
                  <a:lnTo>
                    <a:pt x="0" y="226783"/>
                  </a:lnTo>
                  <a:lnTo>
                    <a:pt x="10822457" y="226783"/>
                  </a:lnTo>
                  <a:lnTo>
                    <a:pt x="10822457" y="1375003"/>
                  </a:lnTo>
                  <a:lnTo>
                    <a:pt x="12188952" y="1375003"/>
                  </a:lnTo>
                  <a:lnTo>
                    <a:pt x="12188952" y="226783"/>
                  </a:lnTo>
                  <a:lnTo>
                    <a:pt x="12188952" y="0"/>
                  </a:lnTo>
                  <a:close/>
                </a:path>
              </a:pathLst>
            </a:custGeom>
            <a:solidFill>
              <a:srgbClr val="007699"/>
            </a:solidFill>
          </p:spPr>
          <p:txBody>
            <a:bodyPr wrap="square" lIns="0" tIns="0" rIns="0" bIns="0" rtlCol="0"/>
            <a:lstStyle/>
            <a:p>
              <a:endParaRPr/>
            </a:p>
          </p:txBody>
        </p:sp>
        <p:sp>
          <p:nvSpPr>
            <p:cNvPr id="5" name="object 5">
              <a:extLst>
                <a:ext uri="{FF2B5EF4-FFF2-40B4-BE49-F238E27FC236}">
                  <a16:creationId xmlns:a16="http://schemas.microsoft.com/office/drawing/2014/main" id="{B0265E2C-EE18-8B38-59D0-28A1ACDF41CB}"/>
                </a:ext>
              </a:extLst>
            </p:cNvPr>
            <p:cNvSpPr/>
            <p:nvPr/>
          </p:nvSpPr>
          <p:spPr>
            <a:xfrm>
              <a:off x="10822457" y="1368653"/>
              <a:ext cx="1366520" cy="12700"/>
            </a:xfrm>
            <a:custGeom>
              <a:avLst/>
              <a:gdLst/>
              <a:ahLst/>
              <a:cxnLst/>
              <a:rect l="l" t="t" r="r" b="b"/>
              <a:pathLst>
                <a:path w="1366520" h="12700">
                  <a:moveTo>
                    <a:pt x="0" y="12700"/>
                  </a:moveTo>
                  <a:lnTo>
                    <a:pt x="1366494" y="12700"/>
                  </a:lnTo>
                  <a:lnTo>
                    <a:pt x="1366494" y="0"/>
                  </a:lnTo>
                  <a:lnTo>
                    <a:pt x="0" y="0"/>
                  </a:lnTo>
                  <a:lnTo>
                    <a:pt x="0" y="12700"/>
                  </a:lnTo>
                  <a:close/>
                </a:path>
              </a:pathLst>
            </a:custGeom>
            <a:solidFill>
              <a:srgbClr val="FFFFFF"/>
            </a:solidFill>
          </p:spPr>
          <p:txBody>
            <a:bodyPr wrap="square" lIns="0" tIns="0" rIns="0" bIns="0" rtlCol="0"/>
            <a:lstStyle/>
            <a:p>
              <a:endParaRPr/>
            </a:p>
          </p:txBody>
        </p:sp>
        <p:sp>
          <p:nvSpPr>
            <p:cNvPr id="6" name="object 6">
              <a:extLst>
                <a:ext uri="{FF2B5EF4-FFF2-40B4-BE49-F238E27FC236}">
                  <a16:creationId xmlns:a16="http://schemas.microsoft.com/office/drawing/2014/main" id="{56A37E62-D17B-486E-B670-66B2B760868E}"/>
                </a:ext>
              </a:extLst>
            </p:cNvPr>
            <p:cNvSpPr/>
            <p:nvPr/>
          </p:nvSpPr>
          <p:spPr>
            <a:xfrm>
              <a:off x="10822457" y="0"/>
              <a:ext cx="0" cy="1375410"/>
            </a:xfrm>
            <a:custGeom>
              <a:avLst/>
              <a:gdLst/>
              <a:ahLst/>
              <a:cxnLst/>
              <a:rect l="l" t="t" r="r" b="b"/>
              <a:pathLst>
                <a:path h="1375410">
                  <a:moveTo>
                    <a:pt x="0" y="0"/>
                  </a:moveTo>
                  <a:lnTo>
                    <a:pt x="0" y="1375003"/>
                  </a:lnTo>
                </a:path>
              </a:pathLst>
            </a:custGeom>
            <a:ln w="12700">
              <a:solidFill>
                <a:srgbClr val="FFFFFF"/>
              </a:solidFill>
            </a:ln>
          </p:spPr>
          <p:txBody>
            <a:bodyPr wrap="square" lIns="0" tIns="0" rIns="0" bIns="0" rtlCol="0"/>
            <a:lstStyle/>
            <a:p>
              <a:endParaRPr/>
            </a:p>
          </p:txBody>
        </p:sp>
        <p:sp>
          <p:nvSpPr>
            <p:cNvPr id="7" name="object 7">
              <a:extLst>
                <a:ext uri="{FF2B5EF4-FFF2-40B4-BE49-F238E27FC236}">
                  <a16:creationId xmlns:a16="http://schemas.microsoft.com/office/drawing/2014/main" id="{A16DCBD6-FBE4-EF7E-9075-22626996C454}"/>
                </a:ext>
              </a:extLst>
            </p:cNvPr>
            <p:cNvSpPr/>
            <p:nvPr/>
          </p:nvSpPr>
          <p:spPr>
            <a:xfrm>
              <a:off x="10822461" y="8511"/>
              <a:ext cx="1366520" cy="1366520"/>
            </a:xfrm>
            <a:custGeom>
              <a:avLst/>
              <a:gdLst/>
              <a:ahLst/>
              <a:cxnLst/>
              <a:rect l="l" t="t" r="r" b="b"/>
              <a:pathLst>
                <a:path w="1366520" h="1366520">
                  <a:moveTo>
                    <a:pt x="1366494" y="0"/>
                  </a:moveTo>
                  <a:lnTo>
                    <a:pt x="0" y="1366494"/>
                  </a:lnTo>
                  <a:lnTo>
                    <a:pt x="1366494" y="1366494"/>
                  </a:lnTo>
                  <a:lnTo>
                    <a:pt x="1366494" y="0"/>
                  </a:lnTo>
                  <a:close/>
                </a:path>
              </a:pathLst>
            </a:custGeom>
            <a:solidFill>
              <a:srgbClr val="004E66"/>
            </a:solidFill>
          </p:spPr>
          <p:txBody>
            <a:bodyPr wrap="square" lIns="0" tIns="0" rIns="0" bIns="0" rtlCol="0"/>
            <a:lstStyle/>
            <a:p>
              <a:endParaRPr/>
            </a:p>
          </p:txBody>
        </p:sp>
        <p:sp>
          <p:nvSpPr>
            <p:cNvPr id="8" name="object 8">
              <a:extLst>
                <a:ext uri="{FF2B5EF4-FFF2-40B4-BE49-F238E27FC236}">
                  <a16:creationId xmlns:a16="http://schemas.microsoft.com/office/drawing/2014/main" id="{D8E05E62-6900-AB53-66E4-099A83CCC2CC}"/>
                </a:ext>
              </a:extLst>
            </p:cNvPr>
            <p:cNvSpPr/>
            <p:nvPr/>
          </p:nvSpPr>
          <p:spPr>
            <a:xfrm>
              <a:off x="0" y="1275626"/>
              <a:ext cx="2957195" cy="116839"/>
            </a:xfrm>
            <a:custGeom>
              <a:avLst/>
              <a:gdLst/>
              <a:ahLst/>
              <a:cxnLst/>
              <a:rect l="l" t="t" r="r" b="b"/>
              <a:pathLst>
                <a:path w="2957195" h="116840">
                  <a:moveTo>
                    <a:pt x="0" y="116649"/>
                  </a:moveTo>
                  <a:lnTo>
                    <a:pt x="2956941" y="116649"/>
                  </a:lnTo>
                  <a:lnTo>
                    <a:pt x="2956941" y="0"/>
                  </a:lnTo>
                  <a:lnTo>
                    <a:pt x="0" y="0"/>
                  </a:lnTo>
                  <a:lnTo>
                    <a:pt x="0" y="116649"/>
                  </a:lnTo>
                  <a:close/>
                </a:path>
              </a:pathLst>
            </a:custGeom>
            <a:solidFill>
              <a:srgbClr val="007198"/>
            </a:solidFill>
          </p:spPr>
          <p:txBody>
            <a:bodyPr wrap="square" lIns="0" tIns="0" rIns="0" bIns="0" rtlCol="0"/>
            <a:lstStyle/>
            <a:p>
              <a:endParaRPr/>
            </a:p>
          </p:txBody>
        </p:sp>
        <p:sp>
          <p:nvSpPr>
            <p:cNvPr id="9" name="object 9">
              <a:extLst>
                <a:ext uri="{FF2B5EF4-FFF2-40B4-BE49-F238E27FC236}">
                  <a16:creationId xmlns:a16="http://schemas.microsoft.com/office/drawing/2014/main" id="{94DA205F-60E8-56DA-2ADA-EA48E074470E}"/>
                </a:ext>
              </a:extLst>
            </p:cNvPr>
            <p:cNvSpPr/>
            <p:nvPr/>
          </p:nvSpPr>
          <p:spPr>
            <a:xfrm>
              <a:off x="2956941" y="1275626"/>
              <a:ext cx="3044190" cy="116839"/>
            </a:xfrm>
            <a:custGeom>
              <a:avLst/>
              <a:gdLst/>
              <a:ahLst/>
              <a:cxnLst/>
              <a:rect l="l" t="t" r="r" b="b"/>
              <a:pathLst>
                <a:path w="3044190" h="116840">
                  <a:moveTo>
                    <a:pt x="0" y="116649"/>
                  </a:moveTo>
                  <a:lnTo>
                    <a:pt x="3043745" y="116649"/>
                  </a:lnTo>
                  <a:lnTo>
                    <a:pt x="3043745" y="0"/>
                  </a:lnTo>
                  <a:lnTo>
                    <a:pt x="0" y="0"/>
                  </a:lnTo>
                  <a:lnTo>
                    <a:pt x="0" y="116649"/>
                  </a:lnTo>
                  <a:close/>
                </a:path>
              </a:pathLst>
            </a:custGeom>
            <a:solidFill>
              <a:srgbClr val="83276A"/>
            </a:solidFill>
          </p:spPr>
          <p:txBody>
            <a:bodyPr wrap="square" lIns="0" tIns="0" rIns="0" bIns="0" rtlCol="0"/>
            <a:lstStyle/>
            <a:p>
              <a:endParaRPr/>
            </a:p>
          </p:txBody>
        </p:sp>
        <p:sp>
          <p:nvSpPr>
            <p:cNvPr id="10" name="object 10">
              <a:extLst>
                <a:ext uri="{FF2B5EF4-FFF2-40B4-BE49-F238E27FC236}">
                  <a16:creationId xmlns:a16="http://schemas.microsoft.com/office/drawing/2014/main" id="{7542A8C2-8D35-0BAD-9428-94723155920F}"/>
                </a:ext>
              </a:extLst>
            </p:cNvPr>
            <p:cNvSpPr/>
            <p:nvPr/>
          </p:nvSpPr>
          <p:spPr>
            <a:xfrm>
              <a:off x="6000686" y="1275626"/>
              <a:ext cx="3357245" cy="116839"/>
            </a:xfrm>
            <a:custGeom>
              <a:avLst/>
              <a:gdLst/>
              <a:ahLst/>
              <a:cxnLst/>
              <a:rect l="l" t="t" r="r" b="b"/>
              <a:pathLst>
                <a:path w="3357245" h="116840">
                  <a:moveTo>
                    <a:pt x="0" y="116649"/>
                  </a:moveTo>
                  <a:lnTo>
                    <a:pt x="3356749" y="116649"/>
                  </a:lnTo>
                  <a:lnTo>
                    <a:pt x="3356749" y="0"/>
                  </a:lnTo>
                  <a:lnTo>
                    <a:pt x="0" y="0"/>
                  </a:lnTo>
                  <a:lnTo>
                    <a:pt x="0" y="116649"/>
                  </a:lnTo>
                  <a:close/>
                </a:path>
              </a:pathLst>
            </a:custGeom>
            <a:solidFill>
              <a:srgbClr val="033B6A"/>
            </a:solidFill>
          </p:spPr>
          <p:txBody>
            <a:bodyPr wrap="square" lIns="0" tIns="0" rIns="0" bIns="0" rtlCol="0"/>
            <a:lstStyle/>
            <a:p>
              <a:endParaRPr/>
            </a:p>
          </p:txBody>
        </p:sp>
        <p:sp>
          <p:nvSpPr>
            <p:cNvPr id="11" name="object 11">
              <a:extLst>
                <a:ext uri="{FF2B5EF4-FFF2-40B4-BE49-F238E27FC236}">
                  <a16:creationId xmlns:a16="http://schemas.microsoft.com/office/drawing/2014/main" id="{6B350C12-9D7A-23D3-B6BD-8AB3C65B66A9}"/>
                </a:ext>
              </a:extLst>
            </p:cNvPr>
            <p:cNvSpPr/>
            <p:nvPr/>
          </p:nvSpPr>
          <p:spPr>
            <a:xfrm>
              <a:off x="9357436" y="1275626"/>
              <a:ext cx="2832100" cy="116839"/>
            </a:xfrm>
            <a:custGeom>
              <a:avLst/>
              <a:gdLst/>
              <a:ahLst/>
              <a:cxnLst/>
              <a:rect l="l" t="t" r="r" b="b"/>
              <a:pathLst>
                <a:path w="2832100" h="116840">
                  <a:moveTo>
                    <a:pt x="2831515" y="0"/>
                  </a:moveTo>
                  <a:lnTo>
                    <a:pt x="0" y="0"/>
                  </a:lnTo>
                  <a:lnTo>
                    <a:pt x="0" y="116649"/>
                  </a:lnTo>
                  <a:lnTo>
                    <a:pt x="2831515" y="116649"/>
                  </a:lnTo>
                  <a:lnTo>
                    <a:pt x="2831515" y="0"/>
                  </a:lnTo>
                  <a:close/>
                </a:path>
              </a:pathLst>
            </a:custGeom>
            <a:solidFill>
              <a:srgbClr val="1F6A84"/>
            </a:solidFill>
          </p:spPr>
          <p:txBody>
            <a:bodyPr wrap="square" lIns="0" tIns="0" rIns="0" bIns="0" rtlCol="0"/>
            <a:lstStyle/>
            <a:p>
              <a:endParaRPr/>
            </a:p>
          </p:txBody>
        </p:sp>
        <p:pic>
          <p:nvPicPr>
            <p:cNvPr id="12" name="object 12">
              <a:extLst>
                <a:ext uri="{FF2B5EF4-FFF2-40B4-BE49-F238E27FC236}">
                  <a16:creationId xmlns:a16="http://schemas.microsoft.com/office/drawing/2014/main" id="{872B4A38-02A0-75B3-B757-9508F0EB8981}"/>
                </a:ext>
              </a:extLst>
            </p:cNvPr>
            <p:cNvPicPr/>
            <p:nvPr/>
          </p:nvPicPr>
          <p:blipFill>
            <a:blip r:embed="rId2" cstate="print"/>
            <a:stretch>
              <a:fillRect/>
            </a:stretch>
          </p:blipFill>
          <p:spPr>
            <a:xfrm>
              <a:off x="577773" y="266509"/>
              <a:ext cx="1845106" cy="917575"/>
            </a:xfrm>
            <a:prstGeom prst="rect">
              <a:avLst/>
            </a:prstGeom>
          </p:spPr>
        </p:pic>
      </p:grpSp>
      <p:sp>
        <p:nvSpPr>
          <p:cNvPr id="14" name="object 14">
            <a:extLst>
              <a:ext uri="{FF2B5EF4-FFF2-40B4-BE49-F238E27FC236}">
                <a16:creationId xmlns:a16="http://schemas.microsoft.com/office/drawing/2014/main" id="{1A32946D-8A55-58E2-7A36-12E8D163322B}"/>
              </a:ext>
            </a:extLst>
          </p:cNvPr>
          <p:cNvSpPr txBox="1">
            <a:spLocks noGrp="1"/>
          </p:cNvSpPr>
          <p:nvPr>
            <p:ph type="ftr" sz="quarter" idx="5"/>
          </p:nvPr>
        </p:nvSpPr>
        <p:spPr>
          <a:xfrm>
            <a:off x="4039483" y="6400800"/>
            <a:ext cx="4113033" cy="205184"/>
          </a:xfrm>
          <a:prstGeom prst="rect">
            <a:avLst/>
          </a:prstGeom>
        </p:spPr>
        <p:txBody>
          <a:bodyPr vert="horz" wrap="square" lIns="0" tIns="0" rIns="0" bIns="0" rtlCol="0">
            <a:spAutoFit/>
          </a:bodyPr>
          <a:lstStyle/>
          <a:p>
            <a:pPr marL="12700">
              <a:lnSpc>
                <a:spcPts val="1645"/>
              </a:lnSpc>
            </a:pPr>
            <a:r>
              <a:rPr lang="en-US" dirty="0"/>
              <a:t>2027</a:t>
            </a:r>
            <a:r>
              <a:rPr lang="en-US" spc="360" dirty="0"/>
              <a:t> </a:t>
            </a:r>
            <a:r>
              <a:rPr dirty="0"/>
              <a:t>|</a:t>
            </a:r>
            <a:r>
              <a:rPr spc="310" dirty="0"/>
              <a:t> </a:t>
            </a:r>
            <a:r>
              <a:rPr dirty="0"/>
              <a:t>American</a:t>
            </a:r>
            <a:r>
              <a:rPr spc="-70" dirty="0"/>
              <a:t> </a:t>
            </a:r>
            <a:r>
              <a:rPr dirty="0"/>
              <a:t>Academy</a:t>
            </a:r>
            <a:r>
              <a:rPr spc="-10" dirty="0"/>
              <a:t> </a:t>
            </a:r>
            <a:r>
              <a:rPr dirty="0"/>
              <a:t>of</a:t>
            </a:r>
            <a:r>
              <a:rPr spc="-10" dirty="0"/>
              <a:t> </a:t>
            </a:r>
            <a:r>
              <a:rPr dirty="0"/>
              <a:t>Implant</a:t>
            </a:r>
            <a:r>
              <a:rPr spc="-15" dirty="0"/>
              <a:t> </a:t>
            </a:r>
            <a:r>
              <a:rPr dirty="0"/>
              <a:t>Dentistry</a:t>
            </a:r>
            <a:r>
              <a:rPr spc="365" dirty="0"/>
              <a:t> </a:t>
            </a:r>
            <a:endParaRPr spc="-50" dirty="0"/>
          </a:p>
        </p:txBody>
      </p:sp>
      <p:sp>
        <p:nvSpPr>
          <p:cNvPr id="15" name="object 2">
            <a:extLst>
              <a:ext uri="{FF2B5EF4-FFF2-40B4-BE49-F238E27FC236}">
                <a16:creationId xmlns:a16="http://schemas.microsoft.com/office/drawing/2014/main" id="{80A34691-4D45-F010-C6D8-9E0EBC3430DA}"/>
              </a:ext>
            </a:extLst>
          </p:cNvPr>
          <p:cNvSpPr txBox="1">
            <a:spLocks/>
          </p:cNvSpPr>
          <p:nvPr/>
        </p:nvSpPr>
        <p:spPr>
          <a:xfrm>
            <a:off x="2956941" y="530889"/>
            <a:ext cx="10130563" cy="443711"/>
          </a:xfrm>
          <a:prstGeom prst="rect">
            <a:avLst/>
          </a:prstGeom>
        </p:spPr>
        <p:txBody>
          <a:bodyPr vert="horz" wrap="square" lIns="0" tIns="12700" rIns="0" bIns="0" rtlCol="0">
            <a:spAutoFit/>
          </a:bodyPr>
          <a:lstStyle>
            <a:lvl1pPr>
              <a:defRPr sz="2900" b="1" i="0">
                <a:solidFill>
                  <a:srgbClr val="00589D"/>
                </a:solidFill>
                <a:latin typeface="Arial"/>
                <a:ea typeface="+mj-ea"/>
                <a:cs typeface="Arial"/>
              </a:defRPr>
            </a:lvl1pPr>
          </a:lstStyle>
          <a:p>
            <a:pPr marL="19050">
              <a:spcBef>
                <a:spcPts val="100"/>
              </a:spcBef>
            </a:pPr>
            <a:r>
              <a:rPr lang="en-US" sz="2800" dirty="0">
                <a:solidFill>
                  <a:srgbClr val="007198"/>
                </a:solidFill>
              </a:rPr>
              <a:t>Candidate Number: </a:t>
            </a:r>
            <a:r>
              <a:rPr lang="en-US" sz="2800" dirty="0">
                <a:solidFill>
                  <a:srgbClr val="83276A"/>
                </a:solidFill>
              </a:rPr>
              <a:t>{Candidate number}</a:t>
            </a:r>
          </a:p>
        </p:txBody>
      </p:sp>
      <p:sp>
        <p:nvSpPr>
          <p:cNvPr id="16" name="object 2">
            <a:extLst>
              <a:ext uri="{FF2B5EF4-FFF2-40B4-BE49-F238E27FC236}">
                <a16:creationId xmlns:a16="http://schemas.microsoft.com/office/drawing/2014/main" id="{3D873F1E-3D0A-83D6-2174-1B6E4BAED507}"/>
              </a:ext>
            </a:extLst>
          </p:cNvPr>
          <p:cNvSpPr txBox="1">
            <a:spLocks/>
          </p:cNvSpPr>
          <p:nvPr/>
        </p:nvSpPr>
        <p:spPr>
          <a:xfrm>
            <a:off x="3542030" y="4874838"/>
            <a:ext cx="5105400" cy="961802"/>
          </a:xfrm>
          <a:prstGeom prst="rect">
            <a:avLst/>
          </a:prstGeom>
        </p:spPr>
        <p:txBody>
          <a:bodyPr vert="horz" wrap="square" lIns="0" tIns="12700" rIns="0" bIns="0" rtlCol="0">
            <a:spAutoFit/>
          </a:bodyPr>
          <a:lstStyle>
            <a:lvl1pPr>
              <a:defRPr sz="2900" b="1" i="0">
                <a:solidFill>
                  <a:srgbClr val="00589D"/>
                </a:solidFill>
                <a:latin typeface="Arial"/>
                <a:ea typeface="+mj-ea"/>
                <a:cs typeface="Arial"/>
              </a:defRPr>
            </a:lvl1pPr>
          </a:lstStyle>
          <a:p>
            <a:pPr marL="19050">
              <a:spcBef>
                <a:spcPts val="100"/>
              </a:spcBef>
            </a:pPr>
            <a:r>
              <a:rPr lang="en-US" sz="2000" dirty="0">
                <a:solidFill>
                  <a:srgbClr val="007198"/>
                </a:solidFill>
              </a:rPr>
              <a:t>View: </a:t>
            </a:r>
            <a:r>
              <a:rPr lang="en-US" sz="2000" dirty="0">
                <a:solidFill>
                  <a:srgbClr val="83276A"/>
                </a:solidFill>
              </a:rPr>
              <a:t>{View}</a:t>
            </a:r>
          </a:p>
          <a:p>
            <a:pPr marL="19050">
              <a:spcBef>
                <a:spcPts val="100"/>
              </a:spcBef>
            </a:pPr>
            <a:r>
              <a:rPr lang="en-US" sz="2000" dirty="0">
                <a:solidFill>
                  <a:srgbClr val="007198"/>
                </a:solidFill>
              </a:rPr>
              <a:t>Date Photograph taken: </a:t>
            </a:r>
            <a:r>
              <a:rPr lang="en-US" sz="2000" dirty="0">
                <a:solidFill>
                  <a:srgbClr val="83276A"/>
                </a:solidFill>
              </a:rPr>
              <a:t>{01/01/2000}</a:t>
            </a:r>
          </a:p>
          <a:p>
            <a:pPr marL="19050">
              <a:spcBef>
                <a:spcPts val="100"/>
              </a:spcBef>
            </a:pPr>
            <a:r>
              <a:rPr lang="en-US" sz="2000" dirty="0">
                <a:solidFill>
                  <a:srgbClr val="007198"/>
                </a:solidFill>
              </a:rPr>
              <a:t>Patient Initials: </a:t>
            </a:r>
            <a:r>
              <a:rPr lang="en-US" sz="2000" dirty="0">
                <a:solidFill>
                  <a:srgbClr val="83276A"/>
                </a:solidFill>
              </a:rPr>
              <a:t>{ABC}</a:t>
            </a:r>
          </a:p>
        </p:txBody>
      </p:sp>
      <p:sp>
        <p:nvSpPr>
          <p:cNvPr id="17" name="object 13">
            <a:extLst>
              <a:ext uri="{FF2B5EF4-FFF2-40B4-BE49-F238E27FC236}">
                <a16:creationId xmlns:a16="http://schemas.microsoft.com/office/drawing/2014/main" id="{0C87585E-8EE1-8A8A-46F4-8D677E610641}"/>
              </a:ext>
            </a:extLst>
          </p:cNvPr>
          <p:cNvSpPr txBox="1"/>
          <p:nvPr/>
        </p:nvSpPr>
        <p:spPr>
          <a:xfrm>
            <a:off x="1230904" y="2518235"/>
            <a:ext cx="8991600" cy="382156"/>
          </a:xfrm>
          <a:prstGeom prst="rect">
            <a:avLst/>
          </a:prstGeom>
        </p:spPr>
        <p:txBody>
          <a:bodyPr vert="horz" wrap="square" lIns="0" tIns="12700" rIns="0" bIns="0" rtlCol="0">
            <a:spAutoFit/>
          </a:bodyPr>
          <a:lstStyle/>
          <a:p>
            <a:pPr marL="298450" marR="5080" indent="-285750">
              <a:spcBef>
                <a:spcPts val="120"/>
              </a:spcBef>
              <a:buFont typeface="Wingdings" panose="05000000000000000000" pitchFamily="2" charset="2"/>
              <a:buChar char="Ø"/>
            </a:pPr>
            <a:r>
              <a:rPr lang="en-US" sz="2400" dirty="0">
                <a:solidFill>
                  <a:srgbClr val="221F1F"/>
                </a:solidFill>
                <a:latin typeface="Arial"/>
                <a:cs typeface="Arial"/>
              </a:rPr>
              <a:t>Insert photos</a:t>
            </a:r>
            <a:endParaRPr lang="en-US" sz="2400" dirty="0">
              <a:latin typeface="Arial"/>
              <a:cs typeface="Arial"/>
            </a:endParaRPr>
          </a:p>
        </p:txBody>
      </p:sp>
    </p:spTree>
    <p:extLst>
      <p:ext uri="{BB962C8B-B14F-4D97-AF65-F5344CB8AC3E}">
        <p14:creationId xmlns:p14="http://schemas.microsoft.com/office/powerpoint/2010/main" val="44676523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3" name="object 3"/>
          <p:cNvGrpSpPr/>
          <p:nvPr/>
        </p:nvGrpSpPr>
        <p:grpSpPr>
          <a:xfrm>
            <a:off x="0" y="0"/>
            <a:ext cx="12189460" cy="1392555"/>
            <a:chOff x="0" y="0"/>
            <a:chExt cx="12189460" cy="1392555"/>
          </a:xfrm>
        </p:grpSpPr>
        <p:sp>
          <p:nvSpPr>
            <p:cNvPr id="4" name="object 4"/>
            <p:cNvSpPr/>
            <p:nvPr/>
          </p:nvSpPr>
          <p:spPr>
            <a:xfrm>
              <a:off x="0" y="0"/>
              <a:ext cx="12189460" cy="1375410"/>
            </a:xfrm>
            <a:custGeom>
              <a:avLst/>
              <a:gdLst/>
              <a:ahLst/>
              <a:cxnLst/>
              <a:rect l="l" t="t" r="r" b="b"/>
              <a:pathLst>
                <a:path w="12189460" h="1375410">
                  <a:moveTo>
                    <a:pt x="12188952" y="0"/>
                  </a:moveTo>
                  <a:lnTo>
                    <a:pt x="10822457" y="0"/>
                  </a:lnTo>
                  <a:lnTo>
                    <a:pt x="0" y="0"/>
                  </a:lnTo>
                  <a:lnTo>
                    <a:pt x="0" y="226783"/>
                  </a:lnTo>
                  <a:lnTo>
                    <a:pt x="10822457" y="226783"/>
                  </a:lnTo>
                  <a:lnTo>
                    <a:pt x="10822457" y="1375003"/>
                  </a:lnTo>
                  <a:lnTo>
                    <a:pt x="12188952" y="1375003"/>
                  </a:lnTo>
                  <a:lnTo>
                    <a:pt x="12188952" y="226783"/>
                  </a:lnTo>
                  <a:lnTo>
                    <a:pt x="12188952" y="0"/>
                  </a:lnTo>
                  <a:close/>
                </a:path>
              </a:pathLst>
            </a:custGeom>
            <a:solidFill>
              <a:srgbClr val="007699"/>
            </a:solidFill>
          </p:spPr>
          <p:txBody>
            <a:bodyPr wrap="square" lIns="0" tIns="0" rIns="0" bIns="0" rtlCol="0"/>
            <a:lstStyle/>
            <a:p>
              <a:endParaRPr/>
            </a:p>
          </p:txBody>
        </p:sp>
        <p:sp>
          <p:nvSpPr>
            <p:cNvPr id="5" name="object 5"/>
            <p:cNvSpPr/>
            <p:nvPr/>
          </p:nvSpPr>
          <p:spPr>
            <a:xfrm>
              <a:off x="10822457" y="1368653"/>
              <a:ext cx="1366520" cy="12700"/>
            </a:xfrm>
            <a:custGeom>
              <a:avLst/>
              <a:gdLst/>
              <a:ahLst/>
              <a:cxnLst/>
              <a:rect l="l" t="t" r="r" b="b"/>
              <a:pathLst>
                <a:path w="1366520" h="12700">
                  <a:moveTo>
                    <a:pt x="0" y="12700"/>
                  </a:moveTo>
                  <a:lnTo>
                    <a:pt x="1366494" y="12700"/>
                  </a:lnTo>
                  <a:lnTo>
                    <a:pt x="1366494" y="0"/>
                  </a:lnTo>
                  <a:lnTo>
                    <a:pt x="0" y="0"/>
                  </a:lnTo>
                  <a:lnTo>
                    <a:pt x="0" y="12700"/>
                  </a:lnTo>
                  <a:close/>
                </a:path>
              </a:pathLst>
            </a:custGeom>
            <a:solidFill>
              <a:srgbClr val="FFFFFF"/>
            </a:solidFill>
          </p:spPr>
          <p:txBody>
            <a:bodyPr wrap="square" lIns="0" tIns="0" rIns="0" bIns="0" rtlCol="0"/>
            <a:lstStyle/>
            <a:p>
              <a:endParaRPr/>
            </a:p>
          </p:txBody>
        </p:sp>
        <p:sp>
          <p:nvSpPr>
            <p:cNvPr id="6" name="object 6"/>
            <p:cNvSpPr/>
            <p:nvPr/>
          </p:nvSpPr>
          <p:spPr>
            <a:xfrm>
              <a:off x="10822457" y="0"/>
              <a:ext cx="0" cy="1375410"/>
            </a:xfrm>
            <a:custGeom>
              <a:avLst/>
              <a:gdLst/>
              <a:ahLst/>
              <a:cxnLst/>
              <a:rect l="l" t="t" r="r" b="b"/>
              <a:pathLst>
                <a:path h="1375410">
                  <a:moveTo>
                    <a:pt x="0" y="0"/>
                  </a:moveTo>
                  <a:lnTo>
                    <a:pt x="0" y="1375003"/>
                  </a:lnTo>
                </a:path>
              </a:pathLst>
            </a:custGeom>
            <a:ln w="12700">
              <a:solidFill>
                <a:srgbClr val="FFFFFF"/>
              </a:solidFill>
            </a:ln>
          </p:spPr>
          <p:txBody>
            <a:bodyPr wrap="square" lIns="0" tIns="0" rIns="0" bIns="0" rtlCol="0"/>
            <a:lstStyle/>
            <a:p>
              <a:endParaRPr/>
            </a:p>
          </p:txBody>
        </p:sp>
        <p:sp>
          <p:nvSpPr>
            <p:cNvPr id="7" name="object 7"/>
            <p:cNvSpPr/>
            <p:nvPr/>
          </p:nvSpPr>
          <p:spPr>
            <a:xfrm>
              <a:off x="10822461" y="8511"/>
              <a:ext cx="1366520" cy="1366520"/>
            </a:xfrm>
            <a:custGeom>
              <a:avLst/>
              <a:gdLst/>
              <a:ahLst/>
              <a:cxnLst/>
              <a:rect l="l" t="t" r="r" b="b"/>
              <a:pathLst>
                <a:path w="1366520" h="1366520">
                  <a:moveTo>
                    <a:pt x="1366494" y="0"/>
                  </a:moveTo>
                  <a:lnTo>
                    <a:pt x="0" y="1366494"/>
                  </a:lnTo>
                  <a:lnTo>
                    <a:pt x="1366494" y="1366494"/>
                  </a:lnTo>
                  <a:lnTo>
                    <a:pt x="1366494" y="0"/>
                  </a:lnTo>
                  <a:close/>
                </a:path>
              </a:pathLst>
            </a:custGeom>
            <a:solidFill>
              <a:srgbClr val="004E66"/>
            </a:solidFill>
          </p:spPr>
          <p:txBody>
            <a:bodyPr wrap="square" lIns="0" tIns="0" rIns="0" bIns="0" rtlCol="0"/>
            <a:lstStyle/>
            <a:p>
              <a:endParaRPr/>
            </a:p>
          </p:txBody>
        </p:sp>
        <p:sp>
          <p:nvSpPr>
            <p:cNvPr id="8" name="object 8"/>
            <p:cNvSpPr/>
            <p:nvPr/>
          </p:nvSpPr>
          <p:spPr>
            <a:xfrm>
              <a:off x="0" y="1275626"/>
              <a:ext cx="2957195" cy="116839"/>
            </a:xfrm>
            <a:custGeom>
              <a:avLst/>
              <a:gdLst/>
              <a:ahLst/>
              <a:cxnLst/>
              <a:rect l="l" t="t" r="r" b="b"/>
              <a:pathLst>
                <a:path w="2957195" h="116840">
                  <a:moveTo>
                    <a:pt x="0" y="116649"/>
                  </a:moveTo>
                  <a:lnTo>
                    <a:pt x="2956941" y="116649"/>
                  </a:lnTo>
                  <a:lnTo>
                    <a:pt x="2956941" y="0"/>
                  </a:lnTo>
                  <a:lnTo>
                    <a:pt x="0" y="0"/>
                  </a:lnTo>
                  <a:lnTo>
                    <a:pt x="0" y="116649"/>
                  </a:lnTo>
                  <a:close/>
                </a:path>
              </a:pathLst>
            </a:custGeom>
            <a:solidFill>
              <a:srgbClr val="007198"/>
            </a:solidFill>
          </p:spPr>
          <p:txBody>
            <a:bodyPr wrap="square" lIns="0" tIns="0" rIns="0" bIns="0" rtlCol="0"/>
            <a:lstStyle/>
            <a:p>
              <a:endParaRPr/>
            </a:p>
          </p:txBody>
        </p:sp>
        <p:sp>
          <p:nvSpPr>
            <p:cNvPr id="9" name="object 9"/>
            <p:cNvSpPr/>
            <p:nvPr/>
          </p:nvSpPr>
          <p:spPr>
            <a:xfrm>
              <a:off x="2956941" y="1275626"/>
              <a:ext cx="3044190" cy="116839"/>
            </a:xfrm>
            <a:custGeom>
              <a:avLst/>
              <a:gdLst/>
              <a:ahLst/>
              <a:cxnLst/>
              <a:rect l="l" t="t" r="r" b="b"/>
              <a:pathLst>
                <a:path w="3044190" h="116840">
                  <a:moveTo>
                    <a:pt x="0" y="116649"/>
                  </a:moveTo>
                  <a:lnTo>
                    <a:pt x="3043745" y="116649"/>
                  </a:lnTo>
                  <a:lnTo>
                    <a:pt x="3043745" y="0"/>
                  </a:lnTo>
                  <a:lnTo>
                    <a:pt x="0" y="0"/>
                  </a:lnTo>
                  <a:lnTo>
                    <a:pt x="0" y="116649"/>
                  </a:lnTo>
                  <a:close/>
                </a:path>
              </a:pathLst>
            </a:custGeom>
            <a:solidFill>
              <a:srgbClr val="83276A"/>
            </a:solidFill>
          </p:spPr>
          <p:txBody>
            <a:bodyPr wrap="square" lIns="0" tIns="0" rIns="0" bIns="0" rtlCol="0"/>
            <a:lstStyle/>
            <a:p>
              <a:endParaRPr/>
            </a:p>
          </p:txBody>
        </p:sp>
        <p:sp>
          <p:nvSpPr>
            <p:cNvPr id="10" name="object 10"/>
            <p:cNvSpPr/>
            <p:nvPr/>
          </p:nvSpPr>
          <p:spPr>
            <a:xfrm>
              <a:off x="6000686" y="1275626"/>
              <a:ext cx="3357245" cy="116839"/>
            </a:xfrm>
            <a:custGeom>
              <a:avLst/>
              <a:gdLst/>
              <a:ahLst/>
              <a:cxnLst/>
              <a:rect l="l" t="t" r="r" b="b"/>
              <a:pathLst>
                <a:path w="3357245" h="116840">
                  <a:moveTo>
                    <a:pt x="0" y="116649"/>
                  </a:moveTo>
                  <a:lnTo>
                    <a:pt x="3356749" y="116649"/>
                  </a:lnTo>
                  <a:lnTo>
                    <a:pt x="3356749" y="0"/>
                  </a:lnTo>
                  <a:lnTo>
                    <a:pt x="0" y="0"/>
                  </a:lnTo>
                  <a:lnTo>
                    <a:pt x="0" y="116649"/>
                  </a:lnTo>
                  <a:close/>
                </a:path>
              </a:pathLst>
            </a:custGeom>
            <a:solidFill>
              <a:srgbClr val="033B6A"/>
            </a:solidFill>
          </p:spPr>
          <p:txBody>
            <a:bodyPr wrap="square" lIns="0" tIns="0" rIns="0" bIns="0" rtlCol="0"/>
            <a:lstStyle/>
            <a:p>
              <a:endParaRPr/>
            </a:p>
          </p:txBody>
        </p:sp>
        <p:sp>
          <p:nvSpPr>
            <p:cNvPr id="11" name="object 11"/>
            <p:cNvSpPr/>
            <p:nvPr/>
          </p:nvSpPr>
          <p:spPr>
            <a:xfrm>
              <a:off x="9357436" y="1275626"/>
              <a:ext cx="2832100" cy="116839"/>
            </a:xfrm>
            <a:custGeom>
              <a:avLst/>
              <a:gdLst/>
              <a:ahLst/>
              <a:cxnLst/>
              <a:rect l="l" t="t" r="r" b="b"/>
              <a:pathLst>
                <a:path w="2832100" h="116840">
                  <a:moveTo>
                    <a:pt x="2831515" y="0"/>
                  </a:moveTo>
                  <a:lnTo>
                    <a:pt x="0" y="0"/>
                  </a:lnTo>
                  <a:lnTo>
                    <a:pt x="0" y="116649"/>
                  </a:lnTo>
                  <a:lnTo>
                    <a:pt x="2831515" y="116649"/>
                  </a:lnTo>
                  <a:lnTo>
                    <a:pt x="2831515" y="0"/>
                  </a:lnTo>
                  <a:close/>
                </a:path>
              </a:pathLst>
            </a:custGeom>
            <a:solidFill>
              <a:srgbClr val="1F6A84"/>
            </a:solidFill>
          </p:spPr>
          <p:txBody>
            <a:bodyPr wrap="square" lIns="0" tIns="0" rIns="0" bIns="0" rtlCol="0"/>
            <a:lstStyle/>
            <a:p>
              <a:endParaRPr/>
            </a:p>
          </p:txBody>
        </p:sp>
        <p:pic>
          <p:nvPicPr>
            <p:cNvPr id="12" name="object 12"/>
            <p:cNvPicPr/>
            <p:nvPr/>
          </p:nvPicPr>
          <p:blipFill>
            <a:blip r:embed="rId2" cstate="print"/>
            <a:stretch>
              <a:fillRect/>
            </a:stretch>
          </p:blipFill>
          <p:spPr>
            <a:xfrm>
              <a:off x="577773" y="266509"/>
              <a:ext cx="1845106" cy="917575"/>
            </a:xfrm>
            <a:prstGeom prst="rect">
              <a:avLst/>
            </a:prstGeom>
          </p:spPr>
        </p:pic>
      </p:grpSp>
      <p:sp>
        <p:nvSpPr>
          <p:cNvPr id="14" name="object 14"/>
          <p:cNvSpPr txBox="1">
            <a:spLocks noGrp="1"/>
          </p:cNvSpPr>
          <p:nvPr>
            <p:ph type="ftr" sz="quarter" idx="5"/>
          </p:nvPr>
        </p:nvSpPr>
        <p:spPr>
          <a:xfrm>
            <a:off x="4039483" y="6477000"/>
            <a:ext cx="4113033" cy="205184"/>
          </a:xfrm>
          <a:prstGeom prst="rect">
            <a:avLst/>
          </a:prstGeom>
        </p:spPr>
        <p:txBody>
          <a:bodyPr vert="horz" wrap="square" lIns="0" tIns="0" rIns="0" bIns="0" rtlCol="0">
            <a:spAutoFit/>
          </a:bodyPr>
          <a:lstStyle/>
          <a:p>
            <a:pPr marL="12700">
              <a:lnSpc>
                <a:spcPts val="1645"/>
              </a:lnSpc>
            </a:pPr>
            <a:r>
              <a:rPr lang="en-US" dirty="0"/>
              <a:t>2023</a:t>
            </a:r>
            <a:r>
              <a:rPr lang="en-US" spc="360" dirty="0"/>
              <a:t> </a:t>
            </a:r>
            <a:r>
              <a:rPr dirty="0"/>
              <a:t>|</a:t>
            </a:r>
            <a:r>
              <a:rPr spc="310" dirty="0"/>
              <a:t> </a:t>
            </a:r>
            <a:r>
              <a:rPr dirty="0"/>
              <a:t>American</a:t>
            </a:r>
            <a:r>
              <a:rPr spc="-70" dirty="0"/>
              <a:t> </a:t>
            </a:r>
            <a:r>
              <a:rPr dirty="0"/>
              <a:t>Academy</a:t>
            </a:r>
            <a:r>
              <a:rPr spc="-10" dirty="0"/>
              <a:t> </a:t>
            </a:r>
            <a:r>
              <a:rPr dirty="0"/>
              <a:t>of</a:t>
            </a:r>
            <a:r>
              <a:rPr spc="-10" dirty="0"/>
              <a:t> </a:t>
            </a:r>
            <a:r>
              <a:rPr dirty="0"/>
              <a:t>Implant</a:t>
            </a:r>
            <a:r>
              <a:rPr spc="-15" dirty="0"/>
              <a:t> </a:t>
            </a:r>
            <a:r>
              <a:rPr dirty="0"/>
              <a:t>Dentistry</a:t>
            </a:r>
            <a:r>
              <a:rPr spc="365" dirty="0"/>
              <a:t> </a:t>
            </a:r>
            <a:endParaRPr spc="-50" dirty="0"/>
          </a:p>
        </p:txBody>
      </p:sp>
      <p:sp>
        <p:nvSpPr>
          <p:cNvPr id="15" name="object 2">
            <a:extLst>
              <a:ext uri="{FF2B5EF4-FFF2-40B4-BE49-F238E27FC236}">
                <a16:creationId xmlns:a16="http://schemas.microsoft.com/office/drawing/2014/main" id="{0DF6F085-0B1F-1BF1-34C6-451C0F823287}"/>
              </a:ext>
            </a:extLst>
          </p:cNvPr>
          <p:cNvSpPr txBox="1">
            <a:spLocks/>
          </p:cNvSpPr>
          <p:nvPr/>
        </p:nvSpPr>
        <p:spPr>
          <a:xfrm>
            <a:off x="2956941" y="530889"/>
            <a:ext cx="10130563" cy="443711"/>
          </a:xfrm>
          <a:prstGeom prst="rect">
            <a:avLst/>
          </a:prstGeom>
        </p:spPr>
        <p:txBody>
          <a:bodyPr vert="horz" wrap="square" lIns="0" tIns="12700" rIns="0" bIns="0" rtlCol="0">
            <a:spAutoFit/>
          </a:bodyPr>
          <a:lstStyle>
            <a:lvl1pPr>
              <a:defRPr sz="2900" b="1" i="0">
                <a:solidFill>
                  <a:srgbClr val="00589D"/>
                </a:solidFill>
                <a:latin typeface="Arial"/>
                <a:ea typeface="+mj-ea"/>
                <a:cs typeface="Arial"/>
              </a:defRPr>
            </a:lvl1pPr>
          </a:lstStyle>
          <a:p>
            <a:pPr marL="19050">
              <a:spcBef>
                <a:spcPts val="100"/>
              </a:spcBef>
            </a:pPr>
            <a:r>
              <a:rPr lang="en-US" sz="2800" dirty="0">
                <a:solidFill>
                  <a:srgbClr val="007198"/>
                </a:solidFill>
              </a:rPr>
              <a:t>Candidate Number: </a:t>
            </a:r>
            <a:r>
              <a:rPr lang="en-US" sz="2800" dirty="0">
                <a:solidFill>
                  <a:srgbClr val="83276A"/>
                </a:solidFill>
              </a:rPr>
              <a:t>{Candidate number}</a:t>
            </a:r>
          </a:p>
        </p:txBody>
      </p:sp>
      <p:sp>
        <p:nvSpPr>
          <p:cNvPr id="16" name="object 2">
            <a:extLst>
              <a:ext uri="{FF2B5EF4-FFF2-40B4-BE49-F238E27FC236}">
                <a16:creationId xmlns:a16="http://schemas.microsoft.com/office/drawing/2014/main" id="{2F718813-A5C7-35A3-CDDC-8F1AABBEDD84}"/>
              </a:ext>
            </a:extLst>
          </p:cNvPr>
          <p:cNvSpPr txBox="1">
            <a:spLocks/>
          </p:cNvSpPr>
          <p:nvPr/>
        </p:nvSpPr>
        <p:spPr>
          <a:xfrm>
            <a:off x="3770630" y="4876800"/>
            <a:ext cx="4648200" cy="961802"/>
          </a:xfrm>
          <a:prstGeom prst="rect">
            <a:avLst/>
          </a:prstGeom>
        </p:spPr>
        <p:txBody>
          <a:bodyPr vert="horz" wrap="square" lIns="0" tIns="12700" rIns="0" bIns="0" rtlCol="0">
            <a:spAutoFit/>
          </a:bodyPr>
          <a:lstStyle>
            <a:lvl1pPr>
              <a:defRPr sz="2900" b="1" i="0">
                <a:solidFill>
                  <a:srgbClr val="00589D"/>
                </a:solidFill>
                <a:latin typeface="Arial"/>
                <a:ea typeface="+mj-ea"/>
                <a:cs typeface="Arial"/>
              </a:defRPr>
            </a:lvl1pPr>
          </a:lstStyle>
          <a:p>
            <a:pPr marL="19050">
              <a:spcBef>
                <a:spcPts val="100"/>
              </a:spcBef>
            </a:pPr>
            <a:r>
              <a:rPr lang="en-US" sz="2000" dirty="0">
                <a:solidFill>
                  <a:srgbClr val="007198"/>
                </a:solidFill>
              </a:rPr>
              <a:t>View: </a:t>
            </a:r>
            <a:r>
              <a:rPr lang="en-US" sz="2000" dirty="0">
                <a:solidFill>
                  <a:srgbClr val="83276A"/>
                </a:solidFill>
              </a:rPr>
              <a:t>{View}</a:t>
            </a:r>
          </a:p>
          <a:p>
            <a:pPr marL="19050">
              <a:spcBef>
                <a:spcPts val="100"/>
              </a:spcBef>
            </a:pPr>
            <a:r>
              <a:rPr lang="en-US" sz="2000" dirty="0">
                <a:solidFill>
                  <a:srgbClr val="007198"/>
                </a:solidFill>
              </a:rPr>
              <a:t>Date Radiograph taken: </a:t>
            </a:r>
            <a:r>
              <a:rPr lang="en-US" sz="2000" dirty="0">
                <a:solidFill>
                  <a:srgbClr val="83276A"/>
                </a:solidFill>
              </a:rPr>
              <a:t>{01/01/2000}</a:t>
            </a:r>
          </a:p>
          <a:p>
            <a:pPr marL="19050">
              <a:spcBef>
                <a:spcPts val="100"/>
              </a:spcBef>
            </a:pPr>
            <a:r>
              <a:rPr lang="en-US" sz="2000" dirty="0">
                <a:solidFill>
                  <a:srgbClr val="007198"/>
                </a:solidFill>
              </a:rPr>
              <a:t>Patient Initials: </a:t>
            </a:r>
            <a:r>
              <a:rPr lang="en-US" sz="2000" dirty="0">
                <a:solidFill>
                  <a:srgbClr val="83276A"/>
                </a:solidFill>
              </a:rPr>
              <a:t>{ABC}</a:t>
            </a:r>
          </a:p>
        </p:txBody>
      </p:sp>
      <p:sp>
        <p:nvSpPr>
          <p:cNvPr id="17" name="object 13">
            <a:extLst>
              <a:ext uri="{FF2B5EF4-FFF2-40B4-BE49-F238E27FC236}">
                <a16:creationId xmlns:a16="http://schemas.microsoft.com/office/drawing/2014/main" id="{3596949C-B3E2-FB0F-9838-4B93E8FC5603}"/>
              </a:ext>
            </a:extLst>
          </p:cNvPr>
          <p:cNvSpPr txBox="1"/>
          <p:nvPr/>
        </p:nvSpPr>
        <p:spPr>
          <a:xfrm>
            <a:off x="1230904" y="2518235"/>
            <a:ext cx="8991600" cy="382156"/>
          </a:xfrm>
          <a:prstGeom prst="rect">
            <a:avLst/>
          </a:prstGeom>
        </p:spPr>
        <p:txBody>
          <a:bodyPr vert="horz" wrap="square" lIns="0" tIns="12700" rIns="0" bIns="0" rtlCol="0">
            <a:spAutoFit/>
          </a:bodyPr>
          <a:lstStyle/>
          <a:p>
            <a:pPr marL="298450" marR="5080" indent="-285750">
              <a:spcBef>
                <a:spcPts val="120"/>
              </a:spcBef>
              <a:buFont typeface="Wingdings" panose="05000000000000000000" pitchFamily="2" charset="2"/>
              <a:buChar char="Ø"/>
            </a:pPr>
            <a:r>
              <a:rPr lang="en-US" sz="2400" dirty="0">
                <a:solidFill>
                  <a:srgbClr val="221F1F"/>
                </a:solidFill>
                <a:latin typeface="Arial"/>
                <a:cs typeface="Arial"/>
              </a:rPr>
              <a:t>Insert Radiograph </a:t>
            </a:r>
            <a:endParaRPr lang="en-US" sz="2400" dirty="0">
              <a:latin typeface="Arial"/>
              <a:cs typeface="Arial"/>
            </a:endParaRPr>
          </a:p>
        </p:txBody>
      </p:sp>
    </p:spTree>
    <p:extLst>
      <p:ext uri="{BB962C8B-B14F-4D97-AF65-F5344CB8AC3E}">
        <p14:creationId xmlns:p14="http://schemas.microsoft.com/office/powerpoint/2010/main" val="164882955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858348-B19C-4B64-F30C-83784D6B3FFA}"/>
            </a:ext>
          </a:extLst>
        </p:cNvPr>
        <p:cNvGrpSpPr/>
        <p:nvPr/>
      </p:nvGrpSpPr>
      <p:grpSpPr>
        <a:xfrm>
          <a:off x="0" y="0"/>
          <a:ext cx="0" cy="0"/>
          <a:chOff x="0" y="0"/>
          <a:chExt cx="0" cy="0"/>
        </a:xfrm>
      </p:grpSpPr>
      <p:grpSp>
        <p:nvGrpSpPr>
          <p:cNvPr id="3" name="object 3">
            <a:extLst>
              <a:ext uri="{FF2B5EF4-FFF2-40B4-BE49-F238E27FC236}">
                <a16:creationId xmlns:a16="http://schemas.microsoft.com/office/drawing/2014/main" id="{81C6AF7C-9067-37E4-73DC-C27F4EC3CA30}"/>
              </a:ext>
            </a:extLst>
          </p:cNvPr>
          <p:cNvGrpSpPr/>
          <p:nvPr/>
        </p:nvGrpSpPr>
        <p:grpSpPr>
          <a:xfrm>
            <a:off x="0" y="0"/>
            <a:ext cx="12189460" cy="1392555"/>
            <a:chOff x="0" y="0"/>
            <a:chExt cx="12189460" cy="1392555"/>
          </a:xfrm>
        </p:grpSpPr>
        <p:sp>
          <p:nvSpPr>
            <p:cNvPr id="4" name="object 4">
              <a:extLst>
                <a:ext uri="{FF2B5EF4-FFF2-40B4-BE49-F238E27FC236}">
                  <a16:creationId xmlns:a16="http://schemas.microsoft.com/office/drawing/2014/main" id="{FA8F6A6E-EA53-75C9-42E2-9BF5502C6380}"/>
                </a:ext>
              </a:extLst>
            </p:cNvPr>
            <p:cNvSpPr/>
            <p:nvPr/>
          </p:nvSpPr>
          <p:spPr>
            <a:xfrm>
              <a:off x="0" y="0"/>
              <a:ext cx="12189460" cy="1375410"/>
            </a:xfrm>
            <a:custGeom>
              <a:avLst/>
              <a:gdLst/>
              <a:ahLst/>
              <a:cxnLst/>
              <a:rect l="l" t="t" r="r" b="b"/>
              <a:pathLst>
                <a:path w="12189460" h="1375410">
                  <a:moveTo>
                    <a:pt x="12188952" y="0"/>
                  </a:moveTo>
                  <a:lnTo>
                    <a:pt x="10822457" y="0"/>
                  </a:lnTo>
                  <a:lnTo>
                    <a:pt x="0" y="0"/>
                  </a:lnTo>
                  <a:lnTo>
                    <a:pt x="0" y="226783"/>
                  </a:lnTo>
                  <a:lnTo>
                    <a:pt x="10822457" y="226783"/>
                  </a:lnTo>
                  <a:lnTo>
                    <a:pt x="10822457" y="1375003"/>
                  </a:lnTo>
                  <a:lnTo>
                    <a:pt x="12188952" y="1375003"/>
                  </a:lnTo>
                  <a:lnTo>
                    <a:pt x="12188952" y="226783"/>
                  </a:lnTo>
                  <a:lnTo>
                    <a:pt x="12188952" y="0"/>
                  </a:lnTo>
                  <a:close/>
                </a:path>
              </a:pathLst>
            </a:custGeom>
            <a:solidFill>
              <a:srgbClr val="007699"/>
            </a:solidFill>
          </p:spPr>
          <p:txBody>
            <a:bodyPr wrap="square" lIns="0" tIns="0" rIns="0" bIns="0" rtlCol="0"/>
            <a:lstStyle/>
            <a:p>
              <a:endParaRPr/>
            </a:p>
          </p:txBody>
        </p:sp>
        <p:sp>
          <p:nvSpPr>
            <p:cNvPr id="5" name="object 5">
              <a:extLst>
                <a:ext uri="{FF2B5EF4-FFF2-40B4-BE49-F238E27FC236}">
                  <a16:creationId xmlns:a16="http://schemas.microsoft.com/office/drawing/2014/main" id="{8B91000E-D845-39D4-6146-F2A2DE8FBFE7}"/>
                </a:ext>
              </a:extLst>
            </p:cNvPr>
            <p:cNvSpPr/>
            <p:nvPr/>
          </p:nvSpPr>
          <p:spPr>
            <a:xfrm>
              <a:off x="10822457" y="1368653"/>
              <a:ext cx="1366520" cy="12700"/>
            </a:xfrm>
            <a:custGeom>
              <a:avLst/>
              <a:gdLst/>
              <a:ahLst/>
              <a:cxnLst/>
              <a:rect l="l" t="t" r="r" b="b"/>
              <a:pathLst>
                <a:path w="1366520" h="12700">
                  <a:moveTo>
                    <a:pt x="0" y="12700"/>
                  </a:moveTo>
                  <a:lnTo>
                    <a:pt x="1366494" y="12700"/>
                  </a:lnTo>
                  <a:lnTo>
                    <a:pt x="1366494" y="0"/>
                  </a:lnTo>
                  <a:lnTo>
                    <a:pt x="0" y="0"/>
                  </a:lnTo>
                  <a:lnTo>
                    <a:pt x="0" y="12700"/>
                  </a:lnTo>
                  <a:close/>
                </a:path>
              </a:pathLst>
            </a:custGeom>
            <a:solidFill>
              <a:srgbClr val="FFFFFF"/>
            </a:solidFill>
          </p:spPr>
          <p:txBody>
            <a:bodyPr wrap="square" lIns="0" tIns="0" rIns="0" bIns="0" rtlCol="0"/>
            <a:lstStyle/>
            <a:p>
              <a:endParaRPr/>
            </a:p>
          </p:txBody>
        </p:sp>
        <p:sp>
          <p:nvSpPr>
            <p:cNvPr id="6" name="object 6">
              <a:extLst>
                <a:ext uri="{FF2B5EF4-FFF2-40B4-BE49-F238E27FC236}">
                  <a16:creationId xmlns:a16="http://schemas.microsoft.com/office/drawing/2014/main" id="{D3F12878-AB62-8D6D-467F-5ABAA538A9A6}"/>
                </a:ext>
              </a:extLst>
            </p:cNvPr>
            <p:cNvSpPr/>
            <p:nvPr/>
          </p:nvSpPr>
          <p:spPr>
            <a:xfrm>
              <a:off x="10822457" y="0"/>
              <a:ext cx="0" cy="1375410"/>
            </a:xfrm>
            <a:custGeom>
              <a:avLst/>
              <a:gdLst/>
              <a:ahLst/>
              <a:cxnLst/>
              <a:rect l="l" t="t" r="r" b="b"/>
              <a:pathLst>
                <a:path h="1375410">
                  <a:moveTo>
                    <a:pt x="0" y="0"/>
                  </a:moveTo>
                  <a:lnTo>
                    <a:pt x="0" y="1375003"/>
                  </a:lnTo>
                </a:path>
              </a:pathLst>
            </a:custGeom>
            <a:ln w="12700">
              <a:solidFill>
                <a:srgbClr val="FFFFFF"/>
              </a:solidFill>
            </a:ln>
          </p:spPr>
          <p:txBody>
            <a:bodyPr wrap="square" lIns="0" tIns="0" rIns="0" bIns="0" rtlCol="0"/>
            <a:lstStyle/>
            <a:p>
              <a:endParaRPr/>
            </a:p>
          </p:txBody>
        </p:sp>
        <p:sp>
          <p:nvSpPr>
            <p:cNvPr id="7" name="object 7">
              <a:extLst>
                <a:ext uri="{FF2B5EF4-FFF2-40B4-BE49-F238E27FC236}">
                  <a16:creationId xmlns:a16="http://schemas.microsoft.com/office/drawing/2014/main" id="{BC515015-A9EB-FE7D-1384-D6956B8372DD}"/>
                </a:ext>
              </a:extLst>
            </p:cNvPr>
            <p:cNvSpPr/>
            <p:nvPr/>
          </p:nvSpPr>
          <p:spPr>
            <a:xfrm>
              <a:off x="10822461" y="8511"/>
              <a:ext cx="1366520" cy="1366520"/>
            </a:xfrm>
            <a:custGeom>
              <a:avLst/>
              <a:gdLst/>
              <a:ahLst/>
              <a:cxnLst/>
              <a:rect l="l" t="t" r="r" b="b"/>
              <a:pathLst>
                <a:path w="1366520" h="1366520">
                  <a:moveTo>
                    <a:pt x="1366494" y="0"/>
                  </a:moveTo>
                  <a:lnTo>
                    <a:pt x="0" y="1366494"/>
                  </a:lnTo>
                  <a:lnTo>
                    <a:pt x="1366494" y="1366494"/>
                  </a:lnTo>
                  <a:lnTo>
                    <a:pt x="1366494" y="0"/>
                  </a:lnTo>
                  <a:close/>
                </a:path>
              </a:pathLst>
            </a:custGeom>
            <a:solidFill>
              <a:srgbClr val="004E66"/>
            </a:solidFill>
          </p:spPr>
          <p:txBody>
            <a:bodyPr wrap="square" lIns="0" tIns="0" rIns="0" bIns="0" rtlCol="0"/>
            <a:lstStyle/>
            <a:p>
              <a:endParaRPr/>
            </a:p>
          </p:txBody>
        </p:sp>
        <p:sp>
          <p:nvSpPr>
            <p:cNvPr id="8" name="object 8">
              <a:extLst>
                <a:ext uri="{FF2B5EF4-FFF2-40B4-BE49-F238E27FC236}">
                  <a16:creationId xmlns:a16="http://schemas.microsoft.com/office/drawing/2014/main" id="{3E4B07FC-11F6-59ED-609D-96DA39DA3C0A}"/>
                </a:ext>
              </a:extLst>
            </p:cNvPr>
            <p:cNvSpPr/>
            <p:nvPr/>
          </p:nvSpPr>
          <p:spPr>
            <a:xfrm>
              <a:off x="0" y="1275626"/>
              <a:ext cx="2957195" cy="116839"/>
            </a:xfrm>
            <a:custGeom>
              <a:avLst/>
              <a:gdLst/>
              <a:ahLst/>
              <a:cxnLst/>
              <a:rect l="l" t="t" r="r" b="b"/>
              <a:pathLst>
                <a:path w="2957195" h="116840">
                  <a:moveTo>
                    <a:pt x="0" y="116649"/>
                  </a:moveTo>
                  <a:lnTo>
                    <a:pt x="2956941" y="116649"/>
                  </a:lnTo>
                  <a:lnTo>
                    <a:pt x="2956941" y="0"/>
                  </a:lnTo>
                  <a:lnTo>
                    <a:pt x="0" y="0"/>
                  </a:lnTo>
                  <a:lnTo>
                    <a:pt x="0" y="116649"/>
                  </a:lnTo>
                  <a:close/>
                </a:path>
              </a:pathLst>
            </a:custGeom>
            <a:solidFill>
              <a:srgbClr val="007198"/>
            </a:solidFill>
          </p:spPr>
          <p:txBody>
            <a:bodyPr wrap="square" lIns="0" tIns="0" rIns="0" bIns="0" rtlCol="0"/>
            <a:lstStyle/>
            <a:p>
              <a:endParaRPr/>
            </a:p>
          </p:txBody>
        </p:sp>
        <p:sp>
          <p:nvSpPr>
            <p:cNvPr id="9" name="object 9">
              <a:extLst>
                <a:ext uri="{FF2B5EF4-FFF2-40B4-BE49-F238E27FC236}">
                  <a16:creationId xmlns:a16="http://schemas.microsoft.com/office/drawing/2014/main" id="{EAAE296F-9A49-388A-D245-F42895205428}"/>
                </a:ext>
              </a:extLst>
            </p:cNvPr>
            <p:cNvSpPr/>
            <p:nvPr/>
          </p:nvSpPr>
          <p:spPr>
            <a:xfrm>
              <a:off x="2956941" y="1275626"/>
              <a:ext cx="3044190" cy="116839"/>
            </a:xfrm>
            <a:custGeom>
              <a:avLst/>
              <a:gdLst/>
              <a:ahLst/>
              <a:cxnLst/>
              <a:rect l="l" t="t" r="r" b="b"/>
              <a:pathLst>
                <a:path w="3044190" h="116840">
                  <a:moveTo>
                    <a:pt x="0" y="116649"/>
                  </a:moveTo>
                  <a:lnTo>
                    <a:pt x="3043745" y="116649"/>
                  </a:lnTo>
                  <a:lnTo>
                    <a:pt x="3043745" y="0"/>
                  </a:lnTo>
                  <a:lnTo>
                    <a:pt x="0" y="0"/>
                  </a:lnTo>
                  <a:lnTo>
                    <a:pt x="0" y="116649"/>
                  </a:lnTo>
                  <a:close/>
                </a:path>
              </a:pathLst>
            </a:custGeom>
            <a:solidFill>
              <a:srgbClr val="83276A"/>
            </a:solidFill>
          </p:spPr>
          <p:txBody>
            <a:bodyPr wrap="square" lIns="0" tIns="0" rIns="0" bIns="0" rtlCol="0"/>
            <a:lstStyle/>
            <a:p>
              <a:endParaRPr/>
            </a:p>
          </p:txBody>
        </p:sp>
        <p:sp>
          <p:nvSpPr>
            <p:cNvPr id="10" name="object 10">
              <a:extLst>
                <a:ext uri="{FF2B5EF4-FFF2-40B4-BE49-F238E27FC236}">
                  <a16:creationId xmlns:a16="http://schemas.microsoft.com/office/drawing/2014/main" id="{FA83878D-C685-C3F9-F577-E1A440765E57}"/>
                </a:ext>
              </a:extLst>
            </p:cNvPr>
            <p:cNvSpPr/>
            <p:nvPr/>
          </p:nvSpPr>
          <p:spPr>
            <a:xfrm>
              <a:off x="6000686" y="1275626"/>
              <a:ext cx="3357245" cy="116839"/>
            </a:xfrm>
            <a:custGeom>
              <a:avLst/>
              <a:gdLst/>
              <a:ahLst/>
              <a:cxnLst/>
              <a:rect l="l" t="t" r="r" b="b"/>
              <a:pathLst>
                <a:path w="3357245" h="116840">
                  <a:moveTo>
                    <a:pt x="0" y="116649"/>
                  </a:moveTo>
                  <a:lnTo>
                    <a:pt x="3356749" y="116649"/>
                  </a:lnTo>
                  <a:lnTo>
                    <a:pt x="3356749" y="0"/>
                  </a:lnTo>
                  <a:lnTo>
                    <a:pt x="0" y="0"/>
                  </a:lnTo>
                  <a:lnTo>
                    <a:pt x="0" y="116649"/>
                  </a:lnTo>
                  <a:close/>
                </a:path>
              </a:pathLst>
            </a:custGeom>
            <a:solidFill>
              <a:srgbClr val="033B6A"/>
            </a:solidFill>
          </p:spPr>
          <p:txBody>
            <a:bodyPr wrap="square" lIns="0" tIns="0" rIns="0" bIns="0" rtlCol="0"/>
            <a:lstStyle/>
            <a:p>
              <a:endParaRPr/>
            </a:p>
          </p:txBody>
        </p:sp>
        <p:sp>
          <p:nvSpPr>
            <p:cNvPr id="11" name="object 11">
              <a:extLst>
                <a:ext uri="{FF2B5EF4-FFF2-40B4-BE49-F238E27FC236}">
                  <a16:creationId xmlns:a16="http://schemas.microsoft.com/office/drawing/2014/main" id="{54A56078-473A-0391-8FDA-732CEC4DFBC9}"/>
                </a:ext>
              </a:extLst>
            </p:cNvPr>
            <p:cNvSpPr/>
            <p:nvPr/>
          </p:nvSpPr>
          <p:spPr>
            <a:xfrm>
              <a:off x="9357436" y="1275626"/>
              <a:ext cx="2832100" cy="116839"/>
            </a:xfrm>
            <a:custGeom>
              <a:avLst/>
              <a:gdLst/>
              <a:ahLst/>
              <a:cxnLst/>
              <a:rect l="l" t="t" r="r" b="b"/>
              <a:pathLst>
                <a:path w="2832100" h="116840">
                  <a:moveTo>
                    <a:pt x="2831515" y="0"/>
                  </a:moveTo>
                  <a:lnTo>
                    <a:pt x="0" y="0"/>
                  </a:lnTo>
                  <a:lnTo>
                    <a:pt x="0" y="116649"/>
                  </a:lnTo>
                  <a:lnTo>
                    <a:pt x="2831515" y="116649"/>
                  </a:lnTo>
                  <a:lnTo>
                    <a:pt x="2831515" y="0"/>
                  </a:lnTo>
                  <a:close/>
                </a:path>
              </a:pathLst>
            </a:custGeom>
            <a:solidFill>
              <a:srgbClr val="1F6A84"/>
            </a:solidFill>
          </p:spPr>
          <p:txBody>
            <a:bodyPr wrap="square" lIns="0" tIns="0" rIns="0" bIns="0" rtlCol="0"/>
            <a:lstStyle/>
            <a:p>
              <a:endParaRPr/>
            </a:p>
          </p:txBody>
        </p:sp>
        <p:pic>
          <p:nvPicPr>
            <p:cNvPr id="12" name="object 12">
              <a:extLst>
                <a:ext uri="{FF2B5EF4-FFF2-40B4-BE49-F238E27FC236}">
                  <a16:creationId xmlns:a16="http://schemas.microsoft.com/office/drawing/2014/main" id="{870AC8FE-F0C6-6434-67C9-08CD9B1FA3FF}"/>
                </a:ext>
              </a:extLst>
            </p:cNvPr>
            <p:cNvPicPr/>
            <p:nvPr/>
          </p:nvPicPr>
          <p:blipFill>
            <a:blip r:embed="rId2" cstate="print"/>
            <a:stretch>
              <a:fillRect/>
            </a:stretch>
          </p:blipFill>
          <p:spPr>
            <a:xfrm>
              <a:off x="577773" y="266509"/>
              <a:ext cx="1845106" cy="917575"/>
            </a:xfrm>
            <a:prstGeom prst="rect">
              <a:avLst/>
            </a:prstGeom>
          </p:spPr>
        </p:pic>
      </p:grpSp>
      <p:sp>
        <p:nvSpPr>
          <p:cNvPr id="14" name="object 14">
            <a:extLst>
              <a:ext uri="{FF2B5EF4-FFF2-40B4-BE49-F238E27FC236}">
                <a16:creationId xmlns:a16="http://schemas.microsoft.com/office/drawing/2014/main" id="{A0DB8598-C2AE-6F1D-1816-71F6C1F9F2DD}"/>
              </a:ext>
            </a:extLst>
          </p:cNvPr>
          <p:cNvSpPr txBox="1">
            <a:spLocks noGrp="1"/>
          </p:cNvSpPr>
          <p:nvPr>
            <p:ph type="ftr" sz="quarter" idx="5"/>
          </p:nvPr>
        </p:nvSpPr>
        <p:spPr>
          <a:xfrm>
            <a:off x="4039483" y="6477000"/>
            <a:ext cx="4113033" cy="205184"/>
          </a:xfrm>
          <a:prstGeom prst="rect">
            <a:avLst/>
          </a:prstGeom>
        </p:spPr>
        <p:txBody>
          <a:bodyPr vert="horz" wrap="square" lIns="0" tIns="0" rIns="0" bIns="0" rtlCol="0">
            <a:spAutoFit/>
          </a:bodyPr>
          <a:lstStyle/>
          <a:p>
            <a:pPr marL="12700">
              <a:lnSpc>
                <a:spcPts val="1645"/>
              </a:lnSpc>
            </a:pPr>
            <a:r>
              <a:rPr lang="en-US" dirty="0"/>
              <a:t>2023</a:t>
            </a:r>
            <a:r>
              <a:rPr lang="en-US" spc="360" dirty="0"/>
              <a:t> </a:t>
            </a:r>
            <a:r>
              <a:rPr dirty="0"/>
              <a:t>|</a:t>
            </a:r>
            <a:r>
              <a:rPr spc="310" dirty="0"/>
              <a:t> </a:t>
            </a:r>
            <a:r>
              <a:rPr dirty="0"/>
              <a:t>American</a:t>
            </a:r>
            <a:r>
              <a:rPr spc="-70" dirty="0"/>
              <a:t> </a:t>
            </a:r>
            <a:r>
              <a:rPr dirty="0"/>
              <a:t>Academy</a:t>
            </a:r>
            <a:r>
              <a:rPr spc="-10" dirty="0"/>
              <a:t> </a:t>
            </a:r>
            <a:r>
              <a:rPr dirty="0"/>
              <a:t>of</a:t>
            </a:r>
            <a:r>
              <a:rPr spc="-10" dirty="0"/>
              <a:t> </a:t>
            </a:r>
            <a:r>
              <a:rPr dirty="0"/>
              <a:t>Implant</a:t>
            </a:r>
            <a:r>
              <a:rPr spc="-15" dirty="0"/>
              <a:t> </a:t>
            </a:r>
            <a:r>
              <a:rPr dirty="0"/>
              <a:t>Dentistry</a:t>
            </a:r>
            <a:r>
              <a:rPr spc="365" dirty="0"/>
              <a:t> </a:t>
            </a:r>
            <a:endParaRPr spc="-50" dirty="0"/>
          </a:p>
        </p:txBody>
      </p:sp>
      <p:sp>
        <p:nvSpPr>
          <p:cNvPr id="15" name="object 2">
            <a:extLst>
              <a:ext uri="{FF2B5EF4-FFF2-40B4-BE49-F238E27FC236}">
                <a16:creationId xmlns:a16="http://schemas.microsoft.com/office/drawing/2014/main" id="{88F96AF7-6B32-AE5C-7540-B8D8C14C512D}"/>
              </a:ext>
            </a:extLst>
          </p:cNvPr>
          <p:cNvSpPr txBox="1">
            <a:spLocks/>
          </p:cNvSpPr>
          <p:nvPr/>
        </p:nvSpPr>
        <p:spPr>
          <a:xfrm>
            <a:off x="2956941" y="530889"/>
            <a:ext cx="10130563" cy="443711"/>
          </a:xfrm>
          <a:prstGeom prst="rect">
            <a:avLst/>
          </a:prstGeom>
        </p:spPr>
        <p:txBody>
          <a:bodyPr vert="horz" wrap="square" lIns="0" tIns="12700" rIns="0" bIns="0" rtlCol="0">
            <a:spAutoFit/>
          </a:bodyPr>
          <a:lstStyle>
            <a:lvl1pPr>
              <a:defRPr sz="2900" b="1" i="0">
                <a:solidFill>
                  <a:srgbClr val="00589D"/>
                </a:solidFill>
                <a:latin typeface="Arial"/>
                <a:ea typeface="+mj-ea"/>
                <a:cs typeface="Arial"/>
              </a:defRPr>
            </a:lvl1pPr>
          </a:lstStyle>
          <a:p>
            <a:pPr marL="19050">
              <a:spcBef>
                <a:spcPts val="100"/>
              </a:spcBef>
            </a:pPr>
            <a:r>
              <a:rPr lang="en-US" sz="2800" dirty="0">
                <a:solidFill>
                  <a:srgbClr val="007198"/>
                </a:solidFill>
              </a:rPr>
              <a:t>Candidate Number: </a:t>
            </a:r>
            <a:r>
              <a:rPr lang="en-US" sz="2800" dirty="0">
                <a:solidFill>
                  <a:srgbClr val="83276A"/>
                </a:solidFill>
              </a:rPr>
              <a:t>{Candidate number}</a:t>
            </a:r>
          </a:p>
        </p:txBody>
      </p:sp>
      <p:sp>
        <p:nvSpPr>
          <p:cNvPr id="16" name="object 2">
            <a:extLst>
              <a:ext uri="{FF2B5EF4-FFF2-40B4-BE49-F238E27FC236}">
                <a16:creationId xmlns:a16="http://schemas.microsoft.com/office/drawing/2014/main" id="{33673966-6041-9986-C126-ADA661C1C3C2}"/>
              </a:ext>
            </a:extLst>
          </p:cNvPr>
          <p:cNvSpPr txBox="1">
            <a:spLocks/>
          </p:cNvSpPr>
          <p:nvPr/>
        </p:nvSpPr>
        <p:spPr>
          <a:xfrm>
            <a:off x="3770630" y="4876800"/>
            <a:ext cx="4648200" cy="961802"/>
          </a:xfrm>
          <a:prstGeom prst="rect">
            <a:avLst/>
          </a:prstGeom>
        </p:spPr>
        <p:txBody>
          <a:bodyPr vert="horz" wrap="square" lIns="0" tIns="12700" rIns="0" bIns="0" rtlCol="0">
            <a:spAutoFit/>
          </a:bodyPr>
          <a:lstStyle>
            <a:lvl1pPr>
              <a:defRPr sz="2900" b="1" i="0">
                <a:solidFill>
                  <a:srgbClr val="00589D"/>
                </a:solidFill>
                <a:latin typeface="Arial"/>
                <a:ea typeface="+mj-ea"/>
                <a:cs typeface="Arial"/>
              </a:defRPr>
            </a:lvl1pPr>
          </a:lstStyle>
          <a:p>
            <a:pPr marL="19050">
              <a:spcBef>
                <a:spcPts val="100"/>
              </a:spcBef>
            </a:pPr>
            <a:r>
              <a:rPr lang="en-US" sz="2000" dirty="0">
                <a:solidFill>
                  <a:srgbClr val="007198"/>
                </a:solidFill>
              </a:rPr>
              <a:t>View: </a:t>
            </a:r>
            <a:r>
              <a:rPr lang="en-US" sz="2000" dirty="0">
                <a:solidFill>
                  <a:srgbClr val="83276A"/>
                </a:solidFill>
              </a:rPr>
              <a:t>{View}</a:t>
            </a:r>
          </a:p>
          <a:p>
            <a:pPr marL="19050">
              <a:spcBef>
                <a:spcPts val="100"/>
              </a:spcBef>
            </a:pPr>
            <a:r>
              <a:rPr lang="en-US" sz="2000" dirty="0">
                <a:solidFill>
                  <a:srgbClr val="007198"/>
                </a:solidFill>
              </a:rPr>
              <a:t>Date Radiograph taken: </a:t>
            </a:r>
            <a:r>
              <a:rPr lang="en-US" sz="2000" dirty="0">
                <a:solidFill>
                  <a:srgbClr val="83276A"/>
                </a:solidFill>
              </a:rPr>
              <a:t>{01/01/2000}</a:t>
            </a:r>
          </a:p>
          <a:p>
            <a:pPr marL="19050">
              <a:spcBef>
                <a:spcPts val="100"/>
              </a:spcBef>
            </a:pPr>
            <a:r>
              <a:rPr lang="en-US" sz="2000" dirty="0">
                <a:solidFill>
                  <a:srgbClr val="007198"/>
                </a:solidFill>
              </a:rPr>
              <a:t>Patient Initials: </a:t>
            </a:r>
            <a:r>
              <a:rPr lang="en-US" sz="2000" dirty="0">
                <a:solidFill>
                  <a:srgbClr val="83276A"/>
                </a:solidFill>
              </a:rPr>
              <a:t>{ABC}</a:t>
            </a:r>
          </a:p>
        </p:txBody>
      </p:sp>
      <p:sp>
        <p:nvSpPr>
          <p:cNvPr id="17" name="object 13">
            <a:extLst>
              <a:ext uri="{FF2B5EF4-FFF2-40B4-BE49-F238E27FC236}">
                <a16:creationId xmlns:a16="http://schemas.microsoft.com/office/drawing/2014/main" id="{880A024A-30BF-5F75-08EA-4C0D91A2367D}"/>
              </a:ext>
            </a:extLst>
          </p:cNvPr>
          <p:cNvSpPr txBox="1"/>
          <p:nvPr/>
        </p:nvSpPr>
        <p:spPr>
          <a:xfrm>
            <a:off x="1230904" y="2518235"/>
            <a:ext cx="8991600" cy="382156"/>
          </a:xfrm>
          <a:prstGeom prst="rect">
            <a:avLst/>
          </a:prstGeom>
        </p:spPr>
        <p:txBody>
          <a:bodyPr vert="horz" wrap="square" lIns="0" tIns="12700" rIns="0" bIns="0" rtlCol="0">
            <a:spAutoFit/>
          </a:bodyPr>
          <a:lstStyle/>
          <a:p>
            <a:pPr marL="298450" marR="5080" indent="-285750">
              <a:spcBef>
                <a:spcPts val="120"/>
              </a:spcBef>
              <a:buFont typeface="Wingdings" panose="05000000000000000000" pitchFamily="2" charset="2"/>
              <a:buChar char="Ø"/>
            </a:pPr>
            <a:r>
              <a:rPr lang="en-US" sz="2400" dirty="0">
                <a:solidFill>
                  <a:srgbClr val="221F1F"/>
                </a:solidFill>
                <a:latin typeface="Arial"/>
                <a:cs typeface="Arial"/>
              </a:rPr>
              <a:t>Insert Radiograph </a:t>
            </a:r>
            <a:endParaRPr lang="en-US" sz="2400" dirty="0">
              <a:latin typeface="Arial"/>
              <a:cs typeface="Arial"/>
            </a:endParaRPr>
          </a:p>
        </p:txBody>
      </p:sp>
    </p:spTree>
    <p:extLst>
      <p:ext uri="{BB962C8B-B14F-4D97-AF65-F5344CB8AC3E}">
        <p14:creationId xmlns:p14="http://schemas.microsoft.com/office/powerpoint/2010/main" val="38110396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4D3F12-CDAD-BA1E-0DD0-CB71BC130FBE}"/>
            </a:ext>
          </a:extLst>
        </p:cNvPr>
        <p:cNvGrpSpPr/>
        <p:nvPr/>
      </p:nvGrpSpPr>
      <p:grpSpPr>
        <a:xfrm>
          <a:off x="0" y="0"/>
          <a:ext cx="0" cy="0"/>
          <a:chOff x="0" y="0"/>
          <a:chExt cx="0" cy="0"/>
        </a:xfrm>
      </p:grpSpPr>
      <p:sp>
        <p:nvSpPr>
          <p:cNvPr id="2" name="object 2">
            <a:extLst>
              <a:ext uri="{FF2B5EF4-FFF2-40B4-BE49-F238E27FC236}">
                <a16:creationId xmlns:a16="http://schemas.microsoft.com/office/drawing/2014/main" id="{749C0486-49AF-9AD9-3568-8DE2F33783FF}"/>
              </a:ext>
            </a:extLst>
          </p:cNvPr>
          <p:cNvSpPr txBox="1"/>
          <p:nvPr/>
        </p:nvSpPr>
        <p:spPr>
          <a:xfrm>
            <a:off x="3816642" y="224459"/>
            <a:ext cx="8372475" cy="890905"/>
          </a:xfrm>
          <a:prstGeom prst="rect">
            <a:avLst/>
          </a:prstGeom>
          <a:solidFill>
            <a:srgbClr val="007198"/>
          </a:solidFill>
        </p:spPr>
        <p:txBody>
          <a:bodyPr vert="horz" wrap="square" lIns="0" tIns="107314" rIns="0" bIns="0" rtlCol="0">
            <a:spAutoFit/>
          </a:bodyPr>
          <a:lstStyle/>
          <a:p>
            <a:pPr marL="307340" marR="356870">
              <a:lnSpc>
                <a:spcPct val="114599"/>
              </a:lnSpc>
              <a:spcBef>
                <a:spcPts val="844"/>
              </a:spcBef>
            </a:pPr>
            <a:r>
              <a:rPr sz="1600" i="1" dirty="0">
                <a:solidFill>
                  <a:srgbClr val="FFFFFF"/>
                </a:solidFill>
                <a:latin typeface="Arial"/>
                <a:cs typeface="Arial"/>
              </a:rPr>
              <a:t>Advancing</a:t>
            </a:r>
            <a:r>
              <a:rPr sz="1600" i="1" spc="-30" dirty="0">
                <a:solidFill>
                  <a:srgbClr val="FFFFFF"/>
                </a:solidFill>
                <a:latin typeface="Arial"/>
                <a:cs typeface="Arial"/>
              </a:rPr>
              <a:t> </a:t>
            </a:r>
            <a:r>
              <a:rPr sz="1600" i="1" dirty="0">
                <a:solidFill>
                  <a:srgbClr val="FFFFFF"/>
                </a:solidFill>
                <a:latin typeface="Arial"/>
                <a:cs typeface="Arial"/>
              </a:rPr>
              <a:t>the</a:t>
            </a:r>
            <a:r>
              <a:rPr sz="1600" i="1" spc="-15" dirty="0">
                <a:solidFill>
                  <a:srgbClr val="FFFFFF"/>
                </a:solidFill>
                <a:latin typeface="Arial"/>
                <a:cs typeface="Arial"/>
              </a:rPr>
              <a:t> </a:t>
            </a:r>
            <a:r>
              <a:rPr sz="1600" i="1" dirty="0">
                <a:solidFill>
                  <a:srgbClr val="FFFFFF"/>
                </a:solidFill>
                <a:latin typeface="Arial"/>
                <a:cs typeface="Arial"/>
              </a:rPr>
              <a:t>science</a:t>
            </a:r>
            <a:r>
              <a:rPr sz="1600" i="1" spc="-15" dirty="0">
                <a:solidFill>
                  <a:srgbClr val="FFFFFF"/>
                </a:solidFill>
                <a:latin typeface="Arial"/>
                <a:cs typeface="Arial"/>
              </a:rPr>
              <a:t> </a:t>
            </a:r>
            <a:r>
              <a:rPr sz="1600" i="1" dirty="0">
                <a:solidFill>
                  <a:srgbClr val="FFFFFF"/>
                </a:solidFill>
                <a:latin typeface="Arial"/>
                <a:cs typeface="Arial"/>
              </a:rPr>
              <a:t>and</a:t>
            </a:r>
            <a:r>
              <a:rPr sz="1600" i="1" spc="-15" dirty="0">
                <a:solidFill>
                  <a:srgbClr val="FFFFFF"/>
                </a:solidFill>
                <a:latin typeface="Arial"/>
                <a:cs typeface="Arial"/>
              </a:rPr>
              <a:t> </a:t>
            </a:r>
            <a:r>
              <a:rPr sz="1600" i="1" dirty="0">
                <a:solidFill>
                  <a:srgbClr val="FFFFFF"/>
                </a:solidFill>
                <a:latin typeface="Arial"/>
                <a:cs typeface="Arial"/>
              </a:rPr>
              <a:t>practice</a:t>
            </a:r>
            <a:r>
              <a:rPr sz="1600" i="1" spc="-15" dirty="0">
                <a:solidFill>
                  <a:srgbClr val="FFFFFF"/>
                </a:solidFill>
                <a:latin typeface="Arial"/>
                <a:cs typeface="Arial"/>
              </a:rPr>
              <a:t> </a:t>
            </a:r>
            <a:r>
              <a:rPr sz="1600" i="1" dirty="0">
                <a:solidFill>
                  <a:srgbClr val="FFFFFF"/>
                </a:solidFill>
                <a:latin typeface="Arial"/>
                <a:cs typeface="Arial"/>
              </a:rPr>
              <a:t>of</a:t>
            </a:r>
            <a:r>
              <a:rPr sz="1600" i="1" spc="-15" dirty="0">
                <a:solidFill>
                  <a:srgbClr val="FFFFFF"/>
                </a:solidFill>
                <a:latin typeface="Arial"/>
                <a:cs typeface="Arial"/>
              </a:rPr>
              <a:t> </a:t>
            </a:r>
            <a:r>
              <a:rPr sz="1600" i="1" dirty="0">
                <a:solidFill>
                  <a:srgbClr val="FFFFFF"/>
                </a:solidFill>
                <a:latin typeface="Arial"/>
                <a:cs typeface="Arial"/>
              </a:rPr>
              <a:t>Implant</a:t>
            </a:r>
            <a:r>
              <a:rPr sz="1600" i="1" spc="-15" dirty="0">
                <a:solidFill>
                  <a:srgbClr val="FFFFFF"/>
                </a:solidFill>
                <a:latin typeface="Arial"/>
                <a:cs typeface="Arial"/>
              </a:rPr>
              <a:t> </a:t>
            </a:r>
            <a:r>
              <a:rPr sz="1600" i="1" dirty="0">
                <a:solidFill>
                  <a:srgbClr val="FFFFFF"/>
                </a:solidFill>
                <a:latin typeface="Arial"/>
                <a:cs typeface="Arial"/>
              </a:rPr>
              <a:t>Dentistry</a:t>
            </a:r>
            <a:r>
              <a:rPr sz="1600" i="1" spc="-15" dirty="0">
                <a:solidFill>
                  <a:srgbClr val="FFFFFF"/>
                </a:solidFill>
                <a:latin typeface="Arial"/>
                <a:cs typeface="Arial"/>
              </a:rPr>
              <a:t> </a:t>
            </a:r>
            <a:r>
              <a:rPr sz="1600" i="1" dirty="0">
                <a:solidFill>
                  <a:srgbClr val="FFFFFF"/>
                </a:solidFill>
                <a:latin typeface="Arial"/>
                <a:cs typeface="Arial"/>
              </a:rPr>
              <a:t>through</a:t>
            </a:r>
            <a:r>
              <a:rPr sz="1600" i="1" spc="-15" dirty="0">
                <a:solidFill>
                  <a:srgbClr val="FFFFFF"/>
                </a:solidFill>
                <a:latin typeface="Arial"/>
                <a:cs typeface="Arial"/>
              </a:rPr>
              <a:t> </a:t>
            </a:r>
            <a:r>
              <a:rPr sz="1600" i="1" dirty="0">
                <a:solidFill>
                  <a:srgbClr val="FFFFFF"/>
                </a:solidFill>
                <a:latin typeface="Arial"/>
                <a:cs typeface="Arial"/>
              </a:rPr>
              <a:t>education,</a:t>
            </a:r>
            <a:r>
              <a:rPr sz="1600" i="1" spc="-15" dirty="0">
                <a:solidFill>
                  <a:srgbClr val="FFFFFF"/>
                </a:solidFill>
                <a:latin typeface="Arial"/>
                <a:cs typeface="Arial"/>
              </a:rPr>
              <a:t> </a:t>
            </a:r>
            <a:r>
              <a:rPr sz="1600" i="1" spc="-10" dirty="0">
                <a:solidFill>
                  <a:srgbClr val="FFFFFF"/>
                </a:solidFill>
                <a:latin typeface="Arial"/>
                <a:cs typeface="Arial"/>
              </a:rPr>
              <a:t>advocacy, </a:t>
            </a:r>
            <a:r>
              <a:rPr sz="1600" i="1" dirty="0">
                <a:solidFill>
                  <a:srgbClr val="FFFFFF"/>
                </a:solidFill>
                <a:latin typeface="Arial"/>
                <a:cs typeface="Arial"/>
              </a:rPr>
              <a:t>and</a:t>
            </a:r>
            <a:r>
              <a:rPr sz="1600" i="1" spc="-30" dirty="0">
                <a:solidFill>
                  <a:srgbClr val="FFFFFF"/>
                </a:solidFill>
                <a:latin typeface="Arial"/>
                <a:cs typeface="Arial"/>
              </a:rPr>
              <a:t> </a:t>
            </a:r>
            <a:r>
              <a:rPr sz="1600" i="1" dirty="0">
                <a:solidFill>
                  <a:srgbClr val="FFFFFF"/>
                </a:solidFill>
                <a:latin typeface="Arial"/>
                <a:cs typeface="Arial"/>
              </a:rPr>
              <a:t>research</a:t>
            </a:r>
            <a:r>
              <a:rPr sz="1600" i="1" spc="-20" dirty="0">
                <a:solidFill>
                  <a:srgbClr val="FFFFFF"/>
                </a:solidFill>
                <a:latin typeface="Arial"/>
                <a:cs typeface="Arial"/>
              </a:rPr>
              <a:t> </a:t>
            </a:r>
            <a:r>
              <a:rPr sz="1600" i="1" dirty="0">
                <a:solidFill>
                  <a:srgbClr val="FFFFFF"/>
                </a:solidFill>
                <a:latin typeface="Arial"/>
                <a:cs typeface="Arial"/>
              </a:rPr>
              <a:t>support;</a:t>
            </a:r>
            <a:r>
              <a:rPr sz="1600" i="1" spc="-15" dirty="0">
                <a:solidFill>
                  <a:srgbClr val="FFFFFF"/>
                </a:solidFill>
                <a:latin typeface="Arial"/>
                <a:cs typeface="Arial"/>
              </a:rPr>
              <a:t> </a:t>
            </a:r>
            <a:r>
              <a:rPr sz="1600" i="1" dirty="0">
                <a:solidFill>
                  <a:srgbClr val="FFFFFF"/>
                </a:solidFill>
                <a:latin typeface="Arial"/>
                <a:cs typeface="Arial"/>
              </a:rPr>
              <a:t>and</a:t>
            </a:r>
            <a:r>
              <a:rPr sz="1600" i="1" spc="-20" dirty="0">
                <a:solidFill>
                  <a:srgbClr val="FFFFFF"/>
                </a:solidFill>
                <a:latin typeface="Arial"/>
                <a:cs typeface="Arial"/>
              </a:rPr>
              <a:t> </a:t>
            </a:r>
            <a:r>
              <a:rPr sz="1600" i="1" dirty="0">
                <a:solidFill>
                  <a:srgbClr val="FFFFFF"/>
                </a:solidFill>
                <a:latin typeface="Arial"/>
                <a:cs typeface="Arial"/>
              </a:rPr>
              <a:t>serving</a:t>
            </a:r>
            <a:r>
              <a:rPr sz="1600" i="1" spc="-20" dirty="0">
                <a:solidFill>
                  <a:srgbClr val="FFFFFF"/>
                </a:solidFill>
                <a:latin typeface="Arial"/>
                <a:cs typeface="Arial"/>
              </a:rPr>
              <a:t> </a:t>
            </a:r>
            <a:r>
              <a:rPr sz="1600" i="1" dirty="0">
                <a:solidFill>
                  <a:srgbClr val="FFFFFF"/>
                </a:solidFill>
                <a:latin typeface="Arial"/>
                <a:cs typeface="Arial"/>
              </a:rPr>
              <a:t>as</a:t>
            </a:r>
            <a:r>
              <a:rPr sz="1600" i="1" spc="-15" dirty="0">
                <a:solidFill>
                  <a:srgbClr val="FFFFFF"/>
                </a:solidFill>
                <a:latin typeface="Arial"/>
                <a:cs typeface="Arial"/>
              </a:rPr>
              <a:t> </a:t>
            </a:r>
            <a:r>
              <a:rPr sz="1600" i="1" dirty="0">
                <a:solidFill>
                  <a:srgbClr val="FFFFFF"/>
                </a:solidFill>
                <a:latin typeface="Arial"/>
                <a:cs typeface="Arial"/>
              </a:rPr>
              <a:t>the</a:t>
            </a:r>
            <a:r>
              <a:rPr sz="1600" i="1" spc="-20" dirty="0">
                <a:solidFill>
                  <a:srgbClr val="FFFFFF"/>
                </a:solidFill>
                <a:latin typeface="Arial"/>
                <a:cs typeface="Arial"/>
              </a:rPr>
              <a:t> </a:t>
            </a:r>
            <a:r>
              <a:rPr sz="1600" i="1" dirty="0">
                <a:solidFill>
                  <a:srgbClr val="FFFFFF"/>
                </a:solidFill>
                <a:latin typeface="Arial"/>
                <a:cs typeface="Arial"/>
              </a:rPr>
              <a:t>credentialing</a:t>
            </a:r>
            <a:r>
              <a:rPr sz="1600" i="1" spc="-20" dirty="0">
                <a:solidFill>
                  <a:srgbClr val="FFFFFF"/>
                </a:solidFill>
                <a:latin typeface="Arial"/>
                <a:cs typeface="Arial"/>
              </a:rPr>
              <a:t> </a:t>
            </a:r>
            <a:r>
              <a:rPr sz="1600" i="1" dirty="0">
                <a:solidFill>
                  <a:srgbClr val="FFFFFF"/>
                </a:solidFill>
                <a:latin typeface="Arial"/>
                <a:cs typeface="Arial"/>
              </a:rPr>
              <a:t>standard</a:t>
            </a:r>
            <a:r>
              <a:rPr sz="1600" i="1" spc="-15" dirty="0">
                <a:solidFill>
                  <a:srgbClr val="FFFFFF"/>
                </a:solidFill>
                <a:latin typeface="Arial"/>
                <a:cs typeface="Arial"/>
              </a:rPr>
              <a:t> </a:t>
            </a:r>
            <a:r>
              <a:rPr sz="1600" i="1" dirty="0">
                <a:solidFill>
                  <a:srgbClr val="FFFFFF"/>
                </a:solidFill>
                <a:latin typeface="Arial"/>
                <a:cs typeface="Arial"/>
              </a:rPr>
              <a:t>for</a:t>
            </a:r>
            <a:r>
              <a:rPr sz="1600" i="1" spc="-20" dirty="0">
                <a:solidFill>
                  <a:srgbClr val="FFFFFF"/>
                </a:solidFill>
                <a:latin typeface="Arial"/>
                <a:cs typeface="Arial"/>
              </a:rPr>
              <a:t> </a:t>
            </a:r>
            <a:r>
              <a:rPr sz="1600" i="1" dirty="0">
                <a:solidFill>
                  <a:srgbClr val="FFFFFF"/>
                </a:solidFill>
                <a:latin typeface="Arial"/>
                <a:cs typeface="Arial"/>
              </a:rPr>
              <a:t>the</a:t>
            </a:r>
            <a:r>
              <a:rPr sz="1600" i="1" spc="-15" dirty="0">
                <a:solidFill>
                  <a:srgbClr val="FFFFFF"/>
                </a:solidFill>
                <a:latin typeface="Arial"/>
                <a:cs typeface="Arial"/>
              </a:rPr>
              <a:t> </a:t>
            </a:r>
            <a:r>
              <a:rPr sz="1600" i="1" spc="-10" dirty="0">
                <a:solidFill>
                  <a:srgbClr val="FFFFFF"/>
                </a:solidFill>
                <a:latin typeface="Arial"/>
                <a:cs typeface="Arial"/>
              </a:rPr>
              <a:t>profession.</a:t>
            </a:r>
            <a:endParaRPr sz="1600" dirty="0">
              <a:latin typeface="Arial"/>
              <a:cs typeface="Arial"/>
            </a:endParaRPr>
          </a:p>
        </p:txBody>
      </p:sp>
      <p:pic>
        <p:nvPicPr>
          <p:cNvPr id="4" name="object 4">
            <a:extLst>
              <a:ext uri="{FF2B5EF4-FFF2-40B4-BE49-F238E27FC236}">
                <a16:creationId xmlns:a16="http://schemas.microsoft.com/office/drawing/2014/main" id="{A6CC5576-C50C-CCCE-0674-52E3F9343687}"/>
              </a:ext>
            </a:extLst>
          </p:cNvPr>
          <p:cNvPicPr/>
          <p:nvPr/>
        </p:nvPicPr>
        <p:blipFill>
          <a:blip r:embed="rId2" cstate="print"/>
          <a:stretch>
            <a:fillRect/>
          </a:stretch>
        </p:blipFill>
        <p:spPr>
          <a:xfrm>
            <a:off x="426195" y="224467"/>
            <a:ext cx="2776528" cy="1876036"/>
          </a:xfrm>
          <a:prstGeom prst="rect">
            <a:avLst/>
          </a:prstGeom>
        </p:spPr>
      </p:pic>
      <p:sp>
        <p:nvSpPr>
          <p:cNvPr id="5" name="Rectangle 4">
            <a:extLst>
              <a:ext uri="{FF2B5EF4-FFF2-40B4-BE49-F238E27FC236}">
                <a16:creationId xmlns:a16="http://schemas.microsoft.com/office/drawing/2014/main" id="{6C3D7736-1CAF-BEF2-894C-4733CF353A84}"/>
              </a:ext>
            </a:extLst>
          </p:cNvPr>
          <p:cNvSpPr>
            <a:spLocks noGrp="1" noRot="1" noMove="1" noResize="1" noEditPoints="1" noAdjustHandles="1" noChangeArrowheads="1" noChangeShapeType="1"/>
          </p:cNvSpPr>
          <p:nvPr/>
        </p:nvSpPr>
        <p:spPr>
          <a:xfrm>
            <a:off x="0" y="2214465"/>
            <a:ext cx="12186007" cy="4648200"/>
          </a:xfrm>
          <a:prstGeom prst="rect">
            <a:avLst/>
          </a:prstGeom>
          <a:solidFill>
            <a:srgbClr val="00589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bject 3">
            <a:extLst>
              <a:ext uri="{FF2B5EF4-FFF2-40B4-BE49-F238E27FC236}">
                <a16:creationId xmlns:a16="http://schemas.microsoft.com/office/drawing/2014/main" id="{40AD1F7D-E3FA-EF3B-045A-93C0304F0901}"/>
              </a:ext>
            </a:extLst>
          </p:cNvPr>
          <p:cNvSpPr txBox="1"/>
          <p:nvPr/>
        </p:nvSpPr>
        <p:spPr>
          <a:xfrm>
            <a:off x="426195" y="2362200"/>
            <a:ext cx="11430000" cy="4465325"/>
          </a:xfrm>
          <a:prstGeom prst="rect">
            <a:avLst/>
          </a:prstGeom>
        </p:spPr>
        <p:txBody>
          <a:bodyPr vert="horz" wrap="square" lIns="0" tIns="12700" rIns="0" bIns="0" rtlCol="0">
            <a:spAutoFit/>
          </a:bodyPr>
          <a:lstStyle/>
          <a:p>
            <a:pPr>
              <a:lnSpc>
                <a:spcPct val="100000"/>
              </a:lnSpc>
            </a:pPr>
            <a:endParaRPr sz="2200" dirty="0">
              <a:latin typeface="Arial"/>
              <a:cs typeface="Arial"/>
            </a:endParaRPr>
          </a:p>
          <a:p>
            <a:pPr marL="19050">
              <a:spcBef>
                <a:spcPts val="100"/>
              </a:spcBef>
            </a:pPr>
            <a:r>
              <a:rPr lang="en-US" sz="3200" dirty="0">
                <a:solidFill>
                  <a:srgbClr val="FFFF00"/>
                </a:solidFill>
              </a:rPr>
              <a:t>Case</a:t>
            </a:r>
            <a:r>
              <a:rPr lang="en-US" sz="2400" dirty="0">
                <a:solidFill>
                  <a:srgbClr val="FFFF00"/>
                </a:solidFill>
              </a:rPr>
              <a:t>:</a:t>
            </a:r>
            <a:r>
              <a:rPr lang="en-US" sz="2400" dirty="0">
                <a:solidFill>
                  <a:schemeClr val="bg2"/>
                </a:solidFill>
              </a:rPr>
              <a:t> </a:t>
            </a:r>
            <a:r>
              <a:rPr lang="en-US" sz="2400" b="0" i="0" dirty="0">
                <a:solidFill>
                  <a:schemeClr val="bg1"/>
                </a:solidFill>
                <a:effectLst/>
                <a:latin typeface="Open Sans" panose="020B0606030504020204" pitchFamily="34" charset="0"/>
              </a:rPr>
              <a:t>Edentulous posterior maxilla with pneumatized maxillary sinus requiring at least five (5) mm of sinus augmentation and two (2) or more implants and their restorations.</a:t>
            </a:r>
            <a:endParaRPr lang="en-US" sz="2400" dirty="0">
              <a:solidFill>
                <a:schemeClr val="bg1"/>
              </a:solidFill>
            </a:endParaRPr>
          </a:p>
          <a:p>
            <a:pPr marL="19050">
              <a:spcBef>
                <a:spcPts val="100"/>
              </a:spcBef>
            </a:pPr>
            <a:br>
              <a:rPr lang="en-US" sz="4800" dirty="0">
                <a:solidFill>
                  <a:srgbClr val="007198"/>
                </a:solidFill>
              </a:rPr>
            </a:br>
            <a:r>
              <a:rPr lang="en-US" sz="3200" dirty="0">
                <a:solidFill>
                  <a:srgbClr val="FFFF00"/>
                </a:solidFill>
              </a:rPr>
              <a:t>Candidate Number</a:t>
            </a:r>
            <a:r>
              <a:rPr lang="en-US" sz="4800" dirty="0">
                <a:solidFill>
                  <a:srgbClr val="FFFF00"/>
                </a:solidFill>
              </a:rPr>
              <a:t>: </a:t>
            </a:r>
            <a:r>
              <a:rPr lang="en-US" sz="2800" dirty="0">
                <a:solidFill>
                  <a:schemeClr val="bg1"/>
                </a:solidFill>
              </a:rPr>
              <a:t>{Candidate number}</a:t>
            </a:r>
            <a:br>
              <a:rPr lang="en-US" sz="2800" dirty="0">
                <a:solidFill>
                  <a:schemeClr val="bg1"/>
                </a:solidFill>
              </a:rPr>
            </a:br>
            <a:endParaRPr lang="en-US" sz="2800" dirty="0">
              <a:solidFill>
                <a:schemeClr val="bg1"/>
              </a:solidFill>
            </a:endParaRPr>
          </a:p>
          <a:p>
            <a:pPr marL="19050">
              <a:spcBef>
                <a:spcPts val="100"/>
              </a:spcBef>
            </a:pPr>
            <a:r>
              <a:rPr lang="en-US" sz="3200" dirty="0">
                <a:solidFill>
                  <a:srgbClr val="FFFF00"/>
                </a:solidFill>
              </a:rPr>
              <a:t>Patient</a:t>
            </a:r>
            <a:r>
              <a:rPr lang="en-US" sz="2800" dirty="0">
                <a:solidFill>
                  <a:srgbClr val="FFFF00"/>
                </a:solidFill>
              </a:rPr>
              <a:t>: </a:t>
            </a:r>
            <a:r>
              <a:rPr lang="en-US" sz="2800" dirty="0">
                <a:solidFill>
                  <a:schemeClr val="bg1"/>
                </a:solidFill>
              </a:rPr>
              <a:t>{ABC}</a:t>
            </a:r>
          </a:p>
          <a:p>
            <a:pPr marL="19050">
              <a:spcBef>
                <a:spcPts val="100"/>
              </a:spcBef>
            </a:pPr>
            <a:endParaRPr lang="en-US" sz="2800" dirty="0">
              <a:solidFill>
                <a:schemeClr val="bg1"/>
              </a:solidFill>
            </a:endParaRPr>
          </a:p>
        </p:txBody>
      </p:sp>
    </p:spTree>
    <p:extLst>
      <p:ext uri="{BB962C8B-B14F-4D97-AF65-F5344CB8AC3E}">
        <p14:creationId xmlns:p14="http://schemas.microsoft.com/office/powerpoint/2010/main" val="6740653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AE21C3-523C-5DC8-F593-A98360C981D0}"/>
            </a:ext>
          </a:extLst>
        </p:cNvPr>
        <p:cNvGrpSpPr/>
        <p:nvPr/>
      </p:nvGrpSpPr>
      <p:grpSpPr>
        <a:xfrm>
          <a:off x="0" y="0"/>
          <a:ext cx="0" cy="0"/>
          <a:chOff x="0" y="0"/>
          <a:chExt cx="0" cy="0"/>
        </a:xfrm>
      </p:grpSpPr>
      <p:grpSp>
        <p:nvGrpSpPr>
          <p:cNvPr id="3" name="object 3">
            <a:extLst>
              <a:ext uri="{FF2B5EF4-FFF2-40B4-BE49-F238E27FC236}">
                <a16:creationId xmlns:a16="http://schemas.microsoft.com/office/drawing/2014/main" id="{D5E3B264-62CF-AEA4-B819-BE103D6CEEC9}"/>
              </a:ext>
            </a:extLst>
          </p:cNvPr>
          <p:cNvGrpSpPr/>
          <p:nvPr/>
        </p:nvGrpSpPr>
        <p:grpSpPr>
          <a:xfrm>
            <a:off x="0" y="0"/>
            <a:ext cx="12189460" cy="1392555"/>
            <a:chOff x="0" y="0"/>
            <a:chExt cx="12189460" cy="1392555"/>
          </a:xfrm>
        </p:grpSpPr>
        <p:sp>
          <p:nvSpPr>
            <p:cNvPr id="4" name="object 4">
              <a:extLst>
                <a:ext uri="{FF2B5EF4-FFF2-40B4-BE49-F238E27FC236}">
                  <a16:creationId xmlns:a16="http://schemas.microsoft.com/office/drawing/2014/main" id="{97B4EBD5-2C86-AD78-7854-7870E4AC9870}"/>
                </a:ext>
              </a:extLst>
            </p:cNvPr>
            <p:cNvSpPr/>
            <p:nvPr/>
          </p:nvSpPr>
          <p:spPr>
            <a:xfrm>
              <a:off x="0" y="0"/>
              <a:ext cx="12189460" cy="1375410"/>
            </a:xfrm>
            <a:custGeom>
              <a:avLst/>
              <a:gdLst/>
              <a:ahLst/>
              <a:cxnLst/>
              <a:rect l="l" t="t" r="r" b="b"/>
              <a:pathLst>
                <a:path w="12189460" h="1375410">
                  <a:moveTo>
                    <a:pt x="12188952" y="0"/>
                  </a:moveTo>
                  <a:lnTo>
                    <a:pt x="10822457" y="0"/>
                  </a:lnTo>
                  <a:lnTo>
                    <a:pt x="0" y="0"/>
                  </a:lnTo>
                  <a:lnTo>
                    <a:pt x="0" y="226783"/>
                  </a:lnTo>
                  <a:lnTo>
                    <a:pt x="10822457" y="226783"/>
                  </a:lnTo>
                  <a:lnTo>
                    <a:pt x="10822457" y="1375003"/>
                  </a:lnTo>
                  <a:lnTo>
                    <a:pt x="12188952" y="1375003"/>
                  </a:lnTo>
                  <a:lnTo>
                    <a:pt x="12188952" y="226783"/>
                  </a:lnTo>
                  <a:lnTo>
                    <a:pt x="12188952" y="0"/>
                  </a:lnTo>
                  <a:close/>
                </a:path>
              </a:pathLst>
            </a:custGeom>
            <a:solidFill>
              <a:srgbClr val="007699"/>
            </a:solidFill>
          </p:spPr>
          <p:txBody>
            <a:bodyPr wrap="square" lIns="0" tIns="0" rIns="0" bIns="0" rtlCol="0"/>
            <a:lstStyle/>
            <a:p>
              <a:endParaRPr/>
            </a:p>
          </p:txBody>
        </p:sp>
        <p:sp>
          <p:nvSpPr>
            <p:cNvPr id="5" name="object 5">
              <a:extLst>
                <a:ext uri="{FF2B5EF4-FFF2-40B4-BE49-F238E27FC236}">
                  <a16:creationId xmlns:a16="http://schemas.microsoft.com/office/drawing/2014/main" id="{199EC492-B97E-E52B-5EF9-310D12D197E1}"/>
                </a:ext>
              </a:extLst>
            </p:cNvPr>
            <p:cNvSpPr/>
            <p:nvPr/>
          </p:nvSpPr>
          <p:spPr>
            <a:xfrm>
              <a:off x="10822457" y="1368653"/>
              <a:ext cx="1366520" cy="12700"/>
            </a:xfrm>
            <a:custGeom>
              <a:avLst/>
              <a:gdLst/>
              <a:ahLst/>
              <a:cxnLst/>
              <a:rect l="l" t="t" r="r" b="b"/>
              <a:pathLst>
                <a:path w="1366520" h="12700">
                  <a:moveTo>
                    <a:pt x="0" y="12700"/>
                  </a:moveTo>
                  <a:lnTo>
                    <a:pt x="1366494" y="12700"/>
                  </a:lnTo>
                  <a:lnTo>
                    <a:pt x="1366494" y="0"/>
                  </a:lnTo>
                  <a:lnTo>
                    <a:pt x="0" y="0"/>
                  </a:lnTo>
                  <a:lnTo>
                    <a:pt x="0" y="12700"/>
                  </a:lnTo>
                  <a:close/>
                </a:path>
              </a:pathLst>
            </a:custGeom>
            <a:solidFill>
              <a:srgbClr val="FFFFFF"/>
            </a:solidFill>
          </p:spPr>
          <p:txBody>
            <a:bodyPr wrap="square" lIns="0" tIns="0" rIns="0" bIns="0" rtlCol="0"/>
            <a:lstStyle/>
            <a:p>
              <a:endParaRPr/>
            </a:p>
          </p:txBody>
        </p:sp>
        <p:sp>
          <p:nvSpPr>
            <p:cNvPr id="6" name="object 6">
              <a:extLst>
                <a:ext uri="{FF2B5EF4-FFF2-40B4-BE49-F238E27FC236}">
                  <a16:creationId xmlns:a16="http://schemas.microsoft.com/office/drawing/2014/main" id="{B5A7B191-C4E0-98F3-F925-06A620E6ECFD}"/>
                </a:ext>
              </a:extLst>
            </p:cNvPr>
            <p:cNvSpPr/>
            <p:nvPr/>
          </p:nvSpPr>
          <p:spPr>
            <a:xfrm>
              <a:off x="10822457" y="0"/>
              <a:ext cx="0" cy="1375410"/>
            </a:xfrm>
            <a:custGeom>
              <a:avLst/>
              <a:gdLst/>
              <a:ahLst/>
              <a:cxnLst/>
              <a:rect l="l" t="t" r="r" b="b"/>
              <a:pathLst>
                <a:path h="1375410">
                  <a:moveTo>
                    <a:pt x="0" y="0"/>
                  </a:moveTo>
                  <a:lnTo>
                    <a:pt x="0" y="1375003"/>
                  </a:lnTo>
                </a:path>
              </a:pathLst>
            </a:custGeom>
            <a:ln w="12700">
              <a:solidFill>
                <a:srgbClr val="FFFFFF"/>
              </a:solidFill>
            </a:ln>
          </p:spPr>
          <p:txBody>
            <a:bodyPr wrap="square" lIns="0" tIns="0" rIns="0" bIns="0" rtlCol="0"/>
            <a:lstStyle/>
            <a:p>
              <a:endParaRPr/>
            </a:p>
          </p:txBody>
        </p:sp>
        <p:sp>
          <p:nvSpPr>
            <p:cNvPr id="7" name="object 7">
              <a:extLst>
                <a:ext uri="{FF2B5EF4-FFF2-40B4-BE49-F238E27FC236}">
                  <a16:creationId xmlns:a16="http://schemas.microsoft.com/office/drawing/2014/main" id="{6B90427D-EAD3-F5E6-CAEF-B05D49DE3A23}"/>
                </a:ext>
              </a:extLst>
            </p:cNvPr>
            <p:cNvSpPr/>
            <p:nvPr/>
          </p:nvSpPr>
          <p:spPr>
            <a:xfrm>
              <a:off x="10822461" y="8511"/>
              <a:ext cx="1366520" cy="1366520"/>
            </a:xfrm>
            <a:custGeom>
              <a:avLst/>
              <a:gdLst/>
              <a:ahLst/>
              <a:cxnLst/>
              <a:rect l="l" t="t" r="r" b="b"/>
              <a:pathLst>
                <a:path w="1366520" h="1366520">
                  <a:moveTo>
                    <a:pt x="1366494" y="0"/>
                  </a:moveTo>
                  <a:lnTo>
                    <a:pt x="0" y="1366494"/>
                  </a:lnTo>
                  <a:lnTo>
                    <a:pt x="1366494" y="1366494"/>
                  </a:lnTo>
                  <a:lnTo>
                    <a:pt x="1366494" y="0"/>
                  </a:lnTo>
                  <a:close/>
                </a:path>
              </a:pathLst>
            </a:custGeom>
            <a:solidFill>
              <a:srgbClr val="004E66"/>
            </a:solidFill>
          </p:spPr>
          <p:txBody>
            <a:bodyPr wrap="square" lIns="0" tIns="0" rIns="0" bIns="0" rtlCol="0"/>
            <a:lstStyle/>
            <a:p>
              <a:endParaRPr/>
            </a:p>
          </p:txBody>
        </p:sp>
        <p:sp>
          <p:nvSpPr>
            <p:cNvPr id="8" name="object 8">
              <a:extLst>
                <a:ext uri="{FF2B5EF4-FFF2-40B4-BE49-F238E27FC236}">
                  <a16:creationId xmlns:a16="http://schemas.microsoft.com/office/drawing/2014/main" id="{B01AEDF9-7C38-49D8-6F03-5F56E898E328}"/>
                </a:ext>
              </a:extLst>
            </p:cNvPr>
            <p:cNvSpPr/>
            <p:nvPr/>
          </p:nvSpPr>
          <p:spPr>
            <a:xfrm>
              <a:off x="0" y="1275626"/>
              <a:ext cx="2957195" cy="116839"/>
            </a:xfrm>
            <a:custGeom>
              <a:avLst/>
              <a:gdLst/>
              <a:ahLst/>
              <a:cxnLst/>
              <a:rect l="l" t="t" r="r" b="b"/>
              <a:pathLst>
                <a:path w="2957195" h="116840">
                  <a:moveTo>
                    <a:pt x="0" y="116649"/>
                  </a:moveTo>
                  <a:lnTo>
                    <a:pt x="2956941" y="116649"/>
                  </a:lnTo>
                  <a:lnTo>
                    <a:pt x="2956941" y="0"/>
                  </a:lnTo>
                  <a:lnTo>
                    <a:pt x="0" y="0"/>
                  </a:lnTo>
                  <a:lnTo>
                    <a:pt x="0" y="116649"/>
                  </a:lnTo>
                  <a:close/>
                </a:path>
              </a:pathLst>
            </a:custGeom>
            <a:solidFill>
              <a:srgbClr val="007198"/>
            </a:solidFill>
          </p:spPr>
          <p:txBody>
            <a:bodyPr wrap="square" lIns="0" tIns="0" rIns="0" bIns="0" rtlCol="0"/>
            <a:lstStyle/>
            <a:p>
              <a:endParaRPr/>
            </a:p>
          </p:txBody>
        </p:sp>
        <p:sp>
          <p:nvSpPr>
            <p:cNvPr id="9" name="object 9">
              <a:extLst>
                <a:ext uri="{FF2B5EF4-FFF2-40B4-BE49-F238E27FC236}">
                  <a16:creationId xmlns:a16="http://schemas.microsoft.com/office/drawing/2014/main" id="{C3CEE7CC-B740-B6EC-B584-B31BDFDF8379}"/>
                </a:ext>
              </a:extLst>
            </p:cNvPr>
            <p:cNvSpPr/>
            <p:nvPr/>
          </p:nvSpPr>
          <p:spPr>
            <a:xfrm>
              <a:off x="2956941" y="1275626"/>
              <a:ext cx="3044190" cy="116839"/>
            </a:xfrm>
            <a:custGeom>
              <a:avLst/>
              <a:gdLst/>
              <a:ahLst/>
              <a:cxnLst/>
              <a:rect l="l" t="t" r="r" b="b"/>
              <a:pathLst>
                <a:path w="3044190" h="116840">
                  <a:moveTo>
                    <a:pt x="0" y="116649"/>
                  </a:moveTo>
                  <a:lnTo>
                    <a:pt x="3043745" y="116649"/>
                  </a:lnTo>
                  <a:lnTo>
                    <a:pt x="3043745" y="0"/>
                  </a:lnTo>
                  <a:lnTo>
                    <a:pt x="0" y="0"/>
                  </a:lnTo>
                  <a:lnTo>
                    <a:pt x="0" y="116649"/>
                  </a:lnTo>
                  <a:close/>
                </a:path>
              </a:pathLst>
            </a:custGeom>
            <a:solidFill>
              <a:srgbClr val="83276A"/>
            </a:solidFill>
          </p:spPr>
          <p:txBody>
            <a:bodyPr wrap="square" lIns="0" tIns="0" rIns="0" bIns="0" rtlCol="0"/>
            <a:lstStyle/>
            <a:p>
              <a:endParaRPr/>
            </a:p>
          </p:txBody>
        </p:sp>
        <p:sp>
          <p:nvSpPr>
            <p:cNvPr id="10" name="object 10">
              <a:extLst>
                <a:ext uri="{FF2B5EF4-FFF2-40B4-BE49-F238E27FC236}">
                  <a16:creationId xmlns:a16="http://schemas.microsoft.com/office/drawing/2014/main" id="{A024CE21-AB37-E1AC-E496-FA668A9A398A}"/>
                </a:ext>
              </a:extLst>
            </p:cNvPr>
            <p:cNvSpPr/>
            <p:nvPr/>
          </p:nvSpPr>
          <p:spPr>
            <a:xfrm>
              <a:off x="6000686" y="1275626"/>
              <a:ext cx="3357245" cy="116839"/>
            </a:xfrm>
            <a:custGeom>
              <a:avLst/>
              <a:gdLst/>
              <a:ahLst/>
              <a:cxnLst/>
              <a:rect l="l" t="t" r="r" b="b"/>
              <a:pathLst>
                <a:path w="3357245" h="116840">
                  <a:moveTo>
                    <a:pt x="0" y="116649"/>
                  </a:moveTo>
                  <a:lnTo>
                    <a:pt x="3356749" y="116649"/>
                  </a:lnTo>
                  <a:lnTo>
                    <a:pt x="3356749" y="0"/>
                  </a:lnTo>
                  <a:lnTo>
                    <a:pt x="0" y="0"/>
                  </a:lnTo>
                  <a:lnTo>
                    <a:pt x="0" y="116649"/>
                  </a:lnTo>
                  <a:close/>
                </a:path>
              </a:pathLst>
            </a:custGeom>
            <a:solidFill>
              <a:srgbClr val="033B6A"/>
            </a:solidFill>
          </p:spPr>
          <p:txBody>
            <a:bodyPr wrap="square" lIns="0" tIns="0" rIns="0" bIns="0" rtlCol="0"/>
            <a:lstStyle/>
            <a:p>
              <a:endParaRPr/>
            </a:p>
          </p:txBody>
        </p:sp>
        <p:sp>
          <p:nvSpPr>
            <p:cNvPr id="11" name="object 11">
              <a:extLst>
                <a:ext uri="{FF2B5EF4-FFF2-40B4-BE49-F238E27FC236}">
                  <a16:creationId xmlns:a16="http://schemas.microsoft.com/office/drawing/2014/main" id="{5BB0F396-642B-7975-1CCF-C4535710E003}"/>
                </a:ext>
              </a:extLst>
            </p:cNvPr>
            <p:cNvSpPr/>
            <p:nvPr/>
          </p:nvSpPr>
          <p:spPr>
            <a:xfrm>
              <a:off x="9357436" y="1275626"/>
              <a:ext cx="2832100" cy="116839"/>
            </a:xfrm>
            <a:custGeom>
              <a:avLst/>
              <a:gdLst/>
              <a:ahLst/>
              <a:cxnLst/>
              <a:rect l="l" t="t" r="r" b="b"/>
              <a:pathLst>
                <a:path w="2832100" h="116840">
                  <a:moveTo>
                    <a:pt x="2831515" y="0"/>
                  </a:moveTo>
                  <a:lnTo>
                    <a:pt x="0" y="0"/>
                  </a:lnTo>
                  <a:lnTo>
                    <a:pt x="0" y="116649"/>
                  </a:lnTo>
                  <a:lnTo>
                    <a:pt x="2831515" y="116649"/>
                  </a:lnTo>
                  <a:lnTo>
                    <a:pt x="2831515" y="0"/>
                  </a:lnTo>
                  <a:close/>
                </a:path>
              </a:pathLst>
            </a:custGeom>
            <a:solidFill>
              <a:srgbClr val="1F6A84"/>
            </a:solidFill>
          </p:spPr>
          <p:txBody>
            <a:bodyPr wrap="square" lIns="0" tIns="0" rIns="0" bIns="0" rtlCol="0"/>
            <a:lstStyle/>
            <a:p>
              <a:endParaRPr/>
            </a:p>
          </p:txBody>
        </p:sp>
        <p:pic>
          <p:nvPicPr>
            <p:cNvPr id="12" name="object 12">
              <a:extLst>
                <a:ext uri="{FF2B5EF4-FFF2-40B4-BE49-F238E27FC236}">
                  <a16:creationId xmlns:a16="http://schemas.microsoft.com/office/drawing/2014/main" id="{8CF8982F-A742-94D8-CE0D-A37A8461FB77}"/>
                </a:ext>
              </a:extLst>
            </p:cNvPr>
            <p:cNvPicPr/>
            <p:nvPr/>
          </p:nvPicPr>
          <p:blipFill>
            <a:blip r:embed="rId2" cstate="print"/>
            <a:stretch>
              <a:fillRect/>
            </a:stretch>
          </p:blipFill>
          <p:spPr>
            <a:xfrm>
              <a:off x="577773" y="266509"/>
              <a:ext cx="1845106" cy="917575"/>
            </a:xfrm>
            <a:prstGeom prst="rect">
              <a:avLst/>
            </a:prstGeom>
          </p:spPr>
        </p:pic>
      </p:grpSp>
      <p:sp>
        <p:nvSpPr>
          <p:cNvPr id="14" name="object 14">
            <a:extLst>
              <a:ext uri="{FF2B5EF4-FFF2-40B4-BE49-F238E27FC236}">
                <a16:creationId xmlns:a16="http://schemas.microsoft.com/office/drawing/2014/main" id="{9C257FB0-8458-940E-92DC-54E27DBE0E5F}"/>
              </a:ext>
            </a:extLst>
          </p:cNvPr>
          <p:cNvSpPr txBox="1">
            <a:spLocks noGrp="1"/>
          </p:cNvSpPr>
          <p:nvPr>
            <p:ph type="ftr" sz="quarter" idx="5"/>
          </p:nvPr>
        </p:nvSpPr>
        <p:spPr>
          <a:xfrm>
            <a:off x="4039483" y="6400800"/>
            <a:ext cx="4113033" cy="205184"/>
          </a:xfrm>
          <a:prstGeom prst="rect">
            <a:avLst/>
          </a:prstGeom>
        </p:spPr>
        <p:txBody>
          <a:bodyPr vert="horz" wrap="square" lIns="0" tIns="0" rIns="0" bIns="0" rtlCol="0">
            <a:spAutoFit/>
          </a:bodyPr>
          <a:lstStyle/>
          <a:p>
            <a:pPr marL="12700">
              <a:lnSpc>
                <a:spcPts val="1645"/>
              </a:lnSpc>
            </a:pPr>
            <a:r>
              <a:rPr lang="en-US" dirty="0"/>
              <a:t>2027</a:t>
            </a:r>
            <a:r>
              <a:rPr lang="en-US" spc="360" dirty="0"/>
              <a:t> </a:t>
            </a:r>
            <a:r>
              <a:rPr dirty="0"/>
              <a:t>|</a:t>
            </a:r>
            <a:r>
              <a:rPr spc="310" dirty="0"/>
              <a:t> </a:t>
            </a:r>
            <a:r>
              <a:rPr dirty="0"/>
              <a:t>American</a:t>
            </a:r>
            <a:r>
              <a:rPr spc="-70" dirty="0"/>
              <a:t> </a:t>
            </a:r>
            <a:r>
              <a:rPr dirty="0"/>
              <a:t>Academy</a:t>
            </a:r>
            <a:r>
              <a:rPr spc="-10" dirty="0"/>
              <a:t> </a:t>
            </a:r>
            <a:r>
              <a:rPr dirty="0"/>
              <a:t>of</a:t>
            </a:r>
            <a:r>
              <a:rPr spc="-10" dirty="0"/>
              <a:t> </a:t>
            </a:r>
            <a:r>
              <a:rPr dirty="0"/>
              <a:t>Implant</a:t>
            </a:r>
            <a:r>
              <a:rPr spc="-15" dirty="0"/>
              <a:t> </a:t>
            </a:r>
            <a:r>
              <a:rPr dirty="0"/>
              <a:t>Dentistry</a:t>
            </a:r>
            <a:r>
              <a:rPr spc="365" dirty="0"/>
              <a:t> </a:t>
            </a:r>
            <a:endParaRPr spc="-50" dirty="0"/>
          </a:p>
        </p:txBody>
      </p:sp>
      <p:sp>
        <p:nvSpPr>
          <p:cNvPr id="15" name="object 2">
            <a:extLst>
              <a:ext uri="{FF2B5EF4-FFF2-40B4-BE49-F238E27FC236}">
                <a16:creationId xmlns:a16="http://schemas.microsoft.com/office/drawing/2014/main" id="{C2FB4ABA-8A31-6CA6-D013-1687769C251E}"/>
              </a:ext>
            </a:extLst>
          </p:cNvPr>
          <p:cNvSpPr txBox="1">
            <a:spLocks/>
          </p:cNvSpPr>
          <p:nvPr/>
        </p:nvSpPr>
        <p:spPr>
          <a:xfrm>
            <a:off x="2956941" y="530889"/>
            <a:ext cx="10130563" cy="443711"/>
          </a:xfrm>
          <a:prstGeom prst="rect">
            <a:avLst/>
          </a:prstGeom>
        </p:spPr>
        <p:txBody>
          <a:bodyPr vert="horz" wrap="square" lIns="0" tIns="12700" rIns="0" bIns="0" rtlCol="0">
            <a:spAutoFit/>
          </a:bodyPr>
          <a:lstStyle>
            <a:lvl1pPr>
              <a:defRPr sz="2900" b="1" i="0">
                <a:solidFill>
                  <a:srgbClr val="00589D"/>
                </a:solidFill>
                <a:latin typeface="Arial"/>
                <a:ea typeface="+mj-ea"/>
                <a:cs typeface="Arial"/>
              </a:defRPr>
            </a:lvl1pPr>
          </a:lstStyle>
          <a:p>
            <a:pPr marL="19050">
              <a:spcBef>
                <a:spcPts val="100"/>
              </a:spcBef>
            </a:pPr>
            <a:r>
              <a:rPr lang="en-US" sz="2800" dirty="0">
                <a:solidFill>
                  <a:srgbClr val="007198"/>
                </a:solidFill>
              </a:rPr>
              <a:t>Candidate Number: </a:t>
            </a:r>
            <a:r>
              <a:rPr lang="en-US" sz="2800" dirty="0">
                <a:solidFill>
                  <a:srgbClr val="83276A"/>
                </a:solidFill>
              </a:rPr>
              <a:t>{Candidate number}</a:t>
            </a:r>
          </a:p>
        </p:txBody>
      </p:sp>
      <p:sp>
        <p:nvSpPr>
          <p:cNvPr id="17" name="object 13">
            <a:extLst>
              <a:ext uri="{FF2B5EF4-FFF2-40B4-BE49-F238E27FC236}">
                <a16:creationId xmlns:a16="http://schemas.microsoft.com/office/drawing/2014/main" id="{B40A9B71-A284-CBA9-0AAF-C0DAC2E0BC0F}"/>
              </a:ext>
            </a:extLst>
          </p:cNvPr>
          <p:cNvSpPr txBox="1"/>
          <p:nvPr/>
        </p:nvSpPr>
        <p:spPr>
          <a:xfrm>
            <a:off x="1295400" y="1458219"/>
            <a:ext cx="8991600" cy="874598"/>
          </a:xfrm>
          <a:prstGeom prst="rect">
            <a:avLst/>
          </a:prstGeom>
        </p:spPr>
        <p:txBody>
          <a:bodyPr vert="horz" wrap="square" lIns="0" tIns="12700" rIns="0" bIns="0" rtlCol="0">
            <a:spAutoFit/>
          </a:bodyPr>
          <a:lstStyle/>
          <a:p>
            <a:pPr marL="298450" marR="5080" indent="-285750" algn="ctr">
              <a:spcBef>
                <a:spcPts val="120"/>
              </a:spcBef>
              <a:buFont typeface="Wingdings" panose="05000000000000000000" pitchFamily="2" charset="2"/>
              <a:buChar char="Ø"/>
            </a:pPr>
            <a:r>
              <a:rPr lang="en-US" sz="3200" dirty="0">
                <a:solidFill>
                  <a:srgbClr val="83276A"/>
                </a:solidFill>
                <a:effectLst>
                  <a:outerShdw blurRad="38100" dist="38100" dir="2700000" algn="tl">
                    <a:srgbClr val="000000">
                      <a:alpha val="43137"/>
                    </a:srgbClr>
                  </a:outerShdw>
                </a:effectLst>
                <a:latin typeface="Arial"/>
                <a:cs typeface="Arial"/>
              </a:rPr>
              <a:t>Medical History</a:t>
            </a:r>
            <a:br>
              <a:rPr lang="en-US" sz="2400" dirty="0">
                <a:solidFill>
                  <a:srgbClr val="221F1F"/>
                </a:solidFill>
                <a:latin typeface="Arial"/>
                <a:cs typeface="Arial"/>
              </a:rPr>
            </a:br>
            <a:endParaRPr lang="en-US" sz="2400" dirty="0">
              <a:latin typeface="Arial"/>
              <a:cs typeface="Arial"/>
            </a:endParaRPr>
          </a:p>
        </p:txBody>
      </p:sp>
      <p:sp>
        <p:nvSpPr>
          <p:cNvPr id="2" name="TextBox 1">
            <a:extLst>
              <a:ext uri="{FF2B5EF4-FFF2-40B4-BE49-F238E27FC236}">
                <a16:creationId xmlns:a16="http://schemas.microsoft.com/office/drawing/2014/main" id="{9CAC8A3D-ECCA-EA8B-A19B-E1DCC393723D}"/>
              </a:ext>
            </a:extLst>
          </p:cNvPr>
          <p:cNvSpPr txBox="1"/>
          <p:nvPr/>
        </p:nvSpPr>
        <p:spPr>
          <a:xfrm>
            <a:off x="62861" y="1963485"/>
            <a:ext cx="11900539" cy="461665"/>
          </a:xfrm>
          <a:prstGeom prst="rect">
            <a:avLst/>
          </a:prstGeom>
          <a:noFill/>
        </p:spPr>
        <p:txBody>
          <a:bodyPr wrap="square" rtlCol="0">
            <a:spAutoFit/>
          </a:bodyPr>
          <a:lstStyle/>
          <a:p>
            <a:pPr algn="ctr"/>
            <a:r>
              <a:rPr lang="en-US" sz="1200" b="0" i="0" u="none" strike="noStrike" baseline="0" dirty="0">
                <a:solidFill>
                  <a:srgbClr val="000000"/>
                </a:solidFill>
                <a:latin typeface="Arial" panose="020B0604020202020204" pitchFamily="34" charset="0"/>
              </a:rPr>
              <a:t>Describe the chief complaint and secondary complaints. Be sure to describe the patient’s medical history as well as any laboratory findings (e.g. CBC, SMA, PTT, INR) and current medications, as applicable. Use only the space on this page.</a:t>
            </a:r>
            <a:endParaRPr lang="en-US" sz="1800" b="0" i="0" u="none" strike="noStrike" baseline="0" dirty="0">
              <a:solidFill>
                <a:srgbClr val="000000"/>
              </a:solidFill>
              <a:latin typeface="Arial" panose="020B0604020202020204" pitchFamily="34" charset="0"/>
            </a:endParaRPr>
          </a:p>
        </p:txBody>
      </p:sp>
      <p:sp>
        <p:nvSpPr>
          <p:cNvPr id="13" name="TextBox 12">
            <a:extLst>
              <a:ext uri="{FF2B5EF4-FFF2-40B4-BE49-F238E27FC236}">
                <a16:creationId xmlns:a16="http://schemas.microsoft.com/office/drawing/2014/main" id="{4BC2446F-EF4D-159B-5053-3902B92706B4}"/>
              </a:ext>
            </a:extLst>
          </p:cNvPr>
          <p:cNvSpPr txBox="1"/>
          <p:nvPr/>
        </p:nvSpPr>
        <p:spPr>
          <a:xfrm>
            <a:off x="378085" y="2653417"/>
            <a:ext cx="11132297" cy="369332"/>
          </a:xfrm>
          <a:prstGeom prst="rect">
            <a:avLst/>
          </a:prstGeom>
          <a:noFill/>
        </p:spPr>
        <p:txBody>
          <a:bodyPr wrap="square" rtlCol="0">
            <a:spAutoFit/>
          </a:bodyPr>
          <a:lstStyle/>
          <a:p>
            <a:r>
              <a:rPr lang="en-US" sz="1800" dirty="0">
                <a:solidFill>
                  <a:srgbClr val="221F1F"/>
                </a:solidFill>
                <a:latin typeface="Arial"/>
                <a:cs typeface="Arial"/>
              </a:rPr>
              <a:t>Copy your text here using the same font and size.</a:t>
            </a:r>
            <a:endParaRPr lang="en-US" dirty="0"/>
          </a:p>
        </p:txBody>
      </p:sp>
    </p:spTree>
    <p:extLst>
      <p:ext uri="{BB962C8B-B14F-4D97-AF65-F5344CB8AC3E}">
        <p14:creationId xmlns:p14="http://schemas.microsoft.com/office/powerpoint/2010/main" val="241558077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8DE0B6-44BA-B747-73EA-78FD8543DBBD}"/>
            </a:ext>
          </a:extLst>
        </p:cNvPr>
        <p:cNvGrpSpPr/>
        <p:nvPr/>
      </p:nvGrpSpPr>
      <p:grpSpPr>
        <a:xfrm>
          <a:off x="0" y="0"/>
          <a:ext cx="0" cy="0"/>
          <a:chOff x="0" y="0"/>
          <a:chExt cx="0" cy="0"/>
        </a:xfrm>
      </p:grpSpPr>
      <p:grpSp>
        <p:nvGrpSpPr>
          <p:cNvPr id="3" name="object 3">
            <a:extLst>
              <a:ext uri="{FF2B5EF4-FFF2-40B4-BE49-F238E27FC236}">
                <a16:creationId xmlns:a16="http://schemas.microsoft.com/office/drawing/2014/main" id="{74C68D44-E4A3-098A-595F-FE6D75D91097}"/>
              </a:ext>
            </a:extLst>
          </p:cNvPr>
          <p:cNvGrpSpPr/>
          <p:nvPr/>
        </p:nvGrpSpPr>
        <p:grpSpPr>
          <a:xfrm>
            <a:off x="0" y="0"/>
            <a:ext cx="12189460" cy="1392555"/>
            <a:chOff x="0" y="0"/>
            <a:chExt cx="12189460" cy="1392555"/>
          </a:xfrm>
        </p:grpSpPr>
        <p:sp>
          <p:nvSpPr>
            <p:cNvPr id="4" name="object 4">
              <a:extLst>
                <a:ext uri="{FF2B5EF4-FFF2-40B4-BE49-F238E27FC236}">
                  <a16:creationId xmlns:a16="http://schemas.microsoft.com/office/drawing/2014/main" id="{67C50414-0C53-006E-E28D-C7177E3C32A4}"/>
                </a:ext>
              </a:extLst>
            </p:cNvPr>
            <p:cNvSpPr/>
            <p:nvPr/>
          </p:nvSpPr>
          <p:spPr>
            <a:xfrm>
              <a:off x="0" y="0"/>
              <a:ext cx="12189460" cy="1375410"/>
            </a:xfrm>
            <a:custGeom>
              <a:avLst/>
              <a:gdLst/>
              <a:ahLst/>
              <a:cxnLst/>
              <a:rect l="l" t="t" r="r" b="b"/>
              <a:pathLst>
                <a:path w="12189460" h="1375410">
                  <a:moveTo>
                    <a:pt x="12188952" y="0"/>
                  </a:moveTo>
                  <a:lnTo>
                    <a:pt x="10822457" y="0"/>
                  </a:lnTo>
                  <a:lnTo>
                    <a:pt x="0" y="0"/>
                  </a:lnTo>
                  <a:lnTo>
                    <a:pt x="0" y="226783"/>
                  </a:lnTo>
                  <a:lnTo>
                    <a:pt x="10822457" y="226783"/>
                  </a:lnTo>
                  <a:lnTo>
                    <a:pt x="10822457" y="1375003"/>
                  </a:lnTo>
                  <a:lnTo>
                    <a:pt x="12188952" y="1375003"/>
                  </a:lnTo>
                  <a:lnTo>
                    <a:pt x="12188952" y="226783"/>
                  </a:lnTo>
                  <a:lnTo>
                    <a:pt x="12188952" y="0"/>
                  </a:lnTo>
                  <a:close/>
                </a:path>
              </a:pathLst>
            </a:custGeom>
            <a:solidFill>
              <a:srgbClr val="007699"/>
            </a:solidFill>
          </p:spPr>
          <p:txBody>
            <a:bodyPr wrap="square" lIns="0" tIns="0" rIns="0" bIns="0" rtlCol="0"/>
            <a:lstStyle/>
            <a:p>
              <a:endParaRPr/>
            </a:p>
          </p:txBody>
        </p:sp>
        <p:sp>
          <p:nvSpPr>
            <p:cNvPr id="5" name="object 5">
              <a:extLst>
                <a:ext uri="{FF2B5EF4-FFF2-40B4-BE49-F238E27FC236}">
                  <a16:creationId xmlns:a16="http://schemas.microsoft.com/office/drawing/2014/main" id="{F9CFB5D6-7DB7-0E6F-8930-629ADC2AF404}"/>
                </a:ext>
              </a:extLst>
            </p:cNvPr>
            <p:cNvSpPr/>
            <p:nvPr/>
          </p:nvSpPr>
          <p:spPr>
            <a:xfrm>
              <a:off x="10822457" y="1368653"/>
              <a:ext cx="1366520" cy="12700"/>
            </a:xfrm>
            <a:custGeom>
              <a:avLst/>
              <a:gdLst/>
              <a:ahLst/>
              <a:cxnLst/>
              <a:rect l="l" t="t" r="r" b="b"/>
              <a:pathLst>
                <a:path w="1366520" h="12700">
                  <a:moveTo>
                    <a:pt x="0" y="12700"/>
                  </a:moveTo>
                  <a:lnTo>
                    <a:pt x="1366494" y="12700"/>
                  </a:lnTo>
                  <a:lnTo>
                    <a:pt x="1366494" y="0"/>
                  </a:lnTo>
                  <a:lnTo>
                    <a:pt x="0" y="0"/>
                  </a:lnTo>
                  <a:lnTo>
                    <a:pt x="0" y="12700"/>
                  </a:lnTo>
                  <a:close/>
                </a:path>
              </a:pathLst>
            </a:custGeom>
            <a:solidFill>
              <a:srgbClr val="FFFFFF"/>
            </a:solidFill>
          </p:spPr>
          <p:txBody>
            <a:bodyPr wrap="square" lIns="0" tIns="0" rIns="0" bIns="0" rtlCol="0"/>
            <a:lstStyle/>
            <a:p>
              <a:endParaRPr/>
            </a:p>
          </p:txBody>
        </p:sp>
        <p:sp>
          <p:nvSpPr>
            <p:cNvPr id="6" name="object 6">
              <a:extLst>
                <a:ext uri="{FF2B5EF4-FFF2-40B4-BE49-F238E27FC236}">
                  <a16:creationId xmlns:a16="http://schemas.microsoft.com/office/drawing/2014/main" id="{4983C29D-C244-E05B-A7B2-910AA8B945B7}"/>
                </a:ext>
              </a:extLst>
            </p:cNvPr>
            <p:cNvSpPr/>
            <p:nvPr/>
          </p:nvSpPr>
          <p:spPr>
            <a:xfrm>
              <a:off x="10822457" y="0"/>
              <a:ext cx="0" cy="1375410"/>
            </a:xfrm>
            <a:custGeom>
              <a:avLst/>
              <a:gdLst/>
              <a:ahLst/>
              <a:cxnLst/>
              <a:rect l="l" t="t" r="r" b="b"/>
              <a:pathLst>
                <a:path h="1375410">
                  <a:moveTo>
                    <a:pt x="0" y="0"/>
                  </a:moveTo>
                  <a:lnTo>
                    <a:pt x="0" y="1375003"/>
                  </a:lnTo>
                </a:path>
              </a:pathLst>
            </a:custGeom>
            <a:ln w="12700">
              <a:solidFill>
                <a:srgbClr val="FFFFFF"/>
              </a:solidFill>
            </a:ln>
          </p:spPr>
          <p:txBody>
            <a:bodyPr wrap="square" lIns="0" tIns="0" rIns="0" bIns="0" rtlCol="0"/>
            <a:lstStyle/>
            <a:p>
              <a:endParaRPr/>
            </a:p>
          </p:txBody>
        </p:sp>
        <p:sp>
          <p:nvSpPr>
            <p:cNvPr id="7" name="object 7">
              <a:extLst>
                <a:ext uri="{FF2B5EF4-FFF2-40B4-BE49-F238E27FC236}">
                  <a16:creationId xmlns:a16="http://schemas.microsoft.com/office/drawing/2014/main" id="{6CBF67A7-F5E6-2522-FB94-BB63E9F749C7}"/>
                </a:ext>
              </a:extLst>
            </p:cNvPr>
            <p:cNvSpPr/>
            <p:nvPr/>
          </p:nvSpPr>
          <p:spPr>
            <a:xfrm>
              <a:off x="10822461" y="8511"/>
              <a:ext cx="1366520" cy="1366520"/>
            </a:xfrm>
            <a:custGeom>
              <a:avLst/>
              <a:gdLst/>
              <a:ahLst/>
              <a:cxnLst/>
              <a:rect l="l" t="t" r="r" b="b"/>
              <a:pathLst>
                <a:path w="1366520" h="1366520">
                  <a:moveTo>
                    <a:pt x="1366494" y="0"/>
                  </a:moveTo>
                  <a:lnTo>
                    <a:pt x="0" y="1366494"/>
                  </a:lnTo>
                  <a:lnTo>
                    <a:pt x="1366494" y="1366494"/>
                  </a:lnTo>
                  <a:lnTo>
                    <a:pt x="1366494" y="0"/>
                  </a:lnTo>
                  <a:close/>
                </a:path>
              </a:pathLst>
            </a:custGeom>
            <a:solidFill>
              <a:srgbClr val="004E66"/>
            </a:solidFill>
          </p:spPr>
          <p:txBody>
            <a:bodyPr wrap="square" lIns="0" tIns="0" rIns="0" bIns="0" rtlCol="0"/>
            <a:lstStyle/>
            <a:p>
              <a:endParaRPr/>
            </a:p>
          </p:txBody>
        </p:sp>
        <p:sp>
          <p:nvSpPr>
            <p:cNvPr id="8" name="object 8">
              <a:extLst>
                <a:ext uri="{FF2B5EF4-FFF2-40B4-BE49-F238E27FC236}">
                  <a16:creationId xmlns:a16="http://schemas.microsoft.com/office/drawing/2014/main" id="{447ACE3D-BABA-5D05-E7A2-734AC3C7A5E6}"/>
                </a:ext>
              </a:extLst>
            </p:cNvPr>
            <p:cNvSpPr/>
            <p:nvPr/>
          </p:nvSpPr>
          <p:spPr>
            <a:xfrm>
              <a:off x="0" y="1275626"/>
              <a:ext cx="2957195" cy="116839"/>
            </a:xfrm>
            <a:custGeom>
              <a:avLst/>
              <a:gdLst/>
              <a:ahLst/>
              <a:cxnLst/>
              <a:rect l="l" t="t" r="r" b="b"/>
              <a:pathLst>
                <a:path w="2957195" h="116840">
                  <a:moveTo>
                    <a:pt x="0" y="116649"/>
                  </a:moveTo>
                  <a:lnTo>
                    <a:pt x="2956941" y="116649"/>
                  </a:lnTo>
                  <a:lnTo>
                    <a:pt x="2956941" y="0"/>
                  </a:lnTo>
                  <a:lnTo>
                    <a:pt x="0" y="0"/>
                  </a:lnTo>
                  <a:lnTo>
                    <a:pt x="0" y="116649"/>
                  </a:lnTo>
                  <a:close/>
                </a:path>
              </a:pathLst>
            </a:custGeom>
            <a:solidFill>
              <a:srgbClr val="007198"/>
            </a:solidFill>
          </p:spPr>
          <p:txBody>
            <a:bodyPr wrap="square" lIns="0" tIns="0" rIns="0" bIns="0" rtlCol="0"/>
            <a:lstStyle/>
            <a:p>
              <a:endParaRPr/>
            </a:p>
          </p:txBody>
        </p:sp>
        <p:sp>
          <p:nvSpPr>
            <p:cNvPr id="9" name="object 9">
              <a:extLst>
                <a:ext uri="{FF2B5EF4-FFF2-40B4-BE49-F238E27FC236}">
                  <a16:creationId xmlns:a16="http://schemas.microsoft.com/office/drawing/2014/main" id="{9AA78924-A5E0-3D94-A351-2088D5B3EFA8}"/>
                </a:ext>
              </a:extLst>
            </p:cNvPr>
            <p:cNvSpPr/>
            <p:nvPr/>
          </p:nvSpPr>
          <p:spPr>
            <a:xfrm>
              <a:off x="2956941" y="1275626"/>
              <a:ext cx="3044190" cy="116839"/>
            </a:xfrm>
            <a:custGeom>
              <a:avLst/>
              <a:gdLst/>
              <a:ahLst/>
              <a:cxnLst/>
              <a:rect l="l" t="t" r="r" b="b"/>
              <a:pathLst>
                <a:path w="3044190" h="116840">
                  <a:moveTo>
                    <a:pt x="0" y="116649"/>
                  </a:moveTo>
                  <a:lnTo>
                    <a:pt x="3043745" y="116649"/>
                  </a:lnTo>
                  <a:lnTo>
                    <a:pt x="3043745" y="0"/>
                  </a:lnTo>
                  <a:lnTo>
                    <a:pt x="0" y="0"/>
                  </a:lnTo>
                  <a:lnTo>
                    <a:pt x="0" y="116649"/>
                  </a:lnTo>
                  <a:close/>
                </a:path>
              </a:pathLst>
            </a:custGeom>
            <a:solidFill>
              <a:srgbClr val="83276A"/>
            </a:solidFill>
          </p:spPr>
          <p:txBody>
            <a:bodyPr wrap="square" lIns="0" tIns="0" rIns="0" bIns="0" rtlCol="0"/>
            <a:lstStyle/>
            <a:p>
              <a:endParaRPr/>
            </a:p>
          </p:txBody>
        </p:sp>
        <p:sp>
          <p:nvSpPr>
            <p:cNvPr id="10" name="object 10">
              <a:extLst>
                <a:ext uri="{FF2B5EF4-FFF2-40B4-BE49-F238E27FC236}">
                  <a16:creationId xmlns:a16="http://schemas.microsoft.com/office/drawing/2014/main" id="{8131D66F-259C-6FDD-5856-43DD115ED54B}"/>
                </a:ext>
              </a:extLst>
            </p:cNvPr>
            <p:cNvSpPr/>
            <p:nvPr/>
          </p:nvSpPr>
          <p:spPr>
            <a:xfrm>
              <a:off x="6000686" y="1275626"/>
              <a:ext cx="3357245" cy="116839"/>
            </a:xfrm>
            <a:custGeom>
              <a:avLst/>
              <a:gdLst/>
              <a:ahLst/>
              <a:cxnLst/>
              <a:rect l="l" t="t" r="r" b="b"/>
              <a:pathLst>
                <a:path w="3357245" h="116840">
                  <a:moveTo>
                    <a:pt x="0" y="116649"/>
                  </a:moveTo>
                  <a:lnTo>
                    <a:pt x="3356749" y="116649"/>
                  </a:lnTo>
                  <a:lnTo>
                    <a:pt x="3356749" y="0"/>
                  </a:lnTo>
                  <a:lnTo>
                    <a:pt x="0" y="0"/>
                  </a:lnTo>
                  <a:lnTo>
                    <a:pt x="0" y="116649"/>
                  </a:lnTo>
                  <a:close/>
                </a:path>
              </a:pathLst>
            </a:custGeom>
            <a:solidFill>
              <a:srgbClr val="033B6A"/>
            </a:solidFill>
          </p:spPr>
          <p:txBody>
            <a:bodyPr wrap="square" lIns="0" tIns="0" rIns="0" bIns="0" rtlCol="0"/>
            <a:lstStyle/>
            <a:p>
              <a:endParaRPr/>
            </a:p>
          </p:txBody>
        </p:sp>
        <p:sp>
          <p:nvSpPr>
            <p:cNvPr id="11" name="object 11">
              <a:extLst>
                <a:ext uri="{FF2B5EF4-FFF2-40B4-BE49-F238E27FC236}">
                  <a16:creationId xmlns:a16="http://schemas.microsoft.com/office/drawing/2014/main" id="{6F058476-2A76-EEA0-3583-DEC4A313F809}"/>
                </a:ext>
              </a:extLst>
            </p:cNvPr>
            <p:cNvSpPr/>
            <p:nvPr/>
          </p:nvSpPr>
          <p:spPr>
            <a:xfrm>
              <a:off x="9357436" y="1275626"/>
              <a:ext cx="2832100" cy="116839"/>
            </a:xfrm>
            <a:custGeom>
              <a:avLst/>
              <a:gdLst/>
              <a:ahLst/>
              <a:cxnLst/>
              <a:rect l="l" t="t" r="r" b="b"/>
              <a:pathLst>
                <a:path w="2832100" h="116840">
                  <a:moveTo>
                    <a:pt x="2831515" y="0"/>
                  </a:moveTo>
                  <a:lnTo>
                    <a:pt x="0" y="0"/>
                  </a:lnTo>
                  <a:lnTo>
                    <a:pt x="0" y="116649"/>
                  </a:lnTo>
                  <a:lnTo>
                    <a:pt x="2831515" y="116649"/>
                  </a:lnTo>
                  <a:lnTo>
                    <a:pt x="2831515" y="0"/>
                  </a:lnTo>
                  <a:close/>
                </a:path>
              </a:pathLst>
            </a:custGeom>
            <a:solidFill>
              <a:srgbClr val="1F6A84"/>
            </a:solidFill>
          </p:spPr>
          <p:txBody>
            <a:bodyPr wrap="square" lIns="0" tIns="0" rIns="0" bIns="0" rtlCol="0"/>
            <a:lstStyle/>
            <a:p>
              <a:endParaRPr/>
            </a:p>
          </p:txBody>
        </p:sp>
        <p:pic>
          <p:nvPicPr>
            <p:cNvPr id="12" name="object 12">
              <a:extLst>
                <a:ext uri="{FF2B5EF4-FFF2-40B4-BE49-F238E27FC236}">
                  <a16:creationId xmlns:a16="http://schemas.microsoft.com/office/drawing/2014/main" id="{A7D2DEF3-2232-3C7C-C246-911FB44F432D}"/>
                </a:ext>
              </a:extLst>
            </p:cNvPr>
            <p:cNvPicPr/>
            <p:nvPr/>
          </p:nvPicPr>
          <p:blipFill>
            <a:blip r:embed="rId2" cstate="print"/>
            <a:stretch>
              <a:fillRect/>
            </a:stretch>
          </p:blipFill>
          <p:spPr>
            <a:xfrm>
              <a:off x="577773" y="266509"/>
              <a:ext cx="1845106" cy="917575"/>
            </a:xfrm>
            <a:prstGeom prst="rect">
              <a:avLst/>
            </a:prstGeom>
          </p:spPr>
        </p:pic>
      </p:grpSp>
      <p:sp>
        <p:nvSpPr>
          <p:cNvPr id="14" name="object 14">
            <a:extLst>
              <a:ext uri="{FF2B5EF4-FFF2-40B4-BE49-F238E27FC236}">
                <a16:creationId xmlns:a16="http://schemas.microsoft.com/office/drawing/2014/main" id="{08E37A9D-4A13-3E64-9AEA-482B37141E6C}"/>
              </a:ext>
            </a:extLst>
          </p:cNvPr>
          <p:cNvSpPr txBox="1">
            <a:spLocks noGrp="1"/>
          </p:cNvSpPr>
          <p:nvPr>
            <p:ph type="ftr" sz="quarter" idx="5"/>
          </p:nvPr>
        </p:nvSpPr>
        <p:spPr>
          <a:xfrm>
            <a:off x="4039483" y="6400800"/>
            <a:ext cx="4113033" cy="205184"/>
          </a:xfrm>
          <a:prstGeom prst="rect">
            <a:avLst/>
          </a:prstGeom>
        </p:spPr>
        <p:txBody>
          <a:bodyPr vert="horz" wrap="square" lIns="0" tIns="0" rIns="0" bIns="0" rtlCol="0">
            <a:spAutoFit/>
          </a:bodyPr>
          <a:lstStyle/>
          <a:p>
            <a:pPr marL="12700">
              <a:lnSpc>
                <a:spcPts val="1645"/>
              </a:lnSpc>
            </a:pPr>
            <a:r>
              <a:rPr lang="en-US" dirty="0"/>
              <a:t>2027</a:t>
            </a:r>
            <a:r>
              <a:rPr lang="en-US" spc="360" dirty="0"/>
              <a:t> </a:t>
            </a:r>
            <a:r>
              <a:rPr dirty="0"/>
              <a:t>|</a:t>
            </a:r>
            <a:r>
              <a:rPr spc="310" dirty="0"/>
              <a:t> </a:t>
            </a:r>
            <a:r>
              <a:rPr dirty="0"/>
              <a:t>American</a:t>
            </a:r>
            <a:r>
              <a:rPr spc="-70" dirty="0"/>
              <a:t> </a:t>
            </a:r>
            <a:r>
              <a:rPr dirty="0"/>
              <a:t>Academy</a:t>
            </a:r>
            <a:r>
              <a:rPr spc="-10" dirty="0"/>
              <a:t> </a:t>
            </a:r>
            <a:r>
              <a:rPr dirty="0"/>
              <a:t>of</a:t>
            </a:r>
            <a:r>
              <a:rPr spc="-10" dirty="0"/>
              <a:t> </a:t>
            </a:r>
            <a:r>
              <a:rPr dirty="0"/>
              <a:t>Implant</a:t>
            </a:r>
            <a:r>
              <a:rPr spc="-15" dirty="0"/>
              <a:t> </a:t>
            </a:r>
            <a:r>
              <a:rPr dirty="0"/>
              <a:t>Dentistry</a:t>
            </a:r>
            <a:r>
              <a:rPr spc="365" dirty="0"/>
              <a:t> </a:t>
            </a:r>
            <a:endParaRPr spc="-50" dirty="0"/>
          </a:p>
        </p:txBody>
      </p:sp>
      <p:sp>
        <p:nvSpPr>
          <p:cNvPr id="15" name="object 2">
            <a:extLst>
              <a:ext uri="{FF2B5EF4-FFF2-40B4-BE49-F238E27FC236}">
                <a16:creationId xmlns:a16="http://schemas.microsoft.com/office/drawing/2014/main" id="{F5FA5B77-178E-E139-26C4-5A4D91814015}"/>
              </a:ext>
            </a:extLst>
          </p:cNvPr>
          <p:cNvSpPr txBox="1">
            <a:spLocks/>
          </p:cNvSpPr>
          <p:nvPr/>
        </p:nvSpPr>
        <p:spPr>
          <a:xfrm>
            <a:off x="2956941" y="530889"/>
            <a:ext cx="10130563" cy="443711"/>
          </a:xfrm>
          <a:prstGeom prst="rect">
            <a:avLst/>
          </a:prstGeom>
        </p:spPr>
        <p:txBody>
          <a:bodyPr vert="horz" wrap="square" lIns="0" tIns="12700" rIns="0" bIns="0" rtlCol="0">
            <a:spAutoFit/>
          </a:bodyPr>
          <a:lstStyle>
            <a:lvl1pPr>
              <a:defRPr sz="2900" b="1" i="0">
                <a:solidFill>
                  <a:srgbClr val="00589D"/>
                </a:solidFill>
                <a:latin typeface="Arial"/>
                <a:ea typeface="+mj-ea"/>
                <a:cs typeface="Arial"/>
              </a:defRPr>
            </a:lvl1pPr>
          </a:lstStyle>
          <a:p>
            <a:pPr marL="19050">
              <a:spcBef>
                <a:spcPts val="100"/>
              </a:spcBef>
            </a:pPr>
            <a:r>
              <a:rPr lang="en-US" sz="2800" dirty="0">
                <a:solidFill>
                  <a:srgbClr val="007198"/>
                </a:solidFill>
              </a:rPr>
              <a:t>Candidate Number: </a:t>
            </a:r>
            <a:r>
              <a:rPr lang="en-US" sz="2800" dirty="0">
                <a:solidFill>
                  <a:srgbClr val="83276A"/>
                </a:solidFill>
              </a:rPr>
              <a:t>{Candidate number}</a:t>
            </a:r>
          </a:p>
        </p:txBody>
      </p:sp>
      <p:sp>
        <p:nvSpPr>
          <p:cNvPr id="17" name="object 13">
            <a:extLst>
              <a:ext uri="{FF2B5EF4-FFF2-40B4-BE49-F238E27FC236}">
                <a16:creationId xmlns:a16="http://schemas.microsoft.com/office/drawing/2014/main" id="{777413A7-9824-622C-8787-D565B5CBF380}"/>
              </a:ext>
            </a:extLst>
          </p:cNvPr>
          <p:cNvSpPr txBox="1"/>
          <p:nvPr/>
        </p:nvSpPr>
        <p:spPr>
          <a:xfrm>
            <a:off x="1295400" y="1458219"/>
            <a:ext cx="8991600" cy="874598"/>
          </a:xfrm>
          <a:prstGeom prst="rect">
            <a:avLst/>
          </a:prstGeom>
        </p:spPr>
        <p:txBody>
          <a:bodyPr vert="horz" wrap="square" lIns="0" tIns="12700" rIns="0" bIns="0" rtlCol="0">
            <a:spAutoFit/>
          </a:bodyPr>
          <a:lstStyle/>
          <a:p>
            <a:pPr marL="298450" marR="5080" indent="-285750" algn="ctr">
              <a:spcBef>
                <a:spcPts val="120"/>
              </a:spcBef>
              <a:buFont typeface="Wingdings" panose="05000000000000000000" pitchFamily="2" charset="2"/>
              <a:buChar char="Ø"/>
            </a:pPr>
            <a:r>
              <a:rPr lang="en-US" sz="3200" dirty="0">
                <a:solidFill>
                  <a:srgbClr val="83276A"/>
                </a:solidFill>
                <a:effectLst>
                  <a:outerShdw blurRad="38100" dist="38100" dir="2700000" algn="tl">
                    <a:srgbClr val="000000">
                      <a:alpha val="43137"/>
                    </a:srgbClr>
                  </a:outerShdw>
                </a:effectLst>
                <a:latin typeface="Arial"/>
                <a:cs typeface="Arial"/>
              </a:rPr>
              <a:t>Clinical Examination</a:t>
            </a:r>
            <a:br>
              <a:rPr lang="en-US" sz="2400" dirty="0">
                <a:solidFill>
                  <a:srgbClr val="221F1F"/>
                </a:solidFill>
                <a:latin typeface="Arial"/>
                <a:cs typeface="Arial"/>
              </a:rPr>
            </a:br>
            <a:endParaRPr lang="en-US" sz="2400" dirty="0">
              <a:latin typeface="Arial"/>
              <a:cs typeface="Arial"/>
            </a:endParaRPr>
          </a:p>
        </p:txBody>
      </p:sp>
      <p:sp>
        <p:nvSpPr>
          <p:cNvPr id="2" name="TextBox 1">
            <a:extLst>
              <a:ext uri="{FF2B5EF4-FFF2-40B4-BE49-F238E27FC236}">
                <a16:creationId xmlns:a16="http://schemas.microsoft.com/office/drawing/2014/main" id="{037E38B5-B80F-E1F0-06B8-5754A9715D8F}"/>
              </a:ext>
            </a:extLst>
          </p:cNvPr>
          <p:cNvSpPr txBox="1"/>
          <p:nvPr/>
        </p:nvSpPr>
        <p:spPr>
          <a:xfrm>
            <a:off x="62861" y="1963485"/>
            <a:ext cx="11900539" cy="538609"/>
          </a:xfrm>
          <a:prstGeom prst="rect">
            <a:avLst/>
          </a:prstGeom>
          <a:noFill/>
        </p:spPr>
        <p:txBody>
          <a:bodyPr wrap="square" rtlCol="0">
            <a:spAutoFit/>
          </a:bodyPr>
          <a:lstStyle/>
          <a:p>
            <a:pPr algn="ctr"/>
            <a:r>
              <a:rPr lang="en-US" sz="1100" b="0" i="0" u="none" strike="noStrike" baseline="0" dirty="0">
                <a:solidFill>
                  <a:srgbClr val="000000"/>
                </a:solidFill>
                <a:latin typeface="Arial" panose="020B0604020202020204" pitchFamily="34" charset="0"/>
              </a:rPr>
              <a:t>Describe the existing dentition, adjacent soft tissues, periodontal charting, lip line, temporomandibular joint function, parafunctional habits, hard and soft tissue anatomy of edentulous areas and other findings. </a:t>
            </a:r>
            <a:r>
              <a:rPr lang="en-US" sz="1800" b="0" i="0" u="none" strike="noStrike" baseline="0" dirty="0">
                <a:solidFill>
                  <a:srgbClr val="000000"/>
                </a:solidFill>
                <a:latin typeface="Arial" panose="020B0604020202020204" pitchFamily="34" charset="0"/>
              </a:rPr>
              <a:t>	</a:t>
            </a:r>
          </a:p>
        </p:txBody>
      </p:sp>
      <p:sp>
        <p:nvSpPr>
          <p:cNvPr id="13" name="TextBox 12">
            <a:extLst>
              <a:ext uri="{FF2B5EF4-FFF2-40B4-BE49-F238E27FC236}">
                <a16:creationId xmlns:a16="http://schemas.microsoft.com/office/drawing/2014/main" id="{972FA8F4-A8F3-0737-C2C8-D559CCFCB67B}"/>
              </a:ext>
            </a:extLst>
          </p:cNvPr>
          <p:cNvSpPr txBox="1"/>
          <p:nvPr/>
        </p:nvSpPr>
        <p:spPr>
          <a:xfrm>
            <a:off x="378085" y="2653417"/>
            <a:ext cx="11132297" cy="369332"/>
          </a:xfrm>
          <a:prstGeom prst="rect">
            <a:avLst/>
          </a:prstGeom>
          <a:noFill/>
        </p:spPr>
        <p:txBody>
          <a:bodyPr wrap="square" rtlCol="0">
            <a:spAutoFit/>
          </a:bodyPr>
          <a:lstStyle/>
          <a:p>
            <a:r>
              <a:rPr lang="en-US" sz="1800" dirty="0">
                <a:solidFill>
                  <a:srgbClr val="221F1F"/>
                </a:solidFill>
                <a:latin typeface="Arial"/>
                <a:cs typeface="Arial"/>
              </a:rPr>
              <a:t>Copy your text here using the same font and size.</a:t>
            </a:r>
            <a:endParaRPr lang="en-US" dirty="0"/>
          </a:p>
        </p:txBody>
      </p:sp>
    </p:spTree>
    <p:extLst>
      <p:ext uri="{BB962C8B-B14F-4D97-AF65-F5344CB8AC3E}">
        <p14:creationId xmlns:p14="http://schemas.microsoft.com/office/powerpoint/2010/main" val="7384861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3F4F9E-4343-16FB-439A-61812534F3EB}"/>
            </a:ext>
          </a:extLst>
        </p:cNvPr>
        <p:cNvGrpSpPr/>
        <p:nvPr/>
      </p:nvGrpSpPr>
      <p:grpSpPr>
        <a:xfrm>
          <a:off x="0" y="0"/>
          <a:ext cx="0" cy="0"/>
          <a:chOff x="0" y="0"/>
          <a:chExt cx="0" cy="0"/>
        </a:xfrm>
      </p:grpSpPr>
      <p:grpSp>
        <p:nvGrpSpPr>
          <p:cNvPr id="3" name="object 3">
            <a:extLst>
              <a:ext uri="{FF2B5EF4-FFF2-40B4-BE49-F238E27FC236}">
                <a16:creationId xmlns:a16="http://schemas.microsoft.com/office/drawing/2014/main" id="{EC135786-0A91-2749-8CB8-5AF9FF5CD1AF}"/>
              </a:ext>
            </a:extLst>
          </p:cNvPr>
          <p:cNvGrpSpPr/>
          <p:nvPr/>
        </p:nvGrpSpPr>
        <p:grpSpPr>
          <a:xfrm>
            <a:off x="0" y="0"/>
            <a:ext cx="12189460" cy="1392555"/>
            <a:chOff x="0" y="0"/>
            <a:chExt cx="12189460" cy="1392555"/>
          </a:xfrm>
        </p:grpSpPr>
        <p:sp>
          <p:nvSpPr>
            <p:cNvPr id="4" name="object 4">
              <a:extLst>
                <a:ext uri="{FF2B5EF4-FFF2-40B4-BE49-F238E27FC236}">
                  <a16:creationId xmlns:a16="http://schemas.microsoft.com/office/drawing/2014/main" id="{C9361724-09E3-E307-1B44-A6CE5E368D1F}"/>
                </a:ext>
              </a:extLst>
            </p:cNvPr>
            <p:cNvSpPr/>
            <p:nvPr/>
          </p:nvSpPr>
          <p:spPr>
            <a:xfrm>
              <a:off x="0" y="0"/>
              <a:ext cx="12189460" cy="1375410"/>
            </a:xfrm>
            <a:custGeom>
              <a:avLst/>
              <a:gdLst/>
              <a:ahLst/>
              <a:cxnLst/>
              <a:rect l="l" t="t" r="r" b="b"/>
              <a:pathLst>
                <a:path w="12189460" h="1375410">
                  <a:moveTo>
                    <a:pt x="12188952" y="0"/>
                  </a:moveTo>
                  <a:lnTo>
                    <a:pt x="10822457" y="0"/>
                  </a:lnTo>
                  <a:lnTo>
                    <a:pt x="0" y="0"/>
                  </a:lnTo>
                  <a:lnTo>
                    <a:pt x="0" y="226783"/>
                  </a:lnTo>
                  <a:lnTo>
                    <a:pt x="10822457" y="226783"/>
                  </a:lnTo>
                  <a:lnTo>
                    <a:pt x="10822457" y="1375003"/>
                  </a:lnTo>
                  <a:lnTo>
                    <a:pt x="12188952" y="1375003"/>
                  </a:lnTo>
                  <a:lnTo>
                    <a:pt x="12188952" y="226783"/>
                  </a:lnTo>
                  <a:lnTo>
                    <a:pt x="12188952" y="0"/>
                  </a:lnTo>
                  <a:close/>
                </a:path>
              </a:pathLst>
            </a:custGeom>
            <a:solidFill>
              <a:srgbClr val="007699"/>
            </a:solidFill>
          </p:spPr>
          <p:txBody>
            <a:bodyPr wrap="square" lIns="0" tIns="0" rIns="0" bIns="0" rtlCol="0"/>
            <a:lstStyle/>
            <a:p>
              <a:endParaRPr/>
            </a:p>
          </p:txBody>
        </p:sp>
        <p:sp>
          <p:nvSpPr>
            <p:cNvPr id="5" name="object 5">
              <a:extLst>
                <a:ext uri="{FF2B5EF4-FFF2-40B4-BE49-F238E27FC236}">
                  <a16:creationId xmlns:a16="http://schemas.microsoft.com/office/drawing/2014/main" id="{2EC48070-A249-3AFE-2A97-027BD11F2B5E}"/>
                </a:ext>
              </a:extLst>
            </p:cNvPr>
            <p:cNvSpPr/>
            <p:nvPr/>
          </p:nvSpPr>
          <p:spPr>
            <a:xfrm>
              <a:off x="10822457" y="1368653"/>
              <a:ext cx="1366520" cy="12700"/>
            </a:xfrm>
            <a:custGeom>
              <a:avLst/>
              <a:gdLst/>
              <a:ahLst/>
              <a:cxnLst/>
              <a:rect l="l" t="t" r="r" b="b"/>
              <a:pathLst>
                <a:path w="1366520" h="12700">
                  <a:moveTo>
                    <a:pt x="0" y="12700"/>
                  </a:moveTo>
                  <a:lnTo>
                    <a:pt x="1366494" y="12700"/>
                  </a:lnTo>
                  <a:lnTo>
                    <a:pt x="1366494" y="0"/>
                  </a:lnTo>
                  <a:lnTo>
                    <a:pt x="0" y="0"/>
                  </a:lnTo>
                  <a:lnTo>
                    <a:pt x="0" y="12700"/>
                  </a:lnTo>
                  <a:close/>
                </a:path>
              </a:pathLst>
            </a:custGeom>
            <a:solidFill>
              <a:srgbClr val="FFFFFF"/>
            </a:solidFill>
          </p:spPr>
          <p:txBody>
            <a:bodyPr wrap="square" lIns="0" tIns="0" rIns="0" bIns="0" rtlCol="0"/>
            <a:lstStyle/>
            <a:p>
              <a:endParaRPr/>
            </a:p>
          </p:txBody>
        </p:sp>
        <p:sp>
          <p:nvSpPr>
            <p:cNvPr id="6" name="object 6">
              <a:extLst>
                <a:ext uri="{FF2B5EF4-FFF2-40B4-BE49-F238E27FC236}">
                  <a16:creationId xmlns:a16="http://schemas.microsoft.com/office/drawing/2014/main" id="{859C145E-946B-5780-F4A5-4732DC7D2797}"/>
                </a:ext>
              </a:extLst>
            </p:cNvPr>
            <p:cNvSpPr/>
            <p:nvPr/>
          </p:nvSpPr>
          <p:spPr>
            <a:xfrm>
              <a:off x="10822457" y="0"/>
              <a:ext cx="0" cy="1375410"/>
            </a:xfrm>
            <a:custGeom>
              <a:avLst/>
              <a:gdLst/>
              <a:ahLst/>
              <a:cxnLst/>
              <a:rect l="l" t="t" r="r" b="b"/>
              <a:pathLst>
                <a:path h="1375410">
                  <a:moveTo>
                    <a:pt x="0" y="0"/>
                  </a:moveTo>
                  <a:lnTo>
                    <a:pt x="0" y="1375003"/>
                  </a:lnTo>
                </a:path>
              </a:pathLst>
            </a:custGeom>
            <a:ln w="12700">
              <a:solidFill>
                <a:srgbClr val="FFFFFF"/>
              </a:solidFill>
            </a:ln>
          </p:spPr>
          <p:txBody>
            <a:bodyPr wrap="square" lIns="0" tIns="0" rIns="0" bIns="0" rtlCol="0"/>
            <a:lstStyle/>
            <a:p>
              <a:endParaRPr/>
            </a:p>
          </p:txBody>
        </p:sp>
        <p:sp>
          <p:nvSpPr>
            <p:cNvPr id="7" name="object 7">
              <a:extLst>
                <a:ext uri="{FF2B5EF4-FFF2-40B4-BE49-F238E27FC236}">
                  <a16:creationId xmlns:a16="http://schemas.microsoft.com/office/drawing/2014/main" id="{14548479-DC75-74CC-C700-F7E736620245}"/>
                </a:ext>
              </a:extLst>
            </p:cNvPr>
            <p:cNvSpPr/>
            <p:nvPr/>
          </p:nvSpPr>
          <p:spPr>
            <a:xfrm>
              <a:off x="10822461" y="8511"/>
              <a:ext cx="1366520" cy="1366520"/>
            </a:xfrm>
            <a:custGeom>
              <a:avLst/>
              <a:gdLst/>
              <a:ahLst/>
              <a:cxnLst/>
              <a:rect l="l" t="t" r="r" b="b"/>
              <a:pathLst>
                <a:path w="1366520" h="1366520">
                  <a:moveTo>
                    <a:pt x="1366494" y="0"/>
                  </a:moveTo>
                  <a:lnTo>
                    <a:pt x="0" y="1366494"/>
                  </a:lnTo>
                  <a:lnTo>
                    <a:pt x="1366494" y="1366494"/>
                  </a:lnTo>
                  <a:lnTo>
                    <a:pt x="1366494" y="0"/>
                  </a:lnTo>
                  <a:close/>
                </a:path>
              </a:pathLst>
            </a:custGeom>
            <a:solidFill>
              <a:srgbClr val="004E66"/>
            </a:solidFill>
          </p:spPr>
          <p:txBody>
            <a:bodyPr wrap="square" lIns="0" tIns="0" rIns="0" bIns="0" rtlCol="0"/>
            <a:lstStyle/>
            <a:p>
              <a:endParaRPr/>
            </a:p>
          </p:txBody>
        </p:sp>
        <p:sp>
          <p:nvSpPr>
            <p:cNvPr id="8" name="object 8">
              <a:extLst>
                <a:ext uri="{FF2B5EF4-FFF2-40B4-BE49-F238E27FC236}">
                  <a16:creationId xmlns:a16="http://schemas.microsoft.com/office/drawing/2014/main" id="{65ACE958-8648-107A-EF61-D0CE0E965B00}"/>
                </a:ext>
              </a:extLst>
            </p:cNvPr>
            <p:cNvSpPr/>
            <p:nvPr/>
          </p:nvSpPr>
          <p:spPr>
            <a:xfrm>
              <a:off x="0" y="1275626"/>
              <a:ext cx="2957195" cy="116839"/>
            </a:xfrm>
            <a:custGeom>
              <a:avLst/>
              <a:gdLst/>
              <a:ahLst/>
              <a:cxnLst/>
              <a:rect l="l" t="t" r="r" b="b"/>
              <a:pathLst>
                <a:path w="2957195" h="116840">
                  <a:moveTo>
                    <a:pt x="0" y="116649"/>
                  </a:moveTo>
                  <a:lnTo>
                    <a:pt x="2956941" y="116649"/>
                  </a:lnTo>
                  <a:lnTo>
                    <a:pt x="2956941" y="0"/>
                  </a:lnTo>
                  <a:lnTo>
                    <a:pt x="0" y="0"/>
                  </a:lnTo>
                  <a:lnTo>
                    <a:pt x="0" y="116649"/>
                  </a:lnTo>
                  <a:close/>
                </a:path>
              </a:pathLst>
            </a:custGeom>
            <a:solidFill>
              <a:srgbClr val="007198"/>
            </a:solidFill>
          </p:spPr>
          <p:txBody>
            <a:bodyPr wrap="square" lIns="0" tIns="0" rIns="0" bIns="0" rtlCol="0"/>
            <a:lstStyle/>
            <a:p>
              <a:endParaRPr/>
            </a:p>
          </p:txBody>
        </p:sp>
        <p:sp>
          <p:nvSpPr>
            <p:cNvPr id="9" name="object 9">
              <a:extLst>
                <a:ext uri="{FF2B5EF4-FFF2-40B4-BE49-F238E27FC236}">
                  <a16:creationId xmlns:a16="http://schemas.microsoft.com/office/drawing/2014/main" id="{096FA3D1-F4BD-3DFB-1CF2-B3889F00505B}"/>
                </a:ext>
              </a:extLst>
            </p:cNvPr>
            <p:cNvSpPr/>
            <p:nvPr/>
          </p:nvSpPr>
          <p:spPr>
            <a:xfrm>
              <a:off x="2956941" y="1275626"/>
              <a:ext cx="3044190" cy="116839"/>
            </a:xfrm>
            <a:custGeom>
              <a:avLst/>
              <a:gdLst/>
              <a:ahLst/>
              <a:cxnLst/>
              <a:rect l="l" t="t" r="r" b="b"/>
              <a:pathLst>
                <a:path w="3044190" h="116840">
                  <a:moveTo>
                    <a:pt x="0" y="116649"/>
                  </a:moveTo>
                  <a:lnTo>
                    <a:pt x="3043745" y="116649"/>
                  </a:lnTo>
                  <a:lnTo>
                    <a:pt x="3043745" y="0"/>
                  </a:lnTo>
                  <a:lnTo>
                    <a:pt x="0" y="0"/>
                  </a:lnTo>
                  <a:lnTo>
                    <a:pt x="0" y="116649"/>
                  </a:lnTo>
                  <a:close/>
                </a:path>
              </a:pathLst>
            </a:custGeom>
            <a:solidFill>
              <a:srgbClr val="83276A"/>
            </a:solidFill>
          </p:spPr>
          <p:txBody>
            <a:bodyPr wrap="square" lIns="0" tIns="0" rIns="0" bIns="0" rtlCol="0"/>
            <a:lstStyle/>
            <a:p>
              <a:endParaRPr/>
            </a:p>
          </p:txBody>
        </p:sp>
        <p:sp>
          <p:nvSpPr>
            <p:cNvPr id="10" name="object 10">
              <a:extLst>
                <a:ext uri="{FF2B5EF4-FFF2-40B4-BE49-F238E27FC236}">
                  <a16:creationId xmlns:a16="http://schemas.microsoft.com/office/drawing/2014/main" id="{56F1C133-2439-419F-235E-5EC1CCCFF50F}"/>
                </a:ext>
              </a:extLst>
            </p:cNvPr>
            <p:cNvSpPr/>
            <p:nvPr/>
          </p:nvSpPr>
          <p:spPr>
            <a:xfrm>
              <a:off x="6000686" y="1275626"/>
              <a:ext cx="3357245" cy="116839"/>
            </a:xfrm>
            <a:custGeom>
              <a:avLst/>
              <a:gdLst/>
              <a:ahLst/>
              <a:cxnLst/>
              <a:rect l="l" t="t" r="r" b="b"/>
              <a:pathLst>
                <a:path w="3357245" h="116840">
                  <a:moveTo>
                    <a:pt x="0" y="116649"/>
                  </a:moveTo>
                  <a:lnTo>
                    <a:pt x="3356749" y="116649"/>
                  </a:lnTo>
                  <a:lnTo>
                    <a:pt x="3356749" y="0"/>
                  </a:lnTo>
                  <a:lnTo>
                    <a:pt x="0" y="0"/>
                  </a:lnTo>
                  <a:lnTo>
                    <a:pt x="0" y="116649"/>
                  </a:lnTo>
                  <a:close/>
                </a:path>
              </a:pathLst>
            </a:custGeom>
            <a:solidFill>
              <a:srgbClr val="033B6A"/>
            </a:solidFill>
          </p:spPr>
          <p:txBody>
            <a:bodyPr wrap="square" lIns="0" tIns="0" rIns="0" bIns="0" rtlCol="0"/>
            <a:lstStyle/>
            <a:p>
              <a:endParaRPr/>
            </a:p>
          </p:txBody>
        </p:sp>
        <p:sp>
          <p:nvSpPr>
            <p:cNvPr id="11" name="object 11">
              <a:extLst>
                <a:ext uri="{FF2B5EF4-FFF2-40B4-BE49-F238E27FC236}">
                  <a16:creationId xmlns:a16="http://schemas.microsoft.com/office/drawing/2014/main" id="{FB8B75B8-F6A5-9399-B7EC-EFA014B27488}"/>
                </a:ext>
              </a:extLst>
            </p:cNvPr>
            <p:cNvSpPr/>
            <p:nvPr/>
          </p:nvSpPr>
          <p:spPr>
            <a:xfrm>
              <a:off x="9357436" y="1275626"/>
              <a:ext cx="2832100" cy="116839"/>
            </a:xfrm>
            <a:custGeom>
              <a:avLst/>
              <a:gdLst/>
              <a:ahLst/>
              <a:cxnLst/>
              <a:rect l="l" t="t" r="r" b="b"/>
              <a:pathLst>
                <a:path w="2832100" h="116840">
                  <a:moveTo>
                    <a:pt x="2831515" y="0"/>
                  </a:moveTo>
                  <a:lnTo>
                    <a:pt x="0" y="0"/>
                  </a:lnTo>
                  <a:lnTo>
                    <a:pt x="0" y="116649"/>
                  </a:lnTo>
                  <a:lnTo>
                    <a:pt x="2831515" y="116649"/>
                  </a:lnTo>
                  <a:lnTo>
                    <a:pt x="2831515" y="0"/>
                  </a:lnTo>
                  <a:close/>
                </a:path>
              </a:pathLst>
            </a:custGeom>
            <a:solidFill>
              <a:srgbClr val="1F6A84"/>
            </a:solidFill>
          </p:spPr>
          <p:txBody>
            <a:bodyPr wrap="square" lIns="0" tIns="0" rIns="0" bIns="0" rtlCol="0"/>
            <a:lstStyle/>
            <a:p>
              <a:endParaRPr/>
            </a:p>
          </p:txBody>
        </p:sp>
        <p:pic>
          <p:nvPicPr>
            <p:cNvPr id="12" name="object 12">
              <a:extLst>
                <a:ext uri="{FF2B5EF4-FFF2-40B4-BE49-F238E27FC236}">
                  <a16:creationId xmlns:a16="http://schemas.microsoft.com/office/drawing/2014/main" id="{7F4DDD58-384B-029F-CC16-B8C19E1A7698}"/>
                </a:ext>
              </a:extLst>
            </p:cNvPr>
            <p:cNvPicPr/>
            <p:nvPr/>
          </p:nvPicPr>
          <p:blipFill>
            <a:blip r:embed="rId2" cstate="print"/>
            <a:stretch>
              <a:fillRect/>
            </a:stretch>
          </p:blipFill>
          <p:spPr>
            <a:xfrm>
              <a:off x="577773" y="266509"/>
              <a:ext cx="1845106" cy="917575"/>
            </a:xfrm>
            <a:prstGeom prst="rect">
              <a:avLst/>
            </a:prstGeom>
          </p:spPr>
        </p:pic>
      </p:grpSp>
      <p:sp>
        <p:nvSpPr>
          <p:cNvPr id="14" name="object 14">
            <a:extLst>
              <a:ext uri="{FF2B5EF4-FFF2-40B4-BE49-F238E27FC236}">
                <a16:creationId xmlns:a16="http://schemas.microsoft.com/office/drawing/2014/main" id="{CFD6B471-7CC0-FCD4-2715-3C9EE6189232}"/>
              </a:ext>
            </a:extLst>
          </p:cNvPr>
          <p:cNvSpPr txBox="1">
            <a:spLocks noGrp="1"/>
          </p:cNvSpPr>
          <p:nvPr>
            <p:ph type="ftr" sz="quarter" idx="5"/>
          </p:nvPr>
        </p:nvSpPr>
        <p:spPr>
          <a:xfrm>
            <a:off x="4038212" y="6622993"/>
            <a:ext cx="4113033" cy="205184"/>
          </a:xfrm>
          <a:prstGeom prst="rect">
            <a:avLst/>
          </a:prstGeom>
        </p:spPr>
        <p:txBody>
          <a:bodyPr vert="horz" wrap="square" lIns="0" tIns="0" rIns="0" bIns="0" rtlCol="0">
            <a:spAutoFit/>
          </a:bodyPr>
          <a:lstStyle/>
          <a:p>
            <a:pPr marL="12700">
              <a:lnSpc>
                <a:spcPts val="1645"/>
              </a:lnSpc>
            </a:pPr>
            <a:r>
              <a:rPr lang="en-US" dirty="0"/>
              <a:t>2027</a:t>
            </a:r>
            <a:r>
              <a:rPr lang="en-US" spc="360" dirty="0"/>
              <a:t> </a:t>
            </a:r>
            <a:r>
              <a:rPr dirty="0"/>
              <a:t>|</a:t>
            </a:r>
            <a:r>
              <a:rPr spc="310" dirty="0"/>
              <a:t> </a:t>
            </a:r>
            <a:r>
              <a:rPr dirty="0"/>
              <a:t>American</a:t>
            </a:r>
            <a:r>
              <a:rPr spc="-70" dirty="0"/>
              <a:t> </a:t>
            </a:r>
            <a:r>
              <a:rPr dirty="0"/>
              <a:t>Academy</a:t>
            </a:r>
            <a:r>
              <a:rPr spc="-10" dirty="0"/>
              <a:t> </a:t>
            </a:r>
            <a:r>
              <a:rPr dirty="0"/>
              <a:t>of</a:t>
            </a:r>
            <a:r>
              <a:rPr spc="-10" dirty="0"/>
              <a:t> </a:t>
            </a:r>
            <a:r>
              <a:rPr dirty="0"/>
              <a:t>Implant</a:t>
            </a:r>
            <a:r>
              <a:rPr spc="-15" dirty="0"/>
              <a:t> </a:t>
            </a:r>
            <a:r>
              <a:rPr dirty="0"/>
              <a:t>Dentistry</a:t>
            </a:r>
            <a:r>
              <a:rPr spc="365" dirty="0"/>
              <a:t> </a:t>
            </a:r>
            <a:endParaRPr spc="-50" dirty="0"/>
          </a:p>
        </p:txBody>
      </p:sp>
      <p:sp>
        <p:nvSpPr>
          <p:cNvPr id="15" name="object 2">
            <a:extLst>
              <a:ext uri="{FF2B5EF4-FFF2-40B4-BE49-F238E27FC236}">
                <a16:creationId xmlns:a16="http://schemas.microsoft.com/office/drawing/2014/main" id="{CF836911-5E78-F8EA-0D06-E7F853F03B99}"/>
              </a:ext>
            </a:extLst>
          </p:cNvPr>
          <p:cNvSpPr txBox="1">
            <a:spLocks/>
          </p:cNvSpPr>
          <p:nvPr/>
        </p:nvSpPr>
        <p:spPr>
          <a:xfrm>
            <a:off x="2956941" y="530889"/>
            <a:ext cx="10130563" cy="443711"/>
          </a:xfrm>
          <a:prstGeom prst="rect">
            <a:avLst/>
          </a:prstGeom>
        </p:spPr>
        <p:txBody>
          <a:bodyPr vert="horz" wrap="square" lIns="0" tIns="12700" rIns="0" bIns="0" rtlCol="0">
            <a:spAutoFit/>
          </a:bodyPr>
          <a:lstStyle>
            <a:lvl1pPr>
              <a:defRPr sz="2900" b="1" i="0">
                <a:solidFill>
                  <a:srgbClr val="00589D"/>
                </a:solidFill>
                <a:latin typeface="Arial"/>
                <a:ea typeface="+mj-ea"/>
                <a:cs typeface="Arial"/>
              </a:defRPr>
            </a:lvl1pPr>
          </a:lstStyle>
          <a:p>
            <a:pPr marL="19050">
              <a:spcBef>
                <a:spcPts val="100"/>
              </a:spcBef>
            </a:pPr>
            <a:r>
              <a:rPr lang="en-US" sz="2800" dirty="0">
                <a:solidFill>
                  <a:srgbClr val="007198"/>
                </a:solidFill>
              </a:rPr>
              <a:t>Candidate Number: </a:t>
            </a:r>
            <a:r>
              <a:rPr lang="en-US" sz="2800" dirty="0">
                <a:solidFill>
                  <a:srgbClr val="83276A"/>
                </a:solidFill>
              </a:rPr>
              <a:t>{Candidate number}</a:t>
            </a:r>
          </a:p>
        </p:txBody>
      </p:sp>
      <p:sp>
        <p:nvSpPr>
          <p:cNvPr id="17" name="object 13">
            <a:extLst>
              <a:ext uri="{FF2B5EF4-FFF2-40B4-BE49-F238E27FC236}">
                <a16:creationId xmlns:a16="http://schemas.microsoft.com/office/drawing/2014/main" id="{0A1A454E-D61C-C450-B123-387EB49A86C5}"/>
              </a:ext>
            </a:extLst>
          </p:cNvPr>
          <p:cNvSpPr txBox="1"/>
          <p:nvPr/>
        </p:nvSpPr>
        <p:spPr>
          <a:xfrm>
            <a:off x="1295400" y="1458219"/>
            <a:ext cx="8991600" cy="874598"/>
          </a:xfrm>
          <a:prstGeom prst="rect">
            <a:avLst/>
          </a:prstGeom>
        </p:spPr>
        <p:txBody>
          <a:bodyPr vert="horz" wrap="square" lIns="0" tIns="12700" rIns="0" bIns="0" rtlCol="0">
            <a:spAutoFit/>
          </a:bodyPr>
          <a:lstStyle/>
          <a:p>
            <a:pPr marL="298450" marR="5080" indent="-285750" algn="ctr">
              <a:spcBef>
                <a:spcPts val="120"/>
              </a:spcBef>
              <a:buFont typeface="Wingdings" panose="05000000000000000000" pitchFamily="2" charset="2"/>
              <a:buChar char="Ø"/>
            </a:pPr>
            <a:r>
              <a:rPr lang="en-US" sz="3200" dirty="0">
                <a:solidFill>
                  <a:srgbClr val="83276A"/>
                </a:solidFill>
                <a:effectLst>
                  <a:outerShdw blurRad="38100" dist="38100" dir="2700000" algn="tl">
                    <a:srgbClr val="000000">
                      <a:alpha val="43137"/>
                    </a:srgbClr>
                  </a:outerShdw>
                </a:effectLst>
                <a:latin typeface="Arial"/>
                <a:cs typeface="Arial"/>
              </a:rPr>
              <a:t>Radiographic Examination</a:t>
            </a:r>
            <a:br>
              <a:rPr lang="en-US" sz="2400" dirty="0">
                <a:solidFill>
                  <a:srgbClr val="221F1F"/>
                </a:solidFill>
                <a:latin typeface="Arial"/>
                <a:cs typeface="Arial"/>
              </a:rPr>
            </a:br>
            <a:endParaRPr lang="en-US" sz="2400" dirty="0">
              <a:latin typeface="Arial"/>
              <a:cs typeface="Arial"/>
            </a:endParaRPr>
          </a:p>
        </p:txBody>
      </p:sp>
      <p:sp>
        <p:nvSpPr>
          <p:cNvPr id="2" name="TextBox 1">
            <a:extLst>
              <a:ext uri="{FF2B5EF4-FFF2-40B4-BE49-F238E27FC236}">
                <a16:creationId xmlns:a16="http://schemas.microsoft.com/office/drawing/2014/main" id="{4B731B4B-E2B6-7AB3-0C83-2A831AD916D4}"/>
              </a:ext>
            </a:extLst>
          </p:cNvPr>
          <p:cNvSpPr txBox="1"/>
          <p:nvPr/>
        </p:nvSpPr>
        <p:spPr>
          <a:xfrm>
            <a:off x="62861" y="1963485"/>
            <a:ext cx="11900539" cy="646331"/>
          </a:xfrm>
          <a:prstGeom prst="rect">
            <a:avLst/>
          </a:prstGeom>
          <a:noFill/>
        </p:spPr>
        <p:txBody>
          <a:bodyPr wrap="square" rtlCol="0">
            <a:spAutoFit/>
          </a:bodyPr>
          <a:lstStyle/>
          <a:p>
            <a:pPr algn="ctr"/>
            <a:r>
              <a:rPr lang="en-US" sz="1100" b="0" i="0" u="none" strike="noStrike" baseline="0" dirty="0">
                <a:solidFill>
                  <a:srgbClr val="000000"/>
                </a:solidFill>
                <a:latin typeface="Arial" panose="020B0604020202020204" pitchFamily="34" charset="0"/>
              </a:rPr>
              <a:t>Describe the findings and limitations.</a:t>
            </a:r>
            <a:r>
              <a:rPr lang="en-US" sz="1800" b="0" i="0" u="none" strike="noStrike" baseline="0" dirty="0">
                <a:solidFill>
                  <a:srgbClr val="000000"/>
                </a:solidFill>
                <a:latin typeface="Arial" panose="020B0604020202020204" pitchFamily="34" charset="0"/>
              </a:rPr>
              <a:t>	</a:t>
            </a:r>
          </a:p>
          <a:p>
            <a:pPr algn="ctr"/>
            <a:r>
              <a:rPr lang="en-US" sz="1800" b="0" i="0" u="none" strike="noStrike" baseline="0" dirty="0">
                <a:solidFill>
                  <a:srgbClr val="000000"/>
                </a:solidFill>
                <a:latin typeface="Arial" panose="020B0604020202020204" pitchFamily="34" charset="0"/>
              </a:rPr>
              <a:t>	</a:t>
            </a:r>
          </a:p>
        </p:txBody>
      </p:sp>
      <p:sp>
        <p:nvSpPr>
          <p:cNvPr id="13" name="TextBox 12">
            <a:extLst>
              <a:ext uri="{FF2B5EF4-FFF2-40B4-BE49-F238E27FC236}">
                <a16:creationId xmlns:a16="http://schemas.microsoft.com/office/drawing/2014/main" id="{E2FE7026-C717-A616-9D0E-4B220C2DD85D}"/>
              </a:ext>
            </a:extLst>
          </p:cNvPr>
          <p:cNvSpPr txBox="1"/>
          <p:nvPr/>
        </p:nvSpPr>
        <p:spPr>
          <a:xfrm>
            <a:off x="373420" y="2438004"/>
            <a:ext cx="11132297" cy="369332"/>
          </a:xfrm>
          <a:prstGeom prst="rect">
            <a:avLst/>
          </a:prstGeom>
          <a:noFill/>
        </p:spPr>
        <p:txBody>
          <a:bodyPr wrap="square" rtlCol="0">
            <a:spAutoFit/>
          </a:bodyPr>
          <a:lstStyle/>
          <a:p>
            <a:r>
              <a:rPr lang="en-US" sz="1800" dirty="0">
                <a:solidFill>
                  <a:srgbClr val="221F1F"/>
                </a:solidFill>
                <a:latin typeface="Arial"/>
                <a:cs typeface="Arial"/>
              </a:rPr>
              <a:t>Copy your text here using the same font and size.</a:t>
            </a:r>
            <a:endParaRPr lang="en-US" dirty="0"/>
          </a:p>
        </p:txBody>
      </p:sp>
      <p:sp>
        <p:nvSpPr>
          <p:cNvPr id="16" name="object 13">
            <a:extLst>
              <a:ext uri="{FF2B5EF4-FFF2-40B4-BE49-F238E27FC236}">
                <a16:creationId xmlns:a16="http://schemas.microsoft.com/office/drawing/2014/main" id="{BFA5C44E-98C6-EE2A-BA8E-96F1E34C7E91}"/>
              </a:ext>
            </a:extLst>
          </p:cNvPr>
          <p:cNvSpPr txBox="1"/>
          <p:nvPr/>
        </p:nvSpPr>
        <p:spPr>
          <a:xfrm>
            <a:off x="1371600" y="3996972"/>
            <a:ext cx="8991600" cy="874598"/>
          </a:xfrm>
          <a:prstGeom prst="rect">
            <a:avLst/>
          </a:prstGeom>
        </p:spPr>
        <p:txBody>
          <a:bodyPr vert="horz" wrap="square" lIns="0" tIns="12700" rIns="0" bIns="0" rtlCol="0">
            <a:spAutoFit/>
          </a:bodyPr>
          <a:lstStyle/>
          <a:p>
            <a:pPr marL="298450" marR="5080" indent="-285750" algn="ctr">
              <a:spcBef>
                <a:spcPts val="120"/>
              </a:spcBef>
              <a:buFont typeface="Wingdings" panose="05000000000000000000" pitchFamily="2" charset="2"/>
              <a:buChar char="Ø"/>
            </a:pPr>
            <a:r>
              <a:rPr lang="en-US" sz="3200" dirty="0">
                <a:solidFill>
                  <a:srgbClr val="83276A"/>
                </a:solidFill>
                <a:effectLst>
                  <a:outerShdw blurRad="38100" dist="38100" dir="2700000" algn="tl">
                    <a:srgbClr val="000000">
                      <a:alpha val="43137"/>
                    </a:srgbClr>
                  </a:outerShdw>
                </a:effectLst>
                <a:latin typeface="Arial"/>
                <a:cs typeface="Arial"/>
              </a:rPr>
              <a:t>Perioperative Diagnosis</a:t>
            </a:r>
            <a:br>
              <a:rPr lang="en-US" sz="2400" dirty="0">
                <a:solidFill>
                  <a:srgbClr val="221F1F"/>
                </a:solidFill>
                <a:latin typeface="Arial"/>
                <a:cs typeface="Arial"/>
              </a:rPr>
            </a:br>
            <a:endParaRPr lang="en-US" sz="2400" dirty="0">
              <a:latin typeface="Arial"/>
              <a:cs typeface="Arial"/>
            </a:endParaRPr>
          </a:p>
        </p:txBody>
      </p:sp>
      <p:sp>
        <p:nvSpPr>
          <p:cNvPr id="19" name="TextBox 18">
            <a:extLst>
              <a:ext uri="{FF2B5EF4-FFF2-40B4-BE49-F238E27FC236}">
                <a16:creationId xmlns:a16="http://schemas.microsoft.com/office/drawing/2014/main" id="{3490C8ED-EE10-0326-5AA7-001930E708F7}"/>
              </a:ext>
            </a:extLst>
          </p:cNvPr>
          <p:cNvSpPr txBox="1"/>
          <p:nvPr/>
        </p:nvSpPr>
        <p:spPr>
          <a:xfrm>
            <a:off x="144460" y="4443295"/>
            <a:ext cx="11900539" cy="646331"/>
          </a:xfrm>
          <a:prstGeom prst="rect">
            <a:avLst/>
          </a:prstGeom>
          <a:noFill/>
        </p:spPr>
        <p:txBody>
          <a:bodyPr wrap="square" rtlCol="0">
            <a:spAutoFit/>
          </a:bodyPr>
          <a:lstStyle/>
          <a:p>
            <a:pPr algn="ctr"/>
            <a:r>
              <a:rPr lang="en-US" sz="1100" b="0" i="0" u="none" strike="noStrike" baseline="0" dirty="0">
                <a:solidFill>
                  <a:srgbClr val="000000"/>
                </a:solidFill>
                <a:latin typeface="Arial" panose="020B0604020202020204" pitchFamily="34" charset="0"/>
              </a:rPr>
              <a:t>Describe the perioperative diagnosis.</a:t>
            </a:r>
            <a:r>
              <a:rPr lang="en-US" sz="1800" b="0" i="0" u="none" strike="noStrike" baseline="0" dirty="0">
                <a:solidFill>
                  <a:srgbClr val="000000"/>
                </a:solidFill>
                <a:latin typeface="Arial" panose="020B0604020202020204" pitchFamily="34" charset="0"/>
              </a:rPr>
              <a:t>	</a:t>
            </a:r>
          </a:p>
          <a:p>
            <a:pPr algn="ctr"/>
            <a:r>
              <a:rPr lang="en-US" sz="1800" b="0" i="0" u="none" strike="noStrike" baseline="0" dirty="0">
                <a:solidFill>
                  <a:srgbClr val="000000"/>
                </a:solidFill>
                <a:latin typeface="Arial" panose="020B0604020202020204" pitchFamily="34" charset="0"/>
              </a:rPr>
              <a:t>	</a:t>
            </a:r>
          </a:p>
        </p:txBody>
      </p:sp>
      <p:sp>
        <p:nvSpPr>
          <p:cNvPr id="20" name="TextBox 19">
            <a:extLst>
              <a:ext uri="{FF2B5EF4-FFF2-40B4-BE49-F238E27FC236}">
                <a16:creationId xmlns:a16="http://schemas.microsoft.com/office/drawing/2014/main" id="{FA90CEF6-8C9A-26AE-1168-5CDC580BD6A1}"/>
              </a:ext>
            </a:extLst>
          </p:cNvPr>
          <p:cNvSpPr txBox="1"/>
          <p:nvPr/>
        </p:nvSpPr>
        <p:spPr>
          <a:xfrm>
            <a:off x="373420" y="4870319"/>
            <a:ext cx="11132297" cy="369332"/>
          </a:xfrm>
          <a:prstGeom prst="rect">
            <a:avLst/>
          </a:prstGeom>
          <a:noFill/>
        </p:spPr>
        <p:txBody>
          <a:bodyPr wrap="square" rtlCol="0">
            <a:spAutoFit/>
          </a:bodyPr>
          <a:lstStyle/>
          <a:p>
            <a:r>
              <a:rPr lang="en-US" sz="1800" dirty="0">
                <a:solidFill>
                  <a:srgbClr val="221F1F"/>
                </a:solidFill>
                <a:latin typeface="Arial"/>
                <a:cs typeface="Arial"/>
              </a:rPr>
              <a:t>Copy your text here using the same font and size.</a:t>
            </a:r>
            <a:endParaRPr lang="en-US" dirty="0"/>
          </a:p>
        </p:txBody>
      </p:sp>
    </p:spTree>
    <p:extLst>
      <p:ext uri="{BB962C8B-B14F-4D97-AF65-F5344CB8AC3E}">
        <p14:creationId xmlns:p14="http://schemas.microsoft.com/office/powerpoint/2010/main" val="401451476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C28617-D467-0706-5F09-8A5A4E075F10}"/>
            </a:ext>
          </a:extLst>
        </p:cNvPr>
        <p:cNvGrpSpPr/>
        <p:nvPr/>
      </p:nvGrpSpPr>
      <p:grpSpPr>
        <a:xfrm>
          <a:off x="0" y="0"/>
          <a:ext cx="0" cy="0"/>
          <a:chOff x="0" y="0"/>
          <a:chExt cx="0" cy="0"/>
        </a:xfrm>
      </p:grpSpPr>
      <p:grpSp>
        <p:nvGrpSpPr>
          <p:cNvPr id="3" name="object 3">
            <a:extLst>
              <a:ext uri="{FF2B5EF4-FFF2-40B4-BE49-F238E27FC236}">
                <a16:creationId xmlns:a16="http://schemas.microsoft.com/office/drawing/2014/main" id="{AD0BDC07-3599-218F-B0F7-89064241A3C1}"/>
              </a:ext>
            </a:extLst>
          </p:cNvPr>
          <p:cNvGrpSpPr/>
          <p:nvPr/>
        </p:nvGrpSpPr>
        <p:grpSpPr>
          <a:xfrm>
            <a:off x="0" y="0"/>
            <a:ext cx="12189460" cy="1392555"/>
            <a:chOff x="0" y="0"/>
            <a:chExt cx="12189460" cy="1392555"/>
          </a:xfrm>
        </p:grpSpPr>
        <p:sp>
          <p:nvSpPr>
            <p:cNvPr id="4" name="object 4">
              <a:extLst>
                <a:ext uri="{FF2B5EF4-FFF2-40B4-BE49-F238E27FC236}">
                  <a16:creationId xmlns:a16="http://schemas.microsoft.com/office/drawing/2014/main" id="{C9C76F85-0F8C-DB69-5D14-ED8AABE6187A}"/>
                </a:ext>
              </a:extLst>
            </p:cNvPr>
            <p:cNvSpPr/>
            <p:nvPr/>
          </p:nvSpPr>
          <p:spPr>
            <a:xfrm>
              <a:off x="0" y="0"/>
              <a:ext cx="12189460" cy="1375410"/>
            </a:xfrm>
            <a:custGeom>
              <a:avLst/>
              <a:gdLst/>
              <a:ahLst/>
              <a:cxnLst/>
              <a:rect l="l" t="t" r="r" b="b"/>
              <a:pathLst>
                <a:path w="12189460" h="1375410">
                  <a:moveTo>
                    <a:pt x="12188952" y="0"/>
                  </a:moveTo>
                  <a:lnTo>
                    <a:pt x="10822457" y="0"/>
                  </a:lnTo>
                  <a:lnTo>
                    <a:pt x="0" y="0"/>
                  </a:lnTo>
                  <a:lnTo>
                    <a:pt x="0" y="226783"/>
                  </a:lnTo>
                  <a:lnTo>
                    <a:pt x="10822457" y="226783"/>
                  </a:lnTo>
                  <a:lnTo>
                    <a:pt x="10822457" y="1375003"/>
                  </a:lnTo>
                  <a:lnTo>
                    <a:pt x="12188952" y="1375003"/>
                  </a:lnTo>
                  <a:lnTo>
                    <a:pt x="12188952" y="226783"/>
                  </a:lnTo>
                  <a:lnTo>
                    <a:pt x="12188952" y="0"/>
                  </a:lnTo>
                  <a:close/>
                </a:path>
              </a:pathLst>
            </a:custGeom>
            <a:solidFill>
              <a:srgbClr val="007699"/>
            </a:solidFill>
          </p:spPr>
          <p:txBody>
            <a:bodyPr wrap="square" lIns="0" tIns="0" rIns="0" bIns="0" rtlCol="0"/>
            <a:lstStyle/>
            <a:p>
              <a:endParaRPr/>
            </a:p>
          </p:txBody>
        </p:sp>
        <p:sp>
          <p:nvSpPr>
            <p:cNvPr id="5" name="object 5">
              <a:extLst>
                <a:ext uri="{FF2B5EF4-FFF2-40B4-BE49-F238E27FC236}">
                  <a16:creationId xmlns:a16="http://schemas.microsoft.com/office/drawing/2014/main" id="{792A9929-8F29-7858-219D-1FD824A7EB85}"/>
                </a:ext>
              </a:extLst>
            </p:cNvPr>
            <p:cNvSpPr/>
            <p:nvPr/>
          </p:nvSpPr>
          <p:spPr>
            <a:xfrm>
              <a:off x="10822457" y="1368653"/>
              <a:ext cx="1366520" cy="12700"/>
            </a:xfrm>
            <a:custGeom>
              <a:avLst/>
              <a:gdLst/>
              <a:ahLst/>
              <a:cxnLst/>
              <a:rect l="l" t="t" r="r" b="b"/>
              <a:pathLst>
                <a:path w="1366520" h="12700">
                  <a:moveTo>
                    <a:pt x="0" y="12700"/>
                  </a:moveTo>
                  <a:lnTo>
                    <a:pt x="1366494" y="12700"/>
                  </a:lnTo>
                  <a:lnTo>
                    <a:pt x="1366494" y="0"/>
                  </a:lnTo>
                  <a:lnTo>
                    <a:pt x="0" y="0"/>
                  </a:lnTo>
                  <a:lnTo>
                    <a:pt x="0" y="12700"/>
                  </a:lnTo>
                  <a:close/>
                </a:path>
              </a:pathLst>
            </a:custGeom>
            <a:solidFill>
              <a:srgbClr val="FFFFFF"/>
            </a:solidFill>
          </p:spPr>
          <p:txBody>
            <a:bodyPr wrap="square" lIns="0" tIns="0" rIns="0" bIns="0" rtlCol="0"/>
            <a:lstStyle/>
            <a:p>
              <a:endParaRPr/>
            </a:p>
          </p:txBody>
        </p:sp>
        <p:sp>
          <p:nvSpPr>
            <p:cNvPr id="6" name="object 6">
              <a:extLst>
                <a:ext uri="{FF2B5EF4-FFF2-40B4-BE49-F238E27FC236}">
                  <a16:creationId xmlns:a16="http://schemas.microsoft.com/office/drawing/2014/main" id="{D2DDE316-A2F9-58BB-7D68-6A924CE77F7D}"/>
                </a:ext>
              </a:extLst>
            </p:cNvPr>
            <p:cNvSpPr/>
            <p:nvPr/>
          </p:nvSpPr>
          <p:spPr>
            <a:xfrm>
              <a:off x="10822457" y="0"/>
              <a:ext cx="0" cy="1375410"/>
            </a:xfrm>
            <a:custGeom>
              <a:avLst/>
              <a:gdLst/>
              <a:ahLst/>
              <a:cxnLst/>
              <a:rect l="l" t="t" r="r" b="b"/>
              <a:pathLst>
                <a:path h="1375410">
                  <a:moveTo>
                    <a:pt x="0" y="0"/>
                  </a:moveTo>
                  <a:lnTo>
                    <a:pt x="0" y="1375003"/>
                  </a:lnTo>
                </a:path>
              </a:pathLst>
            </a:custGeom>
            <a:ln w="12700">
              <a:solidFill>
                <a:srgbClr val="FFFFFF"/>
              </a:solidFill>
            </a:ln>
          </p:spPr>
          <p:txBody>
            <a:bodyPr wrap="square" lIns="0" tIns="0" rIns="0" bIns="0" rtlCol="0"/>
            <a:lstStyle/>
            <a:p>
              <a:endParaRPr/>
            </a:p>
          </p:txBody>
        </p:sp>
        <p:sp>
          <p:nvSpPr>
            <p:cNvPr id="7" name="object 7">
              <a:extLst>
                <a:ext uri="{FF2B5EF4-FFF2-40B4-BE49-F238E27FC236}">
                  <a16:creationId xmlns:a16="http://schemas.microsoft.com/office/drawing/2014/main" id="{3343A3E5-D91E-E4FC-D5FD-4E9E2FC33944}"/>
                </a:ext>
              </a:extLst>
            </p:cNvPr>
            <p:cNvSpPr/>
            <p:nvPr/>
          </p:nvSpPr>
          <p:spPr>
            <a:xfrm>
              <a:off x="10822461" y="8511"/>
              <a:ext cx="1366520" cy="1366520"/>
            </a:xfrm>
            <a:custGeom>
              <a:avLst/>
              <a:gdLst/>
              <a:ahLst/>
              <a:cxnLst/>
              <a:rect l="l" t="t" r="r" b="b"/>
              <a:pathLst>
                <a:path w="1366520" h="1366520">
                  <a:moveTo>
                    <a:pt x="1366494" y="0"/>
                  </a:moveTo>
                  <a:lnTo>
                    <a:pt x="0" y="1366494"/>
                  </a:lnTo>
                  <a:lnTo>
                    <a:pt x="1366494" y="1366494"/>
                  </a:lnTo>
                  <a:lnTo>
                    <a:pt x="1366494" y="0"/>
                  </a:lnTo>
                  <a:close/>
                </a:path>
              </a:pathLst>
            </a:custGeom>
            <a:solidFill>
              <a:srgbClr val="004E66"/>
            </a:solidFill>
          </p:spPr>
          <p:txBody>
            <a:bodyPr wrap="square" lIns="0" tIns="0" rIns="0" bIns="0" rtlCol="0"/>
            <a:lstStyle/>
            <a:p>
              <a:endParaRPr/>
            </a:p>
          </p:txBody>
        </p:sp>
        <p:sp>
          <p:nvSpPr>
            <p:cNvPr id="8" name="object 8">
              <a:extLst>
                <a:ext uri="{FF2B5EF4-FFF2-40B4-BE49-F238E27FC236}">
                  <a16:creationId xmlns:a16="http://schemas.microsoft.com/office/drawing/2014/main" id="{7F6B8444-1FCD-B2DF-5A4F-36FFC9602D66}"/>
                </a:ext>
              </a:extLst>
            </p:cNvPr>
            <p:cNvSpPr/>
            <p:nvPr/>
          </p:nvSpPr>
          <p:spPr>
            <a:xfrm>
              <a:off x="0" y="1275626"/>
              <a:ext cx="2957195" cy="116839"/>
            </a:xfrm>
            <a:custGeom>
              <a:avLst/>
              <a:gdLst/>
              <a:ahLst/>
              <a:cxnLst/>
              <a:rect l="l" t="t" r="r" b="b"/>
              <a:pathLst>
                <a:path w="2957195" h="116840">
                  <a:moveTo>
                    <a:pt x="0" y="116649"/>
                  </a:moveTo>
                  <a:lnTo>
                    <a:pt x="2956941" y="116649"/>
                  </a:lnTo>
                  <a:lnTo>
                    <a:pt x="2956941" y="0"/>
                  </a:lnTo>
                  <a:lnTo>
                    <a:pt x="0" y="0"/>
                  </a:lnTo>
                  <a:lnTo>
                    <a:pt x="0" y="116649"/>
                  </a:lnTo>
                  <a:close/>
                </a:path>
              </a:pathLst>
            </a:custGeom>
            <a:solidFill>
              <a:srgbClr val="007198"/>
            </a:solidFill>
          </p:spPr>
          <p:txBody>
            <a:bodyPr wrap="square" lIns="0" tIns="0" rIns="0" bIns="0" rtlCol="0"/>
            <a:lstStyle/>
            <a:p>
              <a:endParaRPr/>
            </a:p>
          </p:txBody>
        </p:sp>
        <p:sp>
          <p:nvSpPr>
            <p:cNvPr id="9" name="object 9">
              <a:extLst>
                <a:ext uri="{FF2B5EF4-FFF2-40B4-BE49-F238E27FC236}">
                  <a16:creationId xmlns:a16="http://schemas.microsoft.com/office/drawing/2014/main" id="{D12B79B0-98EC-F245-6BE9-87EDC8FD9361}"/>
                </a:ext>
              </a:extLst>
            </p:cNvPr>
            <p:cNvSpPr/>
            <p:nvPr/>
          </p:nvSpPr>
          <p:spPr>
            <a:xfrm>
              <a:off x="2956941" y="1275626"/>
              <a:ext cx="3044190" cy="116839"/>
            </a:xfrm>
            <a:custGeom>
              <a:avLst/>
              <a:gdLst/>
              <a:ahLst/>
              <a:cxnLst/>
              <a:rect l="l" t="t" r="r" b="b"/>
              <a:pathLst>
                <a:path w="3044190" h="116840">
                  <a:moveTo>
                    <a:pt x="0" y="116649"/>
                  </a:moveTo>
                  <a:lnTo>
                    <a:pt x="3043745" y="116649"/>
                  </a:lnTo>
                  <a:lnTo>
                    <a:pt x="3043745" y="0"/>
                  </a:lnTo>
                  <a:lnTo>
                    <a:pt x="0" y="0"/>
                  </a:lnTo>
                  <a:lnTo>
                    <a:pt x="0" y="116649"/>
                  </a:lnTo>
                  <a:close/>
                </a:path>
              </a:pathLst>
            </a:custGeom>
            <a:solidFill>
              <a:srgbClr val="83276A"/>
            </a:solidFill>
          </p:spPr>
          <p:txBody>
            <a:bodyPr wrap="square" lIns="0" tIns="0" rIns="0" bIns="0" rtlCol="0"/>
            <a:lstStyle/>
            <a:p>
              <a:endParaRPr/>
            </a:p>
          </p:txBody>
        </p:sp>
        <p:sp>
          <p:nvSpPr>
            <p:cNvPr id="10" name="object 10">
              <a:extLst>
                <a:ext uri="{FF2B5EF4-FFF2-40B4-BE49-F238E27FC236}">
                  <a16:creationId xmlns:a16="http://schemas.microsoft.com/office/drawing/2014/main" id="{9666C43A-EDFD-929C-6647-10B1C89B2BC2}"/>
                </a:ext>
              </a:extLst>
            </p:cNvPr>
            <p:cNvSpPr/>
            <p:nvPr/>
          </p:nvSpPr>
          <p:spPr>
            <a:xfrm>
              <a:off x="6000686" y="1275626"/>
              <a:ext cx="3357245" cy="116839"/>
            </a:xfrm>
            <a:custGeom>
              <a:avLst/>
              <a:gdLst/>
              <a:ahLst/>
              <a:cxnLst/>
              <a:rect l="l" t="t" r="r" b="b"/>
              <a:pathLst>
                <a:path w="3357245" h="116840">
                  <a:moveTo>
                    <a:pt x="0" y="116649"/>
                  </a:moveTo>
                  <a:lnTo>
                    <a:pt x="3356749" y="116649"/>
                  </a:lnTo>
                  <a:lnTo>
                    <a:pt x="3356749" y="0"/>
                  </a:lnTo>
                  <a:lnTo>
                    <a:pt x="0" y="0"/>
                  </a:lnTo>
                  <a:lnTo>
                    <a:pt x="0" y="116649"/>
                  </a:lnTo>
                  <a:close/>
                </a:path>
              </a:pathLst>
            </a:custGeom>
            <a:solidFill>
              <a:srgbClr val="033B6A"/>
            </a:solidFill>
          </p:spPr>
          <p:txBody>
            <a:bodyPr wrap="square" lIns="0" tIns="0" rIns="0" bIns="0" rtlCol="0"/>
            <a:lstStyle/>
            <a:p>
              <a:endParaRPr/>
            </a:p>
          </p:txBody>
        </p:sp>
        <p:sp>
          <p:nvSpPr>
            <p:cNvPr id="11" name="object 11">
              <a:extLst>
                <a:ext uri="{FF2B5EF4-FFF2-40B4-BE49-F238E27FC236}">
                  <a16:creationId xmlns:a16="http://schemas.microsoft.com/office/drawing/2014/main" id="{7C8ACEAA-50DB-340C-F8EB-930C379FE610}"/>
                </a:ext>
              </a:extLst>
            </p:cNvPr>
            <p:cNvSpPr/>
            <p:nvPr/>
          </p:nvSpPr>
          <p:spPr>
            <a:xfrm>
              <a:off x="9357436" y="1275626"/>
              <a:ext cx="2832100" cy="116839"/>
            </a:xfrm>
            <a:custGeom>
              <a:avLst/>
              <a:gdLst/>
              <a:ahLst/>
              <a:cxnLst/>
              <a:rect l="l" t="t" r="r" b="b"/>
              <a:pathLst>
                <a:path w="2832100" h="116840">
                  <a:moveTo>
                    <a:pt x="2831515" y="0"/>
                  </a:moveTo>
                  <a:lnTo>
                    <a:pt x="0" y="0"/>
                  </a:lnTo>
                  <a:lnTo>
                    <a:pt x="0" y="116649"/>
                  </a:lnTo>
                  <a:lnTo>
                    <a:pt x="2831515" y="116649"/>
                  </a:lnTo>
                  <a:lnTo>
                    <a:pt x="2831515" y="0"/>
                  </a:lnTo>
                  <a:close/>
                </a:path>
              </a:pathLst>
            </a:custGeom>
            <a:solidFill>
              <a:srgbClr val="1F6A84"/>
            </a:solidFill>
          </p:spPr>
          <p:txBody>
            <a:bodyPr wrap="square" lIns="0" tIns="0" rIns="0" bIns="0" rtlCol="0"/>
            <a:lstStyle/>
            <a:p>
              <a:endParaRPr/>
            </a:p>
          </p:txBody>
        </p:sp>
        <p:pic>
          <p:nvPicPr>
            <p:cNvPr id="12" name="object 12">
              <a:extLst>
                <a:ext uri="{FF2B5EF4-FFF2-40B4-BE49-F238E27FC236}">
                  <a16:creationId xmlns:a16="http://schemas.microsoft.com/office/drawing/2014/main" id="{A6194221-ECAA-FD05-0E2D-542C1CCB3733}"/>
                </a:ext>
              </a:extLst>
            </p:cNvPr>
            <p:cNvPicPr/>
            <p:nvPr/>
          </p:nvPicPr>
          <p:blipFill>
            <a:blip r:embed="rId2" cstate="print"/>
            <a:stretch>
              <a:fillRect/>
            </a:stretch>
          </p:blipFill>
          <p:spPr>
            <a:xfrm>
              <a:off x="577773" y="266509"/>
              <a:ext cx="1845106" cy="917575"/>
            </a:xfrm>
            <a:prstGeom prst="rect">
              <a:avLst/>
            </a:prstGeom>
          </p:spPr>
        </p:pic>
      </p:grpSp>
      <p:sp>
        <p:nvSpPr>
          <p:cNvPr id="14" name="object 14">
            <a:extLst>
              <a:ext uri="{FF2B5EF4-FFF2-40B4-BE49-F238E27FC236}">
                <a16:creationId xmlns:a16="http://schemas.microsoft.com/office/drawing/2014/main" id="{4C5D77B8-C4F7-A52C-C962-2B990B29052B}"/>
              </a:ext>
            </a:extLst>
          </p:cNvPr>
          <p:cNvSpPr txBox="1">
            <a:spLocks noGrp="1"/>
          </p:cNvSpPr>
          <p:nvPr>
            <p:ph type="ftr" sz="quarter" idx="5"/>
          </p:nvPr>
        </p:nvSpPr>
        <p:spPr>
          <a:xfrm>
            <a:off x="4038212" y="6622993"/>
            <a:ext cx="4113033" cy="205184"/>
          </a:xfrm>
          <a:prstGeom prst="rect">
            <a:avLst/>
          </a:prstGeom>
        </p:spPr>
        <p:txBody>
          <a:bodyPr vert="horz" wrap="square" lIns="0" tIns="0" rIns="0" bIns="0" rtlCol="0">
            <a:spAutoFit/>
          </a:bodyPr>
          <a:lstStyle/>
          <a:p>
            <a:pPr marL="12700">
              <a:lnSpc>
                <a:spcPts val="1645"/>
              </a:lnSpc>
            </a:pPr>
            <a:r>
              <a:rPr lang="en-US" dirty="0"/>
              <a:t>2027</a:t>
            </a:r>
            <a:r>
              <a:rPr lang="en-US" spc="360" dirty="0"/>
              <a:t> </a:t>
            </a:r>
            <a:r>
              <a:rPr dirty="0"/>
              <a:t>|</a:t>
            </a:r>
            <a:r>
              <a:rPr spc="310" dirty="0"/>
              <a:t> </a:t>
            </a:r>
            <a:r>
              <a:rPr dirty="0"/>
              <a:t>American</a:t>
            </a:r>
            <a:r>
              <a:rPr spc="-70" dirty="0"/>
              <a:t> </a:t>
            </a:r>
            <a:r>
              <a:rPr dirty="0"/>
              <a:t>Academy</a:t>
            </a:r>
            <a:r>
              <a:rPr spc="-10" dirty="0"/>
              <a:t> </a:t>
            </a:r>
            <a:r>
              <a:rPr dirty="0"/>
              <a:t>of</a:t>
            </a:r>
            <a:r>
              <a:rPr spc="-10" dirty="0"/>
              <a:t> </a:t>
            </a:r>
            <a:r>
              <a:rPr dirty="0"/>
              <a:t>Implant</a:t>
            </a:r>
            <a:r>
              <a:rPr spc="-15" dirty="0"/>
              <a:t> </a:t>
            </a:r>
            <a:r>
              <a:rPr dirty="0"/>
              <a:t>Dentistry</a:t>
            </a:r>
            <a:r>
              <a:rPr spc="365" dirty="0"/>
              <a:t> </a:t>
            </a:r>
            <a:endParaRPr spc="-50" dirty="0"/>
          </a:p>
        </p:txBody>
      </p:sp>
      <p:sp>
        <p:nvSpPr>
          <p:cNvPr id="15" name="object 2">
            <a:extLst>
              <a:ext uri="{FF2B5EF4-FFF2-40B4-BE49-F238E27FC236}">
                <a16:creationId xmlns:a16="http://schemas.microsoft.com/office/drawing/2014/main" id="{354A1495-387C-287B-C106-FD2E26F98672}"/>
              </a:ext>
            </a:extLst>
          </p:cNvPr>
          <p:cNvSpPr txBox="1">
            <a:spLocks/>
          </p:cNvSpPr>
          <p:nvPr/>
        </p:nvSpPr>
        <p:spPr>
          <a:xfrm>
            <a:off x="2956941" y="530889"/>
            <a:ext cx="10130563" cy="443711"/>
          </a:xfrm>
          <a:prstGeom prst="rect">
            <a:avLst/>
          </a:prstGeom>
        </p:spPr>
        <p:txBody>
          <a:bodyPr vert="horz" wrap="square" lIns="0" tIns="12700" rIns="0" bIns="0" rtlCol="0">
            <a:spAutoFit/>
          </a:bodyPr>
          <a:lstStyle>
            <a:lvl1pPr>
              <a:defRPr sz="2900" b="1" i="0">
                <a:solidFill>
                  <a:srgbClr val="00589D"/>
                </a:solidFill>
                <a:latin typeface="Arial"/>
                <a:ea typeface="+mj-ea"/>
                <a:cs typeface="Arial"/>
              </a:defRPr>
            </a:lvl1pPr>
          </a:lstStyle>
          <a:p>
            <a:pPr marL="19050">
              <a:spcBef>
                <a:spcPts val="100"/>
              </a:spcBef>
            </a:pPr>
            <a:r>
              <a:rPr lang="en-US" sz="2800" dirty="0">
                <a:solidFill>
                  <a:srgbClr val="007198"/>
                </a:solidFill>
              </a:rPr>
              <a:t>Candidate Number: </a:t>
            </a:r>
            <a:r>
              <a:rPr lang="en-US" sz="2800" dirty="0">
                <a:solidFill>
                  <a:srgbClr val="83276A"/>
                </a:solidFill>
              </a:rPr>
              <a:t>{Candidate number}</a:t>
            </a:r>
          </a:p>
        </p:txBody>
      </p:sp>
      <p:sp>
        <p:nvSpPr>
          <p:cNvPr id="17" name="object 13">
            <a:extLst>
              <a:ext uri="{FF2B5EF4-FFF2-40B4-BE49-F238E27FC236}">
                <a16:creationId xmlns:a16="http://schemas.microsoft.com/office/drawing/2014/main" id="{CEBDE4EA-635B-EC03-4D76-2472EF98FF14}"/>
              </a:ext>
            </a:extLst>
          </p:cNvPr>
          <p:cNvSpPr txBox="1"/>
          <p:nvPr/>
        </p:nvSpPr>
        <p:spPr>
          <a:xfrm>
            <a:off x="1295400" y="1458219"/>
            <a:ext cx="8991600" cy="874598"/>
          </a:xfrm>
          <a:prstGeom prst="rect">
            <a:avLst/>
          </a:prstGeom>
        </p:spPr>
        <p:txBody>
          <a:bodyPr vert="horz" wrap="square" lIns="0" tIns="12700" rIns="0" bIns="0" rtlCol="0">
            <a:spAutoFit/>
          </a:bodyPr>
          <a:lstStyle/>
          <a:p>
            <a:pPr marL="298450" marR="5080" indent="-285750" algn="ctr">
              <a:spcBef>
                <a:spcPts val="120"/>
              </a:spcBef>
              <a:buFont typeface="Wingdings" panose="05000000000000000000" pitchFamily="2" charset="2"/>
              <a:buChar char="Ø"/>
            </a:pPr>
            <a:r>
              <a:rPr lang="en-US" sz="3200" dirty="0">
                <a:solidFill>
                  <a:srgbClr val="83276A"/>
                </a:solidFill>
                <a:effectLst>
                  <a:outerShdw blurRad="38100" dist="38100" dir="2700000" algn="tl">
                    <a:srgbClr val="000000">
                      <a:alpha val="43137"/>
                    </a:srgbClr>
                  </a:outerShdw>
                </a:effectLst>
                <a:latin typeface="Arial"/>
                <a:cs typeface="Arial"/>
              </a:rPr>
              <a:t>Treatment Goals</a:t>
            </a:r>
            <a:br>
              <a:rPr lang="en-US" sz="2400" dirty="0">
                <a:solidFill>
                  <a:srgbClr val="221F1F"/>
                </a:solidFill>
                <a:latin typeface="Arial"/>
                <a:cs typeface="Arial"/>
              </a:rPr>
            </a:br>
            <a:endParaRPr lang="en-US" sz="2400" dirty="0">
              <a:latin typeface="Arial"/>
              <a:cs typeface="Arial"/>
            </a:endParaRPr>
          </a:p>
        </p:txBody>
      </p:sp>
      <p:sp>
        <p:nvSpPr>
          <p:cNvPr id="2" name="TextBox 1">
            <a:extLst>
              <a:ext uri="{FF2B5EF4-FFF2-40B4-BE49-F238E27FC236}">
                <a16:creationId xmlns:a16="http://schemas.microsoft.com/office/drawing/2014/main" id="{A48564D1-747A-626A-F112-14C8A8BE77E5}"/>
              </a:ext>
            </a:extLst>
          </p:cNvPr>
          <p:cNvSpPr txBox="1"/>
          <p:nvPr/>
        </p:nvSpPr>
        <p:spPr>
          <a:xfrm>
            <a:off x="62861" y="1963485"/>
            <a:ext cx="11900539" cy="646331"/>
          </a:xfrm>
          <a:prstGeom prst="rect">
            <a:avLst/>
          </a:prstGeom>
          <a:noFill/>
        </p:spPr>
        <p:txBody>
          <a:bodyPr wrap="square" rtlCol="0">
            <a:spAutoFit/>
          </a:bodyPr>
          <a:lstStyle/>
          <a:p>
            <a:pPr algn="ctr"/>
            <a:r>
              <a:rPr lang="en-US" sz="1100" b="0" i="0" u="none" strike="noStrike" baseline="0" dirty="0">
                <a:solidFill>
                  <a:srgbClr val="000000"/>
                </a:solidFill>
                <a:latin typeface="Arial" panose="020B0604020202020204" pitchFamily="34" charset="0"/>
              </a:rPr>
              <a:t>Describe the treatment goals.</a:t>
            </a:r>
            <a:r>
              <a:rPr lang="en-US" sz="1800" b="0" i="0" u="none" strike="noStrike" baseline="0" dirty="0">
                <a:solidFill>
                  <a:srgbClr val="000000"/>
                </a:solidFill>
                <a:latin typeface="Arial" panose="020B0604020202020204" pitchFamily="34" charset="0"/>
              </a:rPr>
              <a:t>	</a:t>
            </a:r>
          </a:p>
          <a:p>
            <a:pPr algn="ctr"/>
            <a:r>
              <a:rPr lang="en-US" sz="1800" b="0" i="0" u="none" strike="noStrike" baseline="0" dirty="0">
                <a:solidFill>
                  <a:srgbClr val="000000"/>
                </a:solidFill>
                <a:latin typeface="Arial" panose="020B0604020202020204" pitchFamily="34" charset="0"/>
              </a:rPr>
              <a:t>	</a:t>
            </a:r>
          </a:p>
        </p:txBody>
      </p:sp>
      <p:sp>
        <p:nvSpPr>
          <p:cNvPr id="13" name="TextBox 12">
            <a:extLst>
              <a:ext uri="{FF2B5EF4-FFF2-40B4-BE49-F238E27FC236}">
                <a16:creationId xmlns:a16="http://schemas.microsoft.com/office/drawing/2014/main" id="{84F800CE-8142-F758-71F9-C122F3852547}"/>
              </a:ext>
            </a:extLst>
          </p:cNvPr>
          <p:cNvSpPr txBox="1"/>
          <p:nvPr/>
        </p:nvSpPr>
        <p:spPr>
          <a:xfrm>
            <a:off x="373420" y="2438004"/>
            <a:ext cx="11132297" cy="369332"/>
          </a:xfrm>
          <a:prstGeom prst="rect">
            <a:avLst/>
          </a:prstGeom>
          <a:noFill/>
        </p:spPr>
        <p:txBody>
          <a:bodyPr wrap="square" rtlCol="0">
            <a:spAutoFit/>
          </a:bodyPr>
          <a:lstStyle/>
          <a:p>
            <a:r>
              <a:rPr lang="en-US" sz="1800" dirty="0">
                <a:solidFill>
                  <a:srgbClr val="221F1F"/>
                </a:solidFill>
                <a:latin typeface="Arial"/>
                <a:cs typeface="Arial"/>
              </a:rPr>
              <a:t>Copy your text here using the same font and size.</a:t>
            </a:r>
            <a:endParaRPr lang="en-US" dirty="0"/>
          </a:p>
        </p:txBody>
      </p:sp>
      <p:sp>
        <p:nvSpPr>
          <p:cNvPr id="16" name="object 13">
            <a:extLst>
              <a:ext uri="{FF2B5EF4-FFF2-40B4-BE49-F238E27FC236}">
                <a16:creationId xmlns:a16="http://schemas.microsoft.com/office/drawing/2014/main" id="{8E0150F6-A655-D603-0D08-916D3DF5976D}"/>
              </a:ext>
            </a:extLst>
          </p:cNvPr>
          <p:cNvSpPr txBox="1"/>
          <p:nvPr/>
        </p:nvSpPr>
        <p:spPr>
          <a:xfrm>
            <a:off x="1371600" y="3996972"/>
            <a:ext cx="8991600" cy="874598"/>
          </a:xfrm>
          <a:prstGeom prst="rect">
            <a:avLst/>
          </a:prstGeom>
        </p:spPr>
        <p:txBody>
          <a:bodyPr vert="horz" wrap="square" lIns="0" tIns="12700" rIns="0" bIns="0" rtlCol="0">
            <a:spAutoFit/>
          </a:bodyPr>
          <a:lstStyle/>
          <a:p>
            <a:pPr marL="298450" marR="5080" indent="-285750" algn="ctr">
              <a:spcBef>
                <a:spcPts val="120"/>
              </a:spcBef>
              <a:buFont typeface="Wingdings" panose="05000000000000000000" pitchFamily="2" charset="2"/>
              <a:buChar char="Ø"/>
            </a:pPr>
            <a:r>
              <a:rPr lang="en-US" sz="3200" dirty="0">
                <a:solidFill>
                  <a:srgbClr val="83276A"/>
                </a:solidFill>
                <a:effectLst>
                  <a:outerShdw blurRad="38100" dist="38100" dir="2700000" algn="tl">
                    <a:srgbClr val="000000">
                      <a:alpha val="43137"/>
                    </a:srgbClr>
                  </a:outerShdw>
                </a:effectLst>
                <a:latin typeface="Arial"/>
                <a:cs typeface="Arial"/>
              </a:rPr>
              <a:t>Evaluation of Existing Natural Dentition</a:t>
            </a:r>
            <a:br>
              <a:rPr lang="en-US" sz="2400" dirty="0">
                <a:solidFill>
                  <a:srgbClr val="221F1F"/>
                </a:solidFill>
                <a:latin typeface="Arial"/>
                <a:cs typeface="Arial"/>
              </a:rPr>
            </a:br>
            <a:endParaRPr lang="en-US" sz="2400" dirty="0">
              <a:latin typeface="Arial"/>
              <a:cs typeface="Arial"/>
            </a:endParaRPr>
          </a:p>
        </p:txBody>
      </p:sp>
      <p:sp>
        <p:nvSpPr>
          <p:cNvPr id="19" name="TextBox 18">
            <a:extLst>
              <a:ext uri="{FF2B5EF4-FFF2-40B4-BE49-F238E27FC236}">
                <a16:creationId xmlns:a16="http://schemas.microsoft.com/office/drawing/2014/main" id="{FAEB4C7A-6669-E496-5824-1B2B021F7382}"/>
              </a:ext>
            </a:extLst>
          </p:cNvPr>
          <p:cNvSpPr txBox="1"/>
          <p:nvPr/>
        </p:nvSpPr>
        <p:spPr>
          <a:xfrm>
            <a:off x="144460" y="4443295"/>
            <a:ext cx="11900539" cy="646331"/>
          </a:xfrm>
          <a:prstGeom prst="rect">
            <a:avLst/>
          </a:prstGeom>
          <a:noFill/>
        </p:spPr>
        <p:txBody>
          <a:bodyPr wrap="square" rtlCol="0">
            <a:spAutoFit/>
          </a:bodyPr>
          <a:lstStyle/>
          <a:p>
            <a:pPr algn="ctr"/>
            <a:r>
              <a:rPr lang="en-US" sz="1100" b="0" i="0" u="none" strike="noStrike" baseline="0" dirty="0">
                <a:solidFill>
                  <a:srgbClr val="000000"/>
                </a:solidFill>
                <a:latin typeface="Arial" panose="020B0604020202020204" pitchFamily="34" charset="0"/>
              </a:rPr>
              <a:t>Describe the evaluation of the existing natural dentition.</a:t>
            </a:r>
            <a:r>
              <a:rPr lang="en-US" sz="1800" b="0" i="0" u="none" strike="noStrike" baseline="0" dirty="0">
                <a:solidFill>
                  <a:srgbClr val="000000"/>
                </a:solidFill>
                <a:latin typeface="Arial" panose="020B0604020202020204" pitchFamily="34" charset="0"/>
              </a:rPr>
              <a:t>	</a:t>
            </a:r>
          </a:p>
          <a:p>
            <a:pPr algn="ctr"/>
            <a:r>
              <a:rPr lang="en-US" sz="1800" b="0" i="0" u="none" strike="noStrike" baseline="0" dirty="0">
                <a:solidFill>
                  <a:srgbClr val="000000"/>
                </a:solidFill>
                <a:latin typeface="Arial" panose="020B0604020202020204" pitchFamily="34" charset="0"/>
              </a:rPr>
              <a:t>	</a:t>
            </a:r>
          </a:p>
        </p:txBody>
      </p:sp>
      <p:sp>
        <p:nvSpPr>
          <p:cNvPr id="20" name="TextBox 19">
            <a:extLst>
              <a:ext uri="{FF2B5EF4-FFF2-40B4-BE49-F238E27FC236}">
                <a16:creationId xmlns:a16="http://schemas.microsoft.com/office/drawing/2014/main" id="{250FECE6-FF77-03A0-E817-C0DA8E3C47AC}"/>
              </a:ext>
            </a:extLst>
          </p:cNvPr>
          <p:cNvSpPr txBox="1"/>
          <p:nvPr/>
        </p:nvSpPr>
        <p:spPr>
          <a:xfrm>
            <a:off x="373420" y="4870319"/>
            <a:ext cx="11132297" cy="369332"/>
          </a:xfrm>
          <a:prstGeom prst="rect">
            <a:avLst/>
          </a:prstGeom>
          <a:noFill/>
        </p:spPr>
        <p:txBody>
          <a:bodyPr wrap="square" rtlCol="0">
            <a:spAutoFit/>
          </a:bodyPr>
          <a:lstStyle/>
          <a:p>
            <a:r>
              <a:rPr lang="en-US" sz="1800" dirty="0">
                <a:solidFill>
                  <a:srgbClr val="221F1F"/>
                </a:solidFill>
                <a:latin typeface="Arial"/>
                <a:cs typeface="Arial"/>
              </a:rPr>
              <a:t>Copy your text here using the same font and size.</a:t>
            </a:r>
            <a:endParaRPr lang="en-US" dirty="0"/>
          </a:p>
        </p:txBody>
      </p:sp>
    </p:spTree>
    <p:extLst>
      <p:ext uri="{BB962C8B-B14F-4D97-AF65-F5344CB8AC3E}">
        <p14:creationId xmlns:p14="http://schemas.microsoft.com/office/powerpoint/2010/main" val="8942981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DD0FBB-BD58-849A-89FE-E299C1326768}"/>
            </a:ext>
          </a:extLst>
        </p:cNvPr>
        <p:cNvGrpSpPr/>
        <p:nvPr/>
      </p:nvGrpSpPr>
      <p:grpSpPr>
        <a:xfrm>
          <a:off x="0" y="0"/>
          <a:ext cx="0" cy="0"/>
          <a:chOff x="0" y="0"/>
          <a:chExt cx="0" cy="0"/>
        </a:xfrm>
      </p:grpSpPr>
      <p:grpSp>
        <p:nvGrpSpPr>
          <p:cNvPr id="3" name="object 3">
            <a:extLst>
              <a:ext uri="{FF2B5EF4-FFF2-40B4-BE49-F238E27FC236}">
                <a16:creationId xmlns:a16="http://schemas.microsoft.com/office/drawing/2014/main" id="{47DB1E42-07CF-6BC1-74FA-D57398C880E3}"/>
              </a:ext>
            </a:extLst>
          </p:cNvPr>
          <p:cNvGrpSpPr/>
          <p:nvPr/>
        </p:nvGrpSpPr>
        <p:grpSpPr>
          <a:xfrm>
            <a:off x="0" y="0"/>
            <a:ext cx="12189460" cy="1392555"/>
            <a:chOff x="0" y="0"/>
            <a:chExt cx="12189460" cy="1392555"/>
          </a:xfrm>
        </p:grpSpPr>
        <p:sp>
          <p:nvSpPr>
            <p:cNvPr id="4" name="object 4">
              <a:extLst>
                <a:ext uri="{FF2B5EF4-FFF2-40B4-BE49-F238E27FC236}">
                  <a16:creationId xmlns:a16="http://schemas.microsoft.com/office/drawing/2014/main" id="{1940B8C9-896A-071F-AF16-50EC73E32D80}"/>
                </a:ext>
              </a:extLst>
            </p:cNvPr>
            <p:cNvSpPr/>
            <p:nvPr/>
          </p:nvSpPr>
          <p:spPr>
            <a:xfrm>
              <a:off x="0" y="0"/>
              <a:ext cx="12189460" cy="1375410"/>
            </a:xfrm>
            <a:custGeom>
              <a:avLst/>
              <a:gdLst/>
              <a:ahLst/>
              <a:cxnLst/>
              <a:rect l="l" t="t" r="r" b="b"/>
              <a:pathLst>
                <a:path w="12189460" h="1375410">
                  <a:moveTo>
                    <a:pt x="12188952" y="0"/>
                  </a:moveTo>
                  <a:lnTo>
                    <a:pt x="10822457" y="0"/>
                  </a:lnTo>
                  <a:lnTo>
                    <a:pt x="0" y="0"/>
                  </a:lnTo>
                  <a:lnTo>
                    <a:pt x="0" y="226783"/>
                  </a:lnTo>
                  <a:lnTo>
                    <a:pt x="10822457" y="226783"/>
                  </a:lnTo>
                  <a:lnTo>
                    <a:pt x="10822457" y="1375003"/>
                  </a:lnTo>
                  <a:lnTo>
                    <a:pt x="12188952" y="1375003"/>
                  </a:lnTo>
                  <a:lnTo>
                    <a:pt x="12188952" y="226783"/>
                  </a:lnTo>
                  <a:lnTo>
                    <a:pt x="12188952" y="0"/>
                  </a:lnTo>
                  <a:close/>
                </a:path>
              </a:pathLst>
            </a:custGeom>
            <a:solidFill>
              <a:srgbClr val="007699"/>
            </a:solidFill>
          </p:spPr>
          <p:txBody>
            <a:bodyPr wrap="square" lIns="0" tIns="0" rIns="0" bIns="0" rtlCol="0"/>
            <a:lstStyle/>
            <a:p>
              <a:endParaRPr/>
            </a:p>
          </p:txBody>
        </p:sp>
        <p:sp>
          <p:nvSpPr>
            <p:cNvPr id="5" name="object 5">
              <a:extLst>
                <a:ext uri="{FF2B5EF4-FFF2-40B4-BE49-F238E27FC236}">
                  <a16:creationId xmlns:a16="http://schemas.microsoft.com/office/drawing/2014/main" id="{639C88D5-028F-5BA6-5AF1-C81F6D357E42}"/>
                </a:ext>
              </a:extLst>
            </p:cNvPr>
            <p:cNvSpPr/>
            <p:nvPr/>
          </p:nvSpPr>
          <p:spPr>
            <a:xfrm>
              <a:off x="10822457" y="1368653"/>
              <a:ext cx="1366520" cy="12700"/>
            </a:xfrm>
            <a:custGeom>
              <a:avLst/>
              <a:gdLst/>
              <a:ahLst/>
              <a:cxnLst/>
              <a:rect l="l" t="t" r="r" b="b"/>
              <a:pathLst>
                <a:path w="1366520" h="12700">
                  <a:moveTo>
                    <a:pt x="0" y="12700"/>
                  </a:moveTo>
                  <a:lnTo>
                    <a:pt x="1366494" y="12700"/>
                  </a:lnTo>
                  <a:lnTo>
                    <a:pt x="1366494" y="0"/>
                  </a:lnTo>
                  <a:lnTo>
                    <a:pt x="0" y="0"/>
                  </a:lnTo>
                  <a:lnTo>
                    <a:pt x="0" y="12700"/>
                  </a:lnTo>
                  <a:close/>
                </a:path>
              </a:pathLst>
            </a:custGeom>
            <a:solidFill>
              <a:srgbClr val="FFFFFF"/>
            </a:solidFill>
          </p:spPr>
          <p:txBody>
            <a:bodyPr wrap="square" lIns="0" tIns="0" rIns="0" bIns="0" rtlCol="0"/>
            <a:lstStyle/>
            <a:p>
              <a:endParaRPr/>
            </a:p>
          </p:txBody>
        </p:sp>
        <p:sp>
          <p:nvSpPr>
            <p:cNvPr id="6" name="object 6">
              <a:extLst>
                <a:ext uri="{FF2B5EF4-FFF2-40B4-BE49-F238E27FC236}">
                  <a16:creationId xmlns:a16="http://schemas.microsoft.com/office/drawing/2014/main" id="{86E91323-8A84-E610-92E8-510FC34EF6FD}"/>
                </a:ext>
              </a:extLst>
            </p:cNvPr>
            <p:cNvSpPr/>
            <p:nvPr/>
          </p:nvSpPr>
          <p:spPr>
            <a:xfrm>
              <a:off x="10822457" y="0"/>
              <a:ext cx="0" cy="1375410"/>
            </a:xfrm>
            <a:custGeom>
              <a:avLst/>
              <a:gdLst/>
              <a:ahLst/>
              <a:cxnLst/>
              <a:rect l="l" t="t" r="r" b="b"/>
              <a:pathLst>
                <a:path h="1375410">
                  <a:moveTo>
                    <a:pt x="0" y="0"/>
                  </a:moveTo>
                  <a:lnTo>
                    <a:pt x="0" y="1375003"/>
                  </a:lnTo>
                </a:path>
              </a:pathLst>
            </a:custGeom>
            <a:ln w="12700">
              <a:solidFill>
                <a:srgbClr val="FFFFFF"/>
              </a:solidFill>
            </a:ln>
          </p:spPr>
          <p:txBody>
            <a:bodyPr wrap="square" lIns="0" tIns="0" rIns="0" bIns="0" rtlCol="0"/>
            <a:lstStyle/>
            <a:p>
              <a:endParaRPr/>
            </a:p>
          </p:txBody>
        </p:sp>
        <p:sp>
          <p:nvSpPr>
            <p:cNvPr id="7" name="object 7">
              <a:extLst>
                <a:ext uri="{FF2B5EF4-FFF2-40B4-BE49-F238E27FC236}">
                  <a16:creationId xmlns:a16="http://schemas.microsoft.com/office/drawing/2014/main" id="{F923C377-4FE5-AE40-7AD6-EA0943E05488}"/>
                </a:ext>
              </a:extLst>
            </p:cNvPr>
            <p:cNvSpPr/>
            <p:nvPr/>
          </p:nvSpPr>
          <p:spPr>
            <a:xfrm>
              <a:off x="10822461" y="8511"/>
              <a:ext cx="1366520" cy="1366520"/>
            </a:xfrm>
            <a:custGeom>
              <a:avLst/>
              <a:gdLst/>
              <a:ahLst/>
              <a:cxnLst/>
              <a:rect l="l" t="t" r="r" b="b"/>
              <a:pathLst>
                <a:path w="1366520" h="1366520">
                  <a:moveTo>
                    <a:pt x="1366494" y="0"/>
                  </a:moveTo>
                  <a:lnTo>
                    <a:pt x="0" y="1366494"/>
                  </a:lnTo>
                  <a:lnTo>
                    <a:pt x="1366494" y="1366494"/>
                  </a:lnTo>
                  <a:lnTo>
                    <a:pt x="1366494" y="0"/>
                  </a:lnTo>
                  <a:close/>
                </a:path>
              </a:pathLst>
            </a:custGeom>
            <a:solidFill>
              <a:srgbClr val="004E66"/>
            </a:solidFill>
          </p:spPr>
          <p:txBody>
            <a:bodyPr wrap="square" lIns="0" tIns="0" rIns="0" bIns="0" rtlCol="0"/>
            <a:lstStyle/>
            <a:p>
              <a:endParaRPr/>
            </a:p>
          </p:txBody>
        </p:sp>
        <p:sp>
          <p:nvSpPr>
            <p:cNvPr id="8" name="object 8">
              <a:extLst>
                <a:ext uri="{FF2B5EF4-FFF2-40B4-BE49-F238E27FC236}">
                  <a16:creationId xmlns:a16="http://schemas.microsoft.com/office/drawing/2014/main" id="{75E3508C-0548-2879-C8E5-F207AF425371}"/>
                </a:ext>
              </a:extLst>
            </p:cNvPr>
            <p:cNvSpPr/>
            <p:nvPr/>
          </p:nvSpPr>
          <p:spPr>
            <a:xfrm>
              <a:off x="0" y="1275626"/>
              <a:ext cx="2957195" cy="116839"/>
            </a:xfrm>
            <a:custGeom>
              <a:avLst/>
              <a:gdLst/>
              <a:ahLst/>
              <a:cxnLst/>
              <a:rect l="l" t="t" r="r" b="b"/>
              <a:pathLst>
                <a:path w="2957195" h="116840">
                  <a:moveTo>
                    <a:pt x="0" y="116649"/>
                  </a:moveTo>
                  <a:lnTo>
                    <a:pt x="2956941" y="116649"/>
                  </a:lnTo>
                  <a:lnTo>
                    <a:pt x="2956941" y="0"/>
                  </a:lnTo>
                  <a:lnTo>
                    <a:pt x="0" y="0"/>
                  </a:lnTo>
                  <a:lnTo>
                    <a:pt x="0" y="116649"/>
                  </a:lnTo>
                  <a:close/>
                </a:path>
              </a:pathLst>
            </a:custGeom>
            <a:solidFill>
              <a:srgbClr val="007198"/>
            </a:solidFill>
          </p:spPr>
          <p:txBody>
            <a:bodyPr wrap="square" lIns="0" tIns="0" rIns="0" bIns="0" rtlCol="0"/>
            <a:lstStyle/>
            <a:p>
              <a:endParaRPr/>
            </a:p>
          </p:txBody>
        </p:sp>
        <p:sp>
          <p:nvSpPr>
            <p:cNvPr id="9" name="object 9">
              <a:extLst>
                <a:ext uri="{FF2B5EF4-FFF2-40B4-BE49-F238E27FC236}">
                  <a16:creationId xmlns:a16="http://schemas.microsoft.com/office/drawing/2014/main" id="{E5E475DF-BD62-E7C1-02D4-49713DC6F552}"/>
                </a:ext>
              </a:extLst>
            </p:cNvPr>
            <p:cNvSpPr/>
            <p:nvPr/>
          </p:nvSpPr>
          <p:spPr>
            <a:xfrm>
              <a:off x="2956941" y="1275626"/>
              <a:ext cx="3044190" cy="116839"/>
            </a:xfrm>
            <a:custGeom>
              <a:avLst/>
              <a:gdLst/>
              <a:ahLst/>
              <a:cxnLst/>
              <a:rect l="l" t="t" r="r" b="b"/>
              <a:pathLst>
                <a:path w="3044190" h="116840">
                  <a:moveTo>
                    <a:pt x="0" y="116649"/>
                  </a:moveTo>
                  <a:lnTo>
                    <a:pt x="3043745" y="116649"/>
                  </a:lnTo>
                  <a:lnTo>
                    <a:pt x="3043745" y="0"/>
                  </a:lnTo>
                  <a:lnTo>
                    <a:pt x="0" y="0"/>
                  </a:lnTo>
                  <a:lnTo>
                    <a:pt x="0" y="116649"/>
                  </a:lnTo>
                  <a:close/>
                </a:path>
              </a:pathLst>
            </a:custGeom>
            <a:solidFill>
              <a:srgbClr val="83276A"/>
            </a:solidFill>
          </p:spPr>
          <p:txBody>
            <a:bodyPr wrap="square" lIns="0" tIns="0" rIns="0" bIns="0" rtlCol="0"/>
            <a:lstStyle/>
            <a:p>
              <a:endParaRPr/>
            </a:p>
          </p:txBody>
        </p:sp>
        <p:sp>
          <p:nvSpPr>
            <p:cNvPr id="10" name="object 10">
              <a:extLst>
                <a:ext uri="{FF2B5EF4-FFF2-40B4-BE49-F238E27FC236}">
                  <a16:creationId xmlns:a16="http://schemas.microsoft.com/office/drawing/2014/main" id="{5279707F-1D8E-2974-2B6E-CB19DDF35C80}"/>
                </a:ext>
              </a:extLst>
            </p:cNvPr>
            <p:cNvSpPr/>
            <p:nvPr/>
          </p:nvSpPr>
          <p:spPr>
            <a:xfrm>
              <a:off x="6000686" y="1275626"/>
              <a:ext cx="3357245" cy="116839"/>
            </a:xfrm>
            <a:custGeom>
              <a:avLst/>
              <a:gdLst/>
              <a:ahLst/>
              <a:cxnLst/>
              <a:rect l="l" t="t" r="r" b="b"/>
              <a:pathLst>
                <a:path w="3357245" h="116840">
                  <a:moveTo>
                    <a:pt x="0" y="116649"/>
                  </a:moveTo>
                  <a:lnTo>
                    <a:pt x="3356749" y="116649"/>
                  </a:lnTo>
                  <a:lnTo>
                    <a:pt x="3356749" y="0"/>
                  </a:lnTo>
                  <a:lnTo>
                    <a:pt x="0" y="0"/>
                  </a:lnTo>
                  <a:lnTo>
                    <a:pt x="0" y="116649"/>
                  </a:lnTo>
                  <a:close/>
                </a:path>
              </a:pathLst>
            </a:custGeom>
            <a:solidFill>
              <a:srgbClr val="033B6A"/>
            </a:solidFill>
          </p:spPr>
          <p:txBody>
            <a:bodyPr wrap="square" lIns="0" tIns="0" rIns="0" bIns="0" rtlCol="0"/>
            <a:lstStyle/>
            <a:p>
              <a:endParaRPr/>
            </a:p>
          </p:txBody>
        </p:sp>
        <p:sp>
          <p:nvSpPr>
            <p:cNvPr id="11" name="object 11">
              <a:extLst>
                <a:ext uri="{FF2B5EF4-FFF2-40B4-BE49-F238E27FC236}">
                  <a16:creationId xmlns:a16="http://schemas.microsoft.com/office/drawing/2014/main" id="{091E2618-5380-53D3-BAB1-FF09DA4C40B3}"/>
                </a:ext>
              </a:extLst>
            </p:cNvPr>
            <p:cNvSpPr/>
            <p:nvPr/>
          </p:nvSpPr>
          <p:spPr>
            <a:xfrm>
              <a:off x="9357436" y="1275626"/>
              <a:ext cx="2832100" cy="116839"/>
            </a:xfrm>
            <a:custGeom>
              <a:avLst/>
              <a:gdLst/>
              <a:ahLst/>
              <a:cxnLst/>
              <a:rect l="l" t="t" r="r" b="b"/>
              <a:pathLst>
                <a:path w="2832100" h="116840">
                  <a:moveTo>
                    <a:pt x="2831515" y="0"/>
                  </a:moveTo>
                  <a:lnTo>
                    <a:pt x="0" y="0"/>
                  </a:lnTo>
                  <a:lnTo>
                    <a:pt x="0" y="116649"/>
                  </a:lnTo>
                  <a:lnTo>
                    <a:pt x="2831515" y="116649"/>
                  </a:lnTo>
                  <a:lnTo>
                    <a:pt x="2831515" y="0"/>
                  </a:lnTo>
                  <a:close/>
                </a:path>
              </a:pathLst>
            </a:custGeom>
            <a:solidFill>
              <a:srgbClr val="1F6A84"/>
            </a:solidFill>
          </p:spPr>
          <p:txBody>
            <a:bodyPr wrap="square" lIns="0" tIns="0" rIns="0" bIns="0" rtlCol="0"/>
            <a:lstStyle/>
            <a:p>
              <a:endParaRPr/>
            </a:p>
          </p:txBody>
        </p:sp>
        <p:pic>
          <p:nvPicPr>
            <p:cNvPr id="12" name="object 12">
              <a:extLst>
                <a:ext uri="{FF2B5EF4-FFF2-40B4-BE49-F238E27FC236}">
                  <a16:creationId xmlns:a16="http://schemas.microsoft.com/office/drawing/2014/main" id="{0BE94671-C57B-AC64-7410-68777F965FA1}"/>
                </a:ext>
              </a:extLst>
            </p:cNvPr>
            <p:cNvPicPr/>
            <p:nvPr/>
          </p:nvPicPr>
          <p:blipFill>
            <a:blip r:embed="rId2" cstate="print"/>
            <a:stretch>
              <a:fillRect/>
            </a:stretch>
          </p:blipFill>
          <p:spPr>
            <a:xfrm>
              <a:off x="577773" y="266509"/>
              <a:ext cx="1845106" cy="917575"/>
            </a:xfrm>
            <a:prstGeom prst="rect">
              <a:avLst/>
            </a:prstGeom>
          </p:spPr>
        </p:pic>
      </p:grpSp>
      <p:sp>
        <p:nvSpPr>
          <p:cNvPr id="14" name="object 14">
            <a:extLst>
              <a:ext uri="{FF2B5EF4-FFF2-40B4-BE49-F238E27FC236}">
                <a16:creationId xmlns:a16="http://schemas.microsoft.com/office/drawing/2014/main" id="{BD01854E-2AC9-A2B0-6972-03DDBBDED902}"/>
              </a:ext>
            </a:extLst>
          </p:cNvPr>
          <p:cNvSpPr txBox="1">
            <a:spLocks noGrp="1"/>
          </p:cNvSpPr>
          <p:nvPr>
            <p:ph type="ftr" sz="quarter" idx="5"/>
          </p:nvPr>
        </p:nvSpPr>
        <p:spPr>
          <a:xfrm>
            <a:off x="4038212" y="6622993"/>
            <a:ext cx="4113033" cy="205184"/>
          </a:xfrm>
          <a:prstGeom prst="rect">
            <a:avLst/>
          </a:prstGeom>
        </p:spPr>
        <p:txBody>
          <a:bodyPr vert="horz" wrap="square" lIns="0" tIns="0" rIns="0" bIns="0" rtlCol="0">
            <a:spAutoFit/>
          </a:bodyPr>
          <a:lstStyle/>
          <a:p>
            <a:pPr marL="12700">
              <a:lnSpc>
                <a:spcPts val="1645"/>
              </a:lnSpc>
            </a:pPr>
            <a:r>
              <a:rPr lang="en-US" dirty="0"/>
              <a:t>2027</a:t>
            </a:r>
            <a:r>
              <a:rPr lang="en-US" spc="360" dirty="0"/>
              <a:t> </a:t>
            </a:r>
            <a:r>
              <a:rPr dirty="0"/>
              <a:t>|</a:t>
            </a:r>
            <a:r>
              <a:rPr spc="310" dirty="0"/>
              <a:t> </a:t>
            </a:r>
            <a:r>
              <a:rPr dirty="0"/>
              <a:t>American</a:t>
            </a:r>
            <a:r>
              <a:rPr spc="-70" dirty="0"/>
              <a:t> </a:t>
            </a:r>
            <a:r>
              <a:rPr dirty="0"/>
              <a:t>Academy</a:t>
            </a:r>
            <a:r>
              <a:rPr spc="-10" dirty="0"/>
              <a:t> </a:t>
            </a:r>
            <a:r>
              <a:rPr dirty="0"/>
              <a:t>of</a:t>
            </a:r>
            <a:r>
              <a:rPr spc="-10" dirty="0"/>
              <a:t> </a:t>
            </a:r>
            <a:r>
              <a:rPr dirty="0"/>
              <a:t>Implant</a:t>
            </a:r>
            <a:r>
              <a:rPr spc="-15" dirty="0"/>
              <a:t> </a:t>
            </a:r>
            <a:r>
              <a:rPr dirty="0"/>
              <a:t>Dentistry</a:t>
            </a:r>
            <a:r>
              <a:rPr spc="365" dirty="0"/>
              <a:t> </a:t>
            </a:r>
            <a:endParaRPr spc="-50" dirty="0"/>
          </a:p>
        </p:txBody>
      </p:sp>
      <p:sp>
        <p:nvSpPr>
          <p:cNvPr id="15" name="object 2">
            <a:extLst>
              <a:ext uri="{FF2B5EF4-FFF2-40B4-BE49-F238E27FC236}">
                <a16:creationId xmlns:a16="http://schemas.microsoft.com/office/drawing/2014/main" id="{D4CF3E03-962C-ECCD-A649-58E2CADC220E}"/>
              </a:ext>
            </a:extLst>
          </p:cNvPr>
          <p:cNvSpPr txBox="1">
            <a:spLocks/>
          </p:cNvSpPr>
          <p:nvPr/>
        </p:nvSpPr>
        <p:spPr>
          <a:xfrm>
            <a:off x="2956941" y="530889"/>
            <a:ext cx="10130563" cy="443711"/>
          </a:xfrm>
          <a:prstGeom prst="rect">
            <a:avLst/>
          </a:prstGeom>
        </p:spPr>
        <p:txBody>
          <a:bodyPr vert="horz" wrap="square" lIns="0" tIns="12700" rIns="0" bIns="0" rtlCol="0">
            <a:spAutoFit/>
          </a:bodyPr>
          <a:lstStyle>
            <a:lvl1pPr>
              <a:defRPr sz="2900" b="1" i="0">
                <a:solidFill>
                  <a:srgbClr val="00589D"/>
                </a:solidFill>
                <a:latin typeface="Arial"/>
                <a:ea typeface="+mj-ea"/>
                <a:cs typeface="Arial"/>
              </a:defRPr>
            </a:lvl1pPr>
          </a:lstStyle>
          <a:p>
            <a:pPr marL="19050">
              <a:spcBef>
                <a:spcPts val="100"/>
              </a:spcBef>
            </a:pPr>
            <a:r>
              <a:rPr lang="en-US" sz="2800" dirty="0">
                <a:solidFill>
                  <a:srgbClr val="007198"/>
                </a:solidFill>
              </a:rPr>
              <a:t>Candidate Number: </a:t>
            </a:r>
            <a:r>
              <a:rPr lang="en-US" sz="2800" dirty="0">
                <a:solidFill>
                  <a:srgbClr val="83276A"/>
                </a:solidFill>
              </a:rPr>
              <a:t>{Candidate number}</a:t>
            </a:r>
          </a:p>
        </p:txBody>
      </p:sp>
      <p:sp>
        <p:nvSpPr>
          <p:cNvPr id="17" name="object 13">
            <a:extLst>
              <a:ext uri="{FF2B5EF4-FFF2-40B4-BE49-F238E27FC236}">
                <a16:creationId xmlns:a16="http://schemas.microsoft.com/office/drawing/2014/main" id="{209911DF-36AF-0F38-53E4-CDA7817C1FF4}"/>
              </a:ext>
            </a:extLst>
          </p:cNvPr>
          <p:cNvSpPr txBox="1"/>
          <p:nvPr/>
        </p:nvSpPr>
        <p:spPr>
          <a:xfrm>
            <a:off x="1295400" y="1458219"/>
            <a:ext cx="8991600" cy="874598"/>
          </a:xfrm>
          <a:prstGeom prst="rect">
            <a:avLst/>
          </a:prstGeom>
        </p:spPr>
        <p:txBody>
          <a:bodyPr vert="horz" wrap="square" lIns="0" tIns="12700" rIns="0" bIns="0" rtlCol="0">
            <a:spAutoFit/>
          </a:bodyPr>
          <a:lstStyle/>
          <a:p>
            <a:pPr marL="298450" marR="5080" indent="-285750" algn="ctr">
              <a:spcBef>
                <a:spcPts val="120"/>
              </a:spcBef>
              <a:buFont typeface="Wingdings" panose="05000000000000000000" pitchFamily="2" charset="2"/>
              <a:buChar char="Ø"/>
            </a:pPr>
            <a:r>
              <a:rPr lang="en-US" sz="3200" dirty="0" err="1">
                <a:solidFill>
                  <a:srgbClr val="83276A"/>
                </a:solidFill>
                <a:effectLst>
                  <a:outerShdw blurRad="38100" dist="38100" dir="2700000" algn="tl">
                    <a:srgbClr val="000000">
                      <a:alpha val="43137"/>
                    </a:srgbClr>
                  </a:outerShdw>
                </a:effectLst>
                <a:latin typeface="Arial"/>
                <a:cs typeface="Arial"/>
              </a:rPr>
              <a:t>Interarch</a:t>
            </a:r>
            <a:r>
              <a:rPr lang="en-US" sz="3200" dirty="0">
                <a:solidFill>
                  <a:srgbClr val="83276A"/>
                </a:solidFill>
                <a:effectLst>
                  <a:outerShdw blurRad="38100" dist="38100" dir="2700000" algn="tl">
                    <a:srgbClr val="000000">
                      <a:alpha val="43137"/>
                    </a:srgbClr>
                  </a:outerShdw>
                </a:effectLst>
                <a:latin typeface="Arial"/>
                <a:cs typeface="Arial"/>
              </a:rPr>
              <a:t> Relationship</a:t>
            </a:r>
            <a:br>
              <a:rPr lang="en-US" sz="2400" dirty="0">
                <a:solidFill>
                  <a:srgbClr val="221F1F"/>
                </a:solidFill>
                <a:latin typeface="Arial"/>
                <a:cs typeface="Arial"/>
              </a:rPr>
            </a:br>
            <a:endParaRPr lang="en-US" sz="2400" dirty="0">
              <a:latin typeface="Arial"/>
              <a:cs typeface="Arial"/>
            </a:endParaRPr>
          </a:p>
        </p:txBody>
      </p:sp>
      <p:sp>
        <p:nvSpPr>
          <p:cNvPr id="2" name="TextBox 1">
            <a:extLst>
              <a:ext uri="{FF2B5EF4-FFF2-40B4-BE49-F238E27FC236}">
                <a16:creationId xmlns:a16="http://schemas.microsoft.com/office/drawing/2014/main" id="{0B6A6337-0275-453B-0854-541C642B077E}"/>
              </a:ext>
            </a:extLst>
          </p:cNvPr>
          <p:cNvSpPr txBox="1"/>
          <p:nvPr/>
        </p:nvSpPr>
        <p:spPr>
          <a:xfrm>
            <a:off x="62861" y="1963485"/>
            <a:ext cx="11900539" cy="646331"/>
          </a:xfrm>
          <a:prstGeom prst="rect">
            <a:avLst/>
          </a:prstGeom>
          <a:noFill/>
        </p:spPr>
        <p:txBody>
          <a:bodyPr wrap="square" rtlCol="0">
            <a:spAutoFit/>
          </a:bodyPr>
          <a:lstStyle/>
          <a:p>
            <a:pPr algn="ctr"/>
            <a:r>
              <a:rPr lang="en-US" sz="1100" dirty="0">
                <a:solidFill>
                  <a:srgbClr val="000000"/>
                </a:solidFill>
                <a:latin typeface="Arial" panose="020B0604020202020204" pitchFamily="34" charset="0"/>
              </a:rPr>
              <a:t>Describe the </a:t>
            </a:r>
            <a:r>
              <a:rPr lang="en-US" sz="1100" dirty="0" err="1">
                <a:solidFill>
                  <a:srgbClr val="000000"/>
                </a:solidFill>
                <a:latin typeface="Arial" panose="020B0604020202020204" pitchFamily="34" charset="0"/>
              </a:rPr>
              <a:t>interarch</a:t>
            </a:r>
            <a:r>
              <a:rPr lang="en-US" sz="1100" dirty="0">
                <a:solidFill>
                  <a:srgbClr val="000000"/>
                </a:solidFill>
                <a:latin typeface="Arial" panose="020B0604020202020204" pitchFamily="34" charset="0"/>
              </a:rPr>
              <a:t> relationship</a:t>
            </a:r>
            <a:r>
              <a:rPr lang="en-US" sz="1100" b="0" i="0" u="none" strike="noStrike" baseline="0" dirty="0">
                <a:solidFill>
                  <a:srgbClr val="000000"/>
                </a:solidFill>
                <a:latin typeface="Arial" panose="020B0604020202020204" pitchFamily="34" charset="0"/>
              </a:rPr>
              <a:t>.</a:t>
            </a:r>
            <a:r>
              <a:rPr lang="en-US" sz="1800" b="0" i="0" u="none" strike="noStrike" baseline="0" dirty="0">
                <a:solidFill>
                  <a:srgbClr val="000000"/>
                </a:solidFill>
                <a:latin typeface="Arial" panose="020B0604020202020204" pitchFamily="34" charset="0"/>
              </a:rPr>
              <a:t>	</a:t>
            </a:r>
          </a:p>
          <a:p>
            <a:pPr algn="ctr"/>
            <a:r>
              <a:rPr lang="en-US" sz="1800" b="0" i="0" u="none" strike="noStrike" baseline="0" dirty="0">
                <a:solidFill>
                  <a:srgbClr val="000000"/>
                </a:solidFill>
                <a:latin typeface="Arial" panose="020B0604020202020204" pitchFamily="34" charset="0"/>
              </a:rPr>
              <a:t>	</a:t>
            </a:r>
          </a:p>
        </p:txBody>
      </p:sp>
      <p:sp>
        <p:nvSpPr>
          <p:cNvPr id="13" name="TextBox 12">
            <a:extLst>
              <a:ext uri="{FF2B5EF4-FFF2-40B4-BE49-F238E27FC236}">
                <a16:creationId xmlns:a16="http://schemas.microsoft.com/office/drawing/2014/main" id="{B088C6EC-D959-6263-F9FE-771623AD64F4}"/>
              </a:ext>
            </a:extLst>
          </p:cNvPr>
          <p:cNvSpPr txBox="1"/>
          <p:nvPr/>
        </p:nvSpPr>
        <p:spPr>
          <a:xfrm>
            <a:off x="373420" y="2438004"/>
            <a:ext cx="11132297" cy="369332"/>
          </a:xfrm>
          <a:prstGeom prst="rect">
            <a:avLst/>
          </a:prstGeom>
          <a:noFill/>
        </p:spPr>
        <p:txBody>
          <a:bodyPr wrap="square" rtlCol="0">
            <a:spAutoFit/>
          </a:bodyPr>
          <a:lstStyle/>
          <a:p>
            <a:r>
              <a:rPr lang="en-US" sz="1800" dirty="0">
                <a:solidFill>
                  <a:srgbClr val="221F1F"/>
                </a:solidFill>
                <a:latin typeface="Arial"/>
                <a:cs typeface="Arial"/>
              </a:rPr>
              <a:t>Copy your text here using the same font and size.</a:t>
            </a:r>
            <a:endParaRPr lang="en-US" dirty="0"/>
          </a:p>
        </p:txBody>
      </p:sp>
      <p:sp>
        <p:nvSpPr>
          <p:cNvPr id="16" name="object 13">
            <a:extLst>
              <a:ext uri="{FF2B5EF4-FFF2-40B4-BE49-F238E27FC236}">
                <a16:creationId xmlns:a16="http://schemas.microsoft.com/office/drawing/2014/main" id="{F32388C9-3EC6-FF1F-7514-9ED074D193B7}"/>
              </a:ext>
            </a:extLst>
          </p:cNvPr>
          <p:cNvSpPr txBox="1"/>
          <p:nvPr/>
        </p:nvSpPr>
        <p:spPr>
          <a:xfrm>
            <a:off x="1371600" y="3996972"/>
            <a:ext cx="8991600" cy="874598"/>
          </a:xfrm>
          <a:prstGeom prst="rect">
            <a:avLst/>
          </a:prstGeom>
        </p:spPr>
        <p:txBody>
          <a:bodyPr vert="horz" wrap="square" lIns="0" tIns="12700" rIns="0" bIns="0" rtlCol="0">
            <a:spAutoFit/>
          </a:bodyPr>
          <a:lstStyle/>
          <a:p>
            <a:pPr marL="298450" marR="5080" indent="-285750" algn="ctr">
              <a:spcBef>
                <a:spcPts val="120"/>
              </a:spcBef>
              <a:buFont typeface="Wingdings" panose="05000000000000000000" pitchFamily="2" charset="2"/>
              <a:buChar char="Ø"/>
            </a:pPr>
            <a:r>
              <a:rPr lang="en-US" sz="3200" dirty="0">
                <a:solidFill>
                  <a:srgbClr val="83276A"/>
                </a:solidFill>
                <a:effectLst>
                  <a:outerShdw blurRad="38100" dist="38100" dir="2700000" algn="tl">
                    <a:srgbClr val="000000">
                      <a:alpha val="43137"/>
                    </a:srgbClr>
                  </a:outerShdw>
                </a:effectLst>
                <a:latin typeface="Arial"/>
                <a:cs typeface="Arial"/>
              </a:rPr>
              <a:t>Evaluation of Edentulous Ridge</a:t>
            </a:r>
            <a:br>
              <a:rPr lang="en-US" sz="2400" dirty="0">
                <a:solidFill>
                  <a:srgbClr val="221F1F"/>
                </a:solidFill>
                <a:latin typeface="Arial"/>
                <a:cs typeface="Arial"/>
              </a:rPr>
            </a:br>
            <a:endParaRPr lang="en-US" sz="2400" dirty="0">
              <a:latin typeface="Arial"/>
              <a:cs typeface="Arial"/>
            </a:endParaRPr>
          </a:p>
        </p:txBody>
      </p:sp>
      <p:sp>
        <p:nvSpPr>
          <p:cNvPr id="19" name="TextBox 18">
            <a:extLst>
              <a:ext uri="{FF2B5EF4-FFF2-40B4-BE49-F238E27FC236}">
                <a16:creationId xmlns:a16="http://schemas.microsoft.com/office/drawing/2014/main" id="{99CB8C8B-746A-7715-AF16-1F9993DC2D5D}"/>
              </a:ext>
            </a:extLst>
          </p:cNvPr>
          <p:cNvSpPr txBox="1"/>
          <p:nvPr/>
        </p:nvSpPr>
        <p:spPr>
          <a:xfrm>
            <a:off x="144460" y="4443295"/>
            <a:ext cx="11900539" cy="646331"/>
          </a:xfrm>
          <a:prstGeom prst="rect">
            <a:avLst/>
          </a:prstGeom>
          <a:noFill/>
        </p:spPr>
        <p:txBody>
          <a:bodyPr wrap="square" rtlCol="0">
            <a:spAutoFit/>
          </a:bodyPr>
          <a:lstStyle/>
          <a:p>
            <a:pPr algn="ctr"/>
            <a:r>
              <a:rPr lang="en-US" sz="1100" b="0" i="0" u="none" strike="noStrike" baseline="0" dirty="0">
                <a:solidFill>
                  <a:srgbClr val="000000"/>
                </a:solidFill>
                <a:latin typeface="Arial" panose="020B0604020202020204" pitchFamily="34" charset="0"/>
              </a:rPr>
              <a:t>Describe the evaluation of the edentulous ridge.</a:t>
            </a:r>
            <a:r>
              <a:rPr lang="en-US" sz="1800" b="0" i="0" u="none" strike="noStrike" baseline="0" dirty="0">
                <a:solidFill>
                  <a:srgbClr val="000000"/>
                </a:solidFill>
                <a:latin typeface="Arial" panose="020B0604020202020204" pitchFamily="34" charset="0"/>
              </a:rPr>
              <a:t>	</a:t>
            </a:r>
          </a:p>
          <a:p>
            <a:pPr algn="ctr"/>
            <a:r>
              <a:rPr lang="en-US" sz="1800" b="0" i="0" u="none" strike="noStrike" baseline="0" dirty="0">
                <a:solidFill>
                  <a:srgbClr val="000000"/>
                </a:solidFill>
                <a:latin typeface="Arial" panose="020B0604020202020204" pitchFamily="34" charset="0"/>
              </a:rPr>
              <a:t>	</a:t>
            </a:r>
          </a:p>
        </p:txBody>
      </p:sp>
      <p:sp>
        <p:nvSpPr>
          <p:cNvPr id="20" name="TextBox 19">
            <a:extLst>
              <a:ext uri="{FF2B5EF4-FFF2-40B4-BE49-F238E27FC236}">
                <a16:creationId xmlns:a16="http://schemas.microsoft.com/office/drawing/2014/main" id="{FABE5581-E6AB-4A30-F0B3-EEDB1759C1CE}"/>
              </a:ext>
            </a:extLst>
          </p:cNvPr>
          <p:cNvSpPr txBox="1"/>
          <p:nvPr/>
        </p:nvSpPr>
        <p:spPr>
          <a:xfrm>
            <a:off x="373420" y="4870319"/>
            <a:ext cx="11132297" cy="369332"/>
          </a:xfrm>
          <a:prstGeom prst="rect">
            <a:avLst/>
          </a:prstGeom>
          <a:noFill/>
        </p:spPr>
        <p:txBody>
          <a:bodyPr wrap="square" rtlCol="0">
            <a:spAutoFit/>
          </a:bodyPr>
          <a:lstStyle/>
          <a:p>
            <a:r>
              <a:rPr lang="en-US" sz="1800" dirty="0">
                <a:solidFill>
                  <a:srgbClr val="221F1F"/>
                </a:solidFill>
                <a:latin typeface="Arial"/>
                <a:cs typeface="Arial"/>
              </a:rPr>
              <a:t>Copy your text here using the same font and size.</a:t>
            </a:r>
            <a:endParaRPr lang="en-US" dirty="0"/>
          </a:p>
        </p:txBody>
      </p:sp>
    </p:spTree>
    <p:extLst>
      <p:ext uri="{BB962C8B-B14F-4D97-AF65-F5344CB8AC3E}">
        <p14:creationId xmlns:p14="http://schemas.microsoft.com/office/powerpoint/2010/main" val="252415070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239569-8E1E-10B0-879A-BDCFA9CD11FE}"/>
            </a:ext>
          </a:extLst>
        </p:cNvPr>
        <p:cNvGrpSpPr/>
        <p:nvPr/>
      </p:nvGrpSpPr>
      <p:grpSpPr>
        <a:xfrm>
          <a:off x="0" y="0"/>
          <a:ext cx="0" cy="0"/>
          <a:chOff x="0" y="0"/>
          <a:chExt cx="0" cy="0"/>
        </a:xfrm>
      </p:grpSpPr>
      <p:grpSp>
        <p:nvGrpSpPr>
          <p:cNvPr id="3" name="object 3">
            <a:extLst>
              <a:ext uri="{FF2B5EF4-FFF2-40B4-BE49-F238E27FC236}">
                <a16:creationId xmlns:a16="http://schemas.microsoft.com/office/drawing/2014/main" id="{D0E0090E-6F43-4D83-06BF-45F721164DAA}"/>
              </a:ext>
            </a:extLst>
          </p:cNvPr>
          <p:cNvGrpSpPr/>
          <p:nvPr/>
        </p:nvGrpSpPr>
        <p:grpSpPr>
          <a:xfrm>
            <a:off x="0" y="0"/>
            <a:ext cx="12189460" cy="1392555"/>
            <a:chOff x="0" y="0"/>
            <a:chExt cx="12189460" cy="1392555"/>
          </a:xfrm>
        </p:grpSpPr>
        <p:sp>
          <p:nvSpPr>
            <p:cNvPr id="4" name="object 4">
              <a:extLst>
                <a:ext uri="{FF2B5EF4-FFF2-40B4-BE49-F238E27FC236}">
                  <a16:creationId xmlns:a16="http://schemas.microsoft.com/office/drawing/2014/main" id="{C4FF9292-8CA7-8EE4-B91A-CCE5230EA990}"/>
                </a:ext>
              </a:extLst>
            </p:cNvPr>
            <p:cNvSpPr/>
            <p:nvPr/>
          </p:nvSpPr>
          <p:spPr>
            <a:xfrm>
              <a:off x="0" y="0"/>
              <a:ext cx="12189460" cy="1375410"/>
            </a:xfrm>
            <a:custGeom>
              <a:avLst/>
              <a:gdLst/>
              <a:ahLst/>
              <a:cxnLst/>
              <a:rect l="l" t="t" r="r" b="b"/>
              <a:pathLst>
                <a:path w="12189460" h="1375410">
                  <a:moveTo>
                    <a:pt x="12188952" y="0"/>
                  </a:moveTo>
                  <a:lnTo>
                    <a:pt x="10822457" y="0"/>
                  </a:lnTo>
                  <a:lnTo>
                    <a:pt x="0" y="0"/>
                  </a:lnTo>
                  <a:lnTo>
                    <a:pt x="0" y="226783"/>
                  </a:lnTo>
                  <a:lnTo>
                    <a:pt x="10822457" y="226783"/>
                  </a:lnTo>
                  <a:lnTo>
                    <a:pt x="10822457" y="1375003"/>
                  </a:lnTo>
                  <a:lnTo>
                    <a:pt x="12188952" y="1375003"/>
                  </a:lnTo>
                  <a:lnTo>
                    <a:pt x="12188952" y="226783"/>
                  </a:lnTo>
                  <a:lnTo>
                    <a:pt x="12188952" y="0"/>
                  </a:lnTo>
                  <a:close/>
                </a:path>
              </a:pathLst>
            </a:custGeom>
            <a:solidFill>
              <a:srgbClr val="007699"/>
            </a:solidFill>
          </p:spPr>
          <p:txBody>
            <a:bodyPr wrap="square" lIns="0" tIns="0" rIns="0" bIns="0" rtlCol="0"/>
            <a:lstStyle/>
            <a:p>
              <a:endParaRPr/>
            </a:p>
          </p:txBody>
        </p:sp>
        <p:sp>
          <p:nvSpPr>
            <p:cNvPr id="5" name="object 5">
              <a:extLst>
                <a:ext uri="{FF2B5EF4-FFF2-40B4-BE49-F238E27FC236}">
                  <a16:creationId xmlns:a16="http://schemas.microsoft.com/office/drawing/2014/main" id="{F22E6F98-3129-0888-DCB4-A9EDB2505DAD}"/>
                </a:ext>
              </a:extLst>
            </p:cNvPr>
            <p:cNvSpPr/>
            <p:nvPr/>
          </p:nvSpPr>
          <p:spPr>
            <a:xfrm>
              <a:off x="10822457" y="1368653"/>
              <a:ext cx="1366520" cy="12700"/>
            </a:xfrm>
            <a:custGeom>
              <a:avLst/>
              <a:gdLst/>
              <a:ahLst/>
              <a:cxnLst/>
              <a:rect l="l" t="t" r="r" b="b"/>
              <a:pathLst>
                <a:path w="1366520" h="12700">
                  <a:moveTo>
                    <a:pt x="0" y="12700"/>
                  </a:moveTo>
                  <a:lnTo>
                    <a:pt x="1366494" y="12700"/>
                  </a:lnTo>
                  <a:lnTo>
                    <a:pt x="1366494" y="0"/>
                  </a:lnTo>
                  <a:lnTo>
                    <a:pt x="0" y="0"/>
                  </a:lnTo>
                  <a:lnTo>
                    <a:pt x="0" y="12700"/>
                  </a:lnTo>
                  <a:close/>
                </a:path>
              </a:pathLst>
            </a:custGeom>
            <a:solidFill>
              <a:srgbClr val="FFFFFF"/>
            </a:solidFill>
          </p:spPr>
          <p:txBody>
            <a:bodyPr wrap="square" lIns="0" tIns="0" rIns="0" bIns="0" rtlCol="0"/>
            <a:lstStyle/>
            <a:p>
              <a:endParaRPr/>
            </a:p>
          </p:txBody>
        </p:sp>
        <p:sp>
          <p:nvSpPr>
            <p:cNvPr id="6" name="object 6">
              <a:extLst>
                <a:ext uri="{FF2B5EF4-FFF2-40B4-BE49-F238E27FC236}">
                  <a16:creationId xmlns:a16="http://schemas.microsoft.com/office/drawing/2014/main" id="{E476192A-793D-04C4-D6FB-5E2D3D2D8798}"/>
                </a:ext>
              </a:extLst>
            </p:cNvPr>
            <p:cNvSpPr/>
            <p:nvPr/>
          </p:nvSpPr>
          <p:spPr>
            <a:xfrm>
              <a:off x="10822457" y="0"/>
              <a:ext cx="0" cy="1375410"/>
            </a:xfrm>
            <a:custGeom>
              <a:avLst/>
              <a:gdLst/>
              <a:ahLst/>
              <a:cxnLst/>
              <a:rect l="l" t="t" r="r" b="b"/>
              <a:pathLst>
                <a:path h="1375410">
                  <a:moveTo>
                    <a:pt x="0" y="0"/>
                  </a:moveTo>
                  <a:lnTo>
                    <a:pt x="0" y="1375003"/>
                  </a:lnTo>
                </a:path>
              </a:pathLst>
            </a:custGeom>
            <a:ln w="12700">
              <a:solidFill>
                <a:srgbClr val="FFFFFF"/>
              </a:solidFill>
            </a:ln>
          </p:spPr>
          <p:txBody>
            <a:bodyPr wrap="square" lIns="0" tIns="0" rIns="0" bIns="0" rtlCol="0"/>
            <a:lstStyle/>
            <a:p>
              <a:endParaRPr/>
            </a:p>
          </p:txBody>
        </p:sp>
        <p:sp>
          <p:nvSpPr>
            <p:cNvPr id="7" name="object 7">
              <a:extLst>
                <a:ext uri="{FF2B5EF4-FFF2-40B4-BE49-F238E27FC236}">
                  <a16:creationId xmlns:a16="http://schemas.microsoft.com/office/drawing/2014/main" id="{395DCB8B-21F6-265F-8621-EC1A0D163F1D}"/>
                </a:ext>
              </a:extLst>
            </p:cNvPr>
            <p:cNvSpPr/>
            <p:nvPr/>
          </p:nvSpPr>
          <p:spPr>
            <a:xfrm>
              <a:off x="10822461" y="8511"/>
              <a:ext cx="1366520" cy="1366520"/>
            </a:xfrm>
            <a:custGeom>
              <a:avLst/>
              <a:gdLst/>
              <a:ahLst/>
              <a:cxnLst/>
              <a:rect l="l" t="t" r="r" b="b"/>
              <a:pathLst>
                <a:path w="1366520" h="1366520">
                  <a:moveTo>
                    <a:pt x="1366494" y="0"/>
                  </a:moveTo>
                  <a:lnTo>
                    <a:pt x="0" y="1366494"/>
                  </a:lnTo>
                  <a:lnTo>
                    <a:pt x="1366494" y="1366494"/>
                  </a:lnTo>
                  <a:lnTo>
                    <a:pt x="1366494" y="0"/>
                  </a:lnTo>
                  <a:close/>
                </a:path>
              </a:pathLst>
            </a:custGeom>
            <a:solidFill>
              <a:srgbClr val="004E66"/>
            </a:solidFill>
          </p:spPr>
          <p:txBody>
            <a:bodyPr wrap="square" lIns="0" tIns="0" rIns="0" bIns="0" rtlCol="0"/>
            <a:lstStyle/>
            <a:p>
              <a:endParaRPr/>
            </a:p>
          </p:txBody>
        </p:sp>
        <p:sp>
          <p:nvSpPr>
            <p:cNvPr id="8" name="object 8">
              <a:extLst>
                <a:ext uri="{FF2B5EF4-FFF2-40B4-BE49-F238E27FC236}">
                  <a16:creationId xmlns:a16="http://schemas.microsoft.com/office/drawing/2014/main" id="{6F7FC00B-775B-B589-C68A-F3B63F7A3724}"/>
                </a:ext>
              </a:extLst>
            </p:cNvPr>
            <p:cNvSpPr/>
            <p:nvPr/>
          </p:nvSpPr>
          <p:spPr>
            <a:xfrm>
              <a:off x="0" y="1275626"/>
              <a:ext cx="2957195" cy="116839"/>
            </a:xfrm>
            <a:custGeom>
              <a:avLst/>
              <a:gdLst/>
              <a:ahLst/>
              <a:cxnLst/>
              <a:rect l="l" t="t" r="r" b="b"/>
              <a:pathLst>
                <a:path w="2957195" h="116840">
                  <a:moveTo>
                    <a:pt x="0" y="116649"/>
                  </a:moveTo>
                  <a:lnTo>
                    <a:pt x="2956941" y="116649"/>
                  </a:lnTo>
                  <a:lnTo>
                    <a:pt x="2956941" y="0"/>
                  </a:lnTo>
                  <a:lnTo>
                    <a:pt x="0" y="0"/>
                  </a:lnTo>
                  <a:lnTo>
                    <a:pt x="0" y="116649"/>
                  </a:lnTo>
                  <a:close/>
                </a:path>
              </a:pathLst>
            </a:custGeom>
            <a:solidFill>
              <a:srgbClr val="007198"/>
            </a:solidFill>
          </p:spPr>
          <p:txBody>
            <a:bodyPr wrap="square" lIns="0" tIns="0" rIns="0" bIns="0" rtlCol="0"/>
            <a:lstStyle/>
            <a:p>
              <a:endParaRPr/>
            </a:p>
          </p:txBody>
        </p:sp>
        <p:sp>
          <p:nvSpPr>
            <p:cNvPr id="9" name="object 9">
              <a:extLst>
                <a:ext uri="{FF2B5EF4-FFF2-40B4-BE49-F238E27FC236}">
                  <a16:creationId xmlns:a16="http://schemas.microsoft.com/office/drawing/2014/main" id="{819C5522-DD84-ECF6-2522-3AE36594CCDA}"/>
                </a:ext>
              </a:extLst>
            </p:cNvPr>
            <p:cNvSpPr/>
            <p:nvPr/>
          </p:nvSpPr>
          <p:spPr>
            <a:xfrm>
              <a:off x="2956941" y="1275626"/>
              <a:ext cx="3044190" cy="116839"/>
            </a:xfrm>
            <a:custGeom>
              <a:avLst/>
              <a:gdLst/>
              <a:ahLst/>
              <a:cxnLst/>
              <a:rect l="l" t="t" r="r" b="b"/>
              <a:pathLst>
                <a:path w="3044190" h="116840">
                  <a:moveTo>
                    <a:pt x="0" y="116649"/>
                  </a:moveTo>
                  <a:lnTo>
                    <a:pt x="3043745" y="116649"/>
                  </a:lnTo>
                  <a:lnTo>
                    <a:pt x="3043745" y="0"/>
                  </a:lnTo>
                  <a:lnTo>
                    <a:pt x="0" y="0"/>
                  </a:lnTo>
                  <a:lnTo>
                    <a:pt x="0" y="116649"/>
                  </a:lnTo>
                  <a:close/>
                </a:path>
              </a:pathLst>
            </a:custGeom>
            <a:solidFill>
              <a:srgbClr val="83276A"/>
            </a:solidFill>
          </p:spPr>
          <p:txBody>
            <a:bodyPr wrap="square" lIns="0" tIns="0" rIns="0" bIns="0" rtlCol="0"/>
            <a:lstStyle/>
            <a:p>
              <a:endParaRPr/>
            </a:p>
          </p:txBody>
        </p:sp>
        <p:sp>
          <p:nvSpPr>
            <p:cNvPr id="10" name="object 10">
              <a:extLst>
                <a:ext uri="{FF2B5EF4-FFF2-40B4-BE49-F238E27FC236}">
                  <a16:creationId xmlns:a16="http://schemas.microsoft.com/office/drawing/2014/main" id="{49D5FAB3-57F0-02A0-0843-6E42E6810129}"/>
                </a:ext>
              </a:extLst>
            </p:cNvPr>
            <p:cNvSpPr/>
            <p:nvPr/>
          </p:nvSpPr>
          <p:spPr>
            <a:xfrm>
              <a:off x="6000686" y="1275626"/>
              <a:ext cx="3357245" cy="116839"/>
            </a:xfrm>
            <a:custGeom>
              <a:avLst/>
              <a:gdLst/>
              <a:ahLst/>
              <a:cxnLst/>
              <a:rect l="l" t="t" r="r" b="b"/>
              <a:pathLst>
                <a:path w="3357245" h="116840">
                  <a:moveTo>
                    <a:pt x="0" y="116649"/>
                  </a:moveTo>
                  <a:lnTo>
                    <a:pt x="3356749" y="116649"/>
                  </a:lnTo>
                  <a:lnTo>
                    <a:pt x="3356749" y="0"/>
                  </a:lnTo>
                  <a:lnTo>
                    <a:pt x="0" y="0"/>
                  </a:lnTo>
                  <a:lnTo>
                    <a:pt x="0" y="116649"/>
                  </a:lnTo>
                  <a:close/>
                </a:path>
              </a:pathLst>
            </a:custGeom>
            <a:solidFill>
              <a:srgbClr val="033B6A"/>
            </a:solidFill>
          </p:spPr>
          <p:txBody>
            <a:bodyPr wrap="square" lIns="0" tIns="0" rIns="0" bIns="0" rtlCol="0"/>
            <a:lstStyle/>
            <a:p>
              <a:endParaRPr/>
            </a:p>
          </p:txBody>
        </p:sp>
        <p:sp>
          <p:nvSpPr>
            <p:cNvPr id="11" name="object 11">
              <a:extLst>
                <a:ext uri="{FF2B5EF4-FFF2-40B4-BE49-F238E27FC236}">
                  <a16:creationId xmlns:a16="http://schemas.microsoft.com/office/drawing/2014/main" id="{B15422D9-43E9-DC09-9E7A-656F993638DD}"/>
                </a:ext>
              </a:extLst>
            </p:cNvPr>
            <p:cNvSpPr/>
            <p:nvPr/>
          </p:nvSpPr>
          <p:spPr>
            <a:xfrm>
              <a:off x="9357436" y="1275626"/>
              <a:ext cx="2832100" cy="116839"/>
            </a:xfrm>
            <a:custGeom>
              <a:avLst/>
              <a:gdLst/>
              <a:ahLst/>
              <a:cxnLst/>
              <a:rect l="l" t="t" r="r" b="b"/>
              <a:pathLst>
                <a:path w="2832100" h="116840">
                  <a:moveTo>
                    <a:pt x="2831515" y="0"/>
                  </a:moveTo>
                  <a:lnTo>
                    <a:pt x="0" y="0"/>
                  </a:lnTo>
                  <a:lnTo>
                    <a:pt x="0" y="116649"/>
                  </a:lnTo>
                  <a:lnTo>
                    <a:pt x="2831515" y="116649"/>
                  </a:lnTo>
                  <a:lnTo>
                    <a:pt x="2831515" y="0"/>
                  </a:lnTo>
                  <a:close/>
                </a:path>
              </a:pathLst>
            </a:custGeom>
            <a:solidFill>
              <a:srgbClr val="1F6A84"/>
            </a:solidFill>
          </p:spPr>
          <p:txBody>
            <a:bodyPr wrap="square" lIns="0" tIns="0" rIns="0" bIns="0" rtlCol="0"/>
            <a:lstStyle/>
            <a:p>
              <a:endParaRPr/>
            </a:p>
          </p:txBody>
        </p:sp>
        <p:pic>
          <p:nvPicPr>
            <p:cNvPr id="12" name="object 12">
              <a:extLst>
                <a:ext uri="{FF2B5EF4-FFF2-40B4-BE49-F238E27FC236}">
                  <a16:creationId xmlns:a16="http://schemas.microsoft.com/office/drawing/2014/main" id="{FC3CB6C8-4248-DD62-BAB4-0ECDE8C8D31E}"/>
                </a:ext>
              </a:extLst>
            </p:cNvPr>
            <p:cNvPicPr/>
            <p:nvPr/>
          </p:nvPicPr>
          <p:blipFill>
            <a:blip r:embed="rId2" cstate="print"/>
            <a:stretch>
              <a:fillRect/>
            </a:stretch>
          </p:blipFill>
          <p:spPr>
            <a:xfrm>
              <a:off x="577773" y="266509"/>
              <a:ext cx="1845106" cy="917575"/>
            </a:xfrm>
            <a:prstGeom prst="rect">
              <a:avLst/>
            </a:prstGeom>
          </p:spPr>
        </p:pic>
      </p:grpSp>
      <p:sp>
        <p:nvSpPr>
          <p:cNvPr id="14" name="object 14">
            <a:extLst>
              <a:ext uri="{FF2B5EF4-FFF2-40B4-BE49-F238E27FC236}">
                <a16:creationId xmlns:a16="http://schemas.microsoft.com/office/drawing/2014/main" id="{DC075384-90E5-E0B6-375D-FC902219B175}"/>
              </a:ext>
            </a:extLst>
          </p:cNvPr>
          <p:cNvSpPr txBox="1">
            <a:spLocks noGrp="1"/>
          </p:cNvSpPr>
          <p:nvPr>
            <p:ph type="ftr" sz="quarter" idx="5"/>
          </p:nvPr>
        </p:nvSpPr>
        <p:spPr>
          <a:xfrm>
            <a:off x="4038212" y="6622993"/>
            <a:ext cx="4113033" cy="205184"/>
          </a:xfrm>
          <a:prstGeom prst="rect">
            <a:avLst/>
          </a:prstGeom>
        </p:spPr>
        <p:txBody>
          <a:bodyPr vert="horz" wrap="square" lIns="0" tIns="0" rIns="0" bIns="0" rtlCol="0">
            <a:spAutoFit/>
          </a:bodyPr>
          <a:lstStyle/>
          <a:p>
            <a:pPr marL="12700">
              <a:lnSpc>
                <a:spcPts val="1645"/>
              </a:lnSpc>
            </a:pPr>
            <a:r>
              <a:rPr lang="en-US" dirty="0"/>
              <a:t>2027</a:t>
            </a:r>
            <a:r>
              <a:rPr lang="en-US" spc="360" dirty="0"/>
              <a:t> </a:t>
            </a:r>
            <a:r>
              <a:rPr dirty="0"/>
              <a:t>|</a:t>
            </a:r>
            <a:r>
              <a:rPr spc="310" dirty="0"/>
              <a:t> </a:t>
            </a:r>
            <a:r>
              <a:rPr dirty="0"/>
              <a:t>American</a:t>
            </a:r>
            <a:r>
              <a:rPr spc="-70" dirty="0"/>
              <a:t> </a:t>
            </a:r>
            <a:r>
              <a:rPr dirty="0"/>
              <a:t>Academy</a:t>
            </a:r>
            <a:r>
              <a:rPr spc="-10" dirty="0"/>
              <a:t> </a:t>
            </a:r>
            <a:r>
              <a:rPr dirty="0"/>
              <a:t>of</a:t>
            </a:r>
            <a:r>
              <a:rPr spc="-10" dirty="0"/>
              <a:t> </a:t>
            </a:r>
            <a:r>
              <a:rPr dirty="0"/>
              <a:t>Implant</a:t>
            </a:r>
            <a:r>
              <a:rPr spc="-15" dirty="0"/>
              <a:t> </a:t>
            </a:r>
            <a:r>
              <a:rPr dirty="0"/>
              <a:t>Dentistry</a:t>
            </a:r>
            <a:r>
              <a:rPr spc="365" dirty="0"/>
              <a:t> </a:t>
            </a:r>
            <a:endParaRPr spc="-50" dirty="0"/>
          </a:p>
        </p:txBody>
      </p:sp>
      <p:sp>
        <p:nvSpPr>
          <p:cNvPr id="15" name="object 2">
            <a:extLst>
              <a:ext uri="{FF2B5EF4-FFF2-40B4-BE49-F238E27FC236}">
                <a16:creationId xmlns:a16="http://schemas.microsoft.com/office/drawing/2014/main" id="{0D94C919-2294-C214-249F-5EF5CC2B3214}"/>
              </a:ext>
            </a:extLst>
          </p:cNvPr>
          <p:cNvSpPr txBox="1">
            <a:spLocks/>
          </p:cNvSpPr>
          <p:nvPr/>
        </p:nvSpPr>
        <p:spPr>
          <a:xfrm>
            <a:off x="2956941" y="530889"/>
            <a:ext cx="10130563" cy="443711"/>
          </a:xfrm>
          <a:prstGeom prst="rect">
            <a:avLst/>
          </a:prstGeom>
        </p:spPr>
        <p:txBody>
          <a:bodyPr vert="horz" wrap="square" lIns="0" tIns="12700" rIns="0" bIns="0" rtlCol="0">
            <a:spAutoFit/>
          </a:bodyPr>
          <a:lstStyle>
            <a:lvl1pPr>
              <a:defRPr sz="2900" b="1" i="0">
                <a:solidFill>
                  <a:srgbClr val="00589D"/>
                </a:solidFill>
                <a:latin typeface="Arial"/>
                <a:ea typeface="+mj-ea"/>
                <a:cs typeface="Arial"/>
              </a:defRPr>
            </a:lvl1pPr>
          </a:lstStyle>
          <a:p>
            <a:pPr marL="19050">
              <a:spcBef>
                <a:spcPts val="100"/>
              </a:spcBef>
            </a:pPr>
            <a:r>
              <a:rPr lang="en-US" sz="2800" dirty="0">
                <a:solidFill>
                  <a:srgbClr val="007198"/>
                </a:solidFill>
              </a:rPr>
              <a:t>Candidate Number: </a:t>
            </a:r>
            <a:r>
              <a:rPr lang="en-US" sz="2800" dirty="0">
                <a:solidFill>
                  <a:srgbClr val="83276A"/>
                </a:solidFill>
              </a:rPr>
              <a:t>{Candidate number}</a:t>
            </a:r>
          </a:p>
        </p:txBody>
      </p:sp>
      <p:sp>
        <p:nvSpPr>
          <p:cNvPr id="17" name="object 13">
            <a:extLst>
              <a:ext uri="{FF2B5EF4-FFF2-40B4-BE49-F238E27FC236}">
                <a16:creationId xmlns:a16="http://schemas.microsoft.com/office/drawing/2014/main" id="{86C8CAC9-1524-D6E7-8780-EB25C6063DF2}"/>
              </a:ext>
            </a:extLst>
          </p:cNvPr>
          <p:cNvSpPr txBox="1"/>
          <p:nvPr/>
        </p:nvSpPr>
        <p:spPr>
          <a:xfrm>
            <a:off x="1295400" y="1458219"/>
            <a:ext cx="8991600" cy="874598"/>
          </a:xfrm>
          <a:prstGeom prst="rect">
            <a:avLst/>
          </a:prstGeom>
        </p:spPr>
        <p:txBody>
          <a:bodyPr vert="horz" wrap="square" lIns="0" tIns="12700" rIns="0" bIns="0" rtlCol="0">
            <a:spAutoFit/>
          </a:bodyPr>
          <a:lstStyle/>
          <a:p>
            <a:pPr marL="298450" marR="5080" indent="-285750" algn="ctr">
              <a:spcBef>
                <a:spcPts val="120"/>
              </a:spcBef>
              <a:buFont typeface="Wingdings" panose="05000000000000000000" pitchFamily="2" charset="2"/>
              <a:buChar char="Ø"/>
            </a:pPr>
            <a:r>
              <a:rPr lang="en-US" sz="3200" dirty="0">
                <a:solidFill>
                  <a:srgbClr val="83276A"/>
                </a:solidFill>
                <a:effectLst>
                  <a:outerShdw blurRad="38100" dist="38100" dir="2700000" algn="tl">
                    <a:srgbClr val="000000">
                      <a:alpha val="43137"/>
                    </a:srgbClr>
                  </a:outerShdw>
                </a:effectLst>
                <a:latin typeface="Arial"/>
                <a:cs typeface="Arial"/>
              </a:rPr>
              <a:t>Prosthetic Restoration Selection</a:t>
            </a:r>
            <a:br>
              <a:rPr lang="en-US" sz="2400" dirty="0">
                <a:solidFill>
                  <a:srgbClr val="221F1F"/>
                </a:solidFill>
                <a:latin typeface="Arial"/>
                <a:cs typeface="Arial"/>
              </a:rPr>
            </a:br>
            <a:endParaRPr lang="en-US" sz="2400" dirty="0">
              <a:latin typeface="Arial"/>
              <a:cs typeface="Arial"/>
            </a:endParaRPr>
          </a:p>
        </p:txBody>
      </p:sp>
      <p:sp>
        <p:nvSpPr>
          <p:cNvPr id="2" name="TextBox 1">
            <a:extLst>
              <a:ext uri="{FF2B5EF4-FFF2-40B4-BE49-F238E27FC236}">
                <a16:creationId xmlns:a16="http://schemas.microsoft.com/office/drawing/2014/main" id="{FF5DCD43-C70F-BC0D-0B5B-76370465DA51}"/>
              </a:ext>
            </a:extLst>
          </p:cNvPr>
          <p:cNvSpPr txBox="1"/>
          <p:nvPr/>
        </p:nvSpPr>
        <p:spPr>
          <a:xfrm>
            <a:off x="62861" y="1963485"/>
            <a:ext cx="11900539" cy="646331"/>
          </a:xfrm>
          <a:prstGeom prst="rect">
            <a:avLst/>
          </a:prstGeom>
          <a:noFill/>
        </p:spPr>
        <p:txBody>
          <a:bodyPr wrap="square" rtlCol="0">
            <a:spAutoFit/>
          </a:bodyPr>
          <a:lstStyle/>
          <a:p>
            <a:pPr algn="ctr"/>
            <a:r>
              <a:rPr lang="en-US" sz="1100" b="0" i="0" u="none" strike="noStrike" baseline="0" dirty="0">
                <a:solidFill>
                  <a:srgbClr val="000000"/>
                </a:solidFill>
                <a:latin typeface="Arial" panose="020B0604020202020204" pitchFamily="34" charset="0"/>
              </a:rPr>
              <a:t>Describe the restoration selection.</a:t>
            </a:r>
            <a:r>
              <a:rPr lang="en-US" sz="1800" b="0" i="0" u="none" strike="noStrike" baseline="0" dirty="0">
                <a:solidFill>
                  <a:srgbClr val="000000"/>
                </a:solidFill>
                <a:latin typeface="Arial" panose="020B0604020202020204" pitchFamily="34" charset="0"/>
              </a:rPr>
              <a:t>	</a:t>
            </a:r>
          </a:p>
          <a:p>
            <a:pPr algn="ctr"/>
            <a:r>
              <a:rPr lang="en-US" sz="1800" b="0" i="0" u="none" strike="noStrike" baseline="0" dirty="0">
                <a:solidFill>
                  <a:srgbClr val="000000"/>
                </a:solidFill>
                <a:latin typeface="Arial" panose="020B0604020202020204" pitchFamily="34" charset="0"/>
              </a:rPr>
              <a:t>	</a:t>
            </a:r>
          </a:p>
        </p:txBody>
      </p:sp>
      <p:sp>
        <p:nvSpPr>
          <p:cNvPr id="13" name="TextBox 12">
            <a:extLst>
              <a:ext uri="{FF2B5EF4-FFF2-40B4-BE49-F238E27FC236}">
                <a16:creationId xmlns:a16="http://schemas.microsoft.com/office/drawing/2014/main" id="{66DFDBA0-DDC8-41A5-B859-D7C4EB7B25D2}"/>
              </a:ext>
            </a:extLst>
          </p:cNvPr>
          <p:cNvSpPr txBox="1"/>
          <p:nvPr/>
        </p:nvSpPr>
        <p:spPr>
          <a:xfrm>
            <a:off x="373420" y="2438004"/>
            <a:ext cx="11132297" cy="369332"/>
          </a:xfrm>
          <a:prstGeom prst="rect">
            <a:avLst/>
          </a:prstGeom>
          <a:noFill/>
        </p:spPr>
        <p:txBody>
          <a:bodyPr wrap="square" rtlCol="0">
            <a:spAutoFit/>
          </a:bodyPr>
          <a:lstStyle/>
          <a:p>
            <a:r>
              <a:rPr lang="en-US" sz="1800" dirty="0">
                <a:solidFill>
                  <a:srgbClr val="221F1F"/>
                </a:solidFill>
                <a:latin typeface="Arial"/>
                <a:cs typeface="Arial"/>
              </a:rPr>
              <a:t>Copy your text here using the same font and size.</a:t>
            </a:r>
            <a:endParaRPr lang="en-US" dirty="0"/>
          </a:p>
        </p:txBody>
      </p:sp>
      <p:sp>
        <p:nvSpPr>
          <p:cNvPr id="16" name="object 13">
            <a:extLst>
              <a:ext uri="{FF2B5EF4-FFF2-40B4-BE49-F238E27FC236}">
                <a16:creationId xmlns:a16="http://schemas.microsoft.com/office/drawing/2014/main" id="{5D62396F-F59A-51CD-5C5E-D138EF6AB097}"/>
              </a:ext>
            </a:extLst>
          </p:cNvPr>
          <p:cNvSpPr txBox="1"/>
          <p:nvPr/>
        </p:nvSpPr>
        <p:spPr>
          <a:xfrm>
            <a:off x="1371600" y="3996972"/>
            <a:ext cx="8991600" cy="874598"/>
          </a:xfrm>
          <a:prstGeom prst="rect">
            <a:avLst/>
          </a:prstGeom>
        </p:spPr>
        <p:txBody>
          <a:bodyPr vert="horz" wrap="square" lIns="0" tIns="12700" rIns="0" bIns="0" rtlCol="0">
            <a:spAutoFit/>
          </a:bodyPr>
          <a:lstStyle/>
          <a:p>
            <a:pPr marL="298450" marR="5080" indent="-285750" algn="ctr">
              <a:spcBef>
                <a:spcPts val="120"/>
              </a:spcBef>
              <a:buFont typeface="Wingdings" panose="05000000000000000000" pitchFamily="2" charset="2"/>
              <a:buChar char="Ø"/>
            </a:pPr>
            <a:r>
              <a:rPr lang="en-US" sz="3200" dirty="0">
                <a:solidFill>
                  <a:srgbClr val="83276A"/>
                </a:solidFill>
                <a:effectLst>
                  <a:outerShdw blurRad="38100" dist="38100" dir="2700000" algn="tl">
                    <a:srgbClr val="000000">
                      <a:alpha val="43137"/>
                    </a:srgbClr>
                  </a:outerShdw>
                </a:effectLst>
                <a:latin typeface="Arial"/>
                <a:cs typeface="Arial"/>
              </a:rPr>
              <a:t>Hard and Soft Tissue Modifications</a:t>
            </a:r>
            <a:br>
              <a:rPr lang="en-US" sz="2400" dirty="0">
                <a:solidFill>
                  <a:srgbClr val="221F1F"/>
                </a:solidFill>
                <a:latin typeface="Arial"/>
                <a:cs typeface="Arial"/>
              </a:rPr>
            </a:br>
            <a:endParaRPr lang="en-US" sz="2400" dirty="0">
              <a:latin typeface="Arial"/>
              <a:cs typeface="Arial"/>
            </a:endParaRPr>
          </a:p>
        </p:txBody>
      </p:sp>
      <p:sp>
        <p:nvSpPr>
          <p:cNvPr id="19" name="TextBox 18">
            <a:extLst>
              <a:ext uri="{FF2B5EF4-FFF2-40B4-BE49-F238E27FC236}">
                <a16:creationId xmlns:a16="http://schemas.microsoft.com/office/drawing/2014/main" id="{12183D1E-9125-0B4B-D4B3-11A1733EFF6E}"/>
              </a:ext>
            </a:extLst>
          </p:cNvPr>
          <p:cNvSpPr txBox="1"/>
          <p:nvPr/>
        </p:nvSpPr>
        <p:spPr>
          <a:xfrm>
            <a:off x="144460" y="4443295"/>
            <a:ext cx="11900539" cy="646331"/>
          </a:xfrm>
          <a:prstGeom prst="rect">
            <a:avLst/>
          </a:prstGeom>
          <a:noFill/>
        </p:spPr>
        <p:txBody>
          <a:bodyPr wrap="square" rtlCol="0">
            <a:spAutoFit/>
          </a:bodyPr>
          <a:lstStyle/>
          <a:p>
            <a:pPr algn="ctr"/>
            <a:r>
              <a:rPr lang="en-US" sz="1100" b="0" i="0" u="none" strike="noStrike" baseline="0" dirty="0">
                <a:solidFill>
                  <a:srgbClr val="000000"/>
                </a:solidFill>
                <a:latin typeface="Arial" panose="020B0604020202020204" pitchFamily="34" charset="0"/>
              </a:rPr>
              <a:t>Describe the modifications to the tissues.</a:t>
            </a:r>
            <a:r>
              <a:rPr lang="en-US" sz="1800" b="0" i="0" u="none" strike="noStrike" baseline="0" dirty="0">
                <a:solidFill>
                  <a:srgbClr val="000000"/>
                </a:solidFill>
                <a:latin typeface="Arial" panose="020B0604020202020204" pitchFamily="34" charset="0"/>
              </a:rPr>
              <a:t>	</a:t>
            </a:r>
          </a:p>
          <a:p>
            <a:pPr algn="ctr"/>
            <a:r>
              <a:rPr lang="en-US" sz="1800" b="0" i="0" u="none" strike="noStrike" baseline="0" dirty="0">
                <a:solidFill>
                  <a:srgbClr val="000000"/>
                </a:solidFill>
                <a:latin typeface="Arial" panose="020B0604020202020204" pitchFamily="34" charset="0"/>
              </a:rPr>
              <a:t>	</a:t>
            </a:r>
          </a:p>
        </p:txBody>
      </p:sp>
      <p:sp>
        <p:nvSpPr>
          <p:cNvPr id="20" name="TextBox 19">
            <a:extLst>
              <a:ext uri="{FF2B5EF4-FFF2-40B4-BE49-F238E27FC236}">
                <a16:creationId xmlns:a16="http://schemas.microsoft.com/office/drawing/2014/main" id="{A6E490DD-B452-E6DC-E9BB-3BAD9D6369DE}"/>
              </a:ext>
            </a:extLst>
          </p:cNvPr>
          <p:cNvSpPr txBox="1"/>
          <p:nvPr/>
        </p:nvSpPr>
        <p:spPr>
          <a:xfrm>
            <a:off x="373420" y="4870319"/>
            <a:ext cx="11132297" cy="369332"/>
          </a:xfrm>
          <a:prstGeom prst="rect">
            <a:avLst/>
          </a:prstGeom>
          <a:noFill/>
        </p:spPr>
        <p:txBody>
          <a:bodyPr wrap="square" rtlCol="0">
            <a:spAutoFit/>
          </a:bodyPr>
          <a:lstStyle/>
          <a:p>
            <a:r>
              <a:rPr lang="en-US" sz="1800" dirty="0">
                <a:solidFill>
                  <a:srgbClr val="221F1F"/>
                </a:solidFill>
                <a:latin typeface="Arial"/>
                <a:cs typeface="Arial"/>
              </a:rPr>
              <a:t>Copy your text here using the same font and size.</a:t>
            </a:r>
            <a:endParaRPr lang="en-US" dirty="0"/>
          </a:p>
        </p:txBody>
      </p:sp>
    </p:spTree>
    <p:extLst>
      <p:ext uri="{BB962C8B-B14F-4D97-AF65-F5344CB8AC3E}">
        <p14:creationId xmlns:p14="http://schemas.microsoft.com/office/powerpoint/2010/main" val="374899933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34AD29-92D3-5DD2-B99F-125C5B59AC17}"/>
            </a:ext>
          </a:extLst>
        </p:cNvPr>
        <p:cNvGrpSpPr/>
        <p:nvPr/>
      </p:nvGrpSpPr>
      <p:grpSpPr>
        <a:xfrm>
          <a:off x="0" y="0"/>
          <a:ext cx="0" cy="0"/>
          <a:chOff x="0" y="0"/>
          <a:chExt cx="0" cy="0"/>
        </a:xfrm>
      </p:grpSpPr>
      <p:grpSp>
        <p:nvGrpSpPr>
          <p:cNvPr id="3" name="object 3">
            <a:extLst>
              <a:ext uri="{FF2B5EF4-FFF2-40B4-BE49-F238E27FC236}">
                <a16:creationId xmlns:a16="http://schemas.microsoft.com/office/drawing/2014/main" id="{EACF54EC-8152-1E7D-8836-19C10FEB7A6B}"/>
              </a:ext>
            </a:extLst>
          </p:cNvPr>
          <p:cNvGrpSpPr/>
          <p:nvPr/>
        </p:nvGrpSpPr>
        <p:grpSpPr>
          <a:xfrm>
            <a:off x="0" y="0"/>
            <a:ext cx="12189460" cy="1392555"/>
            <a:chOff x="0" y="0"/>
            <a:chExt cx="12189460" cy="1392555"/>
          </a:xfrm>
        </p:grpSpPr>
        <p:sp>
          <p:nvSpPr>
            <p:cNvPr id="4" name="object 4">
              <a:extLst>
                <a:ext uri="{FF2B5EF4-FFF2-40B4-BE49-F238E27FC236}">
                  <a16:creationId xmlns:a16="http://schemas.microsoft.com/office/drawing/2014/main" id="{EBC771F6-BEF9-50DB-1FD6-8F0B3081A6A5}"/>
                </a:ext>
              </a:extLst>
            </p:cNvPr>
            <p:cNvSpPr/>
            <p:nvPr/>
          </p:nvSpPr>
          <p:spPr>
            <a:xfrm>
              <a:off x="0" y="0"/>
              <a:ext cx="12189460" cy="1375410"/>
            </a:xfrm>
            <a:custGeom>
              <a:avLst/>
              <a:gdLst/>
              <a:ahLst/>
              <a:cxnLst/>
              <a:rect l="l" t="t" r="r" b="b"/>
              <a:pathLst>
                <a:path w="12189460" h="1375410">
                  <a:moveTo>
                    <a:pt x="12188952" y="0"/>
                  </a:moveTo>
                  <a:lnTo>
                    <a:pt x="10822457" y="0"/>
                  </a:lnTo>
                  <a:lnTo>
                    <a:pt x="0" y="0"/>
                  </a:lnTo>
                  <a:lnTo>
                    <a:pt x="0" y="226783"/>
                  </a:lnTo>
                  <a:lnTo>
                    <a:pt x="10822457" y="226783"/>
                  </a:lnTo>
                  <a:lnTo>
                    <a:pt x="10822457" y="1375003"/>
                  </a:lnTo>
                  <a:lnTo>
                    <a:pt x="12188952" y="1375003"/>
                  </a:lnTo>
                  <a:lnTo>
                    <a:pt x="12188952" y="226783"/>
                  </a:lnTo>
                  <a:lnTo>
                    <a:pt x="12188952" y="0"/>
                  </a:lnTo>
                  <a:close/>
                </a:path>
              </a:pathLst>
            </a:custGeom>
            <a:solidFill>
              <a:srgbClr val="007699"/>
            </a:solidFill>
          </p:spPr>
          <p:txBody>
            <a:bodyPr wrap="square" lIns="0" tIns="0" rIns="0" bIns="0" rtlCol="0"/>
            <a:lstStyle/>
            <a:p>
              <a:endParaRPr/>
            </a:p>
          </p:txBody>
        </p:sp>
        <p:sp>
          <p:nvSpPr>
            <p:cNvPr id="5" name="object 5">
              <a:extLst>
                <a:ext uri="{FF2B5EF4-FFF2-40B4-BE49-F238E27FC236}">
                  <a16:creationId xmlns:a16="http://schemas.microsoft.com/office/drawing/2014/main" id="{93CB5349-045F-347E-1C08-0C3EDA44E07F}"/>
                </a:ext>
              </a:extLst>
            </p:cNvPr>
            <p:cNvSpPr/>
            <p:nvPr/>
          </p:nvSpPr>
          <p:spPr>
            <a:xfrm>
              <a:off x="10822457" y="1368653"/>
              <a:ext cx="1366520" cy="12700"/>
            </a:xfrm>
            <a:custGeom>
              <a:avLst/>
              <a:gdLst/>
              <a:ahLst/>
              <a:cxnLst/>
              <a:rect l="l" t="t" r="r" b="b"/>
              <a:pathLst>
                <a:path w="1366520" h="12700">
                  <a:moveTo>
                    <a:pt x="0" y="12700"/>
                  </a:moveTo>
                  <a:lnTo>
                    <a:pt x="1366494" y="12700"/>
                  </a:lnTo>
                  <a:lnTo>
                    <a:pt x="1366494" y="0"/>
                  </a:lnTo>
                  <a:lnTo>
                    <a:pt x="0" y="0"/>
                  </a:lnTo>
                  <a:lnTo>
                    <a:pt x="0" y="12700"/>
                  </a:lnTo>
                  <a:close/>
                </a:path>
              </a:pathLst>
            </a:custGeom>
            <a:solidFill>
              <a:srgbClr val="FFFFFF"/>
            </a:solidFill>
          </p:spPr>
          <p:txBody>
            <a:bodyPr wrap="square" lIns="0" tIns="0" rIns="0" bIns="0" rtlCol="0"/>
            <a:lstStyle/>
            <a:p>
              <a:endParaRPr/>
            </a:p>
          </p:txBody>
        </p:sp>
        <p:sp>
          <p:nvSpPr>
            <p:cNvPr id="6" name="object 6">
              <a:extLst>
                <a:ext uri="{FF2B5EF4-FFF2-40B4-BE49-F238E27FC236}">
                  <a16:creationId xmlns:a16="http://schemas.microsoft.com/office/drawing/2014/main" id="{2C15638E-C03B-40B9-DF06-D2AE2331357C}"/>
                </a:ext>
              </a:extLst>
            </p:cNvPr>
            <p:cNvSpPr/>
            <p:nvPr/>
          </p:nvSpPr>
          <p:spPr>
            <a:xfrm>
              <a:off x="10822457" y="0"/>
              <a:ext cx="0" cy="1375410"/>
            </a:xfrm>
            <a:custGeom>
              <a:avLst/>
              <a:gdLst/>
              <a:ahLst/>
              <a:cxnLst/>
              <a:rect l="l" t="t" r="r" b="b"/>
              <a:pathLst>
                <a:path h="1375410">
                  <a:moveTo>
                    <a:pt x="0" y="0"/>
                  </a:moveTo>
                  <a:lnTo>
                    <a:pt x="0" y="1375003"/>
                  </a:lnTo>
                </a:path>
              </a:pathLst>
            </a:custGeom>
            <a:ln w="12700">
              <a:solidFill>
                <a:srgbClr val="FFFFFF"/>
              </a:solidFill>
            </a:ln>
          </p:spPr>
          <p:txBody>
            <a:bodyPr wrap="square" lIns="0" tIns="0" rIns="0" bIns="0" rtlCol="0"/>
            <a:lstStyle/>
            <a:p>
              <a:endParaRPr/>
            </a:p>
          </p:txBody>
        </p:sp>
        <p:sp>
          <p:nvSpPr>
            <p:cNvPr id="7" name="object 7">
              <a:extLst>
                <a:ext uri="{FF2B5EF4-FFF2-40B4-BE49-F238E27FC236}">
                  <a16:creationId xmlns:a16="http://schemas.microsoft.com/office/drawing/2014/main" id="{B078C56A-B958-9C79-5939-F1861E793202}"/>
                </a:ext>
              </a:extLst>
            </p:cNvPr>
            <p:cNvSpPr/>
            <p:nvPr/>
          </p:nvSpPr>
          <p:spPr>
            <a:xfrm>
              <a:off x="10822461" y="8511"/>
              <a:ext cx="1366520" cy="1366520"/>
            </a:xfrm>
            <a:custGeom>
              <a:avLst/>
              <a:gdLst/>
              <a:ahLst/>
              <a:cxnLst/>
              <a:rect l="l" t="t" r="r" b="b"/>
              <a:pathLst>
                <a:path w="1366520" h="1366520">
                  <a:moveTo>
                    <a:pt x="1366494" y="0"/>
                  </a:moveTo>
                  <a:lnTo>
                    <a:pt x="0" y="1366494"/>
                  </a:lnTo>
                  <a:lnTo>
                    <a:pt x="1366494" y="1366494"/>
                  </a:lnTo>
                  <a:lnTo>
                    <a:pt x="1366494" y="0"/>
                  </a:lnTo>
                  <a:close/>
                </a:path>
              </a:pathLst>
            </a:custGeom>
            <a:solidFill>
              <a:srgbClr val="004E66"/>
            </a:solidFill>
          </p:spPr>
          <p:txBody>
            <a:bodyPr wrap="square" lIns="0" tIns="0" rIns="0" bIns="0" rtlCol="0"/>
            <a:lstStyle/>
            <a:p>
              <a:endParaRPr/>
            </a:p>
          </p:txBody>
        </p:sp>
        <p:sp>
          <p:nvSpPr>
            <p:cNvPr id="8" name="object 8">
              <a:extLst>
                <a:ext uri="{FF2B5EF4-FFF2-40B4-BE49-F238E27FC236}">
                  <a16:creationId xmlns:a16="http://schemas.microsoft.com/office/drawing/2014/main" id="{78CB6CCF-C219-F213-3827-6191BED7C1A3}"/>
                </a:ext>
              </a:extLst>
            </p:cNvPr>
            <p:cNvSpPr/>
            <p:nvPr/>
          </p:nvSpPr>
          <p:spPr>
            <a:xfrm>
              <a:off x="0" y="1275626"/>
              <a:ext cx="2957195" cy="116839"/>
            </a:xfrm>
            <a:custGeom>
              <a:avLst/>
              <a:gdLst/>
              <a:ahLst/>
              <a:cxnLst/>
              <a:rect l="l" t="t" r="r" b="b"/>
              <a:pathLst>
                <a:path w="2957195" h="116840">
                  <a:moveTo>
                    <a:pt x="0" y="116649"/>
                  </a:moveTo>
                  <a:lnTo>
                    <a:pt x="2956941" y="116649"/>
                  </a:lnTo>
                  <a:lnTo>
                    <a:pt x="2956941" y="0"/>
                  </a:lnTo>
                  <a:lnTo>
                    <a:pt x="0" y="0"/>
                  </a:lnTo>
                  <a:lnTo>
                    <a:pt x="0" y="116649"/>
                  </a:lnTo>
                  <a:close/>
                </a:path>
              </a:pathLst>
            </a:custGeom>
            <a:solidFill>
              <a:srgbClr val="007198"/>
            </a:solidFill>
          </p:spPr>
          <p:txBody>
            <a:bodyPr wrap="square" lIns="0" tIns="0" rIns="0" bIns="0" rtlCol="0"/>
            <a:lstStyle/>
            <a:p>
              <a:endParaRPr/>
            </a:p>
          </p:txBody>
        </p:sp>
        <p:sp>
          <p:nvSpPr>
            <p:cNvPr id="9" name="object 9">
              <a:extLst>
                <a:ext uri="{FF2B5EF4-FFF2-40B4-BE49-F238E27FC236}">
                  <a16:creationId xmlns:a16="http://schemas.microsoft.com/office/drawing/2014/main" id="{0AFC7BAF-B47B-BAC6-3A6A-85193F74A58E}"/>
                </a:ext>
              </a:extLst>
            </p:cNvPr>
            <p:cNvSpPr/>
            <p:nvPr/>
          </p:nvSpPr>
          <p:spPr>
            <a:xfrm>
              <a:off x="2956941" y="1275626"/>
              <a:ext cx="3044190" cy="116839"/>
            </a:xfrm>
            <a:custGeom>
              <a:avLst/>
              <a:gdLst/>
              <a:ahLst/>
              <a:cxnLst/>
              <a:rect l="l" t="t" r="r" b="b"/>
              <a:pathLst>
                <a:path w="3044190" h="116840">
                  <a:moveTo>
                    <a:pt x="0" y="116649"/>
                  </a:moveTo>
                  <a:lnTo>
                    <a:pt x="3043745" y="116649"/>
                  </a:lnTo>
                  <a:lnTo>
                    <a:pt x="3043745" y="0"/>
                  </a:lnTo>
                  <a:lnTo>
                    <a:pt x="0" y="0"/>
                  </a:lnTo>
                  <a:lnTo>
                    <a:pt x="0" y="116649"/>
                  </a:lnTo>
                  <a:close/>
                </a:path>
              </a:pathLst>
            </a:custGeom>
            <a:solidFill>
              <a:srgbClr val="83276A"/>
            </a:solidFill>
          </p:spPr>
          <p:txBody>
            <a:bodyPr wrap="square" lIns="0" tIns="0" rIns="0" bIns="0" rtlCol="0"/>
            <a:lstStyle/>
            <a:p>
              <a:endParaRPr/>
            </a:p>
          </p:txBody>
        </p:sp>
        <p:sp>
          <p:nvSpPr>
            <p:cNvPr id="10" name="object 10">
              <a:extLst>
                <a:ext uri="{FF2B5EF4-FFF2-40B4-BE49-F238E27FC236}">
                  <a16:creationId xmlns:a16="http://schemas.microsoft.com/office/drawing/2014/main" id="{8AD01DA2-5E8E-DBAD-871B-BBA30EC9C052}"/>
                </a:ext>
              </a:extLst>
            </p:cNvPr>
            <p:cNvSpPr/>
            <p:nvPr/>
          </p:nvSpPr>
          <p:spPr>
            <a:xfrm>
              <a:off x="6000686" y="1275626"/>
              <a:ext cx="3357245" cy="116839"/>
            </a:xfrm>
            <a:custGeom>
              <a:avLst/>
              <a:gdLst/>
              <a:ahLst/>
              <a:cxnLst/>
              <a:rect l="l" t="t" r="r" b="b"/>
              <a:pathLst>
                <a:path w="3357245" h="116840">
                  <a:moveTo>
                    <a:pt x="0" y="116649"/>
                  </a:moveTo>
                  <a:lnTo>
                    <a:pt x="3356749" y="116649"/>
                  </a:lnTo>
                  <a:lnTo>
                    <a:pt x="3356749" y="0"/>
                  </a:lnTo>
                  <a:lnTo>
                    <a:pt x="0" y="0"/>
                  </a:lnTo>
                  <a:lnTo>
                    <a:pt x="0" y="116649"/>
                  </a:lnTo>
                  <a:close/>
                </a:path>
              </a:pathLst>
            </a:custGeom>
            <a:solidFill>
              <a:srgbClr val="033B6A"/>
            </a:solidFill>
          </p:spPr>
          <p:txBody>
            <a:bodyPr wrap="square" lIns="0" tIns="0" rIns="0" bIns="0" rtlCol="0"/>
            <a:lstStyle/>
            <a:p>
              <a:endParaRPr/>
            </a:p>
          </p:txBody>
        </p:sp>
        <p:sp>
          <p:nvSpPr>
            <p:cNvPr id="11" name="object 11">
              <a:extLst>
                <a:ext uri="{FF2B5EF4-FFF2-40B4-BE49-F238E27FC236}">
                  <a16:creationId xmlns:a16="http://schemas.microsoft.com/office/drawing/2014/main" id="{99572FDE-15D2-E93E-A7C4-935D1E75EFD3}"/>
                </a:ext>
              </a:extLst>
            </p:cNvPr>
            <p:cNvSpPr/>
            <p:nvPr/>
          </p:nvSpPr>
          <p:spPr>
            <a:xfrm>
              <a:off x="9357436" y="1275626"/>
              <a:ext cx="2832100" cy="116839"/>
            </a:xfrm>
            <a:custGeom>
              <a:avLst/>
              <a:gdLst/>
              <a:ahLst/>
              <a:cxnLst/>
              <a:rect l="l" t="t" r="r" b="b"/>
              <a:pathLst>
                <a:path w="2832100" h="116840">
                  <a:moveTo>
                    <a:pt x="2831515" y="0"/>
                  </a:moveTo>
                  <a:lnTo>
                    <a:pt x="0" y="0"/>
                  </a:lnTo>
                  <a:lnTo>
                    <a:pt x="0" y="116649"/>
                  </a:lnTo>
                  <a:lnTo>
                    <a:pt x="2831515" y="116649"/>
                  </a:lnTo>
                  <a:lnTo>
                    <a:pt x="2831515" y="0"/>
                  </a:lnTo>
                  <a:close/>
                </a:path>
              </a:pathLst>
            </a:custGeom>
            <a:solidFill>
              <a:srgbClr val="1F6A84"/>
            </a:solidFill>
          </p:spPr>
          <p:txBody>
            <a:bodyPr wrap="square" lIns="0" tIns="0" rIns="0" bIns="0" rtlCol="0"/>
            <a:lstStyle/>
            <a:p>
              <a:endParaRPr/>
            </a:p>
          </p:txBody>
        </p:sp>
        <p:pic>
          <p:nvPicPr>
            <p:cNvPr id="12" name="object 12">
              <a:extLst>
                <a:ext uri="{FF2B5EF4-FFF2-40B4-BE49-F238E27FC236}">
                  <a16:creationId xmlns:a16="http://schemas.microsoft.com/office/drawing/2014/main" id="{FA55716E-CF20-0D66-F7AB-FA9B7DEC6C69}"/>
                </a:ext>
              </a:extLst>
            </p:cNvPr>
            <p:cNvPicPr/>
            <p:nvPr/>
          </p:nvPicPr>
          <p:blipFill>
            <a:blip r:embed="rId2" cstate="print"/>
            <a:stretch>
              <a:fillRect/>
            </a:stretch>
          </p:blipFill>
          <p:spPr>
            <a:xfrm>
              <a:off x="577773" y="266509"/>
              <a:ext cx="1845106" cy="917575"/>
            </a:xfrm>
            <a:prstGeom prst="rect">
              <a:avLst/>
            </a:prstGeom>
          </p:spPr>
        </p:pic>
      </p:grpSp>
      <p:sp>
        <p:nvSpPr>
          <p:cNvPr id="14" name="object 14">
            <a:extLst>
              <a:ext uri="{FF2B5EF4-FFF2-40B4-BE49-F238E27FC236}">
                <a16:creationId xmlns:a16="http://schemas.microsoft.com/office/drawing/2014/main" id="{71492664-6587-0204-74F2-CC4553718EF6}"/>
              </a:ext>
            </a:extLst>
          </p:cNvPr>
          <p:cNvSpPr txBox="1">
            <a:spLocks noGrp="1"/>
          </p:cNvSpPr>
          <p:nvPr>
            <p:ph type="ftr" sz="quarter" idx="5"/>
          </p:nvPr>
        </p:nvSpPr>
        <p:spPr>
          <a:xfrm>
            <a:off x="4038212" y="6622993"/>
            <a:ext cx="4113033" cy="205184"/>
          </a:xfrm>
          <a:prstGeom prst="rect">
            <a:avLst/>
          </a:prstGeom>
        </p:spPr>
        <p:txBody>
          <a:bodyPr vert="horz" wrap="square" lIns="0" tIns="0" rIns="0" bIns="0" rtlCol="0">
            <a:spAutoFit/>
          </a:bodyPr>
          <a:lstStyle/>
          <a:p>
            <a:pPr marL="12700">
              <a:lnSpc>
                <a:spcPts val="1645"/>
              </a:lnSpc>
            </a:pPr>
            <a:r>
              <a:rPr lang="en-US" dirty="0"/>
              <a:t>2027</a:t>
            </a:r>
            <a:r>
              <a:rPr lang="en-US" spc="360" dirty="0"/>
              <a:t> </a:t>
            </a:r>
            <a:r>
              <a:rPr dirty="0"/>
              <a:t>|</a:t>
            </a:r>
            <a:r>
              <a:rPr spc="310" dirty="0"/>
              <a:t> </a:t>
            </a:r>
            <a:r>
              <a:rPr dirty="0"/>
              <a:t>American</a:t>
            </a:r>
            <a:r>
              <a:rPr spc="-70" dirty="0"/>
              <a:t> </a:t>
            </a:r>
            <a:r>
              <a:rPr dirty="0"/>
              <a:t>Academy</a:t>
            </a:r>
            <a:r>
              <a:rPr spc="-10" dirty="0"/>
              <a:t> </a:t>
            </a:r>
            <a:r>
              <a:rPr dirty="0"/>
              <a:t>of</a:t>
            </a:r>
            <a:r>
              <a:rPr spc="-10" dirty="0"/>
              <a:t> </a:t>
            </a:r>
            <a:r>
              <a:rPr dirty="0"/>
              <a:t>Implant</a:t>
            </a:r>
            <a:r>
              <a:rPr spc="-15" dirty="0"/>
              <a:t> </a:t>
            </a:r>
            <a:r>
              <a:rPr dirty="0"/>
              <a:t>Dentistry</a:t>
            </a:r>
            <a:r>
              <a:rPr spc="365" dirty="0"/>
              <a:t> </a:t>
            </a:r>
            <a:endParaRPr spc="-50" dirty="0"/>
          </a:p>
        </p:txBody>
      </p:sp>
      <p:sp>
        <p:nvSpPr>
          <p:cNvPr id="15" name="object 2">
            <a:extLst>
              <a:ext uri="{FF2B5EF4-FFF2-40B4-BE49-F238E27FC236}">
                <a16:creationId xmlns:a16="http://schemas.microsoft.com/office/drawing/2014/main" id="{B6A18C16-490B-C58A-4C6F-50DB6054032A}"/>
              </a:ext>
            </a:extLst>
          </p:cNvPr>
          <p:cNvSpPr txBox="1">
            <a:spLocks/>
          </p:cNvSpPr>
          <p:nvPr/>
        </p:nvSpPr>
        <p:spPr>
          <a:xfrm>
            <a:off x="2956941" y="530889"/>
            <a:ext cx="10130563" cy="443711"/>
          </a:xfrm>
          <a:prstGeom prst="rect">
            <a:avLst/>
          </a:prstGeom>
        </p:spPr>
        <p:txBody>
          <a:bodyPr vert="horz" wrap="square" lIns="0" tIns="12700" rIns="0" bIns="0" rtlCol="0">
            <a:spAutoFit/>
          </a:bodyPr>
          <a:lstStyle>
            <a:lvl1pPr>
              <a:defRPr sz="2900" b="1" i="0">
                <a:solidFill>
                  <a:srgbClr val="00589D"/>
                </a:solidFill>
                <a:latin typeface="Arial"/>
                <a:ea typeface="+mj-ea"/>
                <a:cs typeface="Arial"/>
              </a:defRPr>
            </a:lvl1pPr>
          </a:lstStyle>
          <a:p>
            <a:pPr marL="19050">
              <a:spcBef>
                <a:spcPts val="100"/>
              </a:spcBef>
            </a:pPr>
            <a:r>
              <a:rPr lang="en-US" sz="2800" dirty="0">
                <a:solidFill>
                  <a:srgbClr val="007198"/>
                </a:solidFill>
              </a:rPr>
              <a:t>Candidate Number: </a:t>
            </a:r>
            <a:r>
              <a:rPr lang="en-US" sz="2800" dirty="0">
                <a:solidFill>
                  <a:srgbClr val="83276A"/>
                </a:solidFill>
              </a:rPr>
              <a:t>{Candidate number}</a:t>
            </a:r>
          </a:p>
        </p:txBody>
      </p:sp>
      <p:sp>
        <p:nvSpPr>
          <p:cNvPr id="17" name="object 13">
            <a:extLst>
              <a:ext uri="{FF2B5EF4-FFF2-40B4-BE49-F238E27FC236}">
                <a16:creationId xmlns:a16="http://schemas.microsoft.com/office/drawing/2014/main" id="{210361FC-A19E-B300-09A0-06782C7F8EE6}"/>
              </a:ext>
            </a:extLst>
          </p:cNvPr>
          <p:cNvSpPr txBox="1"/>
          <p:nvPr/>
        </p:nvSpPr>
        <p:spPr>
          <a:xfrm>
            <a:off x="1295400" y="1458219"/>
            <a:ext cx="8991600" cy="874598"/>
          </a:xfrm>
          <a:prstGeom prst="rect">
            <a:avLst/>
          </a:prstGeom>
        </p:spPr>
        <p:txBody>
          <a:bodyPr vert="horz" wrap="square" lIns="0" tIns="12700" rIns="0" bIns="0" rtlCol="0">
            <a:spAutoFit/>
          </a:bodyPr>
          <a:lstStyle/>
          <a:p>
            <a:pPr marL="298450" marR="5080" indent="-285750" algn="ctr">
              <a:spcBef>
                <a:spcPts val="120"/>
              </a:spcBef>
              <a:buFont typeface="Wingdings" panose="05000000000000000000" pitchFamily="2" charset="2"/>
              <a:buChar char="Ø"/>
            </a:pPr>
            <a:r>
              <a:rPr lang="en-US" sz="3200" dirty="0">
                <a:solidFill>
                  <a:srgbClr val="83276A"/>
                </a:solidFill>
                <a:effectLst>
                  <a:outerShdw blurRad="38100" dist="38100" dir="2700000" algn="tl">
                    <a:srgbClr val="000000">
                      <a:alpha val="43137"/>
                    </a:srgbClr>
                  </a:outerShdw>
                </a:effectLst>
                <a:latin typeface="Arial"/>
                <a:cs typeface="Arial"/>
              </a:rPr>
              <a:t>Implant Selection Rationale</a:t>
            </a:r>
            <a:br>
              <a:rPr lang="en-US" sz="2400" dirty="0">
                <a:solidFill>
                  <a:srgbClr val="221F1F"/>
                </a:solidFill>
                <a:latin typeface="Arial"/>
                <a:cs typeface="Arial"/>
              </a:rPr>
            </a:br>
            <a:endParaRPr lang="en-US" sz="2400" dirty="0">
              <a:latin typeface="Arial"/>
              <a:cs typeface="Arial"/>
            </a:endParaRPr>
          </a:p>
        </p:txBody>
      </p:sp>
      <p:sp>
        <p:nvSpPr>
          <p:cNvPr id="2" name="TextBox 1">
            <a:extLst>
              <a:ext uri="{FF2B5EF4-FFF2-40B4-BE49-F238E27FC236}">
                <a16:creationId xmlns:a16="http://schemas.microsoft.com/office/drawing/2014/main" id="{6EC3C36B-AE5A-955A-583B-43EF7B357CF1}"/>
              </a:ext>
            </a:extLst>
          </p:cNvPr>
          <p:cNvSpPr txBox="1"/>
          <p:nvPr/>
        </p:nvSpPr>
        <p:spPr>
          <a:xfrm>
            <a:off x="62861" y="1963485"/>
            <a:ext cx="11900539" cy="646331"/>
          </a:xfrm>
          <a:prstGeom prst="rect">
            <a:avLst/>
          </a:prstGeom>
          <a:noFill/>
        </p:spPr>
        <p:txBody>
          <a:bodyPr wrap="square" rtlCol="0">
            <a:spAutoFit/>
          </a:bodyPr>
          <a:lstStyle/>
          <a:p>
            <a:pPr algn="ctr"/>
            <a:r>
              <a:rPr lang="en-US" sz="1100" b="0" i="0" u="none" strike="noStrike" baseline="0" dirty="0">
                <a:solidFill>
                  <a:srgbClr val="000000"/>
                </a:solidFill>
                <a:latin typeface="Arial" panose="020B0604020202020204" pitchFamily="34" charset="0"/>
              </a:rPr>
              <a:t>Describe the rationale for the implant(s) selected.</a:t>
            </a:r>
            <a:r>
              <a:rPr lang="en-US" sz="1800" b="0" i="0" u="none" strike="noStrike" baseline="0" dirty="0">
                <a:solidFill>
                  <a:srgbClr val="000000"/>
                </a:solidFill>
                <a:latin typeface="Arial" panose="020B0604020202020204" pitchFamily="34" charset="0"/>
              </a:rPr>
              <a:t>	</a:t>
            </a:r>
          </a:p>
          <a:p>
            <a:pPr algn="ctr"/>
            <a:r>
              <a:rPr lang="en-US" sz="1800" b="0" i="0" u="none" strike="noStrike" baseline="0" dirty="0">
                <a:solidFill>
                  <a:srgbClr val="000000"/>
                </a:solidFill>
                <a:latin typeface="Arial" panose="020B0604020202020204" pitchFamily="34" charset="0"/>
              </a:rPr>
              <a:t>	</a:t>
            </a:r>
          </a:p>
        </p:txBody>
      </p:sp>
      <p:sp>
        <p:nvSpPr>
          <p:cNvPr id="13" name="TextBox 12">
            <a:extLst>
              <a:ext uri="{FF2B5EF4-FFF2-40B4-BE49-F238E27FC236}">
                <a16:creationId xmlns:a16="http://schemas.microsoft.com/office/drawing/2014/main" id="{1EC46A21-9DD3-CAD3-C58A-2BE16D019946}"/>
              </a:ext>
            </a:extLst>
          </p:cNvPr>
          <p:cNvSpPr txBox="1"/>
          <p:nvPr/>
        </p:nvSpPr>
        <p:spPr>
          <a:xfrm>
            <a:off x="373420" y="2438004"/>
            <a:ext cx="11132297" cy="369332"/>
          </a:xfrm>
          <a:prstGeom prst="rect">
            <a:avLst/>
          </a:prstGeom>
          <a:noFill/>
        </p:spPr>
        <p:txBody>
          <a:bodyPr wrap="square" rtlCol="0">
            <a:spAutoFit/>
          </a:bodyPr>
          <a:lstStyle/>
          <a:p>
            <a:r>
              <a:rPr lang="en-US" sz="1800" dirty="0">
                <a:solidFill>
                  <a:srgbClr val="221F1F"/>
                </a:solidFill>
                <a:latin typeface="Arial"/>
                <a:cs typeface="Arial"/>
              </a:rPr>
              <a:t>Copy your text here using the same font and size.</a:t>
            </a:r>
            <a:endParaRPr lang="en-US" dirty="0"/>
          </a:p>
        </p:txBody>
      </p:sp>
    </p:spTree>
    <p:extLst>
      <p:ext uri="{BB962C8B-B14F-4D97-AF65-F5344CB8AC3E}">
        <p14:creationId xmlns:p14="http://schemas.microsoft.com/office/powerpoint/2010/main" val="144835591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8DC8ED-5910-AA42-E4A0-5DDC05718BCE}"/>
            </a:ext>
          </a:extLst>
        </p:cNvPr>
        <p:cNvGrpSpPr/>
        <p:nvPr/>
      </p:nvGrpSpPr>
      <p:grpSpPr>
        <a:xfrm>
          <a:off x="0" y="0"/>
          <a:ext cx="0" cy="0"/>
          <a:chOff x="0" y="0"/>
          <a:chExt cx="0" cy="0"/>
        </a:xfrm>
      </p:grpSpPr>
      <p:grpSp>
        <p:nvGrpSpPr>
          <p:cNvPr id="3" name="object 3">
            <a:extLst>
              <a:ext uri="{FF2B5EF4-FFF2-40B4-BE49-F238E27FC236}">
                <a16:creationId xmlns:a16="http://schemas.microsoft.com/office/drawing/2014/main" id="{E19B55B4-352E-C980-14B4-7CF28CE40180}"/>
              </a:ext>
            </a:extLst>
          </p:cNvPr>
          <p:cNvGrpSpPr/>
          <p:nvPr/>
        </p:nvGrpSpPr>
        <p:grpSpPr>
          <a:xfrm>
            <a:off x="0" y="0"/>
            <a:ext cx="12189460" cy="1392555"/>
            <a:chOff x="0" y="0"/>
            <a:chExt cx="12189460" cy="1392555"/>
          </a:xfrm>
        </p:grpSpPr>
        <p:sp>
          <p:nvSpPr>
            <p:cNvPr id="4" name="object 4">
              <a:extLst>
                <a:ext uri="{FF2B5EF4-FFF2-40B4-BE49-F238E27FC236}">
                  <a16:creationId xmlns:a16="http://schemas.microsoft.com/office/drawing/2014/main" id="{805C4AC4-E162-BD5F-4A76-D42E23BF841E}"/>
                </a:ext>
              </a:extLst>
            </p:cNvPr>
            <p:cNvSpPr/>
            <p:nvPr/>
          </p:nvSpPr>
          <p:spPr>
            <a:xfrm>
              <a:off x="0" y="0"/>
              <a:ext cx="12189460" cy="1375410"/>
            </a:xfrm>
            <a:custGeom>
              <a:avLst/>
              <a:gdLst/>
              <a:ahLst/>
              <a:cxnLst/>
              <a:rect l="l" t="t" r="r" b="b"/>
              <a:pathLst>
                <a:path w="12189460" h="1375410">
                  <a:moveTo>
                    <a:pt x="12188952" y="0"/>
                  </a:moveTo>
                  <a:lnTo>
                    <a:pt x="10822457" y="0"/>
                  </a:lnTo>
                  <a:lnTo>
                    <a:pt x="0" y="0"/>
                  </a:lnTo>
                  <a:lnTo>
                    <a:pt x="0" y="226783"/>
                  </a:lnTo>
                  <a:lnTo>
                    <a:pt x="10822457" y="226783"/>
                  </a:lnTo>
                  <a:lnTo>
                    <a:pt x="10822457" y="1375003"/>
                  </a:lnTo>
                  <a:lnTo>
                    <a:pt x="12188952" y="1375003"/>
                  </a:lnTo>
                  <a:lnTo>
                    <a:pt x="12188952" y="226783"/>
                  </a:lnTo>
                  <a:lnTo>
                    <a:pt x="12188952" y="0"/>
                  </a:lnTo>
                  <a:close/>
                </a:path>
              </a:pathLst>
            </a:custGeom>
            <a:solidFill>
              <a:srgbClr val="007699"/>
            </a:solidFill>
          </p:spPr>
          <p:txBody>
            <a:bodyPr wrap="square" lIns="0" tIns="0" rIns="0" bIns="0" rtlCol="0"/>
            <a:lstStyle/>
            <a:p>
              <a:endParaRPr/>
            </a:p>
          </p:txBody>
        </p:sp>
        <p:sp>
          <p:nvSpPr>
            <p:cNvPr id="5" name="object 5">
              <a:extLst>
                <a:ext uri="{FF2B5EF4-FFF2-40B4-BE49-F238E27FC236}">
                  <a16:creationId xmlns:a16="http://schemas.microsoft.com/office/drawing/2014/main" id="{A3A18090-3D3A-9241-66E2-9A4FE5E0BF2C}"/>
                </a:ext>
              </a:extLst>
            </p:cNvPr>
            <p:cNvSpPr/>
            <p:nvPr/>
          </p:nvSpPr>
          <p:spPr>
            <a:xfrm>
              <a:off x="10822457" y="1368653"/>
              <a:ext cx="1366520" cy="12700"/>
            </a:xfrm>
            <a:custGeom>
              <a:avLst/>
              <a:gdLst/>
              <a:ahLst/>
              <a:cxnLst/>
              <a:rect l="l" t="t" r="r" b="b"/>
              <a:pathLst>
                <a:path w="1366520" h="12700">
                  <a:moveTo>
                    <a:pt x="0" y="12700"/>
                  </a:moveTo>
                  <a:lnTo>
                    <a:pt x="1366494" y="12700"/>
                  </a:lnTo>
                  <a:lnTo>
                    <a:pt x="1366494" y="0"/>
                  </a:lnTo>
                  <a:lnTo>
                    <a:pt x="0" y="0"/>
                  </a:lnTo>
                  <a:lnTo>
                    <a:pt x="0" y="12700"/>
                  </a:lnTo>
                  <a:close/>
                </a:path>
              </a:pathLst>
            </a:custGeom>
            <a:solidFill>
              <a:srgbClr val="FFFFFF"/>
            </a:solidFill>
          </p:spPr>
          <p:txBody>
            <a:bodyPr wrap="square" lIns="0" tIns="0" rIns="0" bIns="0" rtlCol="0"/>
            <a:lstStyle/>
            <a:p>
              <a:endParaRPr/>
            </a:p>
          </p:txBody>
        </p:sp>
        <p:sp>
          <p:nvSpPr>
            <p:cNvPr id="6" name="object 6">
              <a:extLst>
                <a:ext uri="{FF2B5EF4-FFF2-40B4-BE49-F238E27FC236}">
                  <a16:creationId xmlns:a16="http://schemas.microsoft.com/office/drawing/2014/main" id="{9532818F-11B4-1528-8F3F-67475DDBBF3E}"/>
                </a:ext>
              </a:extLst>
            </p:cNvPr>
            <p:cNvSpPr/>
            <p:nvPr/>
          </p:nvSpPr>
          <p:spPr>
            <a:xfrm>
              <a:off x="10822457" y="0"/>
              <a:ext cx="0" cy="1375410"/>
            </a:xfrm>
            <a:custGeom>
              <a:avLst/>
              <a:gdLst/>
              <a:ahLst/>
              <a:cxnLst/>
              <a:rect l="l" t="t" r="r" b="b"/>
              <a:pathLst>
                <a:path h="1375410">
                  <a:moveTo>
                    <a:pt x="0" y="0"/>
                  </a:moveTo>
                  <a:lnTo>
                    <a:pt x="0" y="1375003"/>
                  </a:lnTo>
                </a:path>
              </a:pathLst>
            </a:custGeom>
            <a:ln w="12700">
              <a:solidFill>
                <a:srgbClr val="FFFFFF"/>
              </a:solidFill>
            </a:ln>
          </p:spPr>
          <p:txBody>
            <a:bodyPr wrap="square" lIns="0" tIns="0" rIns="0" bIns="0" rtlCol="0"/>
            <a:lstStyle/>
            <a:p>
              <a:endParaRPr/>
            </a:p>
          </p:txBody>
        </p:sp>
        <p:sp>
          <p:nvSpPr>
            <p:cNvPr id="7" name="object 7">
              <a:extLst>
                <a:ext uri="{FF2B5EF4-FFF2-40B4-BE49-F238E27FC236}">
                  <a16:creationId xmlns:a16="http://schemas.microsoft.com/office/drawing/2014/main" id="{9B3646BF-9AB8-DCB9-7220-5AF14484635E}"/>
                </a:ext>
              </a:extLst>
            </p:cNvPr>
            <p:cNvSpPr/>
            <p:nvPr/>
          </p:nvSpPr>
          <p:spPr>
            <a:xfrm>
              <a:off x="10822461" y="8511"/>
              <a:ext cx="1366520" cy="1366520"/>
            </a:xfrm>
            <a:custGeom>
              <a:avLst/>
              <a:gdLst/>
              <a:ahLst/>
              <a:cxnLst/>
              <a:rect l="l" t="t" r="r" b="b"/>
              <a:pathLst>
                <a:path w="1366520" h="1366520">
                  <a:moveTo>
                    <a:pt x="1366494" y="0"/>
                  </a:moveTo>
                  <a:lnTo>
                    <a:pt x="0" y="1366494"/>
                  </a:lnTo>
                  <a:lnTo>
                    <a:pt x="1366494" y="1366494"/>
                  </a:lnTo>
                  <a:lnTo>
                    <a:pt x="1366494" y="0"/>
                  </a:lnTo>
                  <a:close/>
                </a:path>
              </a:pathLst>
            </a:custGeom>
            <a:solidFill>
              <a:srgbClr val="004E66"/>
            </a:solidFill>
          </p:spPr>
          <p:txBody>
            <a:bodyPr wrap="square" lIns="0" tIns="0" rIns="0" bIns="0" rtlCol="0"/>
            <a:lstStyle/>
            <a:p>
              <a:endParaRPr/>
            </a:p>
          </p:txBody>
        </p:sp>
        <p:sp>
          <p:nvSpPr>
            <p:cNvPr id="8" name="object 8">
              <a:extLst>
                <a:ext uri="{FF2B5EF4-FFF2-40B4-BE49-F238E27FC236}">
                  <a16:creationId xmlns:a16="http://schemas.microsoft.com/office/drawing/2014/main" id="{02CA75EF-71DD-9B43-9722-85A521378AA0}"/>
                </a:ext>
              </a:extLst>
            </p:cNvPr>
            <p:cNvSpPr/>
            <p:nvPr/>
          </p:nvSpPr>
          <p:spPr>
            <a:xfrm>
              <a:off x="0" y="1275626"/>
              <a:ext cx="2957195" cy="116839"/>
            </a:xfrm>
            <a:custGeom>
              <a:avLst/>
              <a:gdLst/>
              <a:ahLst/>
              <a:cxnLst/>
              <a:rect l="l" t="t" r="r" b="b"/>
              <a:pathLst>
                <a:path w="2957195" h="116840">
                  <a:moveTo>
                    <a:pt x="0" y="116649"/>
                  </a:moveTo>
                  <a:lnTo>
                    <a:pt x="2956941" y="116649"/>
                  </a:lnTo>
                  <a:lnTo>
                    <a:pt x="2956941" y="0"/>
                  </a:lnTo>
                  <a:lnTo>
                    <a:pt x="0" y="0"/>
                  </a:lnTo>
                  <a:lnTo>
                    <a:pt x="0" y="116649"/>
                  </a:lnTo>
                  <a:close/>
                </a:path>
              </a:pathLst>
            </a:custGeom>
            <a:solidFill>
              <a:srgbClr val="007198"/>
            </a:solidFill>
          </p:spPr>
          <p:txBody>
            <a:bodyPr wrap="square" lIns="0" tIns="0" rIns="0" bIns="0" rtlCol="0"/>
            <a:lstStyle/>
            <a:p>
              <a:endParaRPr/>
            </a:p>
          </p:txBody>
        </p:sp>
        <p:sp>
          <p:nvSpPr>
            <p:cNvPr id="9" name="object 9">
              <a:extLst>
                <a:ext uri="{FF2B5EF4-FFF2-40B4-BE49-F238E27FC236}">
                  <a16:creationId xmlns:a16="http://schemas.microsoft.com/office/drawing/2014/main" id="{CB2D161E-1EBC-0FBA-8C92-3F56E7C85FC9}"/>
                </a:ext>
              </a:extLst>
            </p:cNvPr>
            <p:cNvSpPr/>
            <p:nvPr/>
          </p:nvSpPr>
          <p:spPr>
            <a:xfrm>
              <a:off x="2956941" y="1275626"/>
              <a:ext cx="3044190" cy="116839"/>
            </a:xfrm>
            <a:custGeom>
              <a:avLst/>
              <a:gdLst/>
              <a:ahLst/>
              <a:cxnLst/>
              <a:rect l="l" t="t" r="r" b="b"/>
              <a:pathLst>
                <a:path w="3044190" h="116840">
                  <a:moveTo>
                    <a:pt x="0" y="116649"/>
                  </a:moveTo>
                  <a:lnTo>
                    <a:pt x="3043745" y="116649"/>
                  </a:lnTo>
                  <a:lnTo>
                    <a:pt x="3043745" y="0"/>
                  </a:lnTo>
                  <a:lnTo>
                    <a:pt x="0" y="0"/>
                  </a:lnTo>
                  <a:lnTo>
                    <a:pt x="0" y="116649"/>
                  </a:lnTo>
                  <a:close/>
                </a:path>
              </a:pathLst>
            </a:custGeom>
            <a:solidFill>
              <a:srgbClr val="83276A"/>
            </a:solidFill>
          </p:spPr>
          <p:txBody>
            <a:bodyPr wrap="square" lIns="0" tIns="0" rIns="0" bIns="0" rtlCol="0"/>
            <a:lstStyle/>
            <a:p>
              <a:endParaRPr/>
            </a:p>
          </p:txBody>
        </p:sp>
        <p:sp>
          <p:nvSpPr>
            <p:cNvPr id="10" name="object 10">
              <a:extLst>
                <a:ext uri="{FF2B5EF4-FFF2-40B4-BE49-F238E27FC236}">
                  <a16:creationId xmlns:a16="http://schemas.microsoft.com/office/drawing/2014/main" id="{7EC7E253-7AC0-A580-BF0D-FEE113798FD8}"/>
                </a:ext>
              </a:extLst>
            </p:cNvPr>
            <p:cNvSpPr/>
            <p:nvPr/>
          </p:nvSpPr>
          <p:spPr>
            <a:xfrm>
              <a:off x="6000686" y="1275626"/>
              <a:ext cx="3357245" cy="116839"/>
            </a:xfrm>
            <a:custGeom>
              <a:avLst/>
              <a:gdLst/>
              <a:ahLst/>
              <a:cxnLst/>
              <a:rect l="l" t="t" r="r" b="b"/>
              <a:pathLst>
                <a:path w="3357245" h="116840">
                  <a:moveTo>
                    <a:pt x="0" y="116649"/>
                  </a:moveTo>
                  <a:lnTo>
                    <a:pt x="3356749" y="116649"/>
                  </a:lnTo>
                  <a:lnTo>
                    <a:pt x="3356749" y="0"/>
                  </a:lnTo>
                  <a:lnTo>
                    <a:pt x="0" y="0"/>
                  </a:lnTo>
                  <a:lnTo>
                    <a:pt x="0" y="116649"/>
                  </a:lnTo>
                  <a:close/>
                </a:path>
              </a:pathLst>
            </a:custGeom>
            <a:solidFill>
              <a:srgbClr val="033B6A"/>
            </a:solidFill>
          </p:spPr>
          <p:txBody>
            <a:bodyPr wrap="square" lIns="0" tIns="0" rIns="0" bIns="0" rtlCol="0"/>
            <a:lstStyle/>
            <a:p>
              <a:endParaRPr/>
            </a:p>
          </p:txBody>
        </p:sp>
        <p:sp>
          <p:nvSpPr>
            <p:cNvPr id="11" name="object 11">
              <a:extLst>
                <a:ext uri="{FF2B5EF4-FFF2-40B4-BE49-F238E27FC236}">
                  <a16:creationId xmlns:a16="http://schemas.microsoft.com/office/drawing/2014/main" id="{2ED06DD1-B224-D30E-0106-28EF80D95C27}"/>
                </a:ext>
              </a:extLst>
            </p:cNvPr>
            <p:cNvSpPr/>
            <p:nvPr/>
          </p:nvSpPr>
          <p:spPr>
            <a:xfrm>
              <a:off x="9357436" y="1275626"/>
              <a:ext cx="2832100" cy="116839"/>
            </a:xfrm>
            <a:custGeom>
              <a:avLst/>
              <a:gdLst/>
              <a:ahLst/>
              <a:cxnLst/>
              <a:rect l="l" t="t" r="r" b="b"/>
              <a:pathLst>
                <a:path w="2832100" h="116840">
                  <a:moveTo>
                    <a:pt x="2831515" y="0"/>
                  </a:moveTo>
                  <a:lnTo>
                    <a:pt x="0" y="0"/>
                  </a:lnTo>
                  <a:lnTo>
                    <a:pt x="0" y="116649"/>
                  </a:lnTo>
                  <a:lnTo>
                    <a:pt x="2831515" y="116649"/>
                  </a:lnTo>
                  <a:lnTo>
                    <a:pt x="2831515" y="0"/>
                  </a:lnTo>
                  <a:close/>
                </a:path>
              </a:pathLst>
            </a:custGeom>
            <a:solidFill>
              <a:srgbClr val="1F6A84"/>
            </a:solidFill>
          </p:spPr>
          <p:txBody>
            <a:bodyPr wrap="square" lIns="0" tIns="0" rIns="0" bIns="0" rtlCol="0"/>
            <a:lstStyle/>
            <a:p>
              <a:endParaRPr/>
            </a:p>
          </p:txBody>
        </p:sp>
        <p:pic>
          <p:nvPicPr>
            <p:cNvPr id="12" name="object 12">
              <a:extLst>
                <a:ext uri="{FF2B5EF4-FFF2-40B4-BE49-F238E27FC236}">
                  <a16:creationId xmlns:a16="http://schemas.microsoft.com/office/drawing/2014/main" id="{C459007A-C638-D6C5-F76F-05C7206AD840}"/>
                </a:ext>
              </a:extLst>
            </p:cNvPr>
            <p:cNvPicPr/>
            <p:nvPr/>
          </p:nvPicPr>
          <p:blipFill>
            <a:blip r:embed="rId2" cstate="print"/>
            <a:stretch>
              <a:fillRect/>
            </a:stretch>
          </p:blipFill>
          <p:spPr>
            <a:xfrm>
              <a:off x="577773" y="266509"/>
              <a:ext cx="1845106" cy="917575"/>
            </a:xfrm>
            <a:prstGeom prst="rect">
              <a:avLst/>
            </a:prstGeom>
          </p:spPr>
        </p:pic>
      </p:grpSp>
      <p:sp>
        <p:nvSpPr>
          <p:cNvPr id="14" name="object 14">
            <a:extLst>
              <a:ext uri="{FF2B5EF4-FFF2-40B4-BE49-F238E27FC236}">
                <a16:creationId xmlns:a16="http://schemas.microsoft.com/office/drawing/2014/main" id="{3FA0A5AC-FFFB-FC24-5171-5F82B8FDBF7A}"/>
              </a:ext>
            </a:extLst>
          </p:cNvPr>
          <p:cNvSpPr txBox="1">
            <a:spLocks noGrp="1"/>
          </p:cNvSpPr>
          <p:nvPr>
            <p:ph type="ftr" sz="quarter" idx="5"/>
          </p:nvPr>
        </p:nvSpPr>
        <p:spPr>
          <a:xfrm>
            <a:off x="4038212" y="6622993"/>
            <a:ext cx="4113033" cy="205184"/>
          </a:xfrm>
          <a:prstGeom prst="rect">
            <a:avLst/>
          </a:prstGeom>
        </p:spPr>
        <p:txBody>
          <a:bodyPr vert="horz" wrap="square" lIns="0" tIns="0" rIns="0" bIns="0" rtlCol="0">
            <a:spAutoFit/>
          </a:bodyPr>
          <a:lstStyle/>
          <a:p>
            <a:pPr marL="12700">
              <a:lnSpc>
                <a:spcPts val="1645"/>
              </a:lnSpc>
            </a:pPr>
            <a:r>
              <a:rPr lang="en-US" dirty="0"/>
              <a:t>2027</a:t>
            </a:r>
            <a:r>
              <a:rPr lang="en-US" spc="360" dirty="0"/>
              <a:t> </a:t>
            </a:r>
            <a:r>
              <a:rPr dirty="0"/>
              <a:t>|</a:t>
            </a:r>
            <a:r>
              <a:rPr spc="310" dirty="0"/>
              <a:t> </a:t>
            </a:r>
            <a:r>
              <a:rPr dirty="0"/>
              <a:t>American</a:t>
            </a:r>
            <a:r>
              <a:rPr spc="-70" dirty="0"/>
              <a:t> </a:t>
            </a:r>
            <a:r>
              <a:rPr dirty="0"/>
              <a:t>Academy</a:t>
            </a:r>
            <a:r>
              <a:rPr spc="-10" dirty="0"/>
              <a:t> </a:t>
            </a:r>
            <a:r>
              <a:rPr dirty="0"/>
              <a:t>of</a:t>
            </a:r>
            <a:r>
              <a:rPr spc="-10" dirty="0"/>
              <a:t> </a:t>
            </a:r>
            <a:r>
              <a:rPr dirty="0"/>
              <a:t>Implant</a:t>
            </a:r>
            <a:r>
              <a:rPr spc="-15" dirty="0"/>
              <a:t> </a:t>
            </a:r>
            <a:r>
              <a:rPr dirty="0"/>
              <a:t>Dentistry</a:t>
            </a:r>
            <a:r>
              <a:rPr spc="365" dirty="0"/>
              <a:t> </a:t>
            </a:r>
            <a:endParaRPr spc="-50" dirty="0"/>
          </a:p>
        </p:txBody>
      </p:sp>
      <p:sp>
        <p:nvSpPr>
          <p:cNvPr id="15" name="object 2">
            <a:extLst>
              <a:ext uri="{FF2B5EF4-FFF2-40B4-BE49-F238E27FC236}">
                <a16:creationId xmlns:a16="http://schemas.microsoft.com/office/drawing/2014/main" id="{C9D9C210-9AE0-71BF-C47E-AD1EF96B41DA}"/>
              </a:ext>
            </a:extLst>
          </p:cNvPr>
          <p:cNvSpPr txBox="1">
            <a:spLocks/>
          </p:cNvSpPr>
          <p:nvPr/>
        </p:nvSpPr>
        <p:spPr>
          <a:xfrm>
            <a:off x="2956941" y="530889"/>
            <a:ext cx="10130563" cy="443711"/>
          </a:xfrm>
          <a:prstGeom prst="rect">
            <a:avLst/>
          </a:prstGeom>
        </p:spPr>
        <p:txBody>
          <a:bodyPr vert="horz" wrap="square" lIns="0" tIns="12700" rIns="0" bIns="0" rtlCol="0">
            <a:spAutoFit/>
          </a:bodyPr>
          <a:lstStyle>
            <a:lvl1pPr>
              <a:defRPr sz="2900" b="1" i="0">
                <a:solidFill>
                  <a:srgbClr val="00589D"/>
                </a:solidFill>
                <a:latin typeface="Arial"/>
                <a:ea typeface="+mj-ea"/>
                <a:cs typeface="Arial"/>
              </a:defRPr>
            </a:lvl1pPr>
          </a:lstStyle>
          <a:p>
            <a:pPr marL="19050">
              <a:spcBef>
                <a:spcPts val="100"/>
              </a:spcBef>
            </a:pPr>
            <a:r>
              <a:rPr lang="en-US" sz="2800" dirty="0">
                <a:solidFill>
                  <a:srgbClr val="007198"/>
                </a:solidFill>
              </a:rPr>
              <a:t>Candidate Number: </a:t>
            </a:r>
            <a:r>
              <a:rPr lang="en-US" sz="2800" dirty="0">
                <a:solidFill>
                  <a:srgbClr val="83276A"/>
                </a:solidFill>
              </a:rPr>
              <a:t>{Candidate number}</a:t>
            </a:r>
          </a:p>
        </p:txBody>
      </p:sp>
      <p:sp>
        <p:nvSpPr>
          <p:cNvPr id="17" name="object 13">
            <a:extLst>
              <a:ext uri="{FF2B5EF4-FFF2-40B4-BE49-F238E27FC236}">
                <a16:creationId xmlns:a16="http://schemas.microsoft.com/office/drawing/2014/main" id="{0603D544-AF38-CEFC-D3D5-32912185C145}"/>
              </a:ext>
            </a:extLst>
          </p:cNvPr>
          <p:cNvSpPr txBox="1"/>
          <p:nvPr/>
        </p:nvSpPr>
        <p:spPr>
          <a:xfrm>
            <a:off x="1295400" y="1458219"/>
            <a:ext cx="8991600" cy="874598"/>
          </a:xfrm>
          <a:prstGeom prst="rect">
            <a:avLst/>
          </a:prstGeom>
        </p:spPr>
        <p:txBody>
          <a:bodyPr vert="horz" wrap="square" lIns="0" tIns="12700" rIns="0" bIns="0" rtlCol="0">
            <a:spAutoFit/>
          </a:bodyPr>
          <a:lstStyle/>
          <a:p>
            <a:pPr marL="298450" marR="5080" indent="-285750" algn="ctr">
              <a:spcBef>
                <a:spcPts val="120"/>
              </a:spcBef>
              <a:buFont typeface="Wingdings" panose="05000000000000000000" pitchFamily="2" charset="2"/>
              <a:buChar char="Ø"/>
            </a:pPr>
            <a:r>
              <a:rPr lang="en-US" sz="3200" dirty="0">
                <a:solidFill>
                  <a:srgbClr val="83276A"/>
                </a:solidFill>
                <a:effectLst>
                  <a:outerShdw blurRad="38100" dist="38100" dir="2700000" algn="tl">
                    <a:srgbClr val="000000">
                      <a:alpha val="43137"/>
                    </a:srgbClr>
                  </a:outerShdw>
                </a:effectLst>
                <a:latin typeface="Arial"/>
                <a:cs typeface="Arial"/>
              </a:rPr>
              <a:t>Surgical Procedures</a:t>
            </a:r>
            <a:br>
              <a:rPr lang="en-US" sz="2400" dirty="0">
                <a:solidFill>
                  <a:srgbClr val="221F1F"/>
                </a:solidFill>
                <a:latin typeface="Arial"/>
                <a:cs typeface="Arial"/>
              </a:rPr>
            </a:br>
            <a:endParaRPr lang="en-US" sz="2400" dirty="0">
              <a:latin typeface="Arial"/>
              <a:cs typeface="Arial"/>
            </a:endParaRPr>
          </a:p>
        </p:txBody>
      </p:sp>
      <p:sp>
        <p:nvSpPr>
          <p:cNvPr id="2" name="TextBox 1">
            <a:extLst>
              <a:ext uri="{FF2B5EF4-FFF2-40B4-BE49-F238E27FC236}">
                <a16:creationId xmlns:a16="http://schemas.microsoft.com/office/drawing/2014/main" id="{4E360F34-D316-8ACD-04B4-114382D925CF}"/>
              </a:ext>
            </a:extLst>
          </p:cNvPr>
          <p:cNvSpPr txBox="1"/>
          <p:nvPr/>
        </p:nvSpPr>
        <p:spPr>
          <a:xfrm>
            <a:off x="62861" y="1963485"/>
            <a:ext cx="11900539" cy="1092607"/>
          </a:xfrm>
          <a:prstGeom prst="rect">
            <a:avLst/>
          </a:prstGeom>
          <a:noFill/>
        </p:spPr>
        <p:txBody>
          <a:bodyPr wrap="square" rtlCol="0">
            <a:spAutoFit/>
          </a:bodyPr>
          <a:lstStyle/>
          <a:p>
            <a:pPr algn="ctr"/>
            <a:r>
              <a:rPr lang="en-US" sz="1100" b="0" i="0" u="none" strike="noStrike" baseline="0" dirty="0">
                <a:solidFill>
                  <a:srgbClr val="000000"/>
                </a:solidFill>
                <a:latin typeface="Arial" panose="020B0604020202020204" pitchFamily="34" charset="0"/>
              </a:rPr>
              <a:t>In a written, detailed operative report, describe the type and amount of anesthesia, instruments and materials used, suture type and techniques, surgical and postoperative complications.</a:t>
            </a:r>
            <a:r>
              <a:rPr lang="en-US" sz="1800" b="0" i="0" u="none" strike="noStrike" baseline="0" dirty="0">
                <a:solidFill>
                  <a:srgbClr val="000000"/>
                </a:solidFill>
                <a:latin typeface="Arial" panose="020B0604020202020204" pitchFamily="34" charset="0"/>
              </a:rPr>
              <a:t>	</a:t>
            </a:r>
          </a:p>
          <a:p>
            <a:pPr algn="ctr"/>
            <a:r>
              <a:rPr lang="en-US" sz="1800" b="0" i="0" u="none" strike="noStrike" baseline="0" dirty="0">
                <a:solidFill>
                  <a:srgbClr val="000000"/>
                </a:solidFill>
                <a:latin typeface="Arial" panose="020B0604020202020204" pitchFamily="34" charset="0"/>
              </a:rPr>
              <a:t>	</a:t>
            </a:r>
          </a:p>
          <a:p>
            <a:pPr algn="ctr"/>
            <a:r>
              <a:rPr lang="en-US" sz="1800" b="0" i="0" u="none" strike="noStrike" baseline="0" dirty="0">
                <a:solidFill>
                  <a:srgbClr val="000000"/>
                </a:solidFill>
                <a:latin typeface="Arial" panose="020B0604020202020204" pitchFamily="34" charset="0"/>
              </a:rPr>
              <a:t>	</a:t>
            </a:r>
          </a:p>
        </p:txBody>
      </p:sp>
      <p:sp>
        <p:nvSpPr>
          <p:cNvPr id="13" name="TextBox 12">
            <a:extLst>
              <a:ext uri="{FF2B5EF4-FFF2-40B4-BE49-F238E27FC236}">
                <a16:creationId xmlns:a16="http://schemas.microsoft.com/office/drawing/2014/main" id="{5D4280EC-2E89-5A22-E915-3B2E2E5A1414}"/>
              </a:ext>
            </a:extLst>
          </p:cNvPr>
          <p:cNvSpPr txBox="1"/>
          <p:nvPr/>
        </p:nvSpPr>
        <p:spPr>
          <a:xfrm>
            <a:off x="373420" y="2438004"/>
            <a:ext cx="11132297" cy="369332"/>
          </a:xfrm>
          <a:prstGeom prst="rect">
            <a:avLst/>
          </a:prstGeom>
          <a:noFill/>
        </p:spPr>
        <p:txBody>
          <a:bodyPr wrap="square" rtlCol="0">
            <a:spAutoFit/>
          </a:bodyPr>
          <a:lstStyle/>
          <a:p>
            <a:r>
              <a:rPr lang="en-US" sz="1800" dirty="0">
                <a:solidFill>
                  <a:srgbClr val="221F1F"/>
                </a:solidFill>
                <a:latin typeface="Arial"/>
                <a:cs typeface="Arial"/>
              </a:rPr>
              <a:t>Copy your text here using the same font and size.</a:t>
            </a:r>
            <a:endParaRPr lang="en-US" dirty="0"/>
          </a:p>
        </p:txBody>
      </p:sp>
      <p:sp>
        <p:nvSpPr>
          <p:cNvPr id="16" name="object 13">
            <a:extLst>
              <a:ext uri="{FF2B5EF4-FFF2-40B4-BE49-F238E27FC236}">
                <a16:creationId xmlns:a16="http://schemas.microsoft.com/office/drawing/2014/main" id="{CA0308A9-5075-C511-2E31-169A8FD9017B}"/>
              </a:ext>
            </a:extLst>
          </p:cNvPr>
          <p:cNvSpPr txBox="1"/>
          <p:nvPr/>
        </p:nvSpPr>
        <p:spPr>
          <a:xfrm>
            <a:off x="1371600" y="3996972"/>
            <a:ext cx="8991600" cy="874598"/>
          </a:xfrm>
          <a:prstGeom prst="rect">
            <a:avLst/>
          </a:prstGeom>
        </p:spPr>
        <p:txBody>
          <a:bodyPr vert="horz" wrap="square" lIns="0" tIns="12700" rIns="0" bIns="0" rtlCol="0">
            <a:spAutoFit/>
          </a:bodyPr>
          <a:lstStyle/>
          <a:p>
            <a:pPr marL="298450" marR="5080" indent="-285750" algn="ctr">
              <a:spcBef>
                <a:spcPts val="120"/>
              </a:spcBef>
              <a:buFont typeface="Wingdings" panose="05000000000000000000" pitchFamily="2" charset="2"/>
              <a:buChar char="Ø"/>
            </a:pPr>
            <a:r>
              <a:rPr lang="en-US" sz="3200" dirty="0">
                <a:solidFill>
                  <a:srgbClr val="83276A"/>
                </a:solidFill>
                <a:effectLst>
                  <a:outerShdw blurRad="38100" dist="38100" dir="2700000" algn="tl">
                    <a:srgbClr val="000000">
                      <a:alpha val="43137"/>
                    </a:srgbClr>
                  </a:outerShdw>
                </a:effectLst>
                <a:latin typeface="Arial"/>
                <a:cs typeface="Arial"/>
              </a:rPr>
              <a:t>Prosthetic Procedures</a:t>
            </a:r>
            <a:br>
              <a:rPr lang="en-US" sz="2400" dirty="0">
                <a:solidFill>
                  <a:srgbClr val="221F1F"/>
                </a:solidFill>
                <a:latin typeface="Arial"/>
                <a:cs typeface="Arial"/>
              </a:rPr>
            </a:br>
            <a:endParaRPr lang="en-US" sz="2400" dirty="0">
              <a:latin typeface="Arial"/>
              <a:cs typeface="Arial"/>
            </a:endParaRPr>
          </a:p>
        </p:txBody>
      </p:sp>
      <p:sp>
        <p:nvSpPr>
          <p:cNvPr id="19" name="TextBox 18">
            <a:extLst>
              <a:ext uri="{FF2B5EF4-FFF2-40B4-BE49-F238E27FC236}">
                <a16:creationId xmlns:a16="http://schemas.microsoft.com/office/drawing/2014/main" id="{E9B61DA3-35BB-6979-C83A-9573F7058403}"/>
              </a:ext>
            </a:extLst>
          </p:cNvPr>
          <p:cNvSpPr txBox="1"/>
          <p:nvPr/>
        </p:nvSpPr>
        <p:spPr>
          <a:xfrm>
            <a:off x="144460" y="4443295"/>
            <a:ext cx="11900539" cy="646331"/>
          </a:xfrm>
          <a:prstGeom prst="rect">
            <a:avLst/>
          </a:prstGeom>
          <a:noFill/>
        </p:spPr>
        <p:txBody>
          <a:bodyPr wrap="square" rtlCol="0">
            <a:spAutoFit/>
          </a:bodyPr>
          <a:lstStyle/>
          <a:p>
            <a:pPr algn="ctr"/>
            <a:r>
              <a:rPr lang="en-US" sz="1100" b="0" i="0" u="none" strike="noStrike" baseline="0" dirty="0">
                <a:solidFill>
                  <a:srgbClr val="000000"/>
                </a:solidFill>
                <a:latin typeface="Arial" panose="020B0604020202020204" pitchFamily="34" charset="0"/>
              </a:rPr>
              <a:t>In a written, detailed operative report, describe the prosthetic procedures.</a:t>
            </a:r>
            <a:r>
              <a:rPr lang="en-US" sz="1800" b="0" i="0" u="none" strike="noStrike" baseline="0" dirty="0">
                <a:solidFill>
                  <a:srgbClr val="000000"/>
                </a:solidFill>
                <a:latin typeface="Arial" panose="020B0604020202020204" pitchFamily="34" charset="0"/>
              </a:rPr>
              <a:t>	</a:t>
            </a:r>
          </a:p>
          <a:p>
            <a:pPr algn="ctr"/>
            <a:r>
              <a:rPr lang="en-US" sz="1800" b="0" i="0" u="none" strike="noStrike" baseline="0" dirty="0">
                <a:solidFill>
                  <a:srgbClr val="000000"/>
                </a:solidFill>
                <a:latin typeface="Arial" panose="020B0604020202020204" pitchFamily="34" charset="0"/>
              </a:rPr>
              <a:t>	</a:t>
            </a:r>
          </a:p>
        </p:txBody>
      </p:sp>
      <p:sp>
        <p:nvSpPr>
          <p:cNvPr id="20" name="TextBox 19">
            <a:extLst>
              <a:ext uri="{FF2B5EF4-FFF2-40B4-BE49-F238E27FC236}">
                <a16:creationId xmlns:a16="http://schemas.microsoft.com/office/drawing/2014/main" id="{C2B8C097-EFF7-BDE3-7E13-8138C0106658}"/>
              </a:ext>
            </a:extLst>
          </p:cNvPr>
          <p:cNvSpPr txBox="1"/>
          <p:nvPr/>
        </p:nvSpPr>
        <p:spPr>
          <a:xfrm>
            <a:off x="373420" y="4870319"/>
            <a:ext cx="11132297" cy="369332"/>
          </a:xfrm>
          <a:prstGeom prst="rect">
            <a:avLst/>
          </a:prstGeom>
          <a:noFill/>
        </p:spPr>
        <p:txBody>
          <a:bodyPr wrap="square" rtlCol="0">
            <a:spAutoFit/>
          </a:bodyPr>
          <a:lstStyle/>
          <a:p>
            <a:r>
              <a:rPr lang="en-US" sz="1800" dirty="0">
                <a:solidFill>
                  <a:srgbClr val="221F1F"/>
                </a:solidFill>
                <a:latin typeface="Arial"/>
                <a:cs typeface="Arial"/>
              </a:rPr>
              <a:t>Copy your text here using the same font and size.</a:t>
            </a:r>
            <a:endParaRPr lang="en-US" dirty="0"/>
          </a:p>
        </p:txBody>
      </p:sp>
    </p:spTree>
    <p:extLst>
      <p:ext uri="{BB962C8B-B14F-4D97-AF65-F5344CB8AC3E}">
        <p14:creationId xmlns:p14="http://schemas.microsoft.com/office/powerpoint/2010/main" val="116842605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1193FB-7FBE-CC68-A16E-B2CF3C9EF61A}"/>
            </a:ext>
          </a:extLst>
        </p:cNvPr>
        <p:cNvGrpSpPr/>
        <p:nvPr/>
      </p:nvGrpSpPr>
      <p:grpSpPr>
        <a:xfrm>
          <a:off x="0" y="0"/>
          <a:ext cx="0" cy="0"/>
          <a:chOff x="0" y="0"/>
          <a:chExt cx="0" cy="0"/>
        </a:xfrm>
      </p:grpSpPr>
      <p:grpSp>
        <p:nvGrpSpPr>
          <p:cNvPr id="3" name="object 3">
            <a:extLst>
              <a:ext uri="{FF2B5EF4-FFF2-40B4-BE49-F238E27FC236}">
                <a16:creationId xmlns:a16="http://schemas.microsoft.com/office/drawing/2014/main" id="{A6500744-462A-6515-25FE-F94EB5B8FB4C}"/>
              </a:ext>
            </a:extLst>
          </p:cNvPr>
          <p:cNvGrpSpPr/>
          <p:nvPr/>
        </p:nvGrpSpPr>
        <p:grpSpPr>
          <a:xfrm>
            <a:off x="0" y="0"/>
            <a:ext cx="12189460" cy="1392555"/>
            <a:chOff x="0" y="0"/>
            <a:chExt cx="12189460" cy="1392555"/>
          </a:xfrm>
        </p:grpSpPr>
        <p:sp>
          <p:nvSpPr>
            <p:cNvPr id="4" name="object 4">
              <a:extLst>
                <a:ext uri="{FF2B5EF4-FFF2-40B4-BE49-F238E27FC236}">
                  <a16:creationId xmlns:a16="http://schemas.microsoft.com/office/drawing/2014/main" id="{694F37E8-D36C-6898-31C8-76E05EE26CF9}"/>
                </a:ext>
              </a:extLst>
            </p:cNvPr>
            <p:cNvSpPr/>
            <p:nvPr/>
          </p:nvSpPr>
          <p:spPr>
            <a:xfrm>
              <a:off x="0" y="0"/>
              <a:ext cx="12189460" cy="1375410"/>
            </a:xfrm>
            <a:custGeom>
              <a:avLst/>
              <a:gdLst/>
              <a:ahLst/>
              <a:cxnLst/>
              <a:rect l="l" t="t" r="r" b="b"/>
              <a:pathLst>
                <a:path w="12189460" h="1375410">
                  <a:moveTo>
                    <a:pt x="12188952" y="0"/>
                  </a:moveTo>
                  <a:lnTo>
                    <a:pt x="10822457" y="0"/>
                  </a:lnTo>
                  <a:lnTo>
                    <a:pt x="0" y="0"/>
                  </a:lnTo>
                  <a:lnTo>
                    <a:pt x="0" y="226783"/>
                  </a:lnTo>
                  <a:lnTo>
                    <a:pt x="10822457" y="226783"/>
                  </a:lnTo>
                  <a:lnTo>
                    <a:pt x="10822457" y="1375003"/>
                  </a:lnTo>
                  <a:lnTo>
                    <a:pt x="12188952" y="1375003"/>
                  </a:lnTo>
                  <a:lnTo>
                    <a:pt x="12188952" y="226783"/>
                  </a:lnTo>
                  <a:lnTo>
                    <a:pt x="12188952" y="0"/>
                  </a:lnTo>
                  <a:close/>
                </a:path>
              </a:pathLst>
            </a:custGeom>
            <a:solidFill>
              <a:srgbClr val="007699"/>
            </a:solidFill>
          </p:spPr>
          <p:txBody>
            <a:bodyPr wrap="square" lIns="0" tIns="0" rIns="0" bIns="0" rtlCol="0"/>
            <a:lstStyle/>
            <a:p>
              <a:endParaRPr/>
            </a:p>
          </p:txBody>
        </p:sp>
        <p:sp>
          <p:nvSpPr>
            <p:cNvPr id="5" name="object 5">
              <a:extLst>
                <a:ext uri="{FF2B5EF4-FFF2-40B4-BE49-F238E27FC236}">
                  <a16:creationId xmlns:a16="http://schemas.microsoft.com/office/drawing/2014/main" id="{A9F52621-21EE-4676-25B2-0568C0A31A7F}"/>
                </a:ext>
              </a:extLst>
            </p:cNvPr>
            <p:cNvSpPr/>
            <p:nvPr/>
          </p:nvSpPr>
          <p:spPr>
            <a:xfrm>
              <a:off x="10822457" y="1368653"/>
              <a:ext cx="1366520" cy="12700"/>
            </a:xfrm>
            <a:custGeom>
              <a:avLst/>
              <a:gdLst/>
              <a:ahLst/>
              <a:cxnLst/>
              <a:rect l="l" t="t" r="r" b="b"/>
              <a:pathLst>
                <a:path w="1366520" h="12700">
                  <a:moveTo>
                    <a:pt x="0" y="12700"/>
                  </a:moveTo>
                  <a:lnTo>
                    <a:pt x="1366494" y="12700"/>
                  </a:lnTo>
                  <a:lnTo>
                    <a:pt x="1366494" y="0"/>
                  </a:lnTo>
                  <a:lnTo>
                    <a:pt x="0" y="0"/>
                  </a:lnTo>
                  <a:lnTo>
                    <a:pt x="0" y="12700"/>
                  </a:lnTo>
                  <a:close/>
                </a:path>
              </a:pathLst>
            </a:custGeom>
            <a:solidFill>
              <a:srgbClr val="FFFFFF"/>
            </a:solidFill>
          </p:spPr>
          <p:txBody>
            <a:bodyPr wrap="square" lIns="0" tIns="0" rIns="0" bIns="0" rtlCol="0"/>
            <a:lstStyle/>
            <a:p>
              <a:endParaRPr/>
            </a:p>
          </p:txBody>
        </p:sp>
        <p:sp>
          <p:nvSpPr>
            <p:cNvPr id="6" name="object 6">
              <a:extLst>
                <a:ext uri="{FF2B5EF4-FFF2-40B4-BE49-F238E27FC236}">
                  <a16:creationId xmlns:a16="http://schemas.microsoft.com/office/drawing/2014/main" id="{0E8DF3DC-A17C-3357-9B77-A80723C0369B}"/>
                </a:ext>
              </a:extLst>
            </p:cNvPr>
            <p:cNvSpPr/>
            <p:nvPr/>
          </p:nvSpPr>
          <p:spPr>
            <a:xfrm>
              <a:off x="10822457" y="0"/>
              <a:ext cx="0" cy="1375410"/>
            </a:xfrm>
            <a:custGeom>
              <a:avLst/>
              <a:gdLst/>
              <a:ahLst/>
              <a:cxnLst/>
              <a:rect l="l" t="t" r="r" b="b"/>
              <a:pathLst>
                <a:path h="1375410">
                  <a:moveTo>
                    <a:pt x="0" y="0"/>
                  </a:moveTo>
                  <a:lnTo>
                    <a:pt x="0" y="1375003"/>
                  </a:lnTo>
                </a:path>
              </a:pathLst>
            </a:custGeom>
            <a:ln w="12700">
              <a:solidFill>
                <a:srgbClr val="FFFFFF"/>
              </a:solidFill>
            </a:ln>
          </p:spPr>
          <p:txBody>
            <a:bodyPr wrap="square" lIns="0" tIns="0" rIns="0" bIns="0" rtlCol="0"/>
            <a:lstStyle/>
            <a:p>
              <a:endParaRPr/>
            </a:p>
          </p:txBody>
        </p:sp>
        <p:sp>
          <p:nvSpPr>
            <p:cNvPr id="7" name="object 7">
              <a:extLst>
                <a:ext uri="{FF2B5EF4-FFF2-40B4-BE49-F238E27FC236}">
                  <a16:creationId xmlns:a16="http://schemas.microsoft.com/office/drawing/2014/main" id="{A19C018C-3017-3763-0FDD-5EE58E8F35A5}"/>
                </a:ext>
              </a:extLst>
            </p:cNvPr>
            <p:cNvSpPr/>
            <p:nvPr/>
          </p:nvSpPr>
          <p:spPr>
            <a:xfrm>
              <a:off x="10822461" y="8511"/>
              <a:ext cx="1366520" cy="1366520"/>
            </a:xfrm>
            <a:custGeom>
              <a:avLst/>
              <a:gdLst/>
              <a:ahLst/>
              <a:cxnLst/>
              <a:rect l="l" t="t" r="r" b="b"/>
              <a:pathLst>
                <a:path w="1366520" h="1366520">
                  <a:moveTo>
                    <a:pt x="1366494" y="0"/>
                  </a:moveTo>
                  <a:lnTo>
                    <a:pt x="0" y="1366494"/>
                  </a:lnTo>
                  <a:lnTo>
                    <a:pt x="1366494" y="1366494"/>
                  </a:lnTo>
                  <a:lnTo>
                    <a:pt x="1366494" y="0"/>
                  </a:lnTo>
                  <a:close/>
                </a:path>
              </a:pathLst>
            </a:custGeom>
            <a:solidFill>
              <a:srgbClr val="004E66"/>
            </a:solidFill>
          </p:spPr>
          <p:txBody>
            <a:bodyPr wrap="square" lIns="0" tIns="0" rIns="0" bIns="0" rtlCol="0"/>
            <a:lstStyle/>
            <a:p>
              <a:endParaRPr/>
            </a:p>
          </p:txBody>
        </p:sp>
        <p:sp>
          <p:nvSpPr>
            <p:cNvPr id="8" name="object 8">
              <a:extLst>
                <a:ext uri="{FF2B5EF4-FFF2-40B4-BE49-F238E27FC236}">
                  <a16:creationId xmlns:a16="http://schemas.microsoft.com/office/drawing/2014/main" id="{D0FC50DF-24D7-E7C1-F64A-DE578E33DB4E}"/>
                </a:ext>
              </a:extLst>
            </p:cNvPr>
            <p:cNvSpPr/>
            <p:nvPr/>
          </p:nvSpPr>
          <p:spPr>
            <a:xfrm>
              <a:off x="0" y="1275626"/>
              <a:ext cx="2957195" cy="116839"/>
            </a:xfrm>
            <a:custGeom>
              <a:avLst/>
              <a:gdLst/>
              <a:ahLst/>
              <a:cxnLst/>
              <a:rect l="l" t="t" r="r" b="b"/>
              <a:pathLst>
                <a:path w="2957195" h="116840">
                  <a:moveTo>
                    <a:pt x="0" y="116649"/>
                  </a:moveTo>
                  <a:lnTo>
                    <a:pt x="2956941" y="116649"/>
                  </a:lnTo>
                  <a:lnTo>
                    <a:pt x="2956941" y="0"/>
                  </a:lnTo>
                  <a:lnTo>
                    <a:pt x="0" y="0"/>
                  </a:lnTo>
                  <a:lnTo>
                    <a:pt x="0" y="116649"/>
                  </a:lnTo>
                  <a:close/>
                </a:path>
              </a:pathLst>
            </a:custGeom>
            <a:solidFill>
              <a:srgbClr val="007198"/>
            </a:solidFill>
          </p:spPr>
          <p:txBody>
            <a:bodyPr wrap="square" lIns="0" tIns="0" rIns="0" bIns="0" rtlCol="0"/>
            <a:lstStyle/>
            <a:p>
              <a:endParaRPr/>
            </a:p>
          </p:txBody>
        </p:sp>
        <p:sp>
          <p:nvSpPr>
            <p:cNvPr id="9" name="object 9">
              <a:extLst>
                <a:ext uri="{FF2B5EF4-FFF2-40B4-BE49-F238E27FC236}">
                  <a16:creationId xmlns:a16="http://schemas.microsoft.com/office/drawing/2014/main" id="{F984BD7C-CB20-F968-F0A3-DF83578676D6}"/>
                </a:ext>
              </a:extLst>
            </p:cNvPr>
            <p:cNvSpPr/>
            <p:nvPr/>
          </p:nvSpPr>
          <p:spPr>
            <a:xfrm>
              <a:off x="2956941" y="1275626"/>
              <a:ext cx="3044190" cy="116839"/>
            </a:xfrm>
            <a:custGeom>
              <a:avLst/>
              <a:gdLst/>
              <a:ahLst/>
              <a:cxnLst/>
              <a:rect l="l" t="t" r="r" b="b"/>
              <a:pathLst>
                <a:path w="3044190" h="116840">
                  <a:moveTo>
                    <a:pt x="0" y="116649"/>
                  </a:moveTo>
                  <a:lnTo>
                    <a:pt x="3043745" y="116649"/>
                  </a:lnTo>
                  <a:lnTo>
                    <a:pt x="3043745" y="0"/>
                  </a:lnTo>
                  <a:lnTo>
                    <a:pt x="0" y="0"/>
                  </a:lnTo>
                  <a:lnTo>
                    <a:pt x="0" y="116649"/>
                  </a:lnTo>
                  <a:close/>
                </a:path>
              </a:pathLst>
            </a:custGeom>
            <a:solidFill>
              <a:srgbClr val="83276A"/>
            </a:solidFill>
          </p:spPr>
          <p:txBody>
            <a:bodyPr wrap="square" lIns="0" tIns="0" rIns="0" bIns="0" rtlCol="0"/>
            <a:lstStyle/>
            <a:p>
              <a:endParaRPr/>
            </a:p>
          </p:txBody>
        </p:sp>
        <p:sp>
          <p:nvSpPr>
            <p:cNvPr id="10" name="object 10">
              <a:extLst>
                <a:ext uri="{FF2B5EF4-FFF2-40B4-BE49-F238E27FC236}">
                  <a16:creationId xmlns:a16="http://schemas.microsoft.com/office/drawing/2014/main" id="{68033533-3248-3075-25FA-E159D110572E}"/>
                </a:ext>
              </a:extLst>
            </p:cNvPr>
            <p:cNvSpPr/>
            <p:nvPr/>
          </p:nvSpPr>
          <p:spPr>
            <a:xfrm>
              <a:off x="6000686" y="1275626"/>
              <a:ext cx="3357245" cy="116839"/>
            </a:xfrm>
            <a:custGeom>
              <a:avLst/>
              <a:gdLst/>
              <a:ahLst/>
              <a:cxnLst/>
              <a:rect l="l" t="t" r="r" b="b"/>
              <a:pathLst>
                <a:path w="3357245" h="116840">
                  <a:moveTo>
                    <a:pt x="0" y="116649"/>
                  </a:moveTo>
                  <a:lnTo>
                    <a:pt x="3356749" y="116649"/>
                  </a:lnTo>
                  <a:lnTo>
                    <a:pt x="3356749" y="0"/>
                  </a:lnTo>
                  <a:lnTo>
                    <a:pt x="0" y="0"/>
                  </a:lnTo>
                  <a:lnTo>
                    <a:pt x="0" y="116649"/>
                  </a:lnTo>
                  <a:close/>
                </a:path>
              </a:pathLst>
            </a:custGeom>
            <a:solidFill>
              <a:srgbClr val="033B6A"/>
            </a:solidFill>
          </p:spPr>
          <p:txBody>
            <a:bodyPr wrap="square" lIns="0" tIns="0" rIns="0" bIns="0" rtlCol="0"/>
            <a:lstStyle/>
            <a:p>
              <a:endParaRPr/>
            </a:p>
          </p:txBody>
        </p:sp>
        <p:sp>
          <p:nvSpPr>
            <p:cNvPr id="11" name="object 11">
              <a:extLst>
                <a:ext uri="{FF2B5EF4-FFF2-40B4-BE49-F238E27FC236}">
                  <a16:creationId xmlns:a16="http://schemas.microsoft.com/office/drawing/2014/main" id="{BC2E760A-17BF-F90F-A9A1-EC8925D3DF02}"/>
                </a:ext>
              </a:extLst>
            </p:cNvPr>
            <p:cNvSpPr/>
            <p:nvPr/>
          </p:nvSpPr>
          <p:spPr>
            <a:xfrm>
              <a:off x="9357436" y="1275626"/>
              <a:ext cx="2832100" cy="116839"/>
            </a:xfrm>
            <a:custGeom>
              <a:avLst/>
              <a:gdLst/>
              <a:ahLst/>
              <a:cxnLst/>
              <a:rect l="l" t="t" r="r" b="b"/>
              <a:pathLst>
                <a:path w="2832100" h="116840">
                  <a:moveTo>
                    <a:pt x="2831515" y="0"/>
                  </a:moveTo>
                  <a:lnTo>
                    <a:pt x="0" y="0"/>
                  </a:lnTo>
                  <a:lnTo>
                    <a:pt x="0" y="116649"/>
                  </a:lnTo>
                  <a:lnTo>
                    <a:pt x="2831515" y="116649"/>
                  </a:lnTo>
                  <a:lnTo>
                    <a:pt x="2831515" y="0"/>
                  </a:lnTo>
                  <a:close/>
                </a:path>
              </a:pathLst>
            </a:custGeom>
            <a:solidFill>
              <a:srgbClr val="1F6A84"/>
            </a:solidFill>
          </p:spPr>
          <p:txBody>
            <a:bodyPr wrap="square" lIns="0" tIns="0" rIns="0" bIns="0" rtlCol="0"/>
            <a:lstStyle/>
            <a:p>
              <a:endParaRPr/>
            </a:p>
          </p:txBody>
        </p:sp>
        <p:pic>
          <p:nvPicPr>
            <p:cNvPr id="12" name="object 12">
              <a:extLst>
                <a:ext uri="{FF2B5EF4-FFF2-40B4-BE49-F238E27FC236}">
                  <a16:creationId xmlns:a16="http://schemas.microsoft.com/office/drawing/2014/main" id="{42E1F176-A6E0-CF59-E46B-702797FBE9CB}"/>
                </a:ext>
              </a:extLst>
            </p:cNvPr>
            <p:cNvPicPr/>
            <p:nvPr/>
          </p:nvPicPr>
          <p:blipFill>
            <a:blip r:embed="rId2" cstate="print"/>
            <a:stretch>
              <a:fillRect/>
            </a:stretch>
          </p:blipFill>
          <p:spPr>
            <a:xfrm>
              <a:off x="577773" y="266509"/>
              <a:ext cx="1845106" cy="917575"/>
            </a:xfrm>
            <a:prstGeom prst="rect">
              <a:avLst/>
            </a:prstGeom>
          </p:spPr>
        </p:pic>
      </p:grpSp>
      <p:sp>
        <p:nvSpPr>
          <p:cNvPr id="14" name="object 14">
            <a:extLst>
              <a:ext uri="{FF2B5EF4-FFF2-40B4-BE49-F238E27FC236}">
                <a16:creationId xmlns:a16="http://schemas.microsoft.com/office/drawing/2014/main" id="{88AFA796-7480-C7E5-86F1-9F573CAD5A5D}"/>
              </a:ext>
            </a:extLst>
          </p:cNvPr>
          <p:cNvSpPr txBox="1">
            <a:spLocks noGrp="1"/>
          </p:cNvSpPr>
          <p:nvPr>
            <p:ph type="ftr" sz="quarter" idx="5"/>
          </p:nvPr>
        </p:nvSpPr>
        <p:spPr>
          <a:xfrm>
            <a:off x="4038212" y="6622993"/>
            <a:ext cx="4113033" cy="205184"/>
          </a:xfrm>
          <a:prstGeom prst="rect">
            <a:avLst/>
          </a:prstGeom>
        </p:spPr>
        <p:txBody>
          <a:bodyPr vert="horz" wrap="square" lIns="0" tIns="0" rIns="0" bIns="0" rtlCol="0">
            <a:spAutoFit/>
          </a:bodyPr>
          <a:lstStyle/>
          <a:p>
            <a:pPr marL="12700">
              <a:lnSpc>
                <a:spcPts val="1645"/>
              </a:lnSpc>
            </a:pPr>
            <a:r>
              <a:rPr lang="en-US" dirty="0"/>
              <a:t>2027</a:t>
            </a:r>
            <a:r>
              <a:rPr lang="en-US" spc="360" dirty="0"/>
              <a:t> </a:t>
            </a:r>
            <a:r>
              <a:rPr dirty="0"/>
              <a:t>|</a:t>
            </a:r>
            <a:r>
              <a:rPr spc="310" dirty="0"/>
              <a:t> </a:t>
            </a:r>
            <a:r>
              <a:rPr dirty="0"/>
              <a:t>American</a:t>
            </a:r>
            <a:r>
              <a:rPr spc="-70" dirty="0"/>
              <a:t> </a:t>
            </a:r>
            <a:r>
              <a:rPr dirty="0"/>
              <a:t>Academy</a:t>
            </a:r>
            <a:r>
              <a:rPr spc="-10" dirty="0"/>
              <a:t> </a:t>
            </a:r>
            <a:r>
              <a:rPr dirty="0"/>
              <a:t>of</a:t>
            </a:r>
            <a:r>
              <a:rPr spc="-10" dirty="0"/>
              <a:t> </a:t>
            </a:r>
            <a:r>
              <a:rPr dirty="0"/>
              <a:t>Implant</a:t>
            </a:r>
            <a:r>
              <a:rPr spc="-15" dirty="0"/>
              <a:t> </a:t>
            </a:r>
            <a:r>
              <a:rPr dirty="0"/>
              <a:t>Dentistry</a:t>
            </a:r>
            <a:r>
              <a:rPr spc="365" dirty="0"/>
              <a:t> </a:t>
            </a:r>
            <a:endParaRPr spc="-50" dirty="0"/>
          </a:p>
        </p:txBody>
      </p:sp>
      <p:sp>
        <p:nvSpPr>
          <p:cNvPr id="15" name="object 2">
            <a:extLst>
              <a:ext uri="{FF2B5EF4-FFF2-40B4-BE49-F238E27FC236}">
                <a16:creationId xmlns:a16="http://schemas.microsoft.com/office/drawing/2014/main" id="{9CD7B3BF-A217-A262-3F2F-0629D4DB0631}"/>
              </a:ext>
            </a:extLst>
          </p:cNvPr>
          <p:cNvSpPr txBox="1">
            <a:spLocks/>
          </p:cNvSpPr>
          <p:nvPr/>
        </p:nvSpPr>
        <p:spPr>
          <a:xfrm>
            <a:off x="2956941" y="530889"/>
            <a:ext cx="10130563" cy="443711"/>
          </a:xfrm>
          <a:prstGeom prst="rect">
            <a:avLst/>
          </a:prstGeom>
        </p:spPr>
        <p:txBody>
          <a:bodyPr vert="horz" wrap="square" lIns="0" tIns="12700" rIns="0" bIns="0" rtlCol="0">
            <a:spAutoFit/>
          </a:bodyPr>
          <a:lstStyle>
            <a:lvl1pPr>
              <a:defRPr sz="2900" b="1" i="0">
                <a:solidFill>
                  <a:srgbClr val="00589D"/>
                </a:solidFill>
                <a:latin typeface="Arial"/>
                <a:ea typeface="+mj-ea"/>
                <a:cs typeface="Arial"/>
              </a:defRPr>
            </a:lvl1pPr>
          </a:lstStyle>
          <a:p>
            <a:pPr marL="19050">
              <a:spcBef>
                <a:spcPts val="100"/>
              </a:spcBef>
            </a:pPr>
            <a:r>
              <a:rPr lang="en-US" sz="2800" dirty="0">
                <a:solidFill>
                  <a:srgbClr val="007198"/>
                </a:solidFill>
              </a:rPr>
              <a:t>Candidate Number: </a:t>
            </a:r>
            <a:r>
              <a:rPr lang="en-US" sz="2800" dirty="0">
                <a:solidFill>
                  <a:srgbClr val="83276A"/>
                </a:solidFill>
              </a:rPr>
              <a:t>{Candidate number}</a:t>
            </a:r>
          </a:p>
        </p:txBody>
      </p:sp>
      <p:sp>
        <p:nvSpPr>
          <p:cNvPr id="17" name="object 13">
            <a:extLst>
              <a:ext uri="{FF2B5EF4-FFF2-40B4-BE49-F238E27FC236}">
                <a16:creationId xmlns:a16="http://schemas.microsoft.com/office/drawing/2014/main" id="{0F65954F-5379-6AC9-4284-EE104F851640}"/>
              </a:ext>
            </a:extLst>
          </p:cNvPr>
          <p:cNvSpPr txBox="1"/>
          <p:nvPr/>
        </p:nvSpPr>
        <p:spPr>
          <a:xfrm>
            <a:off x="457200" y="1458219"/>
            <a:ext cx="10896600" cy="874598"/>
          </a:xfrm>
          <a:prstGeom prst="rect">
            <a:avLst/>
          </a:prstGeom>
        </p:spPr>
        <p:txBody>
          <a:bodyPr vert="horz" wrap="square" lIns="0" tIns="12700" rIns="0" bIns="0" rtlCol="0">
            <a:spAutoFit/>
          </a:bodyPr>
          <a:lstStyle/>
          <a:p>
            <a:pPr marL="298450" marR="5080" indent="-285750" algn="ctr">
              <a:spcBef>
                <a:spcPts val="120"/>
              </a:spcBef>
              <a:buFont typeface="Wingdings" panose="05000000000000000000" pitchFamily="2" charset="2"/>
              <a:buChar char="Ø"/>
            </a:pPr>
            <a:r>
              <a:rPr lang="en-US" sz="3200" dirty="0">
                <a:solidFill>
                  <a:srgbClr val="83276A"/>
                </a:solidFill>
                <a:effectLst>
                  <a:outerShdw blurRad="38100" dist="38100" dir="2700000" algn="tl">
                    <a:srgbClr val="000000">
                      <a:alpha val="43137"/>
                    </a:srgbClr>
                  </a:outerShdw>
                </a:effectLst>
                <a:latin typeface="Arial"/>
                <a:cs typeface="Arial"/>
              </a:rPr>
              <a:t>Comparison of Preoperative and Postoperative Diagnoses</a:t>
            </a:r>
            <a:br>
              <a:rPr lang="en-US" sz="2400" dirty="0">
                <a:solidFill>
                  <a:srgbClr val="221F1F"/>
                </a:solidFill>
                <a:latin typeface="Arial"/>
                <a:cs typeface="Arial"/>
              </a:rPr>
            </a:br>
            <a:endParaRPr lang="en-US" sz="2400" dirty="0">
              <a:latin typeface="Arial"/>
              <a:cs typeface="Arial"/>
            </a:endParaRPr>
          </a:p>
        </p:txBody>
      </p:sp>
      <p:sp>
        <p:nvSpPr>
          <p:cNvPr id="2" name="TextBox 1">
            <a:extLst>
              <a:ext uri="{FF2B5EF4-FFF2-40B4-BE49-F238E27FC236}">
                <a16:creationId xmlns:a16="http://schemas.microsoft.com/office/drawing/2014/main" id="{71E8C4CF-2DDC-F778-6B2F-B9B52E5450E4}"/>
              </a:ext>
            </a:extLst>
          </p:cNvPr>
          <p:cNvSpPr txBox="1"/>
          <p:nvPr/>
        </p:nvSpPr>
        <p:spPr>
          <a:xfrm>
            <a:off x="62861" y="1963485"/>
            <a:ext cx="11900539" cy="1092607"/>
          </a:xfrm>
          <a:prstGeom prst="rect">
            <a:avLst/>
          </a:prstGeom>
          <a:noFill/>
        </p:spPr>
        <p:txBody>
          <a:bodyPr wrap="square" rtlCol="0">
            <a:spAutoFit/>
          </a:bodyPr>
          <a:lstStyle/>
          <a:p>
            <a:pPr algn="ctr"/>
            <a:r>
              <a:rPr lang="en-US" sz="1100" b="0" i="0" u="none" strike="noStrike" baseline="0" dirty="0">
                <a:solidFill>
                  <a:srgbClr val="000000"/>
                </a:solidFill>
                <a:latin typeface="Arial" panose="020B0604020202020204" pitchFamily="34" charset="0"/>
              </a:rPr>
              <a:t>Comparison of preoperative and postoperative diagnoses.	</a:t>
            </a:r>
          </a:p>
          <a:p>
            <a:pPr algn="ctr"/>
            <a:r>
              <a:rPr lang="en-US" sz="1100" b="0" i="0" u="none" strike="noStrike" baseline="0" dirty="0">
                <a:solidFill>
                  <a:srgbClr val="000000"/>
                </a:solidFill>
                <a:latin typeface="Arial" panose="020B0604020202020204" pitchFamily="34" charset="0"/>
              </a:rPr>
              <a:t>.</a:t>
            </a:r>
            <a:r>
              <a:rPr lang="en-US" sz="1800" b="0" i="0" u="none" strike="noStrike" baseline="0" dirty="0">
                <a:solidFill>
                  <a:srgbClr val="000000"/>
                </a:solidFill>
                <a:latin typeface="Arial" panose="020B0604020202020204" pitchFamily="34" charset="0"/>
              </a:rPr>
              <a:t>	</a:t>
            </a:r>
          </a:p>
          <a:p>
            <a:pPr algn="ctr"/>
            <a:r>
              <a:rPr lang="en-US" sz="1800" b="0" i="0" u="none" strike="noStrike" baseline="0" dirty="0">
                <a:solidFill>
                  <a:srgbClr val="000000"/>
                </a:solidFill>
                <a:latin typeface="Arial" panose="020B0604020202020204" pitchFamily="34" charset="0"/>
              </a:rPr>
              <a:t>	</a:t>
            </a:r>
          </a:p>
          <a:p>
            <a:pPr algn="ctr"/>
            <a:r>
              <a:rPr lang="en-US" sz="1800" b="0" i="0" u="none" strike="noStrike" baseline="0" dirty="0">
                <a:solidFill>
                  <a:srgbClr val="000000"/>
                </a:solidFill>
                <a:latin typeface="Arial" panose="020B0604020202020204" pitchFamily="34" charset="0"/>
              </a:rPr>
              <a:t>	</a:t>
            </a:r>
          </a:p>
        </p:txBody>
      </p:sp>
      <p:sp>
        <p:nvSpPr>
          <p:cNvPr id="13" name="TextBox 12">
            <a:extLst>
              <a:ext uri="{FF2B5EF4-FFF2-40B4-BE49-F238E27FC236}">
                <a16:creationId xmlns:a16="http://schemas.microsoft.com/office/drawing/2014/main" id="{E0E14BEC-AB7F-42C6-FC7E-49EE01EBF38D}"/>
              </a:ext>
            </a:extLst>
          </p:cNvPr>
          <p:cNvSpPr txBox="1"/>
          <p:nvPr/>
        </p:nvSpPr>
        <p:spPr>
          <a:xfrm>
            <a:off x="373420" y="2438004"/>
            <a:ext cx="11132297" cy="369332"/>
          </a:xfrm>
          <a:prstGeom prst="rect">
            <a:avLst/>
          </a:prstGeom>
          <a:noFill/>
        </p:spPr>
        <p:txBody>
          <a:bodyPr wrap="square" rtlCol="0">
            <a:spAutoFit/>
          </a:bodyPr>
          <a:lstStyle/>
          <a:p>
            <a:r>
              <a:rPr lang="en-US" sz="1800" dirty="0">
                <a:solidFill>
                  <a:srgbClr val="221F1F"/>
                </a:solidFill>
                <a:latin typeface="Arial"/>
                <a:cs typeface="Arial"/>
              </a:rPr>
              <a:t>Copy your text here using the same font and size.</a:t>
            </a:r>
            <a:endParaRPr lang="en-US" dirty="0"/>
          </a:p>
        </p:txBody>
      </p:sp>
      <p:sp>
        <p:nvSpPr>
          <p:cNvPr id="16" name="object 13">
            <a:extLst>
              <a:ext uri="{FF2B5EF4-FFF2-40B4-BE49-F238E27FC236}">
                <a16:creationId xmlns:a16="http://schemas.microsoft.com/office/drawing/2014/main" id="{E9C128A9-695A-45FB-2B19-ECD84DC5FC0B}"/>
              </a:ext>
            </a:extLst>
          </p:cNvPr>
          <p:cNvSpPr txBox="1"/>
          <p:nvPr/>
        </p:nvSpPr>
        <p:spPr>
          <a:xfrm>
            <a:off x="1371600" y="3996972"/>
            <a:ext cx="8991600" cy="874598"/>
          </a:xfrm>
          <a:prstGeom prst="rect">
            <a:avLst/>
          </a:prstGeom>
        </p:spPr>
        <p:txBody>
          <a:bodyPr vert="horz" wrap="square" lIns="0" tIns="12700" rIns="0" bIns="0" rtlCol="0">
            <a:spAutoFit/>
          </a:bodyPr>
          <a:lstStyle/>
          <a:p>
            <a:pPr marL="298450" marR="5080" indent="-285750" algn="ctr">
              <a:spcBef>
                <a:spcPts val="120"/>
              </a:spcBef>
              <a:buFont typeface="Wingdings" panose="05000000000000000000" pitchFamily="2" charset="2"/>
              <a:buChar char="Ø"/>
            </a:pPr>
            <a:r>
              <a:rPr lang="en-US" sz="3200" dirty="0">
                <a:solidFill>
                  <a:srgbClr val="83276A"/>
                </a:solidFill>
                <a:effectLst>
                  <a:outerShdw blurRad="38100" dist="38100" dir="2700000" algn="tl">
                    <a:srgbClr val="000000">
                      <a:alpha val="43137"/>
                    </a:srgbClr>
                  </a:outerShdw>
                </a:effectLst>
                <a:latin typeface="Arial"/>
                <a:cs typeface="Arial"/>
              </a:rPr>
              <a:t>Patient Instructions</a:t>
            </a:r>
            <a:br>
              <a:rPr lang="en-US" sz="2400" dirty="0">
                <a:solidFill>
                  <a:srgbClr val="221F1F"/>
                </a:solidFill>
                <a:latin typeface="Arial"/>
                <a:cs typeface="Arial"/>
              </a:rPr>
            </a:br>
            <a:endParaRPr lang="en-US" sz="2400" dirty="0">
              <a:latin typeface="Arial"/>
              <a:cs typeface="Arial"/>
            </a:endParaRPr>
          </a:p>
        </p:txBody>
      </p:sp>
      <p:sp>
        <p:nvSpPr>
          <p:cNvPr id="19" name="TextBox 18">
            <a:extLst>
              <a:ext uri="{FF2B5EF4-FFF2-40B4-BE49-F238E27FC236}">
                <a16:creationId xmlns:a16="http://schemas.microsoft.com/office/drawing/2014/main" id="{7166EB8D-E1EC-E383-02DC-CA450CD46294}"/>
              </a:ext>
            </a:extLst>
          </p:cNvPr>
          <p:cNvSpPr txBox="1"/>
          <p:nvPr/>
        </p:nvSpPr>
        <p:spPr>
          <a:xfrm>
            <a:off x="144460" y="4443295"/>
            <a:ext cx="11900539" cy="646331"/>
          </a:xfrm>
          <a:prstGeom prst="rect">
            <a:avLst/>
          </a:prstGeom>
          <a:noFill/>
        </p:spPr>
        <p:txBody>
          <a:bodyPr wrap="square" rtlCol="0">
            <a:spAutoFit/>
          </a:bodyPr>
          <a:lstStyle/>
          <a:p>
            <a:pPr algn="ctr"/>
            <a:r>
              <a:rPr lang="en-US" sz="1100" b="0" i="0" u="none" strike="noStrike" baseline="0" dirty="0">
                <a:solidFill>
                  <a:srgbClr val="000000"/>
                </a:solidFill>
                <a:latin typeface="Arial" panose="020B0604020202020204" pitchFamily="34" charset="0"/>
              </a:rPr>
              <a:t>In a written, detailed operative report, describe the patient instructions including diet, temporization, and any prosthetics.</a:t>
            </a:r>
            <a:r>
              <a:rPr lang="en-US" sz="1800" b="0" i="0" u="none" strike="noStrike" baseline="0" dirty="0">
                <a:solidFill>
                  <a:srgbClr val="000000"/>
                </a:solidFill>
                <a:latin typeface="Arial" panose="020B0604020202020204" pitchFamily="34" charset="0"/>
              </a:rPr>
              <a:t>	</a:t>
            </a:r>
          </a:p>
          <a:p>
            <a:pPr algn="ctr"/>
            <a:r>
              <a:rPr lang="en-US" sz="1800" b="0" i="0" u="none" strike="noStrike" baseline="0" dirty="0">
                <a:solidFill>
                  <a:srgbClr val="000000"/>
                </a:solidFill>
                <a:latin typeface="Arial" panose="020B0604020202020204" pitchFamily="34" charset="0"/>
              </a:rPr>
              <a:t>	</a:t>
            </a:r>
          </a:p>
        </p:txBody>
      </p:sp>
      <p:sp>
        <p:nvSpPr>
          <p:cNvPr id="20" name="TextBox 19">
            <a:extLst>
              <a:ext uri="{FF2B5EF4-FFF2-40B4-BE49-F238E27FC236}">
                <a16:creationId xmlns:a16="http://schemas.microsoft.com/office/drawing/2014/main" id="{5A5F822A-5B59-812D-F1D2-8AAB2BAA2D17}"/>
              </a:ext>
            </a:extLst>
          </p:cNvPr>
          <p:cNvSpPr txBox="1"/>
          <p:nvPr/>
        </p:nvSpPr>
        <p:spPr>
          <a:xfrm>
            <a:off x="373420" y="4870319"/>
            <a:ext cx="11132297" cy="369332"/>
          </a:xfrm>
          <a:prstGeom prst="rect">
            <a:avLst/>
          </a:prstGeom>
          <a:noFill/>
        </p:spPr>
        <p:txBody>
          <a:bodyPr wrap="square" rtlCol="0">
            <a:spAutoFit/>
          </a:bodyPr>
          <a:lstStyle/>
          <a:p>
            <a:r>
              <a:rPr lang="en-US" sz="1800" dirty="0">
                <a:solidFill>
                  <a:srgbClr val="221F1F"/>
                </a:solidFill>
                <a:latin typeface="Arial"/>
                <a:cs typeface="Arial"/>
              </a:rPr>
              <a:t>Copy your text here using the same font and size.</a:t>
            </a:r>
            <a:endParaRPr lang="en-US" dirty="0"/>
          </a:p>
        </p:txBody>
      </p:sp>
    </p:spTree>
    <p:extLst>
      <p:ext uri="{BB962C8B-B14F-4D97-AF65-F5344CB8AC3E}">
        <p14:creationId xmlns:p14="http://schemas.microsoft.com/office/powerpoint/2010/main" val="428415944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FE33F0-24D1-5EEF-9F01-194A556B80B6}"/>
            </a:ext>
          </a:extLst>
        </p:cNvPr>
        <p:cNvGrpSpPr/>
        <p:nvPr/>
      </p:nvGrpSpPr>
      <p:grpSpPr>
        <a:xfrm>
          <a:off x="0" y="0"/>
          <a:ext cx="0" cy="0"/>
          <a:chOff x="0" y="0"/>
          <a:chExt cx="0" cy="0"/>
        </a:xfrm>
      </p:grpSpPr>
      <p:grpSp>
        <p:nvGrpSpPr>
          <p:cNvPr id="3" name="object 3">
            <a:extLst>
              <a:ext uri="{FF2B5EF4-FFF2-40B4-BE49-F238E27FC236}">
                <a16:creationId xmlns:a16="http://schemas.microsoft.com/office/drawing/2014/main" id="{180EE63C-6EC4-F7B7-7C3E-995E44639F86}"/>
              </a:ext>
            </a:extLst>
          </p:cNvPr>
          <p:cNvGrpSpPr/>
          <p:nvPr/>
        </p:nvGrpSpPr>
        <p:grpSpPr>
          <a:xfrm>
            <a:off x="0" y="0"/>
            <a:ext cx="12189460" cy="1392555"/>
            <a:chOff x="0" y="0"/>
            <a:chExt cx="12189460" cy="1392555"/>
          </a:xfrm>
        </p:grpSpPr>
        <p:sp>
          <p:nvSpPr>
            <p:cNvPr id="4" name="object 4">
              <a:extLst>
                <a:ext uri="{FF2B5EF4-FFF2-40B4-BE49-F238E27FC236}">
                  <a16:creationId xmlns:a16="http://schemas.microsoft.com/office/drawing/2014/main" id="{44C13F06-5125-13C8-7CCE-70004CD69C25}"/>
                </a:ext>
              </a:extLst>
            </p:cNvPr>
            <p:cNvSpPr/>
            <p:nvPr/>
          </p:nvSpPr>
          <p:spPr>
            <a:xfrm>
              <a:off x="0" y="0"/>
              <a:ext cx="12189460" cy="1375410"/>
            </a:xfrm>
            <a:custGeom>
              <a:avLst/>
              <a:gdLst/>
              <a:ahLst/>
              <a:cxnLst/>
              <a:rect l="l" t="t" r="r" b="b"/>
              <a:pathLst>
                <a:path w="12189460" h="1375410">
                  <a:moveTo>
                    <a:pt x="12188952" y="0"/>
                  </a:moveTo>
                  <a:lnTo>
                    <a:pt x="10822457" y="0"/>
                  </a:lnTo>
                  <a:lnTo>
                    <a:pt x="0" y="0"/>
                  </a:lnTo>
                  <a:lnTo>
                    <a:pt x="0" y="226783"/>
                  </a:lnTo>
                  <a:lnTo>
                    <a:pt x="10822457" y="226783"/>
                  </a:lnTo>
                  <a:lnTo>
                    <a:pt x="10822457" y="1375003"/>
                  </a:lnTo>
                  <a:lnTo>
                    <a:pt x="12188952" y="1375003"/>
                  </a:lnTo>
                  <a:lnTo>
                    <a:pt x="12188952" y="226783"/>
                  </a:lnTo>
                  <a:lnTo>
                    <a:pt x="12188952" y="0"/>
                  </a:lnTo>
                  <a:close/>
                </a:path>
              </a:pathLst>
            </a:custGeom>
            <a:solidFill>
              <a:srgbClr val="007699"/>
            </a:solidFill>
          </p:spPr>
          <p:txBody>
            <a:bodyPr wrap="square" lIns="0" tIns="0" rIns="0" bIns="0" rtlCol="0"/>
            <a:lstStyle/>
            <a:p>
              <a:endParaRPr/>
            </a:p>
          </p:txBody>
        </p:sp>
        <p:sp>
          <p:nvSpPr>
            <p:cNvPr id="5" name="object 5">
              <a:extLst>
                <a:ext uri="{FF2B5EF4-FFF2-40B4-BE49-F238E27FC236}">
                  <a16:creationId xmlns:a16="http://schemas.microsoft.com/office/drawing/2014/main" id="{793B8E15-AD71-2D41-0443-87AC24749EEA}"/>
                </a:ext>
              </a:extLst>
            </p:cNvPr>
            <p:cNvSpPr/>
            <p:nvPr/>
          </p:nvSpPr>
          <p:spPr>
            <a:xfrm>
              <a:off x="10822457" y="1368653"/>
              <a:ext cx="1366520" cy="12700"/>
            </a:xfrm>
            <a:custGeom>
              <a:avLst/>
              <a:gdLst/>
              <a:ahLst/>
              <a:cxnLst/>
              <a:rect l="l" t="t" r="r" b="b"/>
              <a:pathLst>
                <a:path w="1366520" h="12700">
                  <a:moveTo>
                    <a:pt x="0" y="12700"/>
                  </a:moveTo>
                  <a:lnTo>
                    <a:pt x="1366494" y="12700"/>
                  </a:lnTo>
                  <a:lnTo>
                    <a:pt x="1366494" y="0"/>
                  </a:lnTo>
                  <a:lnTo>
                    <a:pt x="0" y="0"/>
                  </a:lnTo>
                  <a:lnTo>
                    <a:pt x="0" y="12700"/>
                  </a:lnTo>
                  <a:close/>
                </a:path>
              </a:pathLst>
            </a:custGeom>
            <a:solidFill>
              <a:srgbClr val="FFFFFF"/>
            </a:solidFill>
          </p:spPr>
          <p:txBody>
            <a:bodyPr wrap="square" lIns="0" tIns="0" rIns="0" bIns="0" rtlCol="0"/>
            <a:lstStyle/>
            <a:p>
              <a:endParaRPr/>
            </a:p>
          </p:txBody>
        </p:sp>
        <p:sp>
          <p:nvSpPr>
            <p:cNvPr id="6" name="object 6">
              <a:extLst>
                <a:ext uri="{FF2B5EF4-FFF2-40B4-BE49-F238E27FC236}">
                  <a16:creationId xmlns:a16="http://schemas.microsoft.com/office/drawing/2014/main" id="{655ECD9F-B0BD-0ADA-C636-6DAC1F520E1C}"/>
                </a:ext>
              </a:extLst>
            </p:cNvPr>
            <p:cNvSpPr/>
            <p:nvPr/>
          </p:nvSpPr>
          <p:spPr>
            <a:xfrm>
              <a:off x="10822457" y="0"/>
              <a:ext cx="0" cy="1375410"/>
            </a:xfrm>
            <a:custGeom>
              <a:avLst/>
              <a:gdLst/>
              <a:ahLst/>
              <a:cxnLst/>
              <a:rect l="l" t="t" r="r" b="b"/>
              <a:pathLst>
                <a:path h="1375410">
                  <a:moveTo>
                    <a:pt x="0" y="0"/>
                  </a:moveTo>
                  <a:lnTo>
                    <a:pt x="0" y="1375003"/>
                  </a:lnTo>
                </a:path>
              </a:pathLst>
            </a:custGeom>
            <a:ln w="12700">
              <a:solidFill>
                <a:srgbClr val="FFFFFF"/>
              </a:solidFill>
            </a:ln>
          </p:spPr>
          <p:txBody>
            <a:bodyPr wrap="square" lIns="0" tIns="0" rIns="0" bIns="0" rtlCol="0"/>
            <a:lstStyle/>
            <a:p>
              <a:endParaRPr/>
            </a:p>
          </p:txBody>
        </p:sp>
        <p:sp>
          <p:nvSpPr>
            <p:cNvPr id="7" name="object 7">
              <a:extLst>
                <a:ext uri="{FF2B5EF4-FFF2-40B4-BE49-F238E27FC236}">
                  <a16:creationId xmlns:a16="http://schemas.microsoft.com/office/drawing/2014/main" id="{9FE34C04-3F45-D931-8595-4CCE86FE09F4}"/>
                </a:ext>
              </a:extLst>
            </p:cNvPr>
            <p:cNvSpPr/>
            <p:nvPr/>
          </p:nvSpPr>
          <p:spPr>
            <a:xfrm>
              <a:off x="10822461" y="8511"/>
              <a:ext cx="1366520" cy="1366520"/>
            </a:xfrm>
            <a:custGeom>
              <a:avLst/>
              <a:gdLst/>
              <a:ahLst/>
              <a:cxnLst/>
              <a:rect l="l" t="t" r="r" b="b"/>
              <a:pathLst>
                <a:path w="1366520" h="1366520">
                  <a:moveTo>
                    <a:pt x="1366494" y="0"/>
                  </a:moveTo>
                  <a:lnTo>
                    <a:pt x="0" y="1366494"/>
                  </a:lnTo>
                  <a:lnTo>
                    <a:pt x="1366494" y="1366494"/>
                  </a:lnTo>
                  <a:lnTo>
                    <a:pt x="1366494" y="0"/>
                  </a:lnTo>
                  <a:close/>
                </a:path>
              </a:pathLst>
            </a:custGeom>
            <a:solidFill>
              <a:srgbClr val="004E66"/>
            </a:solidFill>
          </p:spPr>
          <p:txBody>
            <a:bodyPr wrap="square" lIns="0" tIns="0" rIns="0" bIns="0" rtlCol="0"/>
            <a:lstStyle/>
            <a:p>
              <a:endParaRPr/>
            </a:p>
          </p:txBody>
        </p:sp>
        <p:sp>
          <p:nvSpPr>
            <p:cNvPr id="8" name="object 8">
              <a:extLst>
                <a:ext uri="{FF2B5EF4-FFF2-40B4-BE49-F238E27FC236}">
                  <a16:creationId xmlns:a16="http://schemas.microsoft.com/office/drawing/2014/main" id="{86B506CF-A77B-9EB9-837F-643A11A639E4}"/>
                </a:ext>
              </a:extLst>
            </p:cNvPr>
            <p:cNvSpPr/>
            <p:nvPr/>
          </p:nvSpPr>
          <p:spPr>
            <a:xfrm>
              <a:off x="0" y="1275626"/>
              <a:ext cx="2957195" cy="116839"/>
            </a:xfrm>
            <a:custGeom>
              <a:avLst/>
              <a:gdLst/>
              <a:ahLst/>
              <a:cxnLst/>
              <a:rect l="l" t="t" r="r" b="b"/>
              <a:pathLst>
                <a:path w="2957195" h="116840">
                  <a:moveTo>
                    <a:pt x="0" y="116649"/>
                  </a:moveTo>
                  <a:lnTo>
                    <a:pt x="2956941" y="116649"/>
                  </a:lnTo>
                  <a:lnTo>
                    <a:pt x="2956941" y="0"/>
                  </a:lnTo>
                  <a:lnTo>
                    <a:pt x="0" y="0"/>
                  </a:lnTo>
                  <a:lnTo>
                    <a:pt x="0" y="116649"/>
                  </a:lnTo>
                  <a:close/>
                </a:path>
              </a:pathLst>
            </a:custGeom>
            <a:solidFill>
              <a:srgbClr val="007198"/>
            </a:solidFill>
          </p:spPr>
          <p:txBody>
            <a:bodyPr wrap="square" lIns="0" tIns="0" rIns="0" bIns="0" rtlCol="0"/>
            <a:lstStyle/>
            <a:p>
              <a:endParaRPr/>
            </a:p>
          </p:txBody>
        </p:sp>
        <p:sp>
          <p:nvSpPr>
            <p:cNvPr id="9" name="object 9">
              <a:extLst>
                <a:ext uri="{FF2B5EF4-FFF2-40B4-BE49-F238E27FC236}">
                  <a16:creationId xmlns:a16="http://schemas.microsoft.com/office/drawing/2014/main" id="{92E5CF63-9F8D-6D35-722E-10F74359508C}"/>
                </a:ext>
              </a:extLst>
            </p:cNvPr>
            <p:cNvSpPr/>
            <p:nvPr/>
          </p:nvSpPr>
          <p:spPr>
            <a:xfrm>
              <a:off x="2956941" y="1275626"/>
              <a:ext cx="3044190" cy="116839"/>
            </a:xfrm>
            <a:custGeom>
              <a:avLst/>
              <a:gdLst/>
              <a:ahLst/>
              <a:cxnLst/>
              <a:rect l="l" t="t" r="r" b="b"/>
              <a:pathLst>
                <a:path w="3044190" h="116840">
                  <a:moveTo>
                    <a:pt x="0" y="116649"/>
                  </a:moveTo>
                  <a:lnTo>
                    <a:pt x="3043745" y="116649"/>
                  </a:lnTo>
                  <a:lnTo>
                    <a:pt x="3043745" y="0"/>
                  </a:lnTo>
                  <a:lnTo>
                    <a:pt x="0" y="0"/>
                  </a:lnTo>
                  <a:lnTo>
                    <a:pt x="0" y="116649"/>
                  </a:lnTo>
                  <a:close/>
                </a:path>
              </a:pathLst>
            </a:custGeom>
            <a:solidFill>
              <a:srgbClr val="83276A"/>
            </a:solidFill>
          </p:spPr>
          <p:txBody>
            <a:bodyPr wrap="square" lIns="0" tIns="0" rIns="0" bIns="0" rtlCol="0"/>
            <a:lstStyle/>
            <a:p>
              <a:endParaRPr/>
            </a:p>
          </p:txBody>
        </p:sp>
        <p:sp>
          <p:nvSpPr>
            <p:cNvPr id="10" name="object 10">
              <a:extLst>
                <a:ext uri="{FF2B5EF4-FFF2-40B4-BE49-F238E27FC236}">
                  <a16:creationId xmlns:a16="http://schemas.microsoft.com/office/drawing/2014/main" id="{2BD0B105-D05E-4F4B-3875-86B5A3908C0F}"/>
                </a:ext>
              </a:extLst>
            </p:cNvPr>
            <p:cNvSpPr/>
            <p:nvPr/>
          </p:nvSpPr>
          <p:spPr>
            <a:xfrm>
              <a:off x="6000686" y="1275626"/>
              <a:ext cx="3357245" cy="116839"/>
            </a:xfrm>
            <a:custGeom>
              <a:avLst/>
              <a:gdLst/>
              <a:ahLst/>
              <a:cxnLst/>
              <a:rect l="l" t="t" r="r" b="b"/>
              <a:pathLst>
                <a:path w="3357245" h="116840">
                  <a:moveTo>
                    <a:pt x="0" y="116649"/>
                  </a:moveTo>
                  <a:lnTo>
                    <a:pt x="3356749" y="116649"/>
                  </a:lnTo>
                  <a:lnTo>
                    <a:pt x="3356749" y="0"/>
                  </a:lnTo>
                  <a:lnTo>
                    <a:pt x="0" y="0"/>
                  </a:lnTo>
                  <a:lnTo>
                    <a:pt x="0" y="116649"/>
                  </a:lnTo>
                  <a:close/>
                </a:path>
              </a:pathLst>
            </a:custGeom>
            <a:solidFill>
              <a:srgbClr val="033B6A"/>
            </a:solidFill>
          </p:spPr>
          <p:txBody>
            <a:bodyPr wrap="square" lIns="0" tIns="0" rIns="0" bIns="0" rtlCol="0"/>
            <a:lstStyle/>
            <a:p>
              <a:endParaRPr/>
            </a:p>
          </p:txBody>
        </p:sp>
        <p:sp>
          <p:nvSpPr>
            <p:cNvPr id="11" name="object 11">
              <a:extLst>
                <a:ext uri="{FF2B5EF4-FFF2-40B4-BE49-F238E27FC236}">
                  <a16:creationId xmlns:a16="http://schemas.microsoft.com/office/drawing/2014/main" id="{922ECCC7-5131-1EF9-5C9A-92B143C9853E}"/>
                </a:ext>
              </a:extLst>
            </p:cNvPr>
            <p:cNvSpPr/>
            <p:nvPr/>
          </p:nvSpPr>
          <p:spPr>
            <a:xfrm>
              <a:off x="9357436" y="1275626"/>
              <a:ext cx="2832100" cy="116839"/>
            </a:xfrm>
            <a:custGeom>
              <a:avLst/>
              <a:gdLst/>
              <a:ahLst/>
              <a:cxnLst/>
              <a:rect l="l" t="t" r="r" b="b"/>
              <a:pathLst>
                <a:path w="2832100" h="116840">
                  <a:moveTo>
                    <a:pt x="2831515" y="0"/>
                  </a:moveTo>
                  <a:lnTo>
                    <a:pt x="0" y="0"/>
                  </a:lnTo>
                  <a:lnTo>
                    <a:pt x="0" y="116649"/>
                  </a:lnTo>
                  <a:lnTo>
                    <a:pt x="2831515" y="116649"/>
                  </a:lnTo>
                  <a:lnTo>
                    <a:pt x="2831515" y="0"/>
                  </a:lnTo>
                  <a:close/>
                </a:path>
              </a:pathLst>
            </a:custGeom>
            <a:solidFill>
              <a:srgbClr val="1F6A84"/>
            </a:solidFill>
          </p:spPr>
          <p:txBody>
            <a:bodyPr wrap="square" lIns="0" tIns="0" rIns="0" bIns="0" rtlCol="0"/>
            <a:lstStyle/>
            <a:p>
              <a:endParaRPr/>
            </a:p>
          </p:txBody>
        </p:sp>
        <p:pic>
          <p:nvPicPr>
            <p:cNvPr id="12" name="object 12">
              <a:extLst>
                <a:ext uri="{FF2B5EF4-FFF2-40B4-BE49-F238E27FC236}">
                  <a16:creationId xmlns:a16="http://schemas.microsoft.com/office/drawing/2014/main" id="{700BA65E-1EBB-7A45-9FB3-8F343454247D}"/>
                </a:ext>
              </a:extLst>
            </p:cNvPr>
            <p:cNvPicPr/>
            <p:nvPr/>
          </p:nvPicPr>
          <p:blipFill>
            <a:blip r:embed="rId2" cstate="print"/>
            <a:stretch>
              <a:fillRect/>
            </a:stretch>
          </p:blipFill>
          <p:spPr>
            <a:xfrm>
              <a:off x="577773" y="266509"/>
              <a:ext cx="1845106" cy="917575"/>
            </a:xfrm>
            <a:prstGeom prst="rect">
              <a:avLst/>
            </a:prstGeom>
          </p:spPr>
        </p:pic>
      </p:grpSp>
      <p:sp>
        <p:nvSpPr>
          <p:cNvPr id="14" name="object 14">
            <a:extLst>
              <a:ext uri="{FF2B5EF4-FFF2-40B4-BE49-F238E27FC236}">
                <a16:creationId xmlns:a16="http://schemas.microsoft.com/office/drawing/2014/main" id="{F0B0BC19-A7D8-41B7-AB5C-93BEEA422AA0}"/>
              </a:ext>
            </a:extLst>
          </p:cNvPr>
          <p:cNvSpPr txBox="1">
            <a:spLocks noGrp="1"/>
          </p:cNvSpPr>
          <p:nvPr>
            <p:ph type="ftr" sz="quarter" idx="5"/>
          </p:nvPr>
        </p:nvSpPr>
        <p:spPr>
          <a:xfrm>
            <a:off x="4038212" y="6622993"/>
            <a:ext cx="4113033" cy="205184"/>
          </a:xfrm>
          <a:prstGeom prst="rect">
            <a:avLst/>
          </a:prstGeom>
        </p:spPr>
        <p:txBody>
          <a:bodyPr vert="horz" wrap="square" lIns="0" tIns="0" rIns="0" bIns="0" rtlCol="0">
            <a:spAutoFit/>
          </a:bodyPr>
          <a:lstStyle/>
          <a:p>
            <a:pPr marL="12700">
              <a:lnSpc>
                <a:spcPts val="1645"/>
              </a:lnSpc>
            </a:pPr>
            <a:r>
              <a:rPr lang="en-US" dirty="0"/>
              <a:t>2027</a:t>
            </a:r>
            <a:r>
              <a:rPr lang="en-US" spc="360" dirty="0"/>
              <a:t> </a:t>
            </a:r>
            <a:r>
              <a:rPr dirty="0"/>
              <a:t>|</a:t>
            </a:r>
            <a:r>
              <a:rPr spc="310" dirty="0"/>
              <a:t> </a:t>
            </a:r>
            <a:r>
              <a:rPr dirty="0"/>
              <a:t>American</a:t>
            </a:r>
            <a:r>
              <a:rPr spc="-70" dirty="0"/>
              <a:t> </a:t>
            </a:r>
            <a:r>
              <a:rPr dirty="0"/>
              <a:t>Academy</a:t>
            </a:r>
            <a:r>
              <a:rPr spc="-10" dirty="0"/>
              <a:t> </a:t>
            </a:r>
            <a:r>
              <a:rPr dirty="0"/>
              <a:t>of</a:t>
            </a:r>
            <a:r>
              <a:rPr spc="-10" dirty="0"/>
              <a:t> </a:t>
            </a:r>
            <a:r>
              <a:rPr dirty="0"/>
              <a:t>Implant</a:t>
            </a:r>
            <a:r>
              <a:rPr spc="-15" dirty="0"/>
              <a:t> </a:t>
            </a:r>
            <a:r>
              <a:rPr dirty="0"/>
              <a:t>Dentistry</a:t>
            </a:r>
            <a:r>
              <a:rPr spc="365" dirty="0"/>
              <a:t> </a:t>
            </a:r>
            <a:endParaRPr spc="-50" dirty="0"/>
          </a:p>
        </p:txBody>
      </p:sp>
      <p:sp>
        <p:nvSpPr>
          <p:cNvPr id="15" name="object 2">
            <a:extLst>
              <a:ext uri="{FF2B5EF4-FFF2-40B4-BE49-F238E27FC236}">
                <a16:creationId xmlns:a16="http://schemas.microsoft.com/office/drawing/2014/main" id="{0ECACD98-440D-D74D-28F9-7D26A52B2D09}"/>
              </a:ext>
            </a:extLst>
          </p:cNvPr>
          <p:cNvSpPr txBox="1">
            <a:spLocks/>
          </p:cNvSpPr>
          <p:nvPr/>
        </p:nvSpPr>
        <p:spPr>
          <a:xfrm>
            <a:off x="2956941" y="530889"/>
            <a:ext cx="10130563" cy="443711"/>
          </a:xfrm>
          <a:prstGeom prst="rect">
            <a:avLst/>
          </a:prstGeom>
        </p:spPr>
        <p:txBody>
          <a:bodyPr vert="horz" wrap="square" lIns="0" tIns="12700" rIns="0" bIns="0" rtlCol="0">
            <a:spAutoFit/>
          </a:bodyPr>
          <a:lstStyle>
            <a:lvl1pPr>
              <a:defRPr sz="2900" b="1" i="0">
                <a:solidFill>
                  <a:srgbClr val="00589D"/>
                </a:solidFill>
                <a:latin typeface="Arial"/>
                <a:ea typeface="+mj-ea"/>
                <a:cs typeface="Arial"/>
              </a:defRPr>
            </a:lvl1pPr>
          </a:lstStyle>
          <a:p>
            <a:pPr marL="19050">
              <a:spcBef>
                <a:spcPts val="100"/>
              </a:spcBef>
            </a:pPr>
            <a:r>
              <a:rPr lang="en-US" sz="2800" dirty="0">
                <a:solidFill>
                  <a:srgbClr val="007198"/>
                </a:solidFill>
              </a:rPr>
              <a:t>Candidate Number: </a:t>
            </a:r>
            <a:r>
              <a:rPr lang="en-US" sz="2800" dirty="0">
                <a:solidFill>
                  <a:srgbClr val="83276A"/>
                </a:solidFill>
              </a:rPr>
              <a:t>{Candidate number}</a:t>
            </a:r>
          </a:p>
        </p:txBody>
      </p:sp>
      <p:sp>
        <p:nvSpPr>
          <p:cNvPr id="17" name="object 13">
            <a:extLst>
              <a:ext uri="{FF2B5EF4-FFF2-40B4-BE49-F238E27FC236}">
                <a16:creationId xmlns:a16="http://schemas.microsoft.com/office/drawing/2014/main" id="{F7420A03-3269-12B4-CF0D-10821C96CDAC}"/>
              </a:ext>
            </a:extLst>
          </p:cNvPr>
          <p:cNvSpPr txBox="1"/>
          <p:nvPr/>
        </p:nvSpPr>
        <p:spPr>
          <a:xfrm>
            <a:off x="457200" y="1458219"/>
            <a:ext cx="10896600" cy="874598"/>
          </a:xfrm>
          <a:prstGeom prst="rect">
            <a:avLst/>
          </a:prstGeom>
        </p:spPr>
        <p:txBody>
          <a:bodyPr vert="horz" wrap="square" lIns="0" tIns="12700" rIns="0" bIns="0" rtlCol="0">
            <a:spAutoFit/>
          </a:bodyPr>
          <a:lstStyle/>
          <a:p>
            <a:pPr marL="298450" marR="5080" indent="-285750" algn="ctr">
              <a:spcBef>
                <a:spcPts val="120"/>
              </a:spcBef>
              <a:buFont typeface="Wingdings" panose="05000000000000000000" pitchFamily="2" charset="2"/>
              <a:buChar char="Ø"/>
            </a:pPr>
            <a:r>
              <a:rPr lang="en-US" sz="3200" dirty="0">
                <a:solidFill>
                  <a:srgbClr val="83276A"/>
                </a:solidFill>
                <a:effectLst>
                  <a:outerShdw blurRad="38100" dist="38100" dir="2700000" algn="tl">
                    <a:srgbClr val="000000">
                      <a:alpha val="43137"/>
                    </a:srgbClr>
                  </a:outerShdw>
                </a:effectLst>
                <a:latin typeface="Arial"/>
                <a:cs typeface="Arial"/>
              </a:rPr>
              <a:t>Complications</a:t>
            </a:r>
            <a:br>
              <a:rPr lang="en-US" sz="2400" dirty="0">
                <a:solidFill>
                  <a:srgbClr val="221F1F"/>
                </a:solidFill>
                <a:latin typeface="Arial"/>
                <a:cs typeface="Arial"/>
              </a:rPr>
            </a:br>
            <a:endParaRPr lang="en-US" sz="2400" dirty="0">
              <a:latin typeface="Arial"/>
              <a:cs typeface="Arial"/>
            </a:endParaRPr>
          </a:p>
        </p:txBody>
      </p:sp>
      <p:sp>
        <p:nvSpPr>
          <p:cNvPr id="2" name="TextBox 1">
            <a:extLst>
              <a:ext uri="{FF2B5EF4-FFF2-40B4-BE49-F238E27FC236}">
                <a16:creationId xmlns:a16="http://schemas.microsoft.com/office/drawing/2014/main" id="{9084E290-5858-1D20-BD0C-801BF9FE82D4}"/>
              </a:ext>
            </a:extLst>
          </p:cNvPr>
          <p:cNvSpPr txBox="1"/>
          <p:nvPr/>
        </p:nvSpPr>
        <p:spPr>
          <a:xfrm>
            <a:off x="62861" y="1963485"/>
            <a:ext cx="11900539" cy="1092607"/>
          </a:xfrm>
          <a:prstGeom prst="rect">
            <a:avLst/>
          </a:prstGeom>
          <a:noFill/>
        </p:spPr>
        <p:txBody>
          <a:bodyPr wrap="square" rtlCol="0">
            <a:spAutoFit/>
          </a:bodyPr>
          <a:lstStyle/>
          <a:p>
            <a:pPr algn="ctr"/>
            <a:r>
              <a:rPr lang="en-US" sz="1100" b="0" i="0" u="none" strike="noStrike" baseline="0" dirty="0">
                <a:solidFill>
                  <a:srgbClr val="000000"/>
                </a:solidFill>
                <a:latin typeface="Arial" panose="020B0604020202020204" pitchFamily="34" charset="0"/>
              </a:rPr>
              <a:t>Detail any complications.	</a:t>
            </a:r>
          </a:p>
          <a:p>
            <a:pPr algn="ctr"/>
            <a:r>
              <a:rPr lang="en-US" sz="1100" b="0" i="0" u="none" strike="noStrike" baseline="0" dirty="0">
                <a:solidFill>
                  <a:srgbClr val="000000"/>
                </a:solidFill>
                <a:latin typeface="Arial" panose="020B0604020202020204" pitchFamily="34" charset="0"/>
              </a:rPr>
              <a:t>.</a:t>
            </a:r>
            <a:r>
              <a:rPr lang="en-US" sz="1800" b="0" i="0" u="none" strike="noStrike" baseline="0" dirty="0">
                <a:solidFill>
                  <a:srgbClr val="000000"/>
                </a:solidFill>
                <a:latin typeface="Arial" panose="020B0604020202020204" pitchFamily="34" charset="0"/>
              </a:rPr>
              <a:t>	</a:t>
            </a:r>
          </a:p>
          <a:p>
            <a:pPr algn="ctr"/>
            <a:r>
              <a:rPr lang="en-US" sz="1800" b="0" i="0" u="none" strike="noStrike" baseline="0" dirty="0">
                <a:solidFill>
                  <a:srgbClr val="000000"/>
                </a:solidFill>
                <a:latin typeface="Arial" panose="020B0604020202020204" pitchFamily="34" charset="0"/>
              </a:rPr>
              <a:t>	</a:t>
            </a:r>
          </a:p>
          <a:p>
            <a:pPr algn="ctr"/>
            <a:r>
              <a:rPr lang="en-US" sz="1800" b="0" i="0" u="none" strike="noStrike" baseline="0" dirty="0">
                <a:solidFill>
                  <a:srgbClr val="000000"/>
                </a:solidFill>
                <a:latin typeface="Arial" panose="020B0604020202020204" pitchFamily="34" charset="0"/>
              </a:rPr>
              <a:t>	</a:t>
            </a:r>
          </a:p>
        </p:txBody>
      </p:sp>
      <p:sp>
        <p:nvSpPr>
          <p:cNvPr id="13" name="TextBox 12">
            <a:extLst>
              <a:ext uri="{FF2B5EF4-FFF2-40B4-BE49-F238E27FC236}">
                <a16:creationId xmlns:a16="http://schemas.microsoft.com/office/drawing/2014/main" id="{8300F09A-40F9-08A1-4834-EC908D675862}"/>
              </a:ext>
            </a:extLst>
          </p:cNvPr>
          <p:cNvSpPr txBox="1"/>
          <p:nvPr/>
        </p:nvSpPr>
        <p:spPr>
          <a:xfrm>
            <a:off x="373420" y="2438004"/>
            <a:ext cx="11132297" cy="369332"/>
          </a:xfrm>
          <a:prstGeom prst="rect">
            <a:avLst/>
          </a:prstGeom>
          <a:noFill/>
        </p:spPr>
        <p:txBody>
          <a:bodyPr wrap="square" rtlCol="0">
            <a:spAutoFit/>
          </a:bodyPr>
          <a:lstStyle/>
          <a:p>
            <a:r>
              <a:rPr lang="en-US" sz="1800" dirty="0">
                <a:solidFill>
                  <a:srgbClr val="221F1F"/>
                </a:solidFill>
                <a:latin typeface="Arial"/>
                <a:cs typeface="Arial"/>
              </a:rPr>
              <a:t>Copy your text here using the same font and size.</a:t>
            </a:r>
            <a:endParaRPr lang="en-US" dirty="0"/>
          </a:p>
        </p:txBody>
      </p:sp>
      <p:sp>
        <p:nvSpPr>
          <p:cNvPr id="16" name="object 13">
            <a:extLst>
              <a:ext uri="{FF2B5EF4-FFF2-40B4-BE49-F238E27FC236}">
                <a16:creationId xmlns:a16="http://schemas.microsoft.com/office/drawing/2014/main" id="{C3B72969-1FAB-B0A9-258A-21AC0FADEE6A}"/>
              </a:ext>
            </a:extLst>
          </p:cNvPr>
          <p:cNvSpPr txBox="1"/>
          <p:nvPr/>
        </p:nvSpPr>
        <p:spPr>
          <a:xfrm>
            <a:off x="1371600" y="3996972"/>
            <a:ext cx="8991600" cy="874598"/>
          </a:xfrm>
          <a:prstGeom prst="rect">
            <a:avLst/>
          </a:prstGeom>
        </p:spPr>
        <p:txBody>
          <a:bodyPr vert="horz" wrap="square" lIns="0" tIns="12700" rIns="0" bIns="0" rtlCol="0">
            <a:spAutoFit/>
          </a:bodyPr>
          <a:lstStyle/>
          <a:p>
            <a:pPr marL="298450" marR="5080" indent="-285750" algn="ctr">
              <a:spcBef>
                <a:spcPts val="120"/>
              </a:spcBef>
              <a:buFont typeface="Wingdings" panose="05000000000000000000" pitchFamily="2" charset="2"/>
              <a:buChar char="Ø"/>
            </a:pPr>
            <a:r>
              <a:rPr lang="en-US" sz="3200" dirty="0">
                <a:solidFill>
                  <a:srgbClr val="83276A"/>
                </a:solidFill>
                <a:effectLst>
                  <a:outerShdw blurRad="38100" dist="38100" dir="2700000" algn="tl">
                    <a:srgbClr val="000000">
                      <a:alpha val="43137"/>
                    </a:srgbClr>
                  </a:outerShdw>
                </a:effectLst>
                <a:latin typeface="Arial"/>
                <a:cs typeface="Arial"/>
              </a:rPr>
              <a:t>Patient Acceptance and Prognosis</a:t>
            </a:r>
            <a:br>
              <a:rPr lang="en-US" sz="2400" dirty="0">
                <a:solidFill>
                  <a:srgbClr val="221F1F"/>
                </a:solidFill>
                <a:latin typeface="Arial"/>
                <a:cs typeface="Arial"/>
              </a:rPr>
            </a:br>
            <a:endParaRPr lang="en-US" sz="2400" dirty="0">
              <a:latin typeface="Arial"/>
              <a:cs typeface="Arial"/>
            </a:endParaRPr>
          </a:p>
        </p:txBody>
      </p:sp>
      <p:sp>
        <p:nvSpPr>
          <p:cNvPr id="19" name="TextBox 18">
            <a:extLst>
              <a:ext uri="{FF2B5EF4-FFF2-40B4-BE49-F238E27FC236}">
                <a16:creationId xmlns:a16="http://schemas.microsoft.com/office/drawing/2014/main" id="{4B66F017-572B-2A21-7981-7948D64028F0}"/>
              </a:ext>
            </a:extLst>
          </p:cNvPr>
          <p:cNvSpPr txBox="1"/>
          <p:nvPr/>
        </p:nvSpPr>
        <p:spPr>
          <a:xfrm>
            <a:off x="144460" y="4443295"/>
            <a:ext cx="11900539" cy="646331"/>
          </a:xfrm>
          <a:prstGeom prst="rect">
            <a:avLst/>
          </a:prstGeom>
          <a:noFill/>
        </p:spPr>
        <p:txBody>
          <a:bodyPr wrap="square" rtlCol="0">
            <a:spAutoFit/>
          </a:bodyPr>
          <a:lstStyle/>
          <a:p>
            <a:pPr algn="ctr"/>
            <a:r>
              <a:rPr lang="en-US" sz="1100" b="0" i="0" u="none" strike="noStrike" baseline="0" dirty="0">
                <a:solidFill>
                  <a:srgbClr val="000000"/>
                </a:solidFill>
                <a:latin typeface="Arial" panose="020B0604020202020204" pitchFamily="34" charset="0"/>
              </a:rPr>
              <a:t>Detail the patient acceptance and prognosis.</a:t>
            </a:r>
            <a:r>
              <a:rPr lang="en-US" sz="1800" b="0" i="0" u="none" strike="noStrike" baseline="0" dirty="0">
                <a:solidFill>
                  <a:srgbClr val="000000"/>
                </a:solidFill>
                <a:latin typeface="Arial" panose="020B0604020202020204" pitchFamily="34" charset="0"/>
              </a:rPr>
              <a:t>	</a:t>
            </a:r>
          </a:p>
          <a:p>
            <a:pPr algn="ctr"/>
            <a:r>
              <a:rPr lang="en-US" sz="1800" b="0" i="0" u="none" strike="noStrike" baseline="0" dirty="0">
                <a:solidFill>
                  <a:srgbClr val="000000"/>
                </a:solidFill>
                <a:latin typeface="Arial" panose="020B0604020202020204" pitchFamily="34" charset="0"/>
              </a:rPr>
              <a:t>	</a:t>
            </a:r>
          </a:p>
        </p:txBody>
      </p:sp>
      <p:sp>
        <p:nvSpPr>
          <p:cNvPr id="20" name="TextBox 19">
            <a:extLst>
              <a:ext uri="{FF2B5EF4-FFF2-40B4-BE49-F238E27FC236}">
                <a16:creationId xmlns:a16="http://schemas.microsoft.com/office/drawing/2014/main" id="{2AA9D40A-4EC4-A018-F59F-7D61495AC7EE}"/>
              </a:ext>
            </a:extLst>
          </p:cNvPr>
          <p:cNvSpPr txBox="1"/>
          <p:nvPr/>
        </p:nvSpPr>
        <p:spPr>
          <a:xfrm>
            <a:off x="373420" y="4870319"/>
            <a:ext cx="11132297" cy="369332"/>
          </a:xfrm>
          <a:prstGeom prst="rect">
            <a:avLst/>
          </a:prstGeom>
          <a:noFill/>
        </p:spPr>
        <p:txBody>
          <a:bodyPr wrap="square" rtlCol="0">
            <a:spAutoFit/>
          </a:bodyPr>
          <a:lstStyle/>
          <a:p>
            <a:r>
              <a:rPr lang="en-US" sz="1800" dirty="0">
                <a:solidFill>
                  <a:srgbClr val="221F1F"/>
                </a:solidFill>
                <a:latin typeface="Arial"/>
                <a:cs typeface="Arial"/>
              </a:rPr>
              <a:t>Copy your text here using the same font and size.</a:t>
            </a:r>
            <a:endParaRPr lang="en-US" dirty="0"/>
          </a:p>
        </p:txBody>
      </p:sp>
    </p:spTree>
    <p:extLst>
      <p:ext uri="{BB962C8B-B14F-4D97-AF65-F5344CB8AC3E}">
        <p14:creationId xmlns:p14="http://schemas.microsoft.com/office/powerpoint/2010/main" val="319736569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B744F4-150A-3D39-7809-D1BA4C823B33}"/>
            </a:ext>
          </a:extLst>
        </p:cNvPr>
        <p:cNvGrpSpPr/>
        <p:nvPr/>
      </p:nvGrpSpPr>
      <p:grpSpPr>
        <a:xfrm>
          <a:off x="0" y="0"/>
          <a:ext cx="0" cy="0"/>
          <a:chOff x="0" y="0"/>
          <a:chExt cx="0" cy="0"/>
        </a:xfrm>
      </p:grpSpPr>
      <p:grpSp>
        <p:nvGrpSpPr>
          <p:cNvPr id="3" name="object 3">
            <a:extLst>
              <a:ext uri="{FF2B5EF4-FFF2-40B4-BE49-F238E27FC236}">
                <a16:creationId xmlns:a16="http://schemas.microsoft.com/office/drawing/2014/main" id="{40286D7D-901A-C7CF-2D81-96314D456BDA}"/>
              </a:ext>
            </a:extLst>
          </p:cNvPr>
          <p:cNvGrpSpPr/>
          <p:nvPr/>
        </p:nvGrpSpPr>
        <p:grpSpPr>
          <a:xfrm>
            <a:off x="0" y="0"/>
            <a:ext cx="12189460" cy="1392555"/>
            <a:chOff x="0" y="0"/>
            <a:chExt cx="12189460" cy="1392555"/>
          </a:xfrm>
        </p:grpSpPr>
        <p:sp>
          <p:nvSpPr>
            <p:cNvPr id="4" name="object 4">
              <a:extLst>
                <a:ext uri="{FF2B5EF4-FFF2-40B4-BE49-F238E27FC236}">
                  <a16:creationId xmlns:a16="http://schemas.microsoft.com/office/drawing/2014/main" id="{03C22CEB-7FF0-D3DB-9DAC-C7575E2D5C45}"/>
                </a:ext>
              </a:extLst>
            </p:cNvPr>
            <p:cNvSpPr/>
            <p:nvPr/>
          </p:nvSpPr>
          <p:spPr>
            <a:xfrm>
              <a:off x="0" y="0"/>
              <a:ext cx="12189460" cy="1375410"/>
            </a:xfrm>
            <a:custGeom>
              <a:avLst/>
              <a:gdLst/>
              <a:ahLst/>
              <a:cxnLst/>
              <a:rect l="l" t="t" r="r" b="b"/>
              <a:pathLst>
                <a:path w="12189460" h="1375410">
                  <a:moveTo>
                    <a:pt x="12188952" y="0"/>
                  </a:moveTo>
                  <a:lnTo>
                    <a:pt x="10822457" y="0"/>
                  </a:lnTo>
                  <a:lnTo>
                    <a:pt x="0" y="0"/>
                  </a:lnTo>
                  <a:lnTo>
                    <a:pt x="0" y="226783"/>
                  </a:lnTo>
                  <a:lnTo>
                    <a:pt x="10822457" y="226783"/>
                  </a:lnTo>
                  <a:lnTo>
                    <a:pt x="10822457" y="1375003"/>
                  </a:lnTo>
                  <a:lnTo>
                    <a:pt x="12188952" y="1375003"/>
                  </a:lnTo>
                  <a:lnTo>
                    <a:pt x="12188952" y="226783"/>
                  </a:lnTo>
                  <a:lnTo>
                    <a:pt x="12188952" y="0"/>
                  </a:lnTo>
                  <a:close/>
                </a:path>
              </a:pathLst>
            </a:custGeom>
            <a:solidFill>
              <a:srgbClr val="007699"/>
            </a:solidFill>
          </p:spPr>
          <p:txBody>
            <a:bodyPr wrap="square" lIns="0" tIns="0" rIns="0" bIns="0" rtlCol="0"/>
            <a:lstStyle/>
            <a:p>
              <a:endParaRPr/>
            </a:p>
          </p:txBody>
        </p:sp>
        <p:sp>
          <p:nvSpPr>
            <p:cNvPr id="5" name="object 5">
              <a:extLst>
                <a:ext uri="{FF2B5EF4-FFF2-40B4-BE49-F238E27FC236}">
                  <a16:creationId xmlns:a16="http://schemas.microsoft.com/office/drawing/2014/main" id="{52FD4AE2-F3DA-4DF3-5429-14C1326C1F60}"/>
                </a:ext>
              </a:extLst>
            </p:cNvPr>
            <p:cNvSpPr/>
            <p:nvPr/>
          </p:nvSpPr>
          <p:spPr>
            <a:xfrm>
              <a:off x="10822457" y="1368653"/>
              <a:ext cx="1366520" cy="12700"/>
            </a:xfrm>
            <a:custGeom>
              <a:avLst/>
              <a:gdLst/>
              <a:ahLst/>
              <a:cxnLst/>
              <a:rect l="l" t="t" r="r" b="b"/>
              <a:pathLst>
                <a:path w="1366520" h="12700">
                  <a:moveTo>
                    <a:pt x="0" y="12700"/>
                  </a:moveTo>
                  <a:lnTo>
                    <a:pt x="1366494" y="12700"/>
                  </a:lnTo>
                  <a:lnTo>
                    <a:pt x="1366494" y="0"/>
                  </a:lnTo>
                  <a:lnTo>
                    <a:pt x="0" y="0"/>
                  </a:lnTo>
                  <a:lnTo>
                    <a:pt x="0" y="12700"/>
                  </a:lnTo>
                  <a:close/>
                </a:path>
              </a:pathLst>
            </a:custGeom>
            <a:solidFill>
              <a:srgbClr val="FFFFFF"/>
            </a:solidFill>
          </p:spPr>
          <p:txBody>
            <a:bodyPr wrap="square" lIns="0" tIns="0" rIns="0" bIns="0" rtlCol="0"/>
            <a:lstStyle/>
            <a:p>
              <a:endParaRPr/>
            </a:p>
          </p:txBody>
        </p:sp>
        <p:sp>
          <p:nvSpPr>
            <p:cNvPr id="6" name="object 6">
              <a:extLst>
                <a:ext uri="{FF2B5EF4-FFF2-40B4-BE49-F238E27FC236}">
                  <a16:creationId xmlns:a16="http://schemas.microsoft.com/office/drawing/2014/main" id="{871AFFAF-74B9-BA9B-7249-DA45A0A6B918}"/>
                </a:ext>
              </a:extLst>
            </p:cNvPr>
            <p:cNvSpPr/>
            <p:nvPr/>
          </p:nvSpPr>
          <p:spPr>
            <a:xfrm>
              <a:off x="10822457" y="0"/>
              <a:ext cx="0" cy="1375410"/>
            </a:xfrm>
            <a:custGeom>
              <a:avLst/>
              <a:gdLst/>
              <a:ahLst/>
              <a:cxnLst/>
              <a:rect l="l" t="t" r="r" b="b"/>
              <a:pathLst>
                <a:path h="1375410">
                  <a:moveTo>
                    <a:pt x="0" y="0"/>
                  </a:moveTo>
                  <a:lnTo>
                    <a:pt x="0" y="1375003"/>
                  </a:lnTo>
                </a:path>
              </a:pathLst>
            </a:custGeom>
            <a:ln w="12700">
              <a:solidFill>
                <a:srgbClr val="FFFFFF"/>
              </a:solidFill>
            </a:ln>
          </p:spPr>
          <p:txBody>
            <a:bodyPr wrap="square" lIns="0" tIns="0" rIns="0" bIns="0" rtlCol="0"/>
            <a:lstStyle/>
            <a:p>
              <a:endParaRPr/>
            </a:p>
          </p:txBody>
        </p:sp>
        <p:sp>
          <p:nvSpPr>
            <p:cNvPr id="7" name="object 7">
              <a:extLst>
                <a:ext uri="{FF2B5EF4-FFF2-40B4-BE49-F238E27FC236}">
                  <a16:creationId xmlns:a16="http://schemas.microsoft.com/office/drawing/2014/main" id="{24CB69B0-CE30-0EB1-4350-11AC29A006FD}"/>
                </a:ext>
              </a:extLst>
            </p:cNvPr>
            <p:cNvSpPr/>
            <p:nvPr/>
          </p:nvSpPr>
          <p:spPr>
            <a:xfrm>
              <a:off x="10822461" y="8511"/>
              <a:ext cx="1366520" cy="1366520"/>
            </a:xfrm>
            <a:custGeom>
              <a:avLst/>
              <a:gdLst/>
              <a:ahLst/>
              <a:cxnLst/>
              <a:rect l="l" t="t" r="r" b="b"/>
              <a:pathLst>
                <a:path w="1366520" h="1366520">
                  <a:moveTo>
                    <a:pt x="1366494" y="0"/>
                  </a:moveTo>
                  <a:lnTo>
                    <a:pt x="0" y="1366494"/>
                  </a:lnTo>
                  <a:lnTo>
                    <a:pt x="1366494" y="1366494"/>
                  </a:lnTo>
                  <a:lnTo>
                    <a:pt x="1366494" y="0"/>
                  </a:lnTo>
                  <a:close/>
                </a:path>
              </a:pathLst>
            </a:custGeom>
            <a:solidFill>
              <a:srgbClr val="004E66"/>
            </a:solidFill>
          </p:spPr>
          <p:txBody>
            <a:bodyPr wrap="square" lIns="0" tIns="0" rIns="0" bIns="0" rtlCol="0"/>
            <a:lstStyle/>
            <a:p>
              <a:endParaRPr/>
            </a:p>
          </p:txBody>
        </p:sp>
        <p:sp>
          <p:nvSpPr>
            <p:cNvPr id="8" name="object 8">
              <a:extLst>
                <a:ext uri="{FF2B5EF4-FFF2-40B4-BE49-F238E27FC236}">
                  <a16:creationId xmlns:a16="http://schemas.microsoft.com/office/drawing/2014/main" id="{23143D9E-8A0C-2BFC-4868-55089CDD3410}"/>
                </a:ext>
              </a:extLst>
            </p:cNvPr>
            <p:cNvSpPr/>
            <p:nvPr/>
          </p:nvSpPr>
          <p:spPr>
            <a:xfrm>
              <a:off x="0" y="1275626"/>
              <a:ext cx="2957195" cy="116839"/>
            </a:xfrm>
            <a:custGeom>
              <a:avLst/>
              <a:gdLst/>
              <a:ahLst/>
              <a:cxnLst/>
              <a:rect l="l" t="t" r="r" b="b"/>
              <a:pathLst>
                <a:path w="2957195" h="116840">
                  <a:moveTo>
                    <a:pt x="0" y="116649"/>
                  </a:moveTo>
                  <a:lnTo>
                    <a:pt x="2956941" y="116649"/>
                  </a:lnTo>
                  <a:lnTo>
                    <a:pt x="2956941" y="0"/>
                  </a:lnTo>
                  <a:lnTo>
                    <a:pt x="0" y="0"/>
                  </a:lnTo>
                  <a:lnTo>
                    <a:pt x="0" y="116649"/>
                  </a:lnTo>
                  <a:close/>
                </a:path>
              </a:pathLst>
            </a:custGeom>
            <a:solidFill>
              <a:srgbClr val="007198"/>
            </a:solidFill>
          </p:spPr>
          <p:txBody>
            <a:bodyPr wrap="square" lIns="0" tIns="0" rIns="0" bIns="0" rtlCol="0"/>
            <a:lstStyle/>
            <a:p>
              <a:endParaRPr/>
            </a:p>
          </p:txBody>
        </p:sp>
        <p:sp>
          <p:nvSpPr>
            <p:cNvPr id="9" name="object 9">
              <a:extLst>
                <a:ext uri="{FF2B5EF4-FFF2-40B4-BE49-F238E27FC236}">
                  <a16:creationId xmlns:a16="http://schemas.microsoft.com/office/drawing/2014/main" id="{D7876577-30FF-EB1C-4B93-1EEA72687B27}"/>
                </a:ext>
              </a:extLst>
            </p:cNvPr>
            <p:cNvSpPr/>
            <p:nvPr/>
          </p:nvSpPr>
          <p:spPr>
            <a:xfrm>
              <a:off x="2956941" y="1275626"/>
              <a:ext cx="3044190" cy="116839"/>
            </a:xfrm>
            <a:custGeom>
              <a:avLst/>
              <a:gdLst/>
              <a:ahLst/>
              <a:cxnLst/>
              <a:rect l="l" t="t" r="r" b="b"/>
              <a:pathLst>
                <a:path w="3044190" h="116840">
                  <a:moveTo>
                    <a:pt x="0" y="116649"/>
                  </a:moveTo>
                  <a:lnTo>
                    <a:pt x="3043745" y="116649"/>
                  </a:lnTo>
                  <a:lnTo>
                    <a:pt x="3043745" y="0"/>
                  </a:lnTo>
                  <a:lnTo>
                    <a:pt x="0" y="0"/>
                  </a:lnTo>
                  <a:lnTo>
                    <a:pt x="0" y="116649"/>
                  </a:lnTo>
                  <a:close/>
                </a:path>
              </a:pathLst>
            </a:custGeom>
            <a:solidFill>
              <a:srgbClr val="83276A"/>
            </a:solidFill>
          </p:spPr>
          <p:txBody>
            <a:bodyPr wrap="square" lIns="0" tIns="0" rIns="0" bIns="0" rtlCol="0"/>
            <a:lstStyle/>
            <a:p>
              <a:endParaRPr/>
            </a:p>
          </p:txBody>
        </p:sp>
        <p:sp>
          <p:nvSpPr>
            <p:cNvPr id="10" name="object 10">
              <a:extLst>
                <a:ext uri="{FF2B5EF4-FFF2-40B4-BE49-F238E27FC236}">
                  <a16:creationId xmlns:a16="http://schemas.microsoft.com/office/drawing/2014/main" id="{76CF398E-6AF6-78B5-81B9-1B86323C8CE2}"/>
                </a:ext>
              </a:extLst>
            </p:cNvPr>
            <p:cNvSpPr/>
            <p:nvPr/>
          </p:nvSpPr>
          <p:spPr>
            <a:xfrm>
              <a:off x="6000686" y="1275626"/>
              <a:ext cx="3357245" cy="116839"/>
            </a:xfrm>
            <a:custGeom>
              <a:avLst/>
              <a:gdLst/>
              <a:ahLst/>
              <a:cxnLst/>
              <a:rect l="l" t="t" r="r" b="b"/>
              <a:pathLst>
                <a:path w="3357245" h="116840">
                  <a:moveTo>
                    <a:pt x="0" y="116649"/>
                  </a:moveTo>
                  <a:lnTo>
                    <a:pt x="3356749" y="116649"/>
                  </a:lnTo>
                  <a:lnTo>
                    <a:pt x="3356749" y="0"/>
                  </a:lnTo>
                  <a:lnTo>
                    <a:pt x="0" y="0"/>
                  </a:lnTo>
                  <a:lnTo>
                    <a:pt x="0" y="116649"/>
                  </a:lnTo>
                  <a:close/>
                </a:path>
              </a:pathLst>
            </a:custGeom>
            <a:solidFill>
              <a:srgbClr val="033B6A"/>
            </a:solidFill>
          </p:spPr>
          <p:txBody>
            <a:bodyPr wrap="square" lIns="0" tIns="0" rIns="0" bIns="0" rtlCol="0"/>
            <a:lstStyle/>
            <a:p>
              <a:endParaRPr/>
            </a:p>
          </p:txBody>
        </p:sp>
        <p:sp>
          <p:nvSpPr>
            <p:cNvPr id="11" name="object 11">
              <a:extLst>
                <a:ext uri="{FF2B5EF4-FFF2-40B4-BE49-F238E27FC236}">
                  <a16:creationId xmlns:a16="http://schemas.microsoft.com/office/drawing/2014/main" id="{1613F44F-9B0C-729D-305A-A7A23B446653}"/>
                </a:ext>
              </a:extLst>
            </p:cNvPr>
            <p:cNvSpPr/>
            <p:nvPr/>
          </p:nvSpPr>
          <p:spPr>
            <a:xfrm>
              <a:off x="9357436" y="1275626"/>
              <a:ext cx="2832100" cy="116839"/>
            </a:xfrm>
            <a:custGeom>
              <a:avLst/>
              <a:gdLst/>
              <a:ahLst/>
              <a:cxnLst/>
              <a:rect l="l" t="t" r="r" b="b"/>
              <a:pathLst>
                <a:path w="2832100" h="116840">
                  <a:moveTo>
                    <a:pt x="2831515" y="0"/>
                  </a:moveTo>
                  <a:lnTo>
                    <a:pt x="0" y="0"/>
                  </a:lnTo>
                  <a:lnTo>
                    <a:pt x="0" y="116649"/>
                  </a:lnTo>
                  <a:lnTo>
                    <a:pt x="2831515" y="116649"/>
                  </a:lnTo>
                  <a:lnTo>
                    <a:pt x="2831515" y="0"/>
                  </a:lnTo>
                  <a:close/>
                </a:path>
              </a:pathLst>
            </a:custGeom>
            <a:solidFill>
              <a:srgbClr val="1F6A84"/>
            </a:solidFill>
          </p:spPr>
          <p:txBody>
            <a:bodyPr wrap="square" lIns="0" tIns="0" rIns="0" bIns="0" rtlCol="0"/>
            <a:lstStyle/>
            <a:p>
              <a:endParaRPr/>
            </a:p>
          </p:txBody>
        </p:sp>
        <p:pic>
          <p:nvPicPr>
            <p:cNvPr id="12" name="object 12">
              <a:extLst>
                <a:ext uri="{FF2B5EF4-FFF2-40B4-BE49-F238E27FC236}">
                  <a16:creationId xmlns:a16="http://schemas.microsoft.com/office/drawing/2014/main" id="{36A63739-82E1-D51A-89AC-493D2E6E56D4}"/>
                </a:ext>
              </a:extLst>
            </p:cNvPr>
            <p:cNvPicPr/>
            <p:nvPr/>
          </p:nvPicPr>
          <p:blipFill>
            <a:blip r:embed="rId2" cstate="print"/>
            <a:stretch>
              <a:fillRect/>
            </a:stretch>
          </p:blipFill>
          <p:spPr>
            <a:xfrm>
              <a:off x="577773" y="266509"/>
              <a:ext cx="1845106" cy="917575"/>
            </a:xfrm>
            <a:prstGeom prst="rect">
              <a:avLst/>
            </a:prstGeom>
          </p:spPr>
        </p:pic>
      </p:grpSp>
      <p:sp>
        <p:nvSpPr>
          <p:cNvPr id="14" name="object 14">
            <a:extLst>
              <a:ext uri="{FF2B5EF4-FFF2-40B4-BE49-F238E27FC236}">
                <a16:creationId xmlns:a16="http://schemas.microsoft.com/office/drawing/2014/main" id="{6054F954-2168-FF4B-A8DB-2A5C6DA2FC1A}"/>
              </a:ext>
            </a:extLst>
          </p:cNvPr>
          <p:cNvSpPr txBox="1">
            <a:spLocks noGrp="1"/>
          </p:cNvSpPr>
          <p:nvPr>
            <p:ph type="ftr" sz="quarter" idx="5"/>
          </p:nvPr>
        </p:nvSpPr>
        <p:spPr>
          <a:xfrm>
            <a:off x="4039483" y="6400800"/>
            <a:ext cx="4113033" cy="205184"/>
          </a:xfrm>
          <a:prstGeom prst="rect">
            <a:avLst/>
          </a:prstGeom>
        </p:spPr>
        <p:txBody>
          <a:bodyPr vert="horz" wrap="square" lIns="0" tIns="0" rIns="0" bIns="0" rtlCol="0">
            <a:spAutoFit/>
          </a:bodyPr>
          <a:lstStyle/>
          <a:p>
            <a:pPr marL="12700">
              <a:lnSpc>
                <a:spcPts val="1645"/>
              </a:lnSpc>
            </a:pPr>
            <a:r>
              <a:rPr lang="en-US" dirty="0"/>
              <a:t>2027</a:t>
            </a:r>
            <a:r>
              <a:rPr lang="en-US" spc="360" dirty="0"/>
              <a:t> </a:t>
            </a:r>
            <a:r>
              <a:rPr dirty="0"/>
              <a:t>|</a:t>
            </a:r>
            <a:r>
              <a:rPr spc="310" dirty="0"/>
              <a:t> </a:t>
            </a:r>
            <a:r>
              <a:rPr dirty="0"/>
              <a:t>American</a:t>
            </a:r>
            <a:r>
              <a:rPr spc="-70" dirty="0"/>
              <a:t> </a:t>
            </a:r>
            <a:r>
              <a:rPr dirty="0"/>
              <a:t>Academy</a:t>
            </a:r>
            <a:r>
              <a:rPr spc="-10" dirty="0"/>
              <a:t> </a:t>
            </a:r>
            <a:r>
              <a:rPr dirty="0"/>
              <a:t>of</a:t>
            </a:r>
            <a:r>
              <a:rPr spc="-10" dirty="0"/>
              <a:t> </a:t>
            </a:r>
            <a:r>
              <a:rPr dirty="0"/>
              <a:t>Implant</a:t>
            </a:r>
            <a:r>
              <a:rPr spc="-15" dirty="0"/>
              <a:t> </a:t>
            </a:r>
            <a:r>
              <a:rPr dirty="0"/>
              <a:t>Dentistry</a:t>
            </a:r>
            <a:r>
              <a:rPr spc="365" dirty="0"/>
              <a:t> </a:t>
            </a:r>
            <a:endParaRPr spc="-50" dirty="0"/>
          </a:p>
        </p:txBody>
      </p:sp>
      <p:sp>
        <p:nvSpPr>
          <p:cNvPr id="15" name="object 2">
            <a:extLst>
              <a:ext uri="{FF2B5EF4-FFF2-40B4-BE49-F238E27FC236}">
                <a16:creationId xmlns:a16="http://schemas.microsoft.com/office/drawing/2014/main" id="{8D53590E-68D1-365D-8B62-21874B1F21FC}"/>
              </a:ext>
            </a:extLst>
          </p:cNvPr>
          <p:cNvSpPr txBox="1">
            <a:spLocks/>
          </p:cNvSpPr>
          <p:nvPr/>
        </p:nvSpPr>
        <p:spPr>
          <a:xfrm>
            <a:off x="2956941" y="530889"/>
            <a:ext cx="10130563" cy="443711"/>
          </a:xfrm>
          <a:prstGeom prst="rect">
            <a:avLst/>
          </a:prstGeom>
        </p:spPr>
        <p:txBody>
          <a:bodyPr vert="horz" wrap="square" lIns="0" tIns="12700" rIns="0" bIns="0" rtlCol="0">
            <a:spAutoFit/>
          </a:bodyPr>
          <a:lstStyle>
            <a:lvl1pPr>
              <a:defRPr sz="2900" b="1" i="0">
                <a:solidFill>
                  <a:srgbClr val="00589D"/>
                </a:solidFill>
                <a:latin typeface="Arial"/>
                <a:ea typeface="+mj-ea"/>
                <a:cs typeface="Arial"/>
              </a:defRPr>
            </a:lvl1pPr>
          </a:lstStyle>
          <a:p>
            <a:pPr marL="19050">
              <a:spcBef>
                <a:spcPts val="100"/>
              </a:spcBef>
            </a:pPr>
            <a:r>
              <a:rPr lang="en-US" sz="2800" dirty="0">
                <a:solidFill>
                  <a:srgbClr val="007198"/>
                </a:solidFill>
              </a:rPr>
              <a:t>Candidate Number: </a:t>
            </a:r>
            <a:r>
              <a:rPr lang="en-US" sz="2800" dirty="0">
                <a:solidFill>
                  <a:srgbClr val="83276A"/>
                </a:solidFill>
              </a:rPr>
              <a:t>{Candidate number}</a:t>
            </a:r>
          </a:p>
        </p:txBody>
      </p:sp>
      <p:sp>
        <p:nvSpPr>
          <p:cNvPr id="16" name="object 2">
            <a:extLst>
              <a:ext uri="{FF2B5EF4-FFF2-40B4-BE49-F238E27FC236}">
                <a16:creationId xmlns:a16="http://schemas.microsoft.com/office/drawing/2014/main" id="{C306657E-C94E-2D3C-11E7-4AACFBE37406}"/>
              </a:ext>
            </a:extLst>
          </p:cNvPr>
          <p:cNvSpPr txBox="1">
            <a:spLocks/>
          </p:cNvSpPr>
          <p:nvPr/>
        </p:nvSpPr>
        <p:spPr>
          <a:xfrm>
            <a:off x="3542030" y="4874838"/>
            <a:ext cx="5105400" cy="961802"/>
          </a:xfrm>
          <a:prstGeom prst="rect">
            <a:avLst/>
          </a:prstGeom>
        </p:spPr>
        <p:txBody>
          <a:bodyPr vert="horz" wrap="square" lIns="0" tIns="12700" rIns="0" bIns="0" rtlCol="0">
            <a:spAutoFit/>
          </a:bodyPr>
          <a:lstStyle>
            <a:lvl1pPr>
              <a:defRPr sz="2900" b="1" i="0">
                <a:solidFill>
                  <a:srgbClr val="00589D"/>
                </a:solidFill>
                <a:latin typeface="Arial"/>
                <a:ea typeface="+mj-ea"/>
                <a:cs typeface="Arial"/>
              </a:defRPr>
            </a:lvl1pPr>
          </a:lstStyle>
          <a:p>
            <a:pPr marL="19050">
              <a:spcBef>
                <a:spcPts val="100"/>
              </a:spcBef>
            </a:pPr>
            <a:r>
              <a:rPr lang="en-US" sz="2000" dirty="0">
                <a:solidFill>
                  <a:srgbClr val="007198"/>
                </a:solidFill>
              </a:rPr>
              <a:t>View: </a:t>
            </a:r>
            <a:r>
              <a:rPr lang="en-US" sz="2000" dirty="0">
                <a:solidFill>
                  <a:srgbClr val="83276A"/>
                </a:solidFill>
              </a:rPr>
              <a:t>{View}</a:t>
            </a:r>
          </a:p>
          <a:p>
            <a:pPr marL="19050">
              <a:spcBef>
                <a:spcPts val="100"/>
              </a:spcBef>
            </a:pPr>
            <a:r>
              <a:rPr lang="en-US" sz="2000" dirty="0">
                <a:solidFill>
                  <a:srgbClr val="007198"/>
                </a:solidFill>
              </a:rPr>
              <a:t>Date Photograph taken: </a:t>
            </a:r>
            <a:r>
              <a:rPr lang="en-US" sz="2000" dirty="0">
                <a:solidFill>
                  <a:srgbClr val="83276A"/>
                </a:solidFill>
              </a:rPr>
              <a:t>{01/01/2000}</a:t>
            </a:r>
          </a:p>
          <a:p>
            <a:pPr marL="19050">
              <a:spcBef>
                <a:spcPts val="100"/>
              </a:spcBef>
            </a:pPr>
            <a:r>
              <a:rPr lang="en-US" sz="2000" dirty="0">
                <a:solidFill>
                  <a:srgbClr val="007198"/>
                </a:solidFill>
              </a:rPr>
              <a:t>Patient Initials: </a:t>
            </a:r>
            <a:r>
              <a:rPr lang="en-US" sz="2000" dirty="0">
                <a:solidFill>
                  <a:srgbClr val="83276A"/>
                </a:solidFill>
              </a:rPr>
              <a:t>{ABC}</a:t>
            </a:r>
          </a:p>
        </p:txBody>
      </p:sp>
      <p:sp>
        <p:nvSpPr>
          <p:cNvPr id="17" name="object 13">
            <a:extLst>
              <a:ext uri="{FF2B5EF4-FFF2-40B4-BE49-F238E27FC236}">
                <a16:creationId xmlns:a16="http://schemas.microsoft.com/office/drawing/2014/main" id="{DD1E9DE7-4000-432C-7D8F-11F210347D13}"/>
              </a:ext>
            </a:extLst>
          </p:cNvPr>
          <p:cNvSpPr txBox="1"/>
          <p:nvPr/>
        </p:nvSpPr>
        <p:spPr>
          <a:xfrm>
            <a:off x="1230904" y="2518235"/>
            <a:ext cx="8991600" cy="382156"/>
          </a:xfrm>
          <a:prstGeom prst="rect">
            <a:avLst/>
          </a:prstGeom>
        </p:spPr>
        <p:txBody>
          <a:bodyPr vert="horz" wrap="square" lIns="0" tIns="12700" rIns="0" bIns="0" rtlCol="0">
            <a:spAutoFit/>
          </a:bodyPr>
          <a:lstStyle/>
          <a:p>
            <a:pPr marL="298450" marR="5080" indent="-285750">
              <a:spcBef>
                <a:spcPts val="120"/>
              </a:spcBef>
              <a:buFont typeface="Wingdings" panose="05000000000000000000" pitchFamily="2" charset="2"/>
              <a:buChar char="Ø"/>
            </a:pPr>
            <a:r>
              <a:rPr lang="en-US" sz="2400" dirty="0">
                <a:solidFill>
                  <a:srgbClr val="221F1F"/>
                </a:solidFill>
                <a:latin typeface="Arial"/>
                <a:cs typeface="Arial"/>
              </a:rPr>
              <a:t>Insert photos</a:t>
            </a:r>
            <a:endParaRPr lang="en-US" sz="2400" dirty="0">
              <a:latin typeface="Arial"/>
              <a:cs typeface="Arial"/>
            </a:endParaRPr>
          </a:p>
        </p:txBody>
      </p:sp>
    </p:spTree>
    <p:extLst>
      <p:ext uri="{BB962C8B-B14F-4D97-AF65-F5344CB8AC3E}">
        <p14:creationId xmlns:p14="http://schemas.microsoft.com/office/powerpoint/2010/main" val="350238288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5575D9-A0D1-A5D4-E75A-859B473BAAA4}"/>
            </a:ext>
          </a:extLst>
        </p:cNvPr>
        <p:cNvGrpSpPr/>
        <p:nvPr/>
      </p:nvGrpSpPr>
      <p:grpSpPr>
        <a:xfrm>
          <a:off x="0" y="0"/>
          <a:ext cx="0" cy="0"/>
          <a:chOff x="0" y="0"/>
          <a:chExt cx="0" cy="0"/>
        </a:xfrm>
      </p:grpSpPr>
      <p:grpSp>
        <p:nvGrpSpPr>
          <p:cNvPr id="3" name="object 3">
            <a:extLst>
              <a:ext uri="{FF2B5EF4-FFF2-40B4-BE49-F238E27FC236}">
                <a16:creationId xmlns:a16="http://schemas.microsoft.com/office/drawing/2014/main" id="{BD485742-82A0-0190-6031-0266A4D26763}"/>
              </a:ext>
            </a:extLst>
          </p:cNvPr>
          <p:cNvGrpSpPr/>
          <p:nvPr/>
        </p:nvGrpSpPr>
        <p:grpSpPr>
          <a:xfrm>
            <a:off x="0" y="0"/>
            <a:ext cx="12189460" cy="1392555"/>
            <a:chOff x="0" y="0"/>
            <a:chExt cx="12189460" cy="1392555"/>
          </a:xfrm>
        </p:grpSpPr>
        <p:sp>
          <p:nvSpPr>
            <p:cNvPr id="4" name="object 4">
              <a:extLst>
                <a:ext uri="{FF2B5EF4-FFF2-40B4-BE49-F238E27FC236}">
                  <a16:creationId xmlns:a16="http://schemas.microsoft.com/office/drawing/2014/main" id="{9A840A9C-05BE-66B9-6BFB-B8193371F1CF}"/>
                </a:ext>
              </a:extLst>
            </p:cNvPr>
            <p:cNvSpPr/>
            <p:nvPr/>
          </p:nvSpPr>
          <p:spPr>
            <a:xfrm>
              <a:off x="0" y="0"/>
              <a:ext cx="12189460" cy="1375410"/>
            </a:xfrm>
            <a:custGeom>
              <a:avLst/>
              <a:gdLst/>
              <a:ahLst/>
              <a:cxnLst/>
              <a:rect l="l" t="t" r="r" b="b"/>
              <a:pathLst>
                <a:path w="12189460" h="1375410">
                  <a:moveTo>
                    <a:pt x="12188952" y="0"/>
                  </a:moveTo>
                  <a:lnTo>
                    <a:pt x="10822457" y="0"/>
                  </a:lnTo>
                  <a:lnTo>
                    <a:pt x="0" y="0"/>
                  </a:lnTo>
                  <a:lnTo>
                    <a:pt x="0" y="226783"/>
                  </a:lnTo>
                  <a:lnTo>
                    <a:pt x="10822457" y="226783"/>
                  </a:lnTo>
                  <a:lnTo>
                    <a:pt x="10822457" y="1375003"/>
                  </a:lnTo>
                  <a:lnTo>
                    <a:pt x="12188952" y="1375003"/>
                  </a:lnTo>
                  <a:lnTo>
                    <a:pt x="12188952" y="226783"/>
                  </a:lnTo>
                  <a:lnTo>
                    <a:pt x="12188952" y="0"/>
                  </a:lnTo>
                  <a:close/>
                </a:path>
              </a:pathLst>
            </a:custGeom>
            <a:solidFill>
              <a:srgbClr val="007699"/>
            </a:solidFill>
          </p:spPr>
          <p:txBody>
            <a:bodyPr wrap="square" lIns="0" tIns="0" rIns="0" bIns="0" rtlCol="0"/>
            <a:lstStyle/>
            <a:p>
              <a:endParaRPr/>
            </a:p>
          </p:txBody>
        </p:sp>
        <p:sp>
          <p:nvSpPr>
            <p:cNvPr id="5" name="object 5">
              <a:extLst>
                <a:ext uri="{FF2B5EF4-FFF2-40B4-BE49-F238E27FC236}">
                  <a16:creationId xmlns:a16="http://schemas.microsoft.com/office/drawing/2014/main" id="{36E9F237-F5F5-85E9-0B52-E1D99A95ABD0}"/>
                </a:ext>
              </a:extLst>
            </p:cNvPr>
            <p:cNvSpPr/>
            <p:nvPr/>
          </p:nvSpPr>
          <p:spPr>
            <a:xfrm>
              <a:off x="10822457" y="1368653"/>
              <a:ext cx="1366520" cy="12700"/>
            </a:xfrm>
            <a:custGeom>
              <a:avLst/>
              <a:gdLst/>
              <a:ahLst/>
              <a:cxnLst/>
              <a:rect l="l" t="t" r="r" b="b"/>
              <a:pathLst>
                <a:path w="1366520" h="12700">
                  <a:moveTo>
                    <a:pt x="0" y="12700"/>
                  </a:moveTo>
                  <a:lnTo>
                    <a:pt x="1366494" y="12700"/>
                  </a:lnTo>
                  <a:lnTo>
                    <a:pt x="1366494" y="0"/>
                  </a:lnTo>
                  <a:lnTo>
                    <a:pt x="0" y="0"/>
                  </a:lnTo>
                  <a:lnTo>
                    <a:pt x="0" y="12700"/>
                  </a:lnTo>
                  <a:close/>
                </a:path>
              </a:pathLst>
            </a:custGeom>
            <a:solidFill>
              <a:srgbClr val="FFFFFF"/>
            </a:solidFill>
          </p:spPr>
          <p:txBody>
            <a:bodyPr wrap="square" lIns="0" tIns="0" rIns="0" bIns="0" rtlCol="0"/>
            <a:lstStyle/>
            <a:p>
              <a:endParaRPr/>
            </a:p>
          </p:txBody>
        </p:sp>
        <p:sp>
          <p:nvSpPr>
            <p:cNvPr id="6" name="object 6">
              <a:extLst>
                <a:ext uri="{FF2B5EF4-FFF2-40B4-BE49-F238E27FC236}">
                  <a16:creationId xmlns:a16="http://schemas.microsoft.com/office/drawing/2014/main" id="{E09F7478-B7C7-9DC0-64C3-6A58280EF043}"/>
                </a:ext>
              </a:extLst>
            </p:cNvPr>
            <p:cNvSpPr/>
            <p:nvPr/>
          </p:nvSpPr>
          <p:spPr>
            <a:xfrm>
              <a:off x="10822457" y="0"/>
              <a:ext cx="0" cy="1375410"/>
            </a:xfrm>
            <a:custGeom>
              <a:avLst/>
              <a:gdLst/>
              <a:ahLst/>
              <a:cxnLst/>
              <a:rect l="l" t="t" r="r" b="b"/>
              <a:pathLst>
                <a:path h="1375410">
                  <a:moveTo>
                    <a:pt x="0" y="0"/>
                  </a:moveTo>
                  <a:lnTo>
                    <a:pt x="0" y="1375003"/>
                  </a:lnTo>
                </a:path>
              </a:pathLst>
            </a:custGeom>
            <a:ln w="12700">
              <a:solidFill>
                <a:srgbClr val="FFFFFF"/>
              </a:solidFill>
            </a:ln>
          </p:spPr>
          <p:txBody>
            <a:bodyPr wrap="square" lIns="0" tIns="0" rIns="0" bIns="0" rtlCol="0"/>
            <a:lstStyle/>
            <a:p>
              <a:endParaRPr/>
            </a:p>
          </p:txBody>
        </p:sp>
        <p:sp>
          <p:nvSpPr>
            <p:cNvPr id="7" name="object 7">
              <a:extLst>
                <a:ext uri="{FF2B5EF4-FFF2-40B4-BE49-F238E27FC236}">
                  <a16:creationId xmlns:a16="http://schemas.microsoft.com/office/drawing/2014/main" id="{C2AE8C93-8247-4DC5-084B-71BC4B46FBE5}"/>
                </a:ext>
              </a:extLst>
            </p:cNvPr>
            <p:cNvSpPr/>
            <p:nvPr/>
          </p:nvSpPr>
          <p:spPr>
            <a:xfrm>
              <a:off x="10822461" y="8511"/>
              <a:ext cx="1366520" cy="1366520"/>
            </a:xfrm>
            <a:custGeom>
              <a:avLst/>
              <a:gdLst/>
              <a:ahLst/>
              <a:cxnLst/>
              <a:rect l="l" t="t" r="r" b="b"/>
              <a:pathLst>
                <a:path w="1366520" h="1366520">
                  <a:moveTo>
                    <a:pt x="1366494" y="0"/>
                  </a:moveTo>
                  <a:lnTo>
                    <a:pt x="0" y="1366494"/>
                  </a:lnTo>
                  <a:lnTo>
                    <a:pt x="1366494" y="1366494"/>
                  </a:lnTo>
                  <a:lnTo>
                    <a:pt x="1366494" y="0"/>
                  </a:lnTo>
                  <a:close/>
                </a:path>
              </a:pathLst>
            </a:custGeom>
            <a:solidFill>
              <a:srgbClr val="004E66"/>
            </a:solidFill>
          </p:spPr>
          <p:txBody>
            <a:bodyPr wrap="square" lIns="0" tIns="0" rIns="0" bIns="0" rtlCol="0"/>
            <a:lstStyle/>
            <a:p>
              <a:endParaRPr/>
            </a:p>
          </p:txBody>
        </p:sp>
        <p:sp>
          <p:nvSpPr>
            <p:cNvPr id="8" name="object 8">
              <a:extLst>
                <a:ext uri="{FF2B5EF4-FFF2-40B4-BE49-F238E27FC236}">
                  <a16:creationId xmlns:a16="http://schemas.microsoft.com/office/drawing/2014/main" id="{C8CB41BB-180F-A37A-CBA5-284A3587AC22}"/>
                </a:ext>
              </a:extLst>
            </p:cNvPr>
            <p:cNvSpPr/>
            <p:nvPr/>
          </p:nvSpPr>
          <p:spPr>
            <a:xfrm>
              <a:off x="0" y="1275626"/>
              <a:ext cx="2957195" cy="116839"/>
            </a:xfrm>
            <a:custGeom>
              <a:avLst/>
              <a:gdLst/>
              <a:ahLst/>
              <a:cxnLst/>
              <a:rect l="l" t="t" r="r" b="b"/>
              <a:pathLst>
                <a:path w="2957195" h="116840">
                  <a:moveTo>
                    <a:pt x="0" y="116649"/>
                  </a:moveTo>
                  <a:lnTo>
                    <a:pt x="2956941" y="116649"/>
                  </a:lnTo>
                  <a:lnTo>
                    <a:pt x="2956941" y="0"/>
                  </a:lnTo>
                  <a:lnTo>
                    <a:pt x="0" y="0"/>
                  </a:lnTo>
                  <a:lnTo>
                    <a:pt x="0" y="116649"/>
                  </a:lnTo>
                  <a:close/>
                </a:path>
              </a:pathLst>
            </a:custGeom>
            <a:solidFill>
              <a:srgbClr val="007198"/>
            </a:solidFill>
          </p:spPr>
          <p:txBody>
            <a:bodyPr wrap="square" lIns="0" tIns="0" rIns="0" bIns="0" rtlCol="0"/>
            <a:lstStyle/>
            <a:p>
              <a:endParaRPr/>
            </a:p>
          </p:txBody>
        </p:sp>
        <p:sp>
          <p:nvSpPr>
            <p:cNvPr id="9" name="object 9">
              <a:extLst>
                <a:ext uri="{FF2B5EF4-FFF2-40B4-BE49-F238E27FC236}">
                  <a16:creationId xmlns:a16="http://schemas.microsoft.com/office/drawing/2014/main" id="{4F7D22E9-E886-2539-4F79-A11E1297655C}"/>
                </a:ext>
              </a:extLst>
            </p:cNvPr>
            <p:cNvSpPr/>
            <p:nvPr/>
          </p:nvSpPr>
          <p:spPr>
            <a:xfrm>
              <a:off x="2956941" y="1275626"/>
              <a:ext cx="3044190" cy="116839"/>
            </a:xfrm>
            <a:custGeom>
              <a:avLst/>
              <a:gdLst/>
              <a:ahLst/>
              <a:cxnLst/>
              <a:rect l="l" t="t" r="r" b="b"/>
              <a:pathLst>
                <a:path w="3044190" h="116840">
                  <a:moveTo>
                    <a:pt x="0" y="116649"/>
                  </a:moveTo>
                  <a:lnTo>
                    <a:pt x="3043745" y="116649"/>
                  </a:lnTo>
                  <a:lnTo>
                    <a:pt x="3043745" y="0"/>
                  </a:lnTo>
                  <a:lnTo>
                    <a:pt x="0" y="0"/>
                  </a:lnTo>
                  <a:lnTo>
                    <a:pt x="0" y="116649"/>
                  </a:lnTo>
                  <a:close/>
                </a:path>
              </a:pathLst>
            </a:custGeom>
            <a:solidFill>
              <a:srgbClr val="83276A"/>
            </a:solidFill>
          </p:spPr>
          <p:txBody>
            <a:bodyPr wrap="square" lIns="0" tIns="0" rIns="0" bIns="0" rtlCol="0"/>
            <a:lstStyle/>
            <a:p>
              <a:endParaRPr/>
            </a:p>
          </p:txBody>
        </p:sp>
        <p:sp>
          <p:nvSpPr>
            <p:cNvPr id="10" name="object 10">
              <a:extLst>
                <a:ext uri="{FF2B5EF4-FFF2-40B4-BE49-F238E27FC236}">
                  <a16:creationId xmlns:a16="http://schemas.microsoft.com/office/drawing/2014/main" id="{2930F4C1-473B-BA2F-1ED1-E88E7DFC4D61}"/>
                </a:ext>
              </a:extLst>
            </p:cNvPr>
            <p:cNvSpPr/>
            <p:nvPr/>
          </p:nvSpPr>
          <p:spPr>
            <a:xfrm>
              <a:off x="6000686" y="1275626"/>
              <a:ext cx="3357245" cy="116839"/>
            </a:xfrm>
            <a:custGeom>
              <a:avLst/>
              <a:gdLst/>
              <a:ahLst/>
              <a:cxnLst/>
              <a:rect l="l" t="t" r="r" b="b"/>
              <a:pathLst>
                <a:path w="3357245" h="116840">
                  <a:moveTo>
                    <a:pt x="0" y="116649"/>
                  </a:moveTo>
                  <a:lnTo>
                    <a:pt x="3356749" y="116649"/>
                  </a:lnTo>
                  <a:lnTo>
                    <a:pt x="3356749" y="0"/>
                  </a:lnTo>
                  <a:lnTo>
                    <a:pt x="0" y="0"/>
                  </a:lnTo>
                  <a:lnTo>
                    <a:pt x="0" y="116649"/>
                  </a:lnTo>
                  <a:close/>
                </a:path>
              </a:pathLst>
            </a:custGeom>
            <a:solidFill>
              <a:srgbClr val="033B6A"/>
            </a:solidFill>
          </p:spPr>
          <p:txBody>
            <a:bodyPr wrap="square" lIns="0" tIns="0" rIns="0" bIns="0" rtlCol="0"/>
            <a:lstStyle/>
            <a:p>
              <a:endParaRPr/>
            </a:p>
          </p:txBody>
        </p:sp>
        <p:sp>
          <p:nvSpPr>
            <p:cNvPr id="11" name="object 11">
              <a:extLst>
                <a:ext uri="{FF2B5EF4-FFF2-40B4-BE49-F238E27FC236}">
                  <a16:creationId xmlns:a16="http://schemas.microsoft.com/office/drawing/2014/main" id="{965435D4-D016-756F-A0F5-50A0A391660F}"/>
                </a:ext>
              </a:extLst>
            </p:cNvPr>
            <p:cNvSpPr/>
            <p:nvPr/>
          </p:nvSpPr>
          <p:spPr>
            <a:xfrm>
              <a:off x="9357436" y="1275626"/>
              <a:ext cx="2832100" cy="116839"/>
            </a:xfrm>
            <a:custGeom>
              <a:avLst/>
              <a:gdLst/>
              <a:ahLst/>
              <a:cxnLst/>
              <a:rect l="l" t="t" r="r" b="b"/>
              <a:pathLst>
                <a:path w="2832100" h="116840">
                  <a:moveTo>
                    <a:pt x="2831515" y="0"/>
                  </a:moveTo>
                  <a:lnTo>
                    <a:pt x="0" y="0"/>
                  </a:lnTo>
                  <a:lnTo>
                    <a:pt x="0" y="116649"/>
                  </a:lnTo>
                  <a:lnTo>
                    <a:pt x="2831515" y="116649"/>
                  </a:lnTo>
                  <a:lnTo>
                    <a:pt x="2831515" y="0"/>
                  </a:lnTo>
                  <a:close/>
                </a:path>
              </a:pathLst>
            </a:custGeom>
            <a:solidFill>
              <a:srgbClr val="1F6A84"/>
            </a:solidFill>
          </p:spPr>
          <p:txBody>
            <a:bodyPr wrap="square" lIns="0" tIns="0" rIns="0" bIns="0" rtlCol="0"/>
            <a:lstStyle/>
            <a:p>
              <a:endParaRPr/>
            </a:p>
          </p:txBody>
        </p:sp>
        <p:pic>
          <p:nvPicPr>
            <p:cNvPr id="12" name="object 12">
              <a:extLst>
                <a:ext uri="{FF2B5EF4-FFF2-40B4-BE49-F238E27FC236}">
                  <a16:creationId xmlns:a16="http://schemas.microsoft.com/office/drawing/2014/main" id="{5D7E3C7C-2B13-0CB6-21C8-9A8669694771}"/>
                </a:ext>
              </a:extLst>
            </p:cNvPr>
            <p:cNvPicPr/>
            <p:nvPr/>
          </p:nvPicPr>
          <p:blipFill>
            <a:blip r:embed="rId2" cstate="print"/>
            <a:stretch>
              <a:fillRect/>
            </a:stretch>
          </p:blipFill>
          <p:spPr>
            <a:xfrm>
              <a:off x="577773" y="266509"/>
              <a:ext cx="1845106" cy="917575"/>
            </a:xfrm>
            <a:prstGeom prst="rect">
              <a:avLst/>
            </a:prstGeom>
          </p:spPr>
        </p:pic>
      </p:grpSp>
      <p:sp>
        <p:nvSpPr>
          <p:cNvPr id="14" name="object 14">
            <a:extLst>
              <a:ext uri="{FF2B5EF4-FFF2-40B4-BE49-F238E27FC236}">
                <a16:creationId xmlns:a16="http://schemas.microsoft.com/office/drawing/2014/main" id="{6B3CEC53-2640-7B9D-A810-D65B41AE341B}"/>
              </a:ext>
            </a:extLst>
          </p:cNvPr>
          <p:cNvSpPr txBox="1">
            <a:spLocks noGrp="1"/>
          </p:cNvSpPr>
          <p:nvPr>
            <p:ph type="ftr" sz="quarter" idx="5"/>
          </p:nvPr>
        </p:nvSpPr>
        <p:spPr>
          <a:xfrm>
            <a:off x="4039483" y="6400800"/>
            <a:ext cx="4113033" cy="205184"/>
          </a:xfrm>
          <a:prstGeom prst="rect">
            <a:avLst/>
          </a:prstGeom>
        </p:spPr>
        <p:txBody>
          <a:bodyPr vert="horz" wrap="square" lIns="0" tIns="0" rIns="0" bIns="0" rtlCol="0">
            <a:spAutoFit/>
          </a:bodyPr>
          <a:lstStyle/>
          <a:p>
            <a:pPr marL="12700">
              <a:lnSpc>
                <a:spcPts val="1645"/>
              </a:lnSpc>
            </a:pPr>
            <a:r>
              <a:rPr lang="en-US" dirty="0"/>
              <a:t>2027</a:t>
            </a:r>
            <a:r>
              <a:rPr lang="en-US" spc="360" dirty="0"/>
              <a:t> </a:t>
            </a:r>
            <a:r>
              <a:rPr dirty="0"/>
              <a:t>|</a:t>
            </a:r>
            <a:r>
              <a:rPr spc="310" dirty="0"/>
              <a:t> </a:t>
            </a:r>
            <a:r>
              <a:rPr dirty="0"/>
              <a:t>American</a:t>
            </a:r>
            <a:r>
              <a:rPr spc="-70" dirty="0"/>
              <a:t> </a:t>
            </a:r>
            <a:r>
              <a:rPr dirty="0"/>
              <a:t>Academy</a:t>
            </a:r>
            <a:r>
              <a:rPr spc="-10" dirty="0"/>
              <a:t> </a:t>
            </a:r>
            <a:r>
              <a:rPr dirty="0"/>
              <a:t>of</a:t>
            </a:r>
            <a:r>
              <a:rPr spc="-10" dirty="0"/>
              <a:t> </a:t>
            </a:r>
            <a:r>
              <a:rPr dirty="0"/>
              <a:t>Implant</a:t>
            </a:r>
            <a:r>
              <a:rPr spc="-15" dirty="0"/>
              <a:t> </a:t>
            </a:r>
            <a:r>
              <a:rPr dirty="0"/>
              <a:t>Dentistry</a:t>
            </a:r>
            <a:r>
              <a:rPr spc="365" dirty="0"/>
              <a:t> </a:t>
            </a:r>
            <a:endParaRPr spc="-50" dirty="0"/>
          </a:p>
        </p:txBody>
      </p:sp>
      <p:sp>
        <p:nvSpPr>
          <p:cNvPr id="15" name="object 2">
            <a:extLst>
              <a:ext uri="{FF2B5EF4-FFF2-40B4-BE49-F238E27FC236}">
                <a16:creationId xmlns:a16="http://schemas.microsoft.com/office/drawing/2014/main" id="{EA19F8A5-BDDF-A2D7-B1B0-01CDEC35ADB3}"/>
              </a:ext>
            </a:extLst>
          </p:cNvPr>
          <p:cNvSpPr txBox="1">
            <a:spLocks/>
          </p:cNvSpPr>
          <p:nvPr/>
        </p:nvSpPr>
        <p:spPr>
          <a:xfrm>
            <a:off x="2956941" y="530889"/>
            <a:ext cx="10130563" cy="443711"/>
          </a:xfrm>
          <a:prstGeom prst="rect">
            <a:avLst/>
          </a:prstGeom>
        </p:spPr>
        <p:txBody>
          <a:bodyPr vert="horz" wrap="square" lIns="0" tIns="12700" rIns="0" bIns="0" rtlCol="0">
            <a:spAutoFit/>
          </a:bodyPr>
          <a:lstStyle>
            <a:lvl1pPr>
              <a:defRPr sz="2900" b="1" i="0">
                <a:solidFill>
                  <a:srgbClr val="00589D"/>
                </a:solidFill>
                <a:latin typeface="Arial"/>
                <a:ea typeface="+mj-ea"/>
                <a:cs typeface="Arial"/>
              </a:defRPr>
            </a:lvl1pPr>
          </a:lstStyle>
          <a:p>
            <a:pPr marL="19050">
              <a:spcBef>
                <a:spcPts val="100"/>
              </a:spcBef>
            </a:pPr>
            <a:r>
              <a:rPr lang="en-US" sz="2800" dirty="0">
                <a:solidFill>
                  <a:srgbClr val="007198"/>
                </a:solidFill>
              </a:rPr>
              <a:t>Candidate Number: </a:t>
            </a:r>
            <a:r>
              <a:rPr lang="en-US" sz="2800" dirty="0">
                <a:solidFill>
                  <a:srgbClr val="83276A"/>
                </a:solidFill>
              </a:rPr>
              <a:t>{Candidate number}</a:t>
            </a:r>
          </a:p>
        </p:txBody>
      </p:sp>
      <p:sp>
        <p:nvSpPr>
          <p:cNvPr id="16" name="object 2">
            <a:extLst>
              <a:ext uri="{FF2B5EF4-FFF2-40B4-BE49-F238E27FC236}">
                <a16:creationId xmlns:a16="http://schemas.microsoft.com/office/drawing/2014/main" id="{732F1FEB-DDD6-B882-7AA0-A78B41D836FD}"/>
              </a:ext>
            </a:extLst>
          </p:cNvPr>
          <p:cNvSpPr txBox="1">
            <a:spLocks/>
          </p:cNvSpPr>
          <p:nvPr/>
        </p:nvSpPr>
        <p:spPr>
          <a:xfrm>
            <a:off x="3542030" y="4874838"/>
            <a:ext cx="5105400" cy="961802"/>
          </a:xfrm>
          <a:prstGeom prst="rect">
            <a:avLst/>
          </a:prstGeom>
        </p:spPr>
        <p:txBody>
          <a:bodyPr vert="horz" wrap="square" lIns="0" tIns="12700" rIns="0" bIns="0" rtlCol="0">
            <a:spAutoFit/>
          </a:bodyPr>
          <a:lstStyle>
            <a:lvl1pPr>
              <a:defRPr sz="2900" b="1" i="0">
                <a:solidFill>
                  <a:srgbClr val="00589D"/>
                </a:solidFill>
                <a:latin typeface="Arial"/>
                <a:ea typeface="+mj-ea"/>
                <a:cs typeface="Arial"/>
              </a:defRPr>
            </a:lvl1pPr>
          </a:lstStyle>
          <a:p>
            <a:pPr marL="19050">
              <a:spcBef>
                <a:spcPts val="100"/>
              </a:spcBef>
            </a:pPr>
            <a:r>
              <a:rPr lang="en-US" sz="2000" dirty="0">
                <a:solidFill>
                  <a:srgbClr val="007198"/>
                </a:solidFill>
              </a:rPr>
              <a:t>View: </a:t>
            </a:r>
            <a:r>
              <a:rPr lang="en-US" sz="2000" dirty="0">
                <a:solidFill>
                  <a:srgbClr val="83276A"/>
                </a:solidFill>
              </a:rPr>
              <a:t>{View}</a:t>
            </a:r>
          </a:p>
          <a:p>
            <a:pPr marL="19050">
              <a:spcBef>
                <a:spcPts val="100"/>
              </a:spcBef>
            </a:pPr>
            <a:r>
              <a:rPr lang="en-US" sz="2000" dirty="0">
                <a:solidFill>
                  <a:srgbClr val="007198"/>
                </a:solidFill>
              </a:rPr>
              <a:t>Date Photograph taken: </a:t>
            </a:r>
            <a:r>
              <a:rPr lang="en-US" sz="2000" dirty="0">
                <a:solidFill>
                  <a:srgbClr val="83276A"/>
                </a:solidFill>
              </a:rPr>
              <a:t>{01/01/2000}</a:t>
            </a:r>
          </a:p>
          <a:p>
            <a:pPr marL="19050">
              <a:spcBef>
                <a:spcPts val="100"/>
              </a:spcBef>
            </a:pPr>
            <a:r>
              <a:rPr lang="en-US" sz="2000" dirty="0">
                <a:solidFill>
                  <a:srgbClr val="007198"/>
                </a:solidFill>
              </a:rPr>
              <a:t>Patient Initials: </a:t>
            </a:r>
            <a:r>
              <a:rPr lang="en-US" sz="2000" dirty="0">
                <a:solidFill>
                  <a:srgbClr val="83276A"/>
                </a:solidFill>
              </a:rPr>
              <a:t>{ABC}</a:t>
            </a:r>
          </a:p>
        </p:txBody>
      </p:sp>
      <p:sp>
        <p:nvSpPr>
          <p:cNvPr id="17" name="object 13">
            <a:extLst>
              <a:ext uri="{FF2B5EF4-FFF2-40B4-BE49-F238E27FC236}">
                <a16:creationId xmlns:a16="http://schemas.microsoft.com/office/drawing/2014/main" id="{7BBBE79B-6F43-2D73-958D-1A764B545F93}"/>
              </a:ext>
            </a:extLst>
          </p:cNvPr>
          <p:cNvSpPr txBox="1"/>
          <p:nvPr/>
        </p:nvSpPr>
        <p:spPr>
          <a:xfrm>
            <a:off x="1230904" y="2518235"/>
            <a:ext cx="8991600" cy="382156"/>
          </a:xfrm>
          <a:prstGeom prst="rect">
            <a:avLst/>
          </a:prstGeom>
        </p:spPr>
        <p:txBody>
          <a:bodyPr vert="horz" wrap="square" lIns="0" tIns="12700" rIns="0" bIns="0" rtlCol="0">
            <a:spAutoFit/>
          </a:bodyPr>
          <a:lstStyle/>
          <a:p>
            <a:pPr marL="298450" marR="5080" indent="-285750">
              <a:spcBef>
                <a:spcPts val="120"/>
              </a:spcBef>
              <a:buFont typeface="Wingdings" panose="05000000000000000000" pitchFamily="2" charset="2"/>
              <a:buChar char="Ø"/>
            </a:pPr>
            <a:r>
              <a:rPr lang="en-US" sz="2400" dirty="0">
                <a:solidFill>
                  <a:srgbClr val="221F1F"/>
                </a:solidFill>
                <a:latin typeface="Arial"/>
                <a:cs typeface="Arial"/>
              </a:rPr>
              <a:t>Insert photos</a:t>
            </a:r>
            <a:endParaRPr lang="en-US" sz="2400" dirty="0">
              <a:latin typeface="Arial"/>
              <a:cs typeface="Arial"/>
            </a:endParaRPr>
          </a:p>
        </p:txBody>
      </p:sp>
    </p:spTree>
    <p:extLst>
      <p:ext uri="{BB962C8B-B14F-4D97-AF65-F5344CB8AC3E}">
        <p14:creationId xmlns:p14="http://schemas.microsoft.com/office/powerpoint/2010/main" val="188588851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1ED212-FA36-E014-0BC8-D43E9FB22C0A}"/>
            </a:ext>
          </a:extLst>
        </p:cNvPr>
        <p:cNvGrpSpPr/>
        <p:nvPr/>
      </p:nvGrpSpPr>
      <p:grpSpPr>
        <a:xfrm>
          <a:off x="0" y="0"/>
          <a:ext cx="0" cy="0"/>
          <a:chOff x="0" y="0"/>
          <a:chExt cx="0" cy="0"/>
        </a:xfrm>
      </p:grpSpPr>
      <p:grpSp>
        <p:nvGrpSpPr>
          <p:cNvPr id="3" name="object 3">
            <a:extLst>
              <a:ext uri="{FF2B5EF4-FFF2-40B4-BE49-F238E27FC236}">
                <a16:creationId xmlns:a16="http://schemas.microsoft.com/office/drawing/2014/main" id="{0E75240F-66F2-7C33-2E2C-BCC750D2CEE0}"/>
              </a:ext>
            </a:extLst>
          </p:cNvPr>
          <p:cNvGrpSpPr/>
          <p:nvPr/>
        </p:nvGrpSpPr>
        <p:grpSpPr>
          <a:xfrm>
            <a:off x="0" y="0"/>
            <a:ext cx="12189460" cy="1392555"/>
            <a:chOff x="0" y="0"/>
            <a:chExt cx="12189460" cy="1392555"/>
          </a:xfrm>
        </p:grpSpPr>
        <p:sp>
          <p:nvSpPr>
            <p:cNvPr id="4" name="object 4">
              <a:extLst>
                <a:ext uri="{FF2B5EF4-FFF2-40B4-BE49-F238E27FC236}">
                  <a16:creationId xmlns:a16="http://schemas.microsoft.com/office/drawing/2014/main" id="{BA8AD182-A685-C09F-EF3D-AC2E2BB6A289}"/>
                </a:ext>
              </a:extLst>
            </p:cNvPr>
            <p:cNvSpPr/>
            <p:nvPr/>
          </p:nvSpPr>
          <p:spPr>
            <a:xfrm>
              <a:off x="0" y="0"/>
              <a:ext cx="12189460" cy="1375410"/>
            </a:xfrm>
            <a:custGeom>
              <a:avLst/>
              <a:gdLst/>
              <a:ahLst/>
              <a:cxnLst/>
              <a:rect l="l" t="t" r="r" b="b"/>
              <a:pathLst>
                <a:path w="12189460" h="1375410">
                  <a:moveTo>
                    <a:pt x="12188952" y="0"/>
                  </a:moveTo>
                  <a:lnTo>
                    <a:pt x="10822457" y="0"/>
                  </a:lnTo>
                  <a:lnTo>
                    <a:pt x="0" y="0"/>
                  </a:lnTo>
                  <a:lnTo>
                    <a:pt x="0" y="226783"/>
                  </a:lnTo>
                  <a:lnTo>
                    <a:pt x="10822457" y="226783"/>
                  </a:lnTo>
                  <a:lnTo>
                    <a:pt x="10822457" y="1375003"/>
                  </a:lnTo>
                  <a:lnTo>
                    <a:pt x="12188952" y="1375003"/>
                  </a:lnTo>
                  <a:lnTo>
                    <a:pt x="12188952" y="226783"/>
                  </a:lnTo>
                  <a:lnTo>
                    <a:pt x="12188952" y="0"/>
                  </a:lnTo>
                  <a:close/>
                </a:path>
              </a:pathLst>
            </a:custGeom>
            <a:solidFill>
              <a:srgbClr val="007699"/>
            </a:solidFill>
          </p:spPr>
          <p:txBody>
            <a:bodyPr wrap="square" lIns="0" tIns="0" rIns="0" bIns="0" rtlCol="0"/>
            <a:lstStyle/>
            <a:p>
              <a:endParaRPr/>
            </a:p>
          </p:txBody>
        </p:sp>
        <p:sp>
          <p:nvSpPr>
            <p:cNvPr id="5" name="object 5">
              <a:extLst>
                <a:ext uri="{FF2B5EF4-FFF2-40B4-BE49-F238E27FC236}">
                  <a16:creationId xmlns:a16="http://schemas.microsoft.com/office/drawing/2014/main" id="{73FB6435-BE1E-B7D5-65A1-769BEBC5AA18}"/>
                </a:ext>
              </a:extLst>
            </p:cNvPr>
            <p:cNvSpPr/>
            <p:nvPr/>
          </p:nvSpPr>
          <p:spPr>
            <a:xfrm>
              <a:off x="10822457" y="1368653"/>
              <a:ext cx="1366520" cy="12700"/>
            </a:xfrm>
            <a:custGeom>
              <a:avLst/>
              <a:gdLst/>
              <a:ahLst/>
              <a:cxnLst/>
              <a:rect l="l" t="t" r="r" b="b"/>
              <a:pathLst>
                <a:path w="1366520" h="12700">
                  <a:moveTo>
                    <a:pt x="0" y="12700"/>
                  </a:moveTo>
                  <a:lnTo>
                    <a:pt x="1366494" y="12700"/>
                  </a:lnTo>
                  <a:lnTo>
                    <a:pt x="1366494" y="0"/>
                  </a:lnTo>
                  <a:lnTo>
                    <a:pt x="0" y="0"/>
                  </a:lnTo>
                  <a:lnTo>
                    <a:pt x="0" y="12700"/>
                  </a:lnTo>
                  <a:close/>
                </a:path>
              </a:pathLst>
            </a:custGeom>
            <a:solidFill>
              <a:srgbClr val="FFFFFF"/>
            </a:solidFill>
          </p:spPr>
          <p:txBody>
            <a:bodyPr wrap="square" lIns="0" tIns="0" rIns="0" bIns="0" rtlCol="0"/>
            <a:lstStyle/>
            <a:p>
              <a:endParaRPr/>
            </a:p>
          </p:txBody>
        </p:sp>
        <p:sp>
          <p:nvSpPr>
            <p:cNvPr id="6" name="object 6">
              <a:extLst>
                <a:ext uri="{FF2B5EF4-FFF2-40B4-BE49-F238E27FC236}">
                  <a16:creationId xmlns:a16="http://schemas.microsoft.com/office/drawing/2014/main" id="{C0E6DF51-3A19-A584-3F21-B34CE7E164E8}"/>
                </a:ext>
              </a:extLst>
            </p:cNvPr>
            <p:cNvSpPr/>
            <p:nvPr/>
          </p:nvSpPr>
          <p:spPr>
            <a:xfrm>
              <a:off x="10822457" y="0"/>
              <a:ext cx="0" cy="1375410"/>
            </a:xfrm>
            <a:custGeom>
              <a:avLst/>
              <a:gdLst/>
              <a:ahLst/>
              <a:cxnLst/>
              <a:rect l="l" t="t" r="r" b="b"/>
              <a:pathLst>
                <a:path h="1375410">
                  <a:moveTo>
                    <a:pt x="0" y="0"/>
                  </a:moveTo>
                  <a:lnTo>
                    <a:pt x="0" y="1375003"/>
                  </a:lnTo>
                </a:path>
              </a:pathLst>
            </a:custGeom>
            <a:ln w="12700">
              <a:solidFill>
                <a:srgbClr val="FFFFFF"/>
              </a:solidFill>
            </a:ln>
          </p:spPr>
          <p:txBody>
            <a:bodyPr wrap="square" lIns="0" tIns="0" rIns="0" bIns="0" rtlCol="0"/>
            <a:lstStyle/>
            <a:p>
              <a:endParaRPr/>
            </a:p>
          </p:txBody>
        </p:sp>
        <p:sp>
          <p:nvSpPr>
            <p:cNvPr id="7" name="object 7">
              <a:extLst>
                <a:ext uri="{FF2B5EF4-FFF2-40B4-BE49-F238E27FC236}">
                  <a16:creationId xmlns:a16="http://schemas.microsoft.com/office/drawing/2014/main" id="{D54842B0-9A65-069E-F845-F861CC8E0BA9}"/>
                </a:ext>
              </a:extLst>
            </p:cNvPr>
            <p:cNvSpPr/>
            <p:nvPr/>
          </p:nvSpPr>
          <p:spPr>
            <a:xfrm>
              <a:off x="10822461" y="8511"/>
              <a:ext cx="1366520" cy="1366520"/>
            </a:xfrm>
            <a:custGeom>
              <a:avLst/>
              <a:gdLst/>
              <a:ahLst/>
              <a:cxnLst/>
              <a:rect l="l" t="t" r="r" b="b"/>
              <a:pathLst>
                <a:path w="1366520" h="1366520">
                  <a:moveTo>
                    <a:pt x="1366494" y="0"/>
                  </a:moveTo>
                  <a:lnTo>
                    <a:pt x="0" y="1366494"/>
                  </a:lnTo>
                  <a:lnTo>
                    <a:pt x="1366494" y="1366494"/>
                  </a:lnTo>
                  <a:lnTo>
                    <a:pt x="1366494" y="0"/>
                  </a:lnTo>
                  <a:close/>
                </a:path>
              </a:pathLst>
            </a:custGeom>
            <a:solidFill>
              <a:srgbClr val="004E66"/>
            </a:solidFill>
          </p:spPr>
          <p:txBody>
            <a:bodyPr wrap="square" lIns="0" tIns="0" rIns="0" bIns="0" rtlCol="0"/>
            <a:lstStyle/>
            <a:p>
              <a:endParaRPr/>
            </a:p>
          </p:txBody>
        </p:sp>
        <p:sp>
          <p:nvSpPr>
            <p:cNvPr id="8" name="object 8">
              <a:extLst>
                <a:ext uri="{FF2B5EF4-FFF2-40B4-BE49-F238E27FC236}">
                  <a16:creationId xmlns:a16="http://schemas.microsoft.com/office/drawing/2014/main" id="{AEAFAD29-2EA8-C5DA-91B3-D640180F8CDA}"/>
                </a:ext>
              </a:extLst>
            </p:cNvPr>
            <p:cNvSpPr/>
            <p:nvPr/>
          </p:nvSpPr>
          <p:spPr>
            <a:xfrm>
              <a:off x="0" y="1275626"/>
              <a:ext cx="2957195" cy="116839"/>
            </a:xfrm>
            <a:custGeom>
              <a:avLst/>
              <a:gdLst/>
              <a:ahLst/>
              <a:cxnLst/>
              <a:rect l="l" t="t" r="r" b="b"/>
              <a:pathLst>
                <a:path w="2957195" h="116840">
                  <a:moveTo>
                    <a:pt x="0" y="116649"/>
                  </a:moveTo>
                  <a:lnTo>
                    <a:pt x="2956941" y="116649"/>
                  </a:lnTo>
                  <a:lnTo>
                    <a:pt x="2956941" y="0"/>
                  </a:lnTo>
                  <a:lnTo>
                    <a:pt x="0" y="0"/>
                  </a:lnTo>
                  <a:lnTo>
                    <a:pt x="0" y="116649"/>
                  </a:lnTo>
                  <a:close/>
                </a:path>
              </a:pathLst>
            </a:custGeom>
            <a:solidFill>
              <a:srgbClr val="007198"/>
            </a:solidFill>
          </p:spPr>
          <p:txBody>
            <a:bodyPr wrap="square" lIns="0" tIns="0" rIns="0" bIns="0" rtlCol="0"/>
            <a:lstStyle/>
            <a:p>
              <a:endParaRPr/>
            </a:p>
          </p:txBody>
        </p:sp>
        <p:sp>
          <p:nvSpPr>
            <p:cNvPr id="9" name="object 9">
              <a:extLst>
                <a:ext uri="{FF2B5EF4-FFF2-40B4-BE49-F238E27FC236}">
                  <a16:creationId xmlns:a16="http://schemas.microsoft.com/office/drawing/2014/main" id="{44E0CAE6-1F84-E7D5-B4C5-C6260D61B024}"/>
                </a:ext>
              </a:extLst>
            </p:cNvPr>
            <p:cNvSpPr/>
            <p:nvPr/>
          </p:nvSpPr>
          <p:spPr>
            <a:xfrm>
              <a:off x="2956941" y="1275626"/>
              <a:ext cx="3044190" cy="116839"/>
            </a:xfrm>
            <a:custGeom>
              <a:avLst/>
              <a:gdLst/>
              <a:ahLst/>
              <a:cxnLst/>
              <a:rect l="l" t="t" r="r" b="b"/>
              <a:pathLst>
                <a:path w="3044190" h="116840">
                  <a:moveTo>
                    <a:pt x="0" y="116649"/>
                  </a:moveTo>
                  <a:lnTo>
                    <a:pt x="3043745" y="116649"/>
                  </a:lnTo>
                  <a:lnTo>
                    <a:pt x="3043745" y="0"/>
                  </a:lnTo>
                  <a:lnTo>
                    <a:pt x="0" y="0"/>
                  </a:lnTo>
                  <a:lnTo>
                    <a:pt x="0" y="116649"/>
                  </a:lnTo>
                  <a:close/>
                </a:path>
              </a:pathLst>
            </a:custGeom>
            <a:solidFill>
              <a:srgbClr val="83276A"/>
            </a:solidFill>
          </p:spPr>
          <p:txBody>
            <a:bodyPr wrap="square" lIns="0" tIns="0" rIns="0" bIns="0" rtlCol="0"/>
            <a:lstStyle/>
            <a:p>
              <a:endParaRPr/>
            </a:p>
          </p:txBody>
        </p:sp>
        <p:sp>
          <p:nvSpPr>
            <p:cNvPr id="10" name="object 10">
              <a:extLst>
                <a:ext uri="{FF2B5EF4-FFF2-40B4-BE49-F238E27FC236}">
                  <a16:creationId xmlns:a16="http://schemas.microsoft.com/office/drawing/2014/main" id="{8971C9AA-90AF-AF6D-4367-6AC87FF4100B}"/>
                </a:ext>
              </a:extLst>
            </p:cNvPr>
            <p:cNvSpPr/>
            <p:nvPr/>
          </p:nvSpPr>
          <p:spPr>
            <a:xfrm>
              <a:off x="6000686" y="1275626"/>
              <a:ext cx="3357245" cy="116839"/>
            </a:xfrm>
            <a:custGeom>
              <a:avLst/>
              <a:gdLst/>
              <a:ahLst/>
              <a:cxnLst/>
              <a:rect l="l" t="t" r="r" b="b"/>
              <a:pathLst>
                <a:path w="3357245" h="116840">
                  <a:moveTo>
                    <a:pt x="0" y="116649"/>
                  </a:moveTo>
                  <a:lnTo>
                    <a:pt x="3356749" y="116649"/>
                  </a:lnTo>
                  <a:lnTo>
                    <a:pt x="3356749" y="0"/>
                  </a:lnTo>
                  <a:lnTo>
                    <a:pt x="0" y="0"/>
                  </a:lnTo>
                  <a:lnTo>
                    <a:pt x="0" y="116649"/>
                  </a:lnTo>
                  <a:close/>
                </a:path>
              </a:pathLst>
            </a:custGeom>
            <a:solidFill>
              <a:srgbClr val="033B6A"/>
            </a:solidFill>
          </p:spPr>
          <p:txBody>
            <a:bodyPr wrap="square" lIns="0" tIns="0" rIns="0" bIns="0" rtlCol="0"/>
            <a:lstStyle/>
            <a:p>
              <a:endParaRPr/>
            </a:p>
          </p:txBody>
        </p:sp>
        <p:sp>
          <p:nvSpPr>
            <p:cNvPr id="11" name="object 11">
              <a:extLst>
                <a:ext uri="{FF2B5EF4-FFF2-40B4-BE49-F238E27FC236}">
                  <a16:creationId xmlns:a16="http://schemas.microsoft.com/office/drawing/2014/main" id="{1AA544F5-A0CF-1B5C-DE83-7BFC7AA5B5F2}"/>
                </a:ext>
              </a:extLst>
            </p:cNvPr>
            <p:cNvSpPr/>
            <p:nvPr/>
          </p:nvSpPr>
          <p:spPr>
            <a:xfrm>
              <a:off x="9357436" y="1275626"/>
              <a:ext cx="2832100" cy="116839"/>
            </a:xfrm>
            <a:custGeom>
              <a:avLst/>
              <a:gdLst/>
              <a:ahLst/>
              <a:cxnLst/>
              <a:rect l="l" t="t" r="r" b="b"/>
              <a:pathLst>
                <a:path w="2832100" h="116840">
                  <a:moveTo>
                    <a:pt x="2831515" y="0"/>
                  </a:moveTo>
                  <a:lnTo>
                    <a:pt x="0" y="0"/>
                  </a:lnTo>
                  <a:lnTo>
                    <a:pt x="0" y="116649"/>
                  </a:lnTo>
                  <a:lnTo>
                    <a:pt x="2831515" y="116649"/>
                  </a:lnTo>
                  <a:lnTo>
                    <a:pt x="2831515" y="0"/>
                  </a:lnTo>
                  <a:close/>
                </a:path>
              </a:pathLst>
            </a:custGeom>
            <a:solidFill>
              <a:srgbClr val="1F6A84"/>
            </a:solidFill>
          </p:spPr>
          <p:txBody>
            <a:bodyPr wrap="square" lIns="0" tIns="0" rIns="0" bIns="0" rtlCol="0"/>
            <a:lstStyle/>
            <a:p>
              <a:endParaRPr/>
            </a:p>
          </p:txBody>
        </p:sp>
        <p:pic>
          <p:nvPicPr>
            <p:cNvPr id="12" name="object 12">
              <a:extLst>
                <a:ext uri="{FF2B5EF4-FFF2-40B4-BE49-F238E27FC236}">
                  <a16:creationId xmlns:a16="http://schemas.microsoft.com/office/drawing/2014/main" id="{C2500760-4E6B-F0BC-9611-6FC2E7A755A8}"/>
                </a:ext>
              </a:extLst>
            </p:cNvPr>
            <p:cNvPicPr/>
            <p:nvPr/>
          </p:nvPicPr>
          <p:blipFill>
            <a:blip r:embed="rId2" cstate="print"/>
            <a:stretch>
              <a:fillRect/>
            </a:stretch>
          </p:blipFill>
          <p:spPr>
            <a:xfrm>
              <a:off x="577773" y="266509"/>
              <a:ext cx="1845106" cy="917575"/>
            </a:xfrm>
            <a:prstGeom prst="rect">
              <a:avLst/>
            </a:prstGeom>
          </p:spPr>
        </p:pic>
      </p:grpSp>
      <p:sp>
        <p:nvSpPr>
          <p:cNvPr id="14" name="object 14">
            <a:extLst>
              <a:ext uri="{FF2B5EF4-FFF2-40B4-BE49-F238E27FC236}">
                <a16:creationId xmlns:a16="http://schemas.microsoft.com/office/drawing/2014/main" id="{477F729E-C8E3-6468-8DF5-D231BF7FD703}"/>
              </a:ext>
            </a:extLst>
          </p:cNvPr>
          <p:cNvSpPr txBox="1">
            <a:spLocks noGrp="1"/>
          </p:cNvSpPr>
          <p:nvPr>
            <p:ph type="ftr" sz="quarter" idx="5"/>
          </p:nvPr>
        </p:nvSpPr>
        <p:spPr>
          <a:xfrm>
            <a:off x="4039483" y="6477000"/>
            <a:ext cx="4113033" cy="205184"/>
          </a:xfrm>
          <a:prstGeom prst="rect">
            <a:avLst/>
          </a:prstGeom>
        </p:spPr>
        <p:txBody>
          <a:bodyPr vert="horz" wrap="square" lIns="0" tIns="0" rIns="0" bIns="0" rtlCol="0">
            <a:spAutoFit/>
          </a:bodyPr>
          <a:lstStyle/>
          <a:p>
            <a:pPr marL="12700">
              <a:lnSpc>
                <a:spcPts val="1645"/>
              </a:lnSpc>
            </a:pPr>
            <a:r>
              <a:rPr lang="en-US" dirty="0"/>
              <a:t>2023</a:t>
            </a:r>
            <a:r>
              <a:rPr lang="en-US" spc="360" dirty="0"/>
              <a:t> </a:t>
            </a:r>
            <a:r>
              <a:rPr dirty="0"/>
              <a:t>|</a:t>
            </a:r>
            <a:r>
              <a:rPr spc="310" dirty="0"/>
              <a:t> </a:t>
            </a:r>
            <a:r>
              <a:rPr dirty="0"/>
              <a:t>American</a:t>
            </a:r>
            <a:r>
              <a:rPr spc="-70" dirty="0"/>
              <a:t> </a:t>
            </a:r>
            <a:r>
              <a:rPr dirty="0"/>
              <a:t>Academy</a:t>
            </a:r>
            <a:r>
              <a:rPr spc="-10" dirty="0"/>
              <a:t> </a:t>
            </a:r>
            <a:r>
              <a:rPr dirty="0"/>
              <a:t>of</a:t>
            </a:r>
            <a:r>
              <a:rPr spc="-10" dirty="0"/>
              <a:t> </a:t>
            </a:r>
            <a:r>
              <a:rPr dirty="0"/>
              <a:t>Implant</a:t>
            </a:r>
            <a:r>
              <a:rPr spc="-15" dirty="0"/>
              <a:t> </a:t>
            </a:r>
            <a:r>
              <a:rPr dirty="0"/>
              <a:t>Dentistry</a:t>
            </a:r>
            <a:r>
              <a:rPr spc="365" dirty="0"/>
              <a:t> </a:t>
            </a:r>
            <a:endParaRPr spc="-50" dirty="0"/>
          </a:p>
        </p:txBody>
      </p:sp>
      <p:sp>
        <p:nvSpPr>
          <p:cNvPr id="15" name="object 2">
            <a:extLst>
              <a:ext uri="{FF2B5EF4-FFF2-40B4-BE49-F238E27FC236}">
                <a16:creationId xmlns:a16="http://schemas.microsoft.com/office/drawing/2014/main" id="{FF05EF6A-683A-5709-B7A0-EA21A0E1D910}"/>
              </a:ext>
            </a:extLst>
          </p:cNvPr>
          <p:cNvSpPr txBox="1">
            <a:spLocks/>
          </p:cNvSpPr>
          <p:nvPr/>
        </p:nvSpPr>
        <p:spPr>
          <a:xfrm>
            <a:off x="2956941" y="530889"/>
            <a:ext cx="10130563" cy="443711"/>
          </a:xfrm>
          <a:prstGeom prst="rect">
            <a:avLst/>
          </a:prstGeom>
        </p:spPr>
        <p:txBody>
          <a:bodyPr vert="horz" wrap="square" lIns="0" tIns="12700" rIns="0" bIns="0" rtlCol="0">
            <a:spAutoFit/>
          </a:bodyPr>
          <a:lstStyle>
            <a:lvl1pPr>
              <a:defRPr sz="2900" b="1" i="0">
                <a:solidFill>
                  <a:srgbClr val="00589D"/>
                </a:solidFill>
                <a:latin typeface="Arial"/>
                <a:ea typeface="+mj-ea"/>
                <a:cs typeface="Arial"/>
              </a:defRPr>
            </a:lvl1pPr>
          </a:lstStyle>
          <a:p>
            <a:pPr marL="19050">
              <a:spcBef>
                <a:spcPts val="100"/>
              </a:spcBef>
            </a:pPr>
            <a:r>
              <a:rPr lang="en-US" sz="2800" dirty="0">
                <a:solidFill>
                  <a:srgbClr val="007198"/>
                </a:solidFill>
              </a:rPr>
              <a:t>Candidate Number: </a:t>
            </a:r>
            <a:r>
              <a:rPr lang="en-US" sz="2800" dirty="0">
                <a:solidFill>
                  <a:srgbClr val="83276A"/>
                </a:solidFill>
              </a:rPr>
              <a:t>{Candidate number}</a:t>
            </a:r>
          </a:p>
        </p:txBody>
      </p:sp>
      <p:sp>
        <p:nvSpPr>
          <p:cNvPr id="16" name="object 2">
            <a:extLst>
              <a:ext uri="{FF2B5EF4-FFF2-40B4-BE49-F238E27FC236}">
                <a16:creationId xmlns:a16="http://schemas.microsoft.com/office/drawing/2014/main" id="{671632FA-F763-B34B-4725-AE23219283CF}"/>
              </a:ext>
            </a:extLst>
          </p:cNvPr>
          <p:cNvSpPr txBox="1">
            <a:spLocks/>
          </p:cNvSpPr>
          <p:nvPr/>
        </p:nvSpPr>
        <p:spPr>
          <a:xfrm>
            <a:off x="3770630" y="4876800"/>
            <a:ext cx="4648200" cy="961802"/>
          </a:xfrm>
          <a:prstGeom prst="rect">
            <a:avLst/>
          </a:prstGeom>
        </p:spPr>
        <p:txBody>
          <a:bodyPr vert="horz" wrap="square" lIns="0" tIns="12700" rIns="0" bIns="0" rtlCol="0">
            <a:spAutoFit/>
          </a:bodyPr>
          <a:lstStyle>
            <a:lvl1pPr>
              <a:defRPr sz="2900" b="1" i="0">
                <a:solidFill>
                  <a:srgbClr val="00589D"/>
                </a:solidFill>
                <a:latin typeface="Arial"/>
                <a:ea typeface="+mj-ea"/>
                <a:cs typeface="Arial"/>
              </a:defRPr>
            </a:lvl1pPr>
          </a:lstStyle>
          <a:p>
            <a:pPr marL="19050">
              <a:spcBef>
                <a:spcPts val="100"/>
              </a:spcBef>
            </a:pPr>
            <a:r>
              <a:rPr lang="en-US" sz="2000" dirty="0">
                <a:solidFill>
                  <a:srgbClr val="007198"/>
                </a:solidFill>
              </a:rPr>
              <a:t>View: </a:t>
            </a:r>
            <a:r>
              <a:rPr lang="en-US" sz="2000" dirty="0">
                <a:solidFill>
                  <a:srgbClr val="83276A"/>
                </a:solidFill>
              </a:rPr>
              <a:t>{View}</a:t>
            </a:r>
          </a:p>
          <a:p>
            <a:pPr marL="19050">
              <a:spcBef>
                <a:spcPts val="100"/>
              </a:spcBef>
            </a:pPr>
            <a:r>
              <a:rPr lang="en-US" sz="2000" dirty="0">
                <a:solidFill>
                  <a:srgbClr val="007198"/>
                </a:solidFill>
              </a:rPr>
              <a:t>Date Radiograph taken: </a:t>
            </a:r>
            <a:r>
              <a:rPr lang="en-US" sz="2000" dirty="0">
                <a:solidFill>
                  <a:srgbClr val="83276A"/>
                </a:solidFill>
              </a:rPr>
              <a:t>{01/01/2000}</a:t>
            </a:r>
          </a:p>
          <a:p>
            <a:pPr marL="19050">
              <a:spcBef>
                <a:spcPts val="100"/>
              </a:spcBef>
            </a:pPr>
            <a:r>
              <a:rPr lang="en-US" sz="2000" dirty="0">
                <a:solidFill>
                  <a:srgbClr val="007198"/>
                </a:solidFill>
              </a:rPr>
              <a:t>Patient Initials: </a:t>
            </a:r>
            <a:r>
              <a:rPr lang="en-US" sz="2000" dirty="0">
                <a:solidFill>
                  <a:srgbClr val="83276A"/>
                </a:solidFill>
              </a:rPr>
              <a:t>{ABC}</a:t>
            </a:r>
          </a:p>
        </p:txBody>
      </p:sp>
      <p:sp>
        <p:nvSpPr>
          <p:cNvPr id="17" name="object 13">
            <a:extLst>
              <a:ext uri="{FF2B5EF4-FFF2-40B4-BE49-F238E27FC236}">
                <a16:creationId xmlns:a16="http://schemas.microsoft.com/office/drawing/2014/main" id="{409F886F-1571-DBE1-84B4-6054D1007D62}"/>
              </a:ext>
            </a:extLst>
          </p:cNvPr>
          <p:cNvSpPr txBox="1"/>
          <p:nvPr/>
        </p:nvSpPr>
        <p:spPr>
          <a:xfrm>
            <a:off x="1230904" y="2518235"/>
            <a:ext cx="8991600" cy="382156"/>
          </a:xfrm>
          <a:prstGeom prst="rect">
            <a:avLst/>
          </a:prstGeom>
        </p:spPr>
        <p:txBody>
          <a:bodyPr vert="horz" wrap="square" lIns="0" tIns="12700" rIns="0" bIns="0" rtlCol="0">
            <a:spAutoFit/>
          </a:bodyPr>
          <a:lstStyle/>
          <a:p>
            <a:pPr marL="298450" marR="5080" indent="-285750">
              <a:spcBef>
                <a:spcPts val="120"/>
              </a:spcBef>
              <a:buFont typeface="Wingdings" panose="05000000000000000000" pitchFamily="2" charset="2"/>
              <a:buChar char="Ø"/>
            </a:pPr>
            <a:r>
              <a:rPr lang="en-US" sz="2400" dirty="0">
                <a:solidFill>
                  <a:srgbClr val="221F1F"/>
                </a:solidFill>
                <a:latin typeface="Arial"/>
                <a:cs typeface="Arial"/>
              </a:rPr>
              <a:t>Insert Radiograph </a:t>
            </a:r>
            <a:endParaRPr lang="en-US" sz="2400" dirty="0">
              <a:latin typeface="Arial"/>
              <a:cs typeface="Arial"/>
            </a:endParaRPr>
          </a:p>
        </p:txBody>
      </p:sp>
    </p:spTree>
    <p:extLst>
      <p:ext uri="{BB962C8B-B14F-4D97-AF65-F5344CB8AC3E}">
        <p14:creationId xmlns:p14="http://schemas.microsoft.com/office/powerpoint/2010/main" val="262460593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82F536-3C87-DD05-4386-87C98020BCA6}"/>
            </a:ext>
          </a:extLst>
        </p:cNvPr>
        <p:cNvGrpSpPr/>
        <p:nvPr/>
      </p:nvGrpSpPr>
      <p:grpSpPr>
        <a:xfrm>
          <a:off x="0" y="0"/>
          <a:ext cx="0" cy="0"/>
          <a:chOff x="0" y="0"/>
          <a:chExt cx="0" cy="0"/>
        </a:xfrm>
      </p:grpSpPr>
      <p:grpSp>
        <p:nvGrpSpPr>
          <p:cNvPr id="3" name="object 3">
            <a:extLst>
              <a:ext uri="{FF2B5EF4-FFF2-40B4-BE49-F238E27FC236}">
                <a16:creationId xmlns:a16="http://schemas.microsoft.com/office/drawing/2014/main" id="{F7342D39-AFCA-AC92-00EE-CC0CF12090B9}"/>
              </a:ext>
            </a:extLst>
          </p:cNvPr>
          <p:cNvGrpSpPr/>
          <p:nvPr/>
        </p:nvGrpSpPr>
        <p:grpSpPr>
          <a:xfrm>
            <a:off x="0" y="0"/>
            <a:ext cx="12189460" cy="1392555"/>
            <a:chOff x="0" y="0"/>
            <a:chExt cx="12189460" cy="1392555"/>
          </a:xfrm>
        </p:grpSpPr>
        <p:sp>
          <p:nvSpPr>
            <p:cNvPr id="4" name="object 4">
              <a:extLst>
                <a:ext uri="{FF2B5EF4-FFF2-40B4-BE49-F238E27FC236}">
                  <a16:creationId xmlns:a16="http://schemas.microsoft.com/office/drawing/2014/main" id="{E284B993-D7DF-595A-5DAC-07DF2AB00BD9}"/>
                </a:ext>
              </a:extLst>
            </p:cNvPr>
            <p:cNvSpPr/>
            <p:nvPr/>
          </p:nvSpPr>
          <p:spPr>
            <a:xfrm>
              <a:off x="0" y="0"/>
              <a:ext cx="12189460" cy="1375410"/>
            </a:xfrm>
            <a:custGeom>
              <a:avLst/>
              <a:gdLst/>
              <a:ahLst/>
              <a:cxnLst/>
              <a:rect l="l" t="t" r="r" b="b"/>
              <a:pathLst>
                <a:path w="12189460" h="1375410">
                  <a:moveTo>
                    <a:pt x="12188952" y="0"/>
                  </a:moveTo>
                  <a:lnTo>
                    <a:pt x="10822457" y="0"/>
                  </a:lnTo>
                  <a:lnTo>
                    <a:pt x="0" y="0"/>
                  </a:lnTo>
                  <a:lnTo>
                    <a:pt x="0" y="226783"/>
                  </a:lnTo>
                  <a:lnTo>
                    <a:pt x="10822457" y="226783"/>
                  </a:lnTo>
                  <a:lnTo>
                    <a:pt x="10822457" y="1375003"/>
                  </a:lnTo>
                  <a:lnTo>
                    <a:pt x="12188952" y="1375003"/>
                  </a:lnTo>
                  <a:lnTo>
                    <a:pt x="12188952" y="226783"/>
                  </a:lnTo>
                  <a:lnTo>
                    <a:pt x="12188952" y="0"/>
                  </a:lnTo>
                  <a:close/>
                </a:path>
              </a:pathLst>
            </a:custGeom>
            <a:solidFill>
              <a:srgbClr val="007699"/>
            </a:solidFill>
          </p:spPr>
          <p:txBody>
            <a:bodyPr wrap="square" lIns="0" tIns="0" rIns="0" bIns="0" rtlCol="0"/>
            <a:lstStyle/>
            <a:p>
              <a:endParaRPr/>
            </a:p>
          </p:txBody>
        </p:sp>
        <p:sp>
          <p:nvSpPr>
            <p:cNvPr id="5" name="object 5">
              <a:extLst>
                <a:ext uri="{FF2B5EF4-FFF2-40B4-BE49-F238E27FC236}">
                  <a16:creationId xmlns:a16="http://schemas.microsoft.com/office/drawing/2014/main" id="{A2B726AB-F154-A344-5CBF-8E7F6C26B5FF}"/>
                </a:ext>
              </a:extLst>
            </p:cNvPr>
            <p:cNvSpPr/>
            <p:nvPr/>
          </p:nvSpPr>
          <p:spPr>
            <a:xfrm>
              <a:off x="10822457" y="1368653"/>
              <a:ext cx="1366520" cy="12700"/>
            </a:xfrm>
            <a:custGeom>
              <a:avLst/>
              <a:gdLst/>
              <a:ahLst/>
              <a:cxnLst/>
              <a:rect l="l" t="t" r="r" b="b"/>
              <a:pathLst>
                <a:path w="1366520" h="12700">
                  <a:moveTo>
                    <a:pt x="0" y="12700"/>
                  </a:moveTo>
                  <a:lnTo>
                    <a:pt x="1366494" y="12700"/>
                  </a:lnTo>
                  <a:lnTo>
                    <a:pt x="1366494" y="0"/>
                  </a:lnTo>
                  <a:lnTo>
                    <a:pt x="0" y="0"/>
                  </a:lnTo>
                  <a:lnTo>
                    <a:pt x="0" y="12700"/>
                  </a:lnTo>
                  <a:close/>
                </a:path>
              </a:pathLst>
            </a:custGeom>
            <a:solidFill>
              <a:srgbClr val="FFFFFF"/>
            </a:solidFill>
          </p:spPr>
          <p:txBody>
            <a:bodyPr wrap="square" lIns="0" tIns="0" rIns="0" bIns="0" rtlCol="0"/>
            <a:lstStyle/>
            <a:p>
              <a:endParaRPr/>
            </a:p>
          </p:txBody>
        </p:sp>
        <p:sp>
          <p:nvSpPr>
            <p:cNvPr id="6" name="object 6">
              <a:extLst>
                <a:ext uri="{FF2B5EF4-FFF2-40B4-BE49-F238E27FC236}">
                  <a16:creationId xmlns:a16="http://schemas.microsoft.com/office/drawing/2014/main" id="{BBDFA4AE-9C23-F264-E36E-0D662FA77313}"/>
                </a:ext>
              </a:extLst>
            </p:cNvPr>
            <p:cNvSpPr/>
            <p:nvPr/>
          </p:nvSpPr>
          <p:spPr>
            <a:xfrm>
              <a:off x="10822457" y="0"/>
              <a:ext cx="0" cy="1375410"/>
            </a:xfrm>
            <a:custGeom>
              <a:avLst/>
              <a:gdLst/>
              <a:ahLst/>
              <a:cxnLst/>
              <a:rect l="l" t="t" r="r" b="b"/>
              <a:pathLst>
                <a:path h="1375410">
                  <a:moveTo>
                    <a:pt x="0" y="0"/>
                  </a:moveTo>
                  <a:lnTo>
                    <a:pt x="0" y="1375003"/>
                  </a:lnTo>
                </a:path>
              </a:pathLst>
            </a:custGeom>
            <a:ln w="12700">
              <a:solidFill>
                <a:srgbClr val="FFFFFF"/>
              </a:solidFill>
            </a:ln>
          </p:spPr>
          <p:txBody>
            <a:bodyPr wrap="square" lIns="0" tIns="0" rIns="0" bIns="0" rtlCol="0"/>
            <a:lstStyle/>
            <a:p>
              <a:endParaRPr/>
            </a:p>
          </p:txBody>
        </p:sp>
        <p:sp>
          <p:nvSpPr>
            <p:cNvPr id="7" name="object 7">
              <a:extLst>
                <a:ext uri="{FF2B5EF4-FFF2-40B4-BE49-F238E27FC236}">
                  <a16:creationId xmlns:a16="http://schemas.microsoft.com/office/drawing/2014/main" id="{604A691F-FA33-C71C-14E7-CBCD5B3DDFB2}"/>
                </a:ext>
              </a:extLst>
            </p:cNvPr>
            <p:cNvSpPr/>
            <p:nvPr/>
          </p:nvSpPr>
          <p:spPr>
            <a:xfrm>
              <a:off x="10822461" y="8511"/>
              <a:ext cx="1366520" cy="1366520"/>
            </a:xfrm>
            <a:custGeom>
              <a:avLst/>
              <a:gdLst/>
              <a:ahLst/>
              <a:cxnLst/>
              <a:rect l="l" t="t" r="r" b="b"/>
              <a:pathLst>
                <a:path w="1366520" h="1366520">
                  <a:moveTo>
                    <a:pt x="1366494" y="0"/>
                  </a:moveTo>
                  <a:lnTo>
                    <a:pt x="0" y="1366494"/>
                  </a:lnTo>
                  <a:lnTo>
                    <a:pt x="1366494" y="1366494"/>
                  </a:lnTo>
                  <a:lnTo>
                    <a:pt x="1366494" y="0"/>
                  </a:lnTo>
                  <a:close/>
                </a:path>
              </a:pathLst>
            </a:custGeom>
            <a:solidFill>
              <a:srgbClr val="004E66"/>
            </a:solidFill>
          </p:spPr>
          <p:txBody>
            <a:bodyPr wrap="square" lIns="0" tIns="0" rIns="0" bIns="0" rtlCol="0"/>
            <a:lstStyle/>
            <a:p>
              <a:endParaRPr/>
            </a:p>
          </p:txBody>
        </p:sp>
        <p:sp>
          <p:nvSpPr>
            <p:cNvPr id="8" name="object 8">
              <a:extLst>
                <a:ext uri="{FF2B5EF4-FFF2-40B4-BE49-F238E27FC236}">
                  <a16:creationId xmlns:a16="http://schemas.microsoft.com/office/drawing/2014/main" id="{6C0B07C6-5A23-8BE0-33A1-25744418B04F}"/>
                </a:ext>
              </a:extLst>
            </p:cNvPr>
            <p:cNvSpPr/>
            <p:nvPr/>
          </p:nvSpPr>
          <p:spPr>
            <a:xfrm>
              <a:off x="0" y="1275626"/>
              <a:ext cx="2957195" cy="116839"/>
            </a:xfrm>
            <a:custGeom>
              <a:avLst/>
              <a:gdLst/>
              <a:ahLst/>
              <a:cxnLst/>
              <a:rect l="l" t="t" r="r" b="b"/>
              <a:pathLst>
                <a:path w="2957195" h="116840">
                  <a:moveTo>
                    <a:pt x="0" y="116649"/>
                  </a:moveTo>
                  <a:lnTo>
                    <a:pt x="2956941" y="116649"/>
                  </a:lnTo>
                  <a:lnTo>
                    <a:pt x="2956941" y="0"/>
                  </a:lnTo>
                  <a:lnTo>
                    <a:pt x="0" y="0"/>
                  </a:lnTo>
                  <a:lnTo>
                    <a:pt x="0" y="116649"/>
                  </a:lnTo>
                  <a:close/>
                </a:path>
              </a:pathLst>
            </a:custGeom>
            <a:solidFill>
              <a:srgbClr val="007198"/>
            </a:solidFill>
          </p:spPr>
          <p:txBody>
            <a:bodyPr wrap="square" lIns="0" tIns="0" rIns="0" bIns="0" rtlCol="0"/>
            <a:lstStyle/>
            <a:p>
              <a:endParaRPr/>
            </a:p>
          </p:txBody>
        </p:sp>
        <p:sp>
          <p:nvSpPr>
            <p:cNvPr id="9" name="object 9">
              <a:extLst>
                <a:ext uri="{FF2B5EF4-FFF2-40B4-BE49-F238E27FC236}">
                  <a16:creationId xmlns:a16="http://schemas.microsoft.com/office/drawing/2014/main" id="{C3EB036A-85FB-A9CF-6604-F219B2D8FBF4}"/>
                </a:ext>
              </a:extLst>
            </p:cNvPr>
            <p:cNvSpPr/>
            <p:nvPr/>
          </p:nvSpPr>
          <p:spPr>
            <a:xfrm>
              <a:off x="2956941" y="1275626"/>
              <a:ext cx="3044190" cy="116839"/>
            </a:xfrm>
            <a:custGeom>
              <a:avLst/>
              <a:gdLst/>
              <a:ahLst/>
              <a:cxnLst/>
              <a:rect l="l" t="t" r="r" b="b"/>
              <a:pathLst>
                <a:path w="3044190" h="116840">
                  <a:moveTo>
                    <a:pt x="0" y="116649"/>
                  </a:moveTo>
                  <a:lnTo>
                    <a:pt x="3043745" y="116649"/>
                  </a:lnTo>
                  <a:lnTo>
                    <a:pt x="3043745" y="0"/>
                  </a:lnTo>
                  <a:lnTo>
                    <a:pt x="0" y="0"/>
                  </a:lnTo>
                  <a:lnTo>
                    <a:pt x="0" y="116649"/>
                  </a:lnTo>
                  <a:close/>
                </a:path>
              </a:pathLst>
            </a:custGeom>
            <a:solidFill>
              <a:srgbClr val="83276A"/>
            </a:solidFill>
          </p:spPr>
          <p:txBody>
            <a:bodyPr wrap="square" lIns="0" tIns="0" rIns="0" bIns="0" rtlCol="0"/>
            <a:lstStyle/>
            <a:p>
              <a:endParaRPr/>
            </a:p>
          </p:txBody>
        </p:sp>
        <p:sp>
          <p:nvSpPr>
            <p:cNvPr id="10" name="object 10">
              <a:extLst>
                <a:ext uri="{FF2B5EF4-FFF2-40B4-BE49-F238E27FC236}">
                  <a16:creationId xmlns:a16="http://schemas.microsoft.com/office/drawing/2014/main" id="{72880980-C4DC-9882-74C5-BCD3891C3180}"/>
                </a:ext>
              </a:extLst>
            </p:cNvPr>
            <p:cNvSpPr/>
            <p:nvPr/>
          </p:nvSpPr>
          <p:spPr>
            <a:xfrm>
              <a:off x="6000686" y="1275626"/>
              <a:ext cx="3357245" cy="116839"/>
            </a:xfrm>
            <a:custGeom>
              <a:avLst/>
              <a:gdLst/>
              <a:ahLst/>
              <a:cxnLst/>
              <a:rect l="l" t="t" r="r" b="b"/>
              <a:pathLst>
                <a:path w="3357245" h="116840">
                  <a:moveTo>
                    <a:pt x="0" y="116649"/>
                  </a:moveTo>
                  <a:lnTo>
                    <a:pt x="3356749" y="116649"/>
                  </a:lnTo>
                  <a:lnTo>
                    <a:pt x="3356749" y="0"/>
                  </a:lnTo>
                  <a:lnTo>
                    <a:pt x="0" y="0"/>
                  </a:lnTo>
                  <a:lnTo>
                    <a:pt x="0" y="116649"/>
                  </a:lnTo>
                  <a:close/>
                </a:path>
              </a:pathLst>
            </a:custGeom>
            <a:solidFill>
              <a:srgbClr val="033B6A"/>
            </a:solidFill>
          </p:spPr>
          <p:txBody>
            <a:bodyPr wrap="square" lIns="0" tIns="0" rIns="0" bIns="0" rtlCol="0"/>
            <a:lstStyle/>
            <a:p>
              <a:endParaRPr/>
            </a:p>
          </p:txBody>
        </p:sp>
        <p:sp>
          <p:nvSpPr>
            <p:cNvPr id="11" name="object 11">
              <a:extLst>
                <a:ext uri="{FF2B5EF4-FFF2-40B4-BE49-F238E27FC236}">
                  <a16:creationId xmlns:a16="http://schemas.microsoft.com/office/drawing/2014/main" id="{5378F715-A407-8087-AEB0-6B423CA7CD03}"/>
                </a:ext>
              </a:extLst>
            </p:cNvPr>
            <p:cNvSpPr/>
            <p:nvPr/>
          </p:nvSpPr>
          <p:spPr>
            <a:xfrm>
              <a:off x="9357436" y="1275626"/>
              <a:ext cx="2832100" cy="116839"/>
            </a:xfrm>
            <a:custGeom>
              <a:avLst/>
              <a:gdLst/>
              <a:ahLst/>
              <a:cxnLst/>
              <a:rect l="l" t="t" r="r" b="b"/>
              <a:pathLst>
                <a:path w="2832100" h="116840">
                  <a:moveTo>
                    <a:pt x="2831515" y="0"/>
                  </a:moveTo>
                  <a:lnTo>
                    <a:pt x="0" y="0"/>
                  </a:lnTo>
                  <a:lnTo>
                    <a:pt x="0" y="116649"/>
                  </a:lnTo>
                  <a:lnTo>
                    <a:pt x="2831515" y="116649"/>
                  </a:lnTo>
                  <a:lnTo>
                    <a:pt x="2831515" y="0"/>
                  </a:lnTo>
                  <a:close/>
                </a:path>
              </a:pathLst>
            </a:custGeom>
            <a:solidFill>
              <a:srgbClr val="1F6A84"/>
            </a:solidFill>
          </p:spPr>
          <p:txBody>
            <a:bodyPr wrap="square" lIns="0" tIns="0" rIns="0" bIns="0" rtlCol="0"/>
            <a:lstStyle/>
            <a:p>
              <a:endParaRPr/>
            </a:p>
          </p:txBody>
        </p:sp>
        <p:pic>
          <p:nvPicPr>
            <p:cNvPr id="12" name="object 12">
              <a:extLst>
                <a:ext uri="{FF2B5EF4-FFF2-40B4-BE49-F238E27FC236}">
                  <a16:creationId xmlns:a16="http://schemas.microsoft.com/office/drawing/2014/main" id="{DCC9B8DC-A1C0-9E88-B094-DFE27C22BE89}"/>
                </a:ext>
              </a:extLst>
            </p:cNvPr>
            <p:cNvPicPr/>
            <p:nvPr/>
          </p:nvPicPr>
          <p:blipFill>
            <a:blip r:embed="rId2" cstate="print"/>
            <a:stretch>
              <a:fillRect/>
            </a:stretch>
          </p:blipFill>
          <p:spPr>
            <a:xfrm>
              <a:off x="577773" y="266509"/>
              <a:ext cx="1845106" cy="917575"/>
            </a:xfrm>
            <a:prstGeom prst="rect">
              <a:avLst/>
            </a:prstGeom>
          </p:spPr>
        </p:pic>
      </p:grpSp>
      <p:sp>
        <p:nvSpPr>
          <p:cNvPr id="14" name="object 14">
            <a:extLst>
              <a:ext uri="{FF2B5EF4-FFF2-40B4-BE49-F238E27FC236}">
                <a16:creationId xmlns:a16="http://schemas.microsoft.com/office/drawing/2014/main" id="{58BB44F7-767A-B09C-E4BC-FAD592CFC102}"/>
              </a:ext>
            </a:extLst>
          </p:cNvPr>
          <p:cNvSpPr txBox="1">
            <a:spLocks noGrp="1"/>
          </p:cNvSpPr>
          <p:nvPr>
            <p:ph type="ftr" sz="quarter" idx="5"/>
          </p:nvPr>
        </p:nvSpPr>
        <p:spPr>
          <a:xfrm>
            <a:off x="4039483" y="6477000"/>
            <a:ext cx="4113033" cy="205184"/>
          </a:xfrm>
          <a:prstGeom prst="rect">
            <a:avLst/>
          </a:prstGeom>
        </p:spPr>
        <p:txBody>
          <a:bodyPr vert="horz" wrap="square" lIns="0" tIns="0" rIns="0" bIns="0" rtlCol="0">
            <a:spAutoFit/>
          </a:bodyPr>
          <a:lstStyle/>
          <a:p>
            <a:pPr marL="12700">
              <a:lnSpc>
                <a:spcPts val="1645"/>
              </a:lnSpc>
            </a:pPr>
            <a:r>
              <a:rPr lang="en-US" dirty="0"/>
              <a:t>2023</a:t>
            </a:r>
            <a:r>
              <a:rPr lang="en-US" spc="360" dirty="0"/>
              <a:t> </a:t>
            </a:r>
            <a:r>
              <a:rPr dirty="0"/>
              <a:t>|</a:t>
            </a:r>
            <a:r>
              <a:rPr spc="310" dirty="0"/>
              <a:t> </a:t>
            </a:r>
            <a:r>
              <a:rPr dirty="0"/>
              <a:t>American</a:t>
            </a:r>
            <a:r>
              <a:rPr spc="-70" dirty="0"/>
              <a:t> </a:t>
            </a:r>
            <a:r>
              <a:rPr dirty="0"/>
              <a:t>Academy</a:t>
            </a:r>
            <a:r>
              <a:rPr spc="-10" dirty="0"/>
              <a:t> </a:t>
            </a:r>
            <a:r>
              <a:rPr dirty="0"/>
              <a:t>of</a:t>
            </a:r>
            <a:r>
              <a:rPr spc="-10" dirty="0"/>
              <a:t> </a:t>
            </a:r>
            <a:r>
              <a:rPr dirty="0"/>
              <a:t>Implant</a:t>
            </a:r>
            <a:r>
              <a:rPr spc="-15" dirty="0"/>
              <a:t> </a:t>
            </a:r>
            <a:r>
              <a:rPr dirty="0"/>
              <a:t>Dentistry</a:t>
            </a:r>
            <a:r>
              <a:rPr spc="365" dirty="0"/>
              <a:t> </a:t>
            </a:r>
            <a:endParaRPr spc="-50" dirty="0"/>
          </a:p>
        </p:txBody>
      </p:sp>
      <p:sp>
        <p:nvSpPr>
          <p:cNvPr id="15" name="object 2">
            <a:extLst>
              <a:ext uri="{FF2B5EF4-FFF2-40B4-BE49-F238E27FC236}">
                <a16:creationId xmlns:a16="http://schemas.microsoft.com/office/drawing/2014/main" id="{1A656157-3C51-19C3-2B47-CBB69E7C40E4}"/>
              </a:ext>
            </a:extLst>
          </p:cNvPr>
          <p:cNvSpPr txBox="1">
            <a:spLocks/>
          </p:cNvSpPr>
          <p:nvPr/>
        </p:nvSpPr>
        <p:spPr>
          <a:xfrm>
            <a:off x="2956941" y="530889"/>
            <a:ext cx="10130563" cy="443711"/>
          </a:xfrm>
          <a:prstGeom prst="rect">
            <a:avLst/>
          </a:prstGeom>
        </p:spPr>
        <p:txBody>
          <a:bodyPr vert="horz" wrap="square" lIns="0" tIns="12700" rIns="0" bIns="0" rtlCol="0">
            <a:spAutoFit/>
          </a:bodyPr>
          <a:lstStyle>
            <a:lvl1pPr>
              <a:defRPr sz="2900" b="1" i="0">
                <a:solidFill>
                  <a:srgbClr val="00589D"/>
                </a:solidFill>
                <a:latin typeface="Arial"/>
                <a:ea typeface="+mj-ea"/>
                <a:cs typeface="Arial"/>
              </a:defRPr>
            </a:lvl1pPr>
          </a:lstStyle>
          <a:p>
            <a:pPr marL="19050">
              <a:spcBef>
                <a:spcPts val="100"/>
              </a:spcBef>
            </a:pPr>
            <a:r>
              <a:rPr lang="en-US" sz="2800" dirty="0">
                <a:solidFill>
                  <a:srgbClr val="007198"/>
                </a:solidFill>
              </a:rPr>
              <a:t>Candidate Number: </a:t>
            </a:r>
            <a:r>
              <a:rPr lang="en-US" sz="2800" dirty="0">
                <a:solidFill>
                  <a:srgbClr val="83276A"/>
                </a:solidFill>
              </a:rPr>
              <a:t>{Candidate number}</a:t>
            </a:r>
          </a:p>
        </p:txBody>
      </p:sp>
      <p:sp>
        <p:nvSpPr>
          <p:cNvPr id="16" name="object 2">
            <a:extLst>
              <a:ext uri="{FF2B5EF4-FFF2-40B4-BE49-F238E27FC236}">
                <a16:creationId xmlns:a16="http://schemas.microsoft.com/office/drawing/2014/main" id="{6D030833-9359-BE2C-7B42-4035EF98A7EE}"/>
              </a:ext>
            </a:extLst>
          </p:cNvPr>
          <p:cNvSpPr txBox="1">
            <a:spLocks/>
          </p:cNvSpPr>
          <p:nvPr/>
        </p:nvSpPr>
        <p:spPr>
          <a:xfrm>
            <a:off x="3770630" y="4876800"/>
            <a:ext cx="4648200" cy="961802"/>
          </a:xfrm>
          <a:prstGeom prst="rect">
            <a:avLst/>
          </a:prstGeom>
        </p:spPr>
        <p:txBody>
          <a:bodyPr vert="horz" wrap="square" lIns="0" tIns="12700" rIns="0" bIns="0" rtlCol="0">
            <a:spAutoFit/>
          </a:bodyPr>
          <a:lstStyle>
            <a:lvl1pPr>
              <a:defRPr sz="2900" b="1" i="0">
                <a:solidFill>
                  <a:srgbClr val="00589D"/>
                </a:solidFill>
                <a:latin typeface="Arial"/>
                <a:ea typeface="+mj-ea"/>
                <a:cs typeface="Arial"/>
              </a:defRPr>
            </a:lvl1pPr>
          </a:lstStyle>
          <a:p>
            <a:pPr marL="19050">
              <a:spcBef>
                <a:spcPts val="100"/>
              </a:spcBef>
            </a:pPr>
            <a:r>
              <a:rPr lang="en-US" sz="2000" dirty="0">
                <a:solidFill>
                  <a:srgbClr val="007198"/>
                </a:solidFill>
              </a:rPr>
              <a:t>View: </a:t>
            </a:r>
            <a:r>
              <a:rPr lang="en-US" sz="2000" dirty="0">
                <a:solidFill>
                  <a:srgbClr val="83276A"/>
                </a:solidFill>
              </a:rPr>
              <a:t>{View}</a:t>
            </a:r>
          </a:p>
          <a:p>
            <a:pPr marL="19050">
              <a:spcBef>
                <a:spcPts val="100"/>
              </a:spcBef>
            </a:pPr>
            <a:r>
              <a:rPr lang="en-US" sz="2000" dirty="0">
                <a:solidFill>
                  <a:srgbClr val="007198"/>
                </a:solidFill>
              </a:rPr>
              <a:t>Date Radiograph taken: </a:t>
            </a:r>
            <a:r>
              <a:rPr lang="en-US" sz="2000" dirty="0">
                <a:solidFill>
                  <a:srgbClr val="83276A"/>
                </a:solidFill>
              </a:rPr>
              <a:t>{01/01/2000}</a:t>
            </a:r>
          </a:p>
          <a:p>
            <a:pPr marL="19050">
              <a:spcBef>
                <a:spcPts val="100"/>
              </a:spcBef>
            </a:pPr>
            <a:r>
              <a:rPr lang="en-US" sz="2000" dirty="0">
                <a:solidFill>
                  <a:srgbClr val="007198"/>
                </a:solidFill>
              </a:rPr>
              <a:t>Patient Initials: </a:t>
            </a:r>
            <a:r>
              <a:rPr lang="en-US" sz="2000" dirty="0">
                <a:solidFill>
                  <a:srgbClr val="83276A"/>
                </a:solidFill>
              </a:rPr>
              <a:t>{ABC}</a:t>
            </a:r>
          </a:p>
        </p:txBody>
      </p:sp>
      <p:sp>
        <p:nvSpPr>
          <p:cNvPr id="17" name="object 13">
            <a:extLst>
              <a:ext uri="{FF2B5EF4-FFF2-40B4-BE49-F238E27FC236}">
                <a16:creationId xmlns:a16="http://schemas.microsoft.com/office/drawing/2014/main" id="{DB80BCAC-1882-EA89-3AB3-5EEA31C58C6B}"/>
              </a:ext>
            </a:extLst>
          </p:cNvPr>
          <p:cNvSpPr txBox="1"/>
          <p:nvPr/>
        </p:nvSpPr>
        <p:spPr>
          <a:xfrm>
            <a:off x="1230904" y="2518235"/>
            <a:ext cx="8991600" cy="382156"/>
          </a:xfrm>
          <a:prstGeom prst="rect">
            <a:avLst/>
          </a:prstGeom>
        </p:spPr>
        <p:txBody>
          <a:bodyPr vert="horz" wrap="square" lIns="0" tIns="12700" rIns="0" bIns="0" rtlCol="0">
            <a:spAutoFit/>
          </a:bodyPr>
          <a:lstStyle/>
          <a:p>
            <a:pPr marL="298450" marR="5080" indent="-285750">
              <a:spcBef>
                <a:spcPts val="120"/>
              </a:spcBef>
              <a:buFont typeface="Wingdings" panose="05000000000000000000" pitchFamily="2" charset="2"/>
              <a:buChar char="Ø"/>
            </a:pPr>
            <a:r>
              <a:rPr lang="en-US" sz="2400" dirty="0">
                <a:solidFill>
                  <a:srgbClr val="221F1F"/>
                </a:solidFill>
                <a:latin typeface="Arial"/>
                <a:cs typeface="Arial"/>
              </a:rPr>
              <a:t>Insert Radiograph </a:t>
            </a:r>
            <a:endParaRPr lang="en-US" sz="2400" dirty="0">
              <a:latin typeface="Arial"/>
              <a:cs typeface="Arial"/>
            </a:endParaRPr>
          </a:p>
        </p:txBody>
      </p:sp>
    </p:spTree>
    <p:extLst>
      <p:ext uri="{BB962C8B-B14F-4D97-AF65-F5344CB8AC3E}">
        <p14:creationId xmlns:p14="http://schemas.microsoft.com/office/powerpoint/2010/main" val="384053971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CDC67E-B85E-05EF-AB1E-72A02D67C832}"/>
            </a:ext>
          </a:extLst>
        </p:cNvPr>
        <p:cNvGrpSpPr/>
        <p:nvPr/>
      </p:nvGrpSpPr>
      <p:grpSpPr>
        <a:xfrm>
          <a:off x="0" y="0"/>
          <a:ext cx="0" cy="0"/>
          <a:chOff x="0" y="0"/>
          <a:chExt cx="0" cy="0"/>
        </a:xfrm>
      </p:grpSpPr>
      <p:sp>
        <p:nvSpPr>
          <p:cNvPr id="2" name="object 2">
            <a:extLst>
              <a:ext uri="{FF2B5EF4-FFF2-40B4-BE49-F238E27FC236}">
                <a16:creationId xmlns:a16="http://schemas.microsoft.com/office/drawing/2014/main" id="{375C56E0-B003-83D9-6A63-468A7CB79747}"/>
              </a:ext>
            </a:extLst>
          </p:cNvPr>
          <p:cNvSpPr txBox="1"/>
          <p:nvPr/>
        </p:nvSpPr>
        <p:spPr>
          <a:xfrm>
            <a:off x="3816642" y="224459"/>
            <a:ext cx="8372475" cy="890905"/>
          </a:xfrm>
          <a:prstGeom prst="rect">
            <a:avLst/>
          </a:prstGeom>
          <a:solidFill>
            <a:srgbClr val="007198"/>
          </a:solidFill>
        </p:spPr>
        <p:txBody>
          <a:bodyPr vert="horz" wrap="square" lIns="0" tIns="107314" rIns="0" bIns="0" rtlCol="0">
            <a:spAutoFit/>
          </a:bodyPr>
          <a:lstStyle/>
          <a:p>
            <a:pPr marL="307340" marR="356870">
              <a:lnSpc>
                <a:spcPct val="114599"/>
              </a:lnSpc>
              <a:spcBef>
                <a:spcPts val="844"/>
              </a:spcBef>
            </a:pPr>
            <a:r>
              <a:rPr sz="1600" i="1" dirty="0">
                <a:solidFill>
                  <a:srgbClr val="FFFFFF"/>
                </a:solidFill>
                <a:latin typeface="Arial"/>
                <a:cs typeface="Arial"/>
              </a:rPr>
              <a:t>Advancing</a:t>
            </a:r>
            <a:r>
              <a:rPr sz="1600" i="1" spc="-30" dirty="0">
                <a:solidFill>
                  <a:srgbClr val="FFFFFF"/>
                </a:solidFill>
                <a:latin typeface="Arial"/>
                <a:cs typeface="Arial"/>
              </a:rPr>
              <a:t> </a:t>
            </a:r>
            <a:r>
              <a:rPr sz="1600" i="1" dirty="0">
                <a:solidFill>
                  <a:srgbClr val="FFFFFF"/>
                </a:solidFill>
                <a:latin typeface="Arial"/>
                <a:cs typeface="Arial"/>
              </a:rPr>
              <a:t>the</a:t>
            </a:r>
            <a:r>
              <a:rPr sz="1600" i="1" spc="-15" dirty="0">
                <a:solidFill>
                  <a:srgbClr val="FFFFFF"/>
                </a:solidFill>
                <a:latin typeface="Arial"/>
                <a:cs typeface="Arial"/>
              </a:rPr>
              <a:t> </a:t>
            </a:r>
            <a:r>
              <a:rPr sz="1600" i="1" dirty="0">
                <a:solidFill>
                  <a:srgbClr val="FFFFFF"/>
                </a:solidFill>
                <a:latin typeface="Arial"/>
                <a:cs typeface="Arial"/>
              </a:rPr>
              <a:t>science</a:t>
            </a:r>
            <a:r>
              <a:rPr sz="1600" i="1" spc="-15" dirty="0">
                <a:solidFill>
                  <a:srgbClr val="FFFFFF"/>
                </a:solidFill>
                <a:latin typeface="Arial"/>
                <a:cs typeface="Arial"/>
              </a:rPr>
              <a:t> </a:t>
            </a:r>
            <a:r>
              <a:rPr sz="1600" i="1" dirty="0">
                <a:solidFill>
                  <a:srgbClr val="FFFFFF"/>
                </a:solidFill>
                <a:latin typeface="Arial"/>
                <a:cs typeface="Arial"/>
              </a:rPr>
              <a:t>and</a:t>
            </a:r>
            <a:r>
              <a:rPr sz="1600" i="1" spc="-15" dirty="0">
                <a:solidFill>
                  <a:srgbClr val="FFFFFF"/>
                </a:solidFill>
                <a:latin typeface="Arial"/>
                <a:cs typeface="Arial"/>
              </a:rPr>
              <a:t> </a:t>
            </a:r>
            <a:r>
              <a:rPr sz="1600" i="1" dirty="0">
                <a:solidFill>
                  <a:srgbClr val="FFFFFF"/>
                </a:solidFill>
                <a:latin typeface="Arial"/>
                <a:cs typeface="Arial"/>
              </a:rPr>
              <a:t>practice</a:t>
            </a:r>
            <a:r>
              <a:rPr sz="1600" i="1" spc="-15" dirty="0">
                <a:solidFill>
                  <a:srgbClr val="FFFFFF"/>
                </a:solidFill>
                <a:latin typeface="Arial"/>
                <a:cs typeface="Arial"/>
              </a:rPr>
              <a:t> </a:t>
            </a:r>
            <a:r>
              <a:rPr sz="1600" i="1" dirty="0">
                <a:solidFill>
                  <a:srgbClr val="FFFFFF"/>
                </a:solidFill>
                <a:latin typeface="Arial"/>
                <a:cs typeface="Arial"/>
              </a:rPr>
              <a:t>of</a:t>
            </a:r>
            <a:r>
              <a:rPr sz="1600" i="1" spc="-15" dirty="0">
                <a:solidFill>
                  <a:srgbClr val="FFFFFF"/>
                </a:solidFill>
                <a:latin typeface="Arial"/>
                <a:cs typeface="Arial"/>
              </a:rPr>
              <a:t> </a:t>
            </a:r>
            <a:r>
              <a:rPr sz="1600" i="1" dirty="0">
                <a:solidFill>
                  <a:srgbClr val="FFFFFF"/>
                </a:solidFill>
                <a:latin typeface="Arial"/>
                <a:cs typeface="Arial"/>
              </a:rPr>
              <a:t>Implant</a:t>
            </a:r>
            <a:r>
              <a:rPr sz="1600" i="1" spc="-15" dirty="0">
                <a:solidFill>
                  <a:srgbClr val="FFFFFF"/>
                </a:solidFill>
                <a:latin typeface="Arial"/>
                <a:cs typeface="Arial"/>
              </a:rPr>
              <a:t> </a:t>
            </a:r>
            <a:r>
              <a:rPr sz="1600" i="1" dirty="0">
                <a:solidFill>
                  <a:srgbClr val="FFFFFF"/>
                </a:solidFill>
                <a:latin typeface="Arial"/>
                <a:cs typeface="Arial"/>
              </a:rPr>
              <a:t>Dentistry</a:t>
            </a:r>
            <a:r>
              <a:rPr sz="1600" i="1" spc="-15" dirty="0">
                <a:solidFill>
                  <a:srgbClr val="FFFFFF"/>
                </a:solidFill>
                <a:latin typeface="Arial"/>
                <a:cs typeface="Arial"/>
              </a:rPr>
              <a:t> </a:t>
            </a:r>
            <a:r>
              <a:rPr sz="1600" i="1" dirty="0">
                <a:solidFill>
                  <a:srgbClr val="FFFFFF"/>
                </a:solidFill>
                <a:latin typeface="Arial"/>
                <a:cs typeface="Arial"/>
              </a:rPr>
              <a:t>through</a:t>
            </a:r>
            <a:r>
              <a:rPr sz="1600" i="1" spc="-15" dirty="0">
                <a:solidFill>
                  <a:srgbClr val="FFFFFF"/>
                </a:solidFill>
                <a:latin typeface="Arial"/>
                <a:cs typeface="Arial"/>
              </a:rPr>
              <a:t> </a:t>
            </a:r>
            <a:r>
              <a:rPr sz="1600" i="1" dirty="0">
                <a:solidFill>
                  <a:srgbClr val="FFFFFF"/>
                </a:solidFill>
                <a:latin typeface="Arial"/>
                <a:cs typeface="Arial"/>
              </a:rPr>
              <a:t>education,</a:t>
            </a:r>
            <a:r>
              <a:rPr sz="1600" i="1" spc="-15" dirty="0">
                <a:solidFill>
                  <a:srgbClr val="FFFFFF"/>
                </a:solidFill>
                <a:latin typeface="Arial"/>
                <a:cs typeface="Arial"/>
              </a:rPr>
              <a:t> </a:t>
            </a:r>
            <a:r>
              <a:rPr sz="1600" i="1" spc="-10" dirty="0">
                <a:solidFill>
                  <a:srgbClr val="FFFFFF"/>
                </a:solidFill>
                <a:latin typeface="Arial"/>
                <a:cs typeface="Arial"/>
              </a:rPr>
              <a:t>advocacy, </a:t>
            </a:r>
            <a:r>
              <a:rPr sz="1600" i="1" dirty="0">
                <a:solidFill>
                  <a:srgbClr val="FFFFFF"/>
                </a:solidFill>
                <a:latin typeface="Arial"/>
                <a:cs typeface="Arial"/>
              </a:rPr>
              <a:t>and</a:t>
            </a:r>
            <a:r>
              <a:rPr sz="1600" i="1" spc="-30" dirty="0">
                <a:solidFill>
                  <a:srgbClr val="FFFFFF"/>
                </a:solidFill>
                <a:latin typeface="Arial"/>
                <a:cs typeface="Arial"/>
              </a:rPr>
              <a:t> </a:t>
            </a:r>
            <a:r>
              <a:rPr sz="1600" i="1" dirty="0">
                <a:solidFill>
                  <a:srgbClr val="FFFFFF"/>
                </a:solidFill>
                <a:latin typeface="Arial"/>
                <a:cs typeface="Arial"/>
              </a:rPr>
              <a:t>research</a:t>
            </a:r>
            <a:r>
              <a:rPr sz="1600" i="1" spc="-20" dirty="0">
                <a:solidFill>
                  <a:srgbClr val="FFFFFF"/>
                </a:solidFill>
                <a:latin typeface="Arial"/>
                <a:cs typeface="Arial"/>
              </a:rPr>
              <a:t> </a:t>
            </a:r>
            <a:r>
              <a:rPr sz="1600" i="1" dirty="0">
                <a:solidFill>
                  <a:srgbClr val="FFFFFF"/>
                </a:solidFill>
                <a:latin typeface="Arial"/>
                <a:cs typeface="Arial"/>
              </a:rPr>
              <a:t>support;</a:t>
            </a:r>
            <a:r>
              <a:rPr sz="1600" i="1" spc="-15" dirty="0">
                <a:solidFill>
                  <a:srgbClr val="FFFFFF"/>
                </a:solidFill>
                <a:latin typeface="Arial"/>
                <a:cs typeface="Arial"/>
              </a:rPr>
              <a:t> </a:t>
            </a:r>
            <a:r>
              <a:rPr sz="1600" i="1" dirty="0">
                <a:solidFill>
                  <a:srgbClr val="FFFFFF"/>
                </a:solidFill>
                <a:latin typeface="Arial"/>
                <a:cs typeface="Arial"/>
              </a:rPr>
              <a:t>and</a:t>
            </a:r>
            <a:r>
              <a:rPr sz="1600" i="1" spc="-20" dirty="0">
                <a:solidFill>
                  <a:srgbClr val="FFFFFF"/>
                </a:solidFill>
                <a:latin typeface="Arial"/>
                <a:cs typeface="Arial"/>
              </a:rPr>
              <a:t> </a:t>
            </a:r>
            <a:r>
              <a:rPr sz="1600" i="1" dirty="0">
                <a:solidFill>
                  <a:srgbClr val="FFFFFF"/>
                </a:solidFill>
                <a:latin typeface="Arial"/>
                <a:cs typeface="Arial"/>
              </a:rPr>
              <a:t>serving</a:t>
            </a:r>
            <a:r>
              <a:rPr sz="1600" i="1" spc="-20" dirty="0">
                <a:solidFill>
                  <a:srgbClr val="FFFFFF"/>
                </a:solidFill>
                <a:latin typeface="Arial"/>
                <a:cs typeface="Arial"/>
              </a:rPr>
              <a:t> </a:t>
            </a:r>
            <a:r>
              <a:rPr sz="1600" i="1" dirty="0">
                <a:solidFill>
                  <a:srgbClr val="FFFFFF"/>
                </a:solidFill>
                <a:latin typeface="Arial"/>
                <a:cs typeface="Arial"/>
              </a:rPr>
              <a:t>as</a:t>
            </a:r>
            <a:r>
              <a:rPr sz="1600" i="1" spc="-15" dirty="0">
                <a:solidFill>
                  <a:srgbClr val="FFFFFF"/>
                </a:solidFill>
                <a:latin typeface="Arial"/>
                <a:cs typeface="Arial"/>
              </a:rPr>
              <a:t> </a:t>
            </a:r>
            <a:r>
              <a:rPr sz="1600" i="1" dirty="0">
                <a:solidFill>
                  <a:srgbClr val="FFFFFF"/>
                </a:solidFill>
                <a:latin typeface="Arial"/>
                <a:cs typeface="Arial"/>
              </a:rPr>
              <a:t>the</a:t>
            </a:r>
            <a:r>
              <a:rPr sz="1600" i="1" spc="-20" dirty="0">
                <a:solidFill>
                  <a:srgbClr val="FFFFFF"/>
                </a:solidFill>
                <a:latin typeface="Arial"/>
                <a:cs typeface="Arial"/>
              </a:rPr>
              <a:t> </a:t>
            </a:r>
            <a:r>
              <a:rPr sz="1600" i="1" dirty="0">
                <a:solidFill>
                  <a:srgbClr val="FFFFFF"/>
                </a:solidFill>
                <a:latin typeface="Arial"/>
                <a:cs typeface="Arial"/>
              </a:rPr>
              <a:t>credentialing</a:t>
            </a:r>
            <a:r>
              <a:rPr sz="1600" i="1" spc="-20" dirty="0">
                <a:solidFill>
                  <a:srgbClr val="FFFFFF"/>
                </a:solidFill>
                <a:latin typeface="Arial"/>
                <a:cs typeface="Arial"/>
              </a:rPr>
              <a:t> </a:t>
            </a:r>
            <a:r>
              <a:rPr sz="1600" i="1" dirty="0">
                <a:solidFill>
                  <a:srgbClr val="FFFFFF"/>
                </a:solidFill>
                <a:latin typeface="Arial"/>
                <a:cs typeface="Arial"/>
              </a:rPr>
              <a:t>standard</a:t>
            </a:r>
            <a:r>
              <a:rPr sz="1600" i="1" spc="-15" dirty="0">
                <a:solidFill>
                  <a:srgbClr val="FFFFFF"/>
                </a:solidFill>
                <a:latin typeface="Arial"/>
                <a:cs typeface="Arial"/>
              </a:rPr>
              <a:t> </a:t>
            </a:r>
            <a:r>
              <a:rPr sz="1600" i="1" dirty="0">
                <a:solidFill>
                  <a:srgbClr val="FFFFFF"/>
                </a:solidFill>
                <a:latin typeface="Arial"/>
                <a:cs typeface="Arial"/>
              </a:rPr>
              <a:t>for</a:t>
            </a:r>
            <a:r>
              <a:rPr sz="1600" i="1" spc="-20" dirty="0">
                <a:solidFill>
                  <a:srgbClr val="FFFFFF"/>
                </a:solidFill>
                <a:latin typeface="Arial"/>
                <a:cs typeface="Arial"/>
              </a:rPr>
              <a:t> </a:t>
            </a:r>
            <a:r>
              <a:rPr sz="1600" i="1" dirty="0">
                <a:solidFill>
                  <a:srgbClr val="FFFFFF"/>
                </a:solidFill>
                <a:latin typeface="Arial"/>
                <a:cs typeface="Arial"/>
              </a:rPr>
              <a:t>the</a:t>
            </a:r>
            <a:r>
              <a:rPr sz="1600" i="1" spc="-15" dirty="0">
                <a:solidFill>
                  <a:srgbClr val="FFFFFF"/>
                </a:solidFill>
                <a:latin typeface="Arial"/>
                <a:cs typeface="Arial"/>
              </a:rPr>
              <a:t> </a:t>
            </a:r>
            <a:r>
              <a:rPr sz="1600" i="1" spc="-10" dirty="0">
                <a:solidFill>
                  <a:srgbClr val="FFFFFF"/>
                </a:solidFill>
                <a:latin typeface="Arial"/>
                <a:cs typeface="Arial"/>
              </a:rPr>
              <a:t>profession.</a:t>
            </a:r>
            <a:endParaRPr sz="1600" dirty="0">
              <a:latin typeface="Arial"/>
              <a:cs typeface="Arial"/>
            </a:endParaRPr>
          </a:p>
        </p:txBody>
      </p:sp>
      <p:pic>
        <p:nvPicPr>
          <p:cNvPr id="4" name="object 4">
            <a:extLst>
              <a:ext uri="{FF2B5EF4-FFF2-40B4-BE49-F238E27FC236}">
                <a16:creationId xmlns:a16="http://schemas.microsoft.com/office/drawing/2014/main" id="{A067D234-6A58-2987-9C03-DEA6623CBEF1}"/>
              </a:ext>
            </a:extLst>
          </p:cNvPr>
          <p:cNvPicPr/>
          <p:nvPr/>
        </p:nvPicPr>
        <p:blipFill>
          <a:blip r:embed="rId2" cstate="print"/>
          <a:stretch>
            <a:fillRect/>
          </a:stretch>
        </p:blipFill>
        <p:spPr>
          <a:xfrm>
            <a:off x="426195" y="224467"/>
            <a:ext cx="2776528" cy="1876036"/>
          </a:xfrm>
          <a:prstGeom prst="rect">
            <a:avLst/>
          </a:prstGeom>
        </p:spPr>
      </p:pic>
      <p:sp>
        <p:nvSpPr>
          <p:cNvPr id="5" name="Rectangle 4">
            <a:extLst>
              <a:ext uri="{FF2B5EF4-FFF2-40B4-BE49-F238E27FC236}">
                <a16:creationId xmlns:a16="http://schemas.microsoft.com/office/drawing/2014/main" id="{D84BFED0-0963-A176-C6E6-6D18386ED80F}"/>
              </a:ext>
            </a:extLst>
          </p:cNvPr>
          <p:cNvSpPr>
            <a:spLocks noGrp="1" noRot="1" noMove="1" noResize="1" noEditPoints="1" noAdjustHandles="1" noChangeArrowheads="1" noChangeShapeType="1"/>
          </p:cNvSpPr>
          <p:nvPr/>
        </p:nvSpPr>
        <p:spPr>
          <a:xfrm>
            <a:off x="0" y="2214465"/>
            <a:ext cx="12186007" cy="4648200"/>
          </a:xfrm>
          <a:prstGeom prst="rect">
            <a:avLst/>
          </a:prstGeom>
          <a:solidFill>
            <a:srgbClr val="00589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bject 3">
            <a:extLst>
              <a:ext uri="{FF2B5EF4-FFF2-40B4-BE49-F238E27FC236}">
                <a16:creationId xmlns:a16="http://schemas.microsoft.com/office/drawing/2014/main" id="{2705AE0A-2E44-2D6D-5293-3529EDDAB720}"/>
              </a:ext>
            </a:extLst>
          </p:cNvPr>
          <p:cNvSpPr txBox="1"/>
          <p:nvPr/>
        </p:nvSpPr>
        <p:spPr>
          <a:xfrm>
            <a:off x="426195" y="2362200"/>
            <a:ext cx="11430000" cy="4083169"/>
          </a:xfrm>
          <a:prstGeom prst="rect">
            <a:avLst/>
          </a:prstGeom>
        </p:spPr>
        <p:txBody>
          <a:bodyPr vert="horz" wrap="square" lIns="0" tIns="12700" rIns="0" bIns="0" rtlCol="0">
            <a:spAutoFit/>
          </a:bodyPr>
          <a:lstStyle/>
          <a:p>
            <a:pPr>
              <a:lnSpc>
                <a:spcPct val="100000"/>
              </a:lnSpc>
            </a:pPr>
            <a:endParaRPr sz="2200" dirty="0">
              <a:latin typeface="Arial"/>
              <a:cs typeface="Arial"/>
            </a:endParaRPr>
          </a:p>
          <a:p>
            <a:pPr marL="19050">
              <a:spcBef>
                <a:spcPts val="100"/>
              </a:spcBef>
            </a:pPr>
            <a:r>
              <a:rPr lang="en-US" sz="3200" dirty="0">
                <a:solidFill>
                  <a:srgbClr val="FFFF00"/>
                </a:solidFill>
              </a:rPr>
              <a:t>Case</a:t>
            </a:r>
            <a:r>
              <a:rPr lang="en-US" sz="2400" dirty="0">
                <a:solidFill>
                  <a:srgbClr val="FFFF00"/>
                </a:solidFill>
              </a:rPr>
              <a:t>:</a:t>
            </a:r>
            <a:r>
              <a:rPr lang="en-US" sz="2400" dirty="0">
                <a:solidFill>
                  <a:schemeClr val="bg2"/>
                </a:solidFill>
              </a:rPr>
              <a:t> </a:t>
            </a:r>
            <a:r>
              <a:rPr lang="en-US" sz="2400" b="0" i="0" dirty="0">
                <a:solidFill>
                  <a:schemeClr val="bg1"/>
                </a:solidFill>
                <a:effectLst/>
                <a:latin typeface="Open Sans" panose="020B0606030504020204" pitchFamily="34" charset="0"/>
              </a:rPr>
              <a:t>Anterior maxilla with one (1) or more root form implants and its restoration.</a:t>
            </a:r>
            <a:br>
              <a:rPr lang="en-US" sz="4800" dirty="0">
                <a:solidFill>
                  <a:srgbClr val="007198"/>
                </a:solidFill>
              </a:rPr>
            </a:br>
            <a:br>
              <a:rPr lang="en-US" sz="4800" dirty="0">
                <a:solidFill>
                  <a:srgbClr val="007198"/>
                </a:solidFill>
              </a:rPr>
            </a:br>
            <a:r>
              <a:rPr lang="en-US" sz="3200" dirty="0">
                <a:solidFill>
                  <a:srgbClr val="FFFF00"/>
                </a:solidFill>
              </a:rPr>
              <a:t>Candidate Number</a:t>
            </a:r>
            <a:r>
              <a:rPr lang="en-US" sz="4800" dirty="0">
                <a:solidFill>
                  <a:srgbClr val="FFFF00"/>
                </a:solidFill>
              </a:rPr>
              <a:t>:</a:t>
            </a:r>
            <a:r>
              <a:rPr lang="en-US" sz="4800" dirty="0">
                <a:solidFill>
                  <a:srgbClr val="007198"/>
                </a:solidFill>
              </a:rPr>
              <a:t> </a:t>
            </a:r>
            <a:r>
              <a:rPr lang="en-US" sz="2800" dirty="0">
                <a:solidFill>
                  <a:schemeClr val="bg1"/>
                </a:solidFill>
              </a:rPr>
              <a:t>{Candidate number}</a:t>
            </a:r>
            <a:br>
              <a:rPr lang="en-US" sz="2800" dirty="0">
                <a:solidFill>
                  <a:schemeClr val="bg1"/>
                </a:solidFill>
              </a:rPr>
            </a:br>
            <a:endParaRPr lang="en-US" sz="2800" dirty="0">
              <a:solidFill>
                <a:schemeClr val="bg1"/>
              </a:solidFill>
            </a:endParaRPr>
          </a:p>
          <a:p>
            <a:pPr marL="19050">
              <a:spcBef>
                <a:spcPts val="100"/>
              </a:spcBef>
            </a:pPr>
            <a:r>
              <a:rPr lang="en-US" sz="3200" dirty="0">
                <a:solidFill>
                  <a:srgbClr val="FFFF00"/>
                </a:solidFill>
              </a:rPr>
              <a:t>Patient</a:t>
            </a:r>
            <a:r>
              <a:rPr lang="en-US" sz="2800" dirty="0">
                <a:solidFill>
                  <a:srgbClr val="FFFF00"/>
                </a:solidFill>
              </a:rPr>
              <a:t>:</a:t>
            </a:r>
            <a:r>
              <a:rPr lang="en-US" sz="2800" dirty="0">
                <a:solidFill>
                  <a:schemeClr val="bg1"/>
                </a:solidFill>
              </a:rPr>
              <a:t> {ABC}</a:t>
            </a:r>
          </a:p>
          <a:p>
            <a:pPr marL="19050">
              <a:spcBef>
                <a:spcPts val="100"/>
              </a:spcBef>
            </a:pPr>
            <a:endParaRPr lang="en-US" sz="2800" dirty="0">
              <a:solidFill>
                <a:schemeClr val="bg1"/>
              </a:solidFill>
            </a:endParaRPr>
          </a:p>
        </p:txBody>
      </p:sp>
    </p:spTree>
    <p:extLst>
      <p:ext uri="{BB962C8B-B14F-4D97-AF65-F5344CB8AC3E}">
        <p14:creationId xmlns:p14="http://schemas.microsoft.com/office/powerpoint/2010/main" val="332238886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3A7CA0-9BDF-7F1E-DC04-587C3A0AE4BD}"/>
            </a:ext>
          </a:extLst>
        </p:cNvPr>
        <p:cNvGrpSpPr/>
        <p:nvPr/>
      </p:nvGrpSpPr>
      <p:grpSpPr>
        <a:xfrm>
          <a:off x="0" y="0"/>
          <a:ext cx="0" cy="0"/>
          <a:chOff x="0" y="0"/>
          <a:chExt cx="0" cy="0"/>
        </a:xfrm>
      </p:grpSpPr>
      <p:grpSp>
        <p:nvGrpSpPr>
          <p:cNvPr id="3" name="object 3">
            <a:extLst>
              <a:ext uri="{FF2B5EF4-FFF2-40B4-BE49-F238E27FC236}">
                <a16:creationId xmlns:a16="http://schemas.microsoft.com/office/drawing/2014/main" id="{EFF99F18-313F-ACB1-A68E-4B8ADDD80320}"/>
              </a:ext>
            </a:extLst>
          </p:cNvPr>
          <p:cNvGrpSpPr/>
          <p:nvPr/>
        </p:nvGrpSpPr>
        <p:grpSpPr>
          <a:xfrm>
            <a:off x="0" y="0"/>
            <a:ext cx="12189460" cy="1392555"/>
            <a:chOff x="0" y="0"/>
            <a:chExt cx="12189460" cy="1392555"/>
          </a:xfrm>
        </p:grpSpPr>
        <p:sp>
          <p:nvSpPr>
            <p:cNvPr id="4" name="object 4">
              <a:extLst>
                <a:ext uri="{FF2B5EF4-FFF2-40B4-BE49-F238E27FC236}">
                  <a16:creationId xmlns:a16="http://schemas.microsoft.com/office/drawing/2014/main" id="{B0F00826-DFEA-05AA-10D0-80A47B4CDD22}"/>
                </a:ext>
              </a:extLst>
            </p:cNvPr>
            <p:cNvSpPr/>
            <p:nvPr/>
          </p:nvSpPr>
          <p:spPr>
            <a:xfrm>
              <a:off x="0" y="0"/>
              <a:ext cx="12189460" cy="1375410"/>
            </a:xfrm>
            <a:custGeom>
              <a:avLst/>
              <a:gdLst/>
              <a:ahLst/>
              <a:cxnLst/>
              <a:rect l="l" t="t" r="r" b="b"/>
              <a:pathLst>
                <a:path w="12189460" h="1375410">
                  <a:moveTo>
                    <a:pt x="12188952" y="0"/>
                  </a:moveTo>
                  <a:lnTo>
                    <a:pt x="10822457" y="0"/>
                  </a:lnTo>
                  <a:lnTo>
                    <a:pt x="0" y="0"/>
                  </a:lnTo>
                  <a:lnTo>
                    <a:pt x="0" y="226783"/>
                  </a:lnTo>
                  <a:lnTo>
                    <a:pt x="10822457" y="226783"/>
                  </a:lnTo>
                  <a:lnTo>
                    <a:pt x="10822457" y="1375003"/>
                  </a:lnTo>
                  <a:lnTo>
                    <a:pt x="12188952" y="1375003"/>
                  </a:lnTo>
                  <a:lnTo>
                    <a:pt x="12188952" y="226783"/>
                  </a:lnTo>
                  <a:lnTo>
                    <a:pt x="12188952" y="0"/>
                  </a:lnTo>
                  <a:close/>
                </a:path>
              </a:pathLst>
            </a:custGeom>
            <a:solidFill>
              <a:srgbClr val="007699"/>
            </a:solidFill>
          </p:spPr>
          <p:txBody>
            <a:bodyPr wrap="square" lIns="0" tIns="0" rIns="0" bIns="0" rtlCol="0"/>
            <a:lstStyle/>
            <a:p>
              <a:endParaRPr/>
            </a:p>
          </p:txBody>
        </p:sp>
        <p:sp>
          <p:nvSpPr>
            <p:cNvPr id="5" name="object 5">
              <a:extLst>
                <a:ext uri="{FF2B5EF4-FFF2-40B4-BE49-F238E27FC236}">
                  <a16:creationId xmlns:a16="http://schemas.microsoft.com/office/drawing/2014/main" id="{51D589B9-3726-E759-43C5-1E86FDFCEBDF}"/>
                </a:ext>
              </a:extLst>
            </p:cNvPr>
            <p:cNvSpPr/>
            <p:nvPr/>
          </p:nvSpPr>
          <p:spPr>
            <a:xfrm>
              <a:off x="10822457" y="1368653"/>
              <a:ext cx="1366520" cy="12700"/>
            </a:xfrm>
            <a:custGeom>
              <a:avLst/>
              <a:gdLst/>
              <a:ahLst/>
              <a:cxnLst/>
              <a:rect l="l" t="t" r="r" b="b"/>
              <a:pathLst>
                <a:path w="1366520" h="12700">
                  <a:moveTo>
                    <a:pt x="0" y="12700"/>
                  </a:moveTo>
                  <a:lnTo>
                    <a:pt x="1366494" y="12700"/>
                  </a:lnTo>
                  <a:lnTo>
                    <a:pt x="1366494" y="0"/>
                  </a:lnTo>
                  <a:lnTo>
                    <a:pt x="0" y="0"/>
                  </a:lnTo>
                  <a:lnTo>
                    <a:pt x="0" y="12700"/>
                  </a:lnTo>
                  <a:close/>
                </a:path>
              </a:pathLst>
            </a:custGeom>
            <a:solidFill>
              <a:srgbClr val="FFFFFF"/>
            </a:solidFill>
          </p:spPr>
          <p:txBody>
            <a:bodyPr wrap="square" lIns="0" tIns="0" rIns="0" bIns="0" rtlCol="0"/>
            <a:lstStyle/>
            <a:p>
              <a:endParaRPr/>
            </a:p>
          </p:txBody>
        </p:sp>
        <p:sp>
          <p:nvSpPr>
            <p:cNvPr id="6" name="object 6">
              <a:extLst>
                <a:ext uri="{FF2B5EF4-FFF2-40B4-BE49-F238E27FC236}">
                  <a16:creationId xmlns:a16="http://schemas.microsoft.com/office/drawing/2014/main" id="{031A4AE7-F254-9938-38FF-BE97F7FA9A0D}"/>
                </a:ext>
              </a:extLst>
            </p:cNvPr>
            <p:cNvSpPr/>
            <p:nvPr/>
          </p:nvSpPr>
          <p:spPr>
            <a:xfrm>
              <a:off x="10822457" y="0"/>
              <a:ext cx="0" cy="1375410"/>
            </a:xfrm>
            <a:custGeom>
              <a:avLst/>
              <a:gdLst/>
              <a:ahLst/>
              <a:cxnLst/>
              <a:rect l="l" t="t" r="r" b="b"/>
              <a:pathLst>
                <a:path h="1375410">
                  <a:moveTo>
                    <a:pt x="0" y="0"/>
                  </a:moveTo>
                  <a:lnTo>
                    <a:pt x="0" y="1375003"/>
                  </a:lnTo>
                </a:path>
              </a:pathLst>
            </a:custGeom>
            <a:ln w="12700">
              <a:solidFill>
                <a:srgbClr val="FFFFFF"/>
              </a:solidFill>
            </a:ln>
          </p:spPr>
          <p:txBody>
            <a:bodyPr wrap="square" lIns="0" tIns="0" rIns="0" bIns="0" rtlCol="0"/>
            <a:lstStyle/>
            <a:p>
              <a:endParaRPr/>
            </a:p>
          </p:txBody>
        </p:sp>
        <p:sp>
          <p:nvSpPr>
            <p:cNvPr id="7" name="object 7">
              <a:extLst>
                <a:ext uri="{FF2B5EF4-FFF2-40B4-BE49-F238E27FC236}">
                  <a16:creationId xmlns:a16="http://schemas.microsoft.com/office/drawing/2014/main" id="{5E1437F1-E595-19AA-19CA-64F5314432E1}"/>
                </a:ext>
              </a:extLst>
            </p:cNvPr>
            <p:cNvSpPr/>
            <p:nvPr/>
          </p:nvSpPr>
          <p:spPr>
            <a:xfrm>
              <a:off x="10822461" y="8511"/>
              <a:ext cx="1366520" cy="1366520"/>
            </a:xfrm>
            <a:custGeom>
              <a:avLst/>
              <a:gdLst/>
              <a:ahLst/>
              <a:cxnLst/>
              <a:rect l="l" t="t" r="r" b="b"/>
              <a:pathLst>
                <a:path w="1366520" h="1366520">
                  <a:moveTo>
                    <a:pt x="1366494" y="0"/>
                  </a:moveTo>
                  <a:lnTo>
                    <a:pt x="0" y="1366494"/>
                  </a:lnTo>
                  <a:lnTo>
                    <a:pt x="1366494" y="1366494"/>
                  </a:lnTo>
                  <a:lnTo>
                    <a:pt x="1366494" y="0"/>
                  </a:lnTo>
                  <a:close/>
                </a:path>
              </a:pathLst>
            </a:custGeom>
            <a:solidFill>
              <a:srgbClr val="004E66"/>
            </a:solidFill>
          </p:spPr>
          <p:txBody>
            <a:bodyPr wrap="square" lIns="0" tIns="0" rIns="0" bIns="0" rtlCol="0"/>
            <a:lstStyle/>
            <a:p>
              <a:endParaRPr/>
            </a:p>
          </p:txBody>
        </p:sp>
        <p:sp>
          <p:nvSpPr>
            <p:cNvPr id="8" name="object 8">
              <a:extLst>
                <a:ext uri="{FF2B5EF4-FFF2-40B4-BE49-F238E27FC236}">
                  <a16:creationId xmlns:a16="http://schemas.microsoft.com/office/drawing/2014/main" id="{B6B7C73C-0FD6-7EA2-8826-F7AA2C0646E8}"/>
                </a:ext>
              </a:extLst>
            </p:cNvPr>
            <p:cNvSpPr/>
            <p:nvPr/>
          </p:nvSpPr>
          <p:spPr>
            <a:xfrm>
              <a:off x="0" y="1275626"/>
              <a:ext cx="2957195" cy="116839"/>
            </a:xfrm>
            <a:custGeom>
              <a:avLst/>
              <a:gdLst/>
              <a:ahLst/>
              <a:cxnLst/>
              <a:rect l="l" t="t" r="r" b="b"/>
              <a:pathLst>
                <a:path w="2957195" h="116840">
                  <a:moveTo>
                    <a:pt x="0" y="116649"/>
                  </a:moveTo>
                  <a:lnTo>
                    <a:pt x="2956941" y="116649"/>
                  </a:lnTo>
                  <a:lnTo>
                    <a:pt x="2956941" y="0"/>
                  </a:lnTo>
                  <a:lnTo>
                    <a:pt x="0" y="0"/>
                  </a:lnTo>
                  <a:lnTo>
                    <a:pt x="0" y="116649"/>
                  </a:lnTo>
                  <a:close/>
                </a:path>
              </a:pathLst>
            </a:custGeom>
            <a:solidFill>
              <a:srgbClr val="007198"/>
            </a:solidFill>
          </p:spPr>
          <p:txBody>
            <a:bodyPr wrap="square" lIns="0" tIns="0" rIns="0" bIns="0" rtlCol="0"/>
            <a:lstStyle/>
            <a:p>
              <a:endParaRPr/>
            </a:p>
          </p:txBody>
        </p:sp>
        <p:sp>
          <p:nvSpPr>
            <p:cNvPr id="9" name="object 9">
              <a:extLst>
                <a:ext uri="{FF2B5EF4-FFF2-40B4-BE49-F238E27FC236}">
                  <a16:creationId xmlns:a16="http://schemas.microsoft.com/office/drawing/2014/main" id="{93D0D7C8-D880-C0BB-520B-B6B611913F4B}"/>
                </a:ext>
              </a:extLst>
            </p:cNvPr>
            <p:cNvSpPr/>
            <p:nvPr/>
          </p:nvSpPr>
          <p:spPr>
            <a:xfrm>
              <a:off x="2956941" y="1275626"/>
              <a:ext cx="3044190" cy="116839"/>
            </a:xfrm>
            <a:custGeom>
              <a:avLst/>
              <a:gdLst/>
              <a:ahLst/>
              <a:cxnLst/>
              <a:rect l="l" t="t" r="r" b="b"/>
              <a:pathLst>
                <a:path w="3044190" h="116840">
                  <a:moveTo>
                    <a:pt x="0" y="116649"/>
                  </a:moveTo>
                  <a:lnTo>
                    <a:pt x="3043745" y="116649"/>
                  </a:lnTo>
                  <a:lnTo>
                    <a:pt x="3043745" y="0"/>
                  </a:lnTo>
                  <a:lnTo>
                    <a:pt x="0" y="0"/>
                  </a:lnTo>
                  <a:lnTo>
                    <a:pt x="0" y="116649"/>
                  </a:lnTo>
                  <a:close/>
                </a:path>
              </a:pathLst>
            </a:custGeom>
            <a:solidFill>
              <a:srgbClr val="83276A"/>
            </a:solidFill>
          </p:spPr>
          <p:txBody>
            <a:bodyPr wrap="square" lIns="0" tIns="0" rIns="0" bIns="0" rtlCol="0"/>
            <a:lstStyle/>
            <a:p>
              <a:endParaRPr/>
            </a:p>
          </p:txBody>
        </p:sp>
        <p:sp>
          <p:nvSpPr>
            <p:cNvPr id="10" name="object 10">
              <a:extLst>
                <a:ext uri="{FF2B5EF4-FFF2-40B4-BE49-F238E27FC236}">
                  <a16:creationId xmlns:a16="http://schemas.microsoft.com/office/drawing/2014/main" id="{C72AB3D1-5318-9E55-A0F7-0F604A13DBE7}"/>
                </a:ext>
              </a:extLst>
            </p:cNvPr>
            <p:cNvSpPr/>
            <p:nvPr/>
          </p:nvSpPr>
          <p:spPr>
            <a:xfrm>
              <a:off x="6000686" y="1275626"/>
              <a:ext cx="3357245" cy="116839"/>
            </a:xfrm>
            <a:custGeom>
              <a:avLst/>
              <a:gdLst/>
              <a:ahLst/>
              <a:cxnLst/>
              <a:rect l="l" t="t" r="r" b="b"/>
              <a:pathLst>
                <a:path w="3357245" h="116840">
                  <a:moveTo>
                    <a:pt x="0" y="116649"/>
                  </a:moveTo>
                  <a:lnTo>
                    <a:pt x="3356749" y="116649"/>
                  </a:lnTo>
                  <a:lnTo>
                    <a:pt x="3356749" y="0"/>
                  </a:lnTo>
                  <a:lnTo>
                    <a:pt x="0" y="0"/>
                  </a:lnTo>
                  <a:lnTo>
                    <a:pt x="0" y="116649"/>
                  </a:lnTo>
                  <a:close/>
                </a:path>
              </a:pathLst>
            </a:custGeom>
            <a:solidFill>
              <a:srgbClr val="033B6A"/>
            </a:solidFill>
          </p:spPr>
          <p:txBody>
            <a:bodyPr wrap="square" lIns="0" tIns="0" rIns="0" bIns="0" rtlCol="0"/>
            <a:lstStyle/>
            <a:p>
              <a:endParaRPr/>
            </a:p>
          </p:txBody>
        </p:sp>
        <p:sp>
          <p:nvSpPr>
            <p:cNvPr id="11" name="object 11">
              <a:extLst>
                <a:ext uri="{FF2B5EF4-FFF2-40B4-BE49-F238E27FC236}">
                  <a16:creationId xmlns:a16="http://schemas.microsoft.com/office/drawing/2014/main" id="{06E4B8BE-B6A8-61CC-D73D-AFB8C5B41B92}"/>
                </a:ext>
              </a:extLst>
            </p:cNvPr>
            <p:cNvSpPr/>
            <p:nvPr/>
          </p:nvSpPr>
          <p:spPr>
            <a:xfrm>
              <a:off x="9357436" y="1275626"/>
              <a:ext cx="2832100" cy="116839"/>
            </a:xfrm>
            <a:custGeom>
              <a:avLst/>
              <a:gdLst/>
              <a:ahLst/>
              <a:cxnLst/>
              <a:rect l="l" t="t" r="r" b="b"/>
              <a:pathLst>
                <a:path w="2832100" h="116840">
                  <a:moveTo>
                    <a:pt x="2831515" y="0"/>
                  </a:moveTo>
                  <a:lnTo>
                    <a:pt x="0" y="0"/>
                  </a:lnTo>
                  <a:lnTo>
                    <a:pt x="0" y="116649"/>
                  </a:lnTo>
                  <a:lnTo>
                    <a:pt x="2831515" y="116649"/>
                  </a:lnTo>
                  <a:lnTo>
                    <a:pt x="2831515" y="0"/>
                  </a:lnTo>
                  <a:close/>
                </a:path>
              </a:pathLst>
            </a:custGeom>
            <a:solidFill>
              <a:srgbClr val="1F6A84"/>
            </a:solidFill>
          </p:spPr>
          <p:txBody>
            <a:bodyPr wrap="square" lIns="0" tIns="0" rIns="0" bIns="0" rtlCol="0"/>
            <a:lstStyle/>
            <a:p>
              <a:endParaRPr/>
            </a:p>
          </p:txBody>
        </p:sp>
        <p:pic>
          <p:nvPicPr>
            <p:cNvPr id="12" name="object 12">
              <a:extLst>
                <a:ext uri="{FF2B5EF4-FFF2-40B4-BE49-F238E27FC236}">
                  <a16:creationId xmlns:a16="http://schemas.microsoft.com/office/drawing/2014/main" id="{D0A3E6D0-2D8F-DDFF-05D3-0ECD579BBC16}"/>
                </a:ext>
              </a:extLst>
            </p:cNvPr>
            <p:cNvPicPr/>
            <p:nvPr/>
          </p:nvPicPr>
          <p:blipFill>
            <a:blip r:embed="rId2" cstate="print"/>
            <a:stretch>
              <a:fillRect/>
            </a:stretch>
          </p:blipFill>
          <p:spPr>
            <a:xfrm>
              <a:off x="577773" y="266509"/>
              <a:ext cx="1845106" cy="917575"/>
            </a:xfrm>
            <a:prstGeom prst="rect">
              <a:avLst/>
            </a:prstGeom>
          </p:spPr>
        </p:pic>
      </p:grpSp>
      <p:sp>
        <p:nvSpPr>
          <p:cNvPr id="14" name="object 14">
            <a:extLst>
              <a:ext uri="{FF2B5EF4-FFF2-40B4-BE49-F238E27FC236}">
                <a16:creationId xmlns:a16="http://schemas.microsoft.com/office/drawing/2014/main" id="{DD68860C-EC7F-4046-0393-CF4F1F3B7DF1}"/>
              </a:ext>
            </a:extLst>
          </p:cNvPr>
          <p:cNvSpPr txBox="1">
            <a:spLocks noGrp="1"/>
          </p:cNvSpPr>
          <p:nvPr>
            <p:ph type="ftr" sz="quarter" idx="5"/>
          </p:nvPr>
        </p:nvSpPr>
        <p:spPr>
          <a:xfrm>
            <a:off x="4039483" y="6400800"/>
            <a:ext cx="4113033" cy="205184"/>
          </a:xfrm>
          <a:prstGeom prst="rect">
            <a:avLst/>
          </a:prstGeom>
        </p:spPr>
        <p:txBody>
          <a:bodyPr vert="horz" wrap="square" lIns="0" tIns="0" rIns="0" bIns="0" rtlCol="0">
            <a:spAutoFit/>
          </a:bodyPr>
          <a:lstStyle/>
          <a:p>
            <a:pPr marL="12700">
              <a:lnSpc>
                <a:spcPts val="1645"/>
              </a:lnSpc>
            </a:pPr>
            <a:r>
              <a:rPr lang="en-US" dirty="0"/>
              <a:t>2027</a:t>
            </a:r>
            <a:r>
              <a:rPr lang="en-US" spc="360" dirty="0"/>
              <a:t> </a:t>
            </a:r>
            <a:r>
              <a:rPr dirty="0"/>
              <a:t>|</a:t>
            </a:r>
            <a:r>
              <a:rPr spc="310" dirty="0"/>
              <a:t> </a:t>
            </a:r>
            <a:r>
              <a:rPr dirty="0"/>
              <a:t>American</a:t>
            </a:r>
            <a:r>
              <a:rPr spc="-70" dirty="0"/>
              <a:t> </a:t>
            </a:r>
            <a:r>
              <a:rPr dirty="0"/>
              <a:t>Academy</a:t>
            </a:r>
            <a:r>
              <a:rPr spc="-10" dirty="0"/>
              <a:t> </a:t>
            </a:r>
            <a:r>
              <a:rPr dirty="0"/>
              <a:t>of</a:t>
            </a:r>
            <a:r>
              <a:rPr spc="-10" dirty="0"/>
              <a:t> </a:t>
            </a:r>
            <a:r>
              <a:rPr dirty="0"/>
              <a:t>Implant</a:t>
            </a:r>
            <a:r>
              <a:rPr spc="-15" dirty="0"/>
              <a:t> </a:t>
            </a:r>
            <a:r>
              <a:rPr dirty="0"/>
              <a:t>Dentistry</a:t>
            </a:r>
            <a:r>
              <a:rPr spc="365" dirty="0"/>
              <a:t> </a:t>
            </a:r>
            <a:endParaRPr spc="-50" dirty="0"/>
          </a:p>
        </p:txBody>
      </p:sp>
      <p:sp>
        <p:nvSpPr>
          <p:cNvPr id="15" name="object 2">
            <a:extLst>
              <a:ext uri="{FF2B5EF4-FFF2-40B4-BE49-F238E27FC236}">
                <a16:creationId xmlns:a16="http://schemas.microsoft.com/office/drawing/2014/main" id="{5A44D1D4-7ACB-0DBE-AA74-1D4ADAF69AAD}"/>
              </a:ext>
            </a:extLst>
          </p:cNvPr>
          <p:cNvSpPr txBox="1">
            <a:spLocks/>
          </p:cNvSpPr>
          <p:nvPr/>
        </p:nvSpPr>
        <p:spPr>
          <a:xfrm>
            <a:off x="2956941" y="530889"/>
            <a:ext cx="10130563" cy="443711"/>
          </a:xfrm>
          <a:prstGeom prst="rect">
            <a:avLst/>
          </a:prstGeom>
        </p:spPr>
        <p:txBody>
          <a:bodyPr vert="horz" wrap="square" lIns="0" tIns="12700" rIns="0" bIns="0" rtlCol="0">
            <a:spAutoFit/>
          </a:bodyPr>
          <a:lstStyle>
            <a:lvl1pPr>
              <a:defRPr sz="2900" b="1" i="0">
                <a:solidFill>
                  <a:srgbClr val="00589D"/>
                </a:solidFill>
                <a:latin typeface="Arial"/>
                <a:ea typeface="+mj-ea"/>
                <a:cs typeface="Arial"/>
              </a:defRPr>
            </a:lvl1pPr>
          </a:lstStyle>
          <a:p>
            <a:pPr marL="19050">
              <a:spcBef>
                <a:spcPts val="100"/>
              </a:spcBef>
            </a:pPr>
            <a:r>
              <a:rPr lang="en-US" sz="2800" dirty="0">
                <a:solidFill>
                  <a:srgbClr val="007198"/>
                </a:solidFill>
              </a:rPr>
              <a:t>Candidate Number: </a:t>
            </a:r>
            <a:r>
              <a:rPr lang="en-US" sz="2800" dirty="0">
                <a:solidFill>
                  <a:srgbClr val="83276A"/>
                </a:solidFill>
              </a:rPr>
              <a:t>{Candidate number}</a:t>
            </a:r>
          </a:p>
        </p:txBody>
      </p:sp>
      <p:sp>
        <p:nvSpPr>
          <p:cNvPr id="17" name="object 13">
            <a:extLst>
              <a:ext uri="{FF2B5EF4-FFF2-40B4-BE49-F238E27FC236}">
                <a16:creationId xmlns:a16="http://schemas.microsoft.com/office/drawing/2014/main" id="{EE7EC522-C953-72AE-9851-CA3C2D1F60B8}"/>
              </a:ext>
            </a:extLst>
          </p:cNvPr>
          <p:cNvSpPr txBox="1"/>
          <p:nvPr/>
        </p:nvSpPr>
        <p:spPr>
          <a:xfrm>
            <a:off x="1295400" y="1458219"/>
            <a:ext cx="8991600" cy="874598"/>
          </a:xfrm>
          <a:prstGeom prst="rect">
            <a:avLst/>
          </a:prstGeom>
        </p:spPr>
        <p:txBody>
          <a:bodyPr vert="horz" wrap="square" lIns="0" tIns="12700" rIns="0" bIns="0" rtlCol="0">
            <a:spAutoFit/>
          </a:bodyPr>
          <a:lstStyle/>
          <a:p>
            <a:pPr marL="298450" marR="5080" indent="-285750" algn="ctr">
              <a:spcBef>
                <a:spcPts val="120"/>
              </a:spcBef>
              <a:buFont typeface="Wingdings" panose="05000000000000000000" pitchFamily="2" charset="2"/>
              <a:buChar char="Ø"/>
            </a:pPr>
            <a:r>
              <a:rPr lang="en-US" sz="3200" dirty="0">
                <a:solidFill>
                  <a:srgbClr val="83276A"/>
                </a:solidFill>
                <a:effectLst>
                  <a:outerShdw blurRad="38100" dist="38100" dir="2700000" algn="tl">
                    <a:srgbClr val="000000">
                      <a:alpha val="43137"/>
                    </a:srgbClr>
                  </a:outerShdw>
                </a:effectLst>
                <a:latin typeface="Arial"/>
                <a:cs typeface="Arial"/>
              </a:rPr>
              <a:t>Medical History</a:t>
            </a:r>
            <a:br>
              <a:rPr lang="en-US" sz="2400" dirty="0">
                <a:solidFill>
                  <a:srgbClr val="221F1F"/>
                </a:solidFill>
                <a:latin typeface="Arial"/>
                <a:cs typeface="Arial"/>
              </a:rPr>
            </a:br>
            <a:endParaRPr lang="en-US" sz="2400" dirty="0">
              <a:latin typeface="Arial"/>
              <a:cs typeface="Arial"/>
            </a:endParaRPr>
          </a:p>
        </p:txBody>
      </p:sp>
      <p:sp>
        <p:nvSpPr>
          <p:cNvPr id="2" name="TextBox 1">
            <a:extLst>
              <a:ext uri="{FF2B5EF4-FFF2-40B4-BE49-F238E27FC236}">
                <a16:creationId xmlns:a16="http://schemas.microsoft.com/office/drawing/2014/main" id="{2F34204E-5495-49D0-523B-0D55843D2F65}"/>
              </a:ext>
            </a:extLst>
          </p:cNvPr>
          <p:cNvSpPr txBox="1"/>
          <p:nvPr/>
        </p:nvSpPr>
        <p:spPr>
          <a:xfrm>
            <a:off x="62861" y="1963485"/>
            <a:ext cx="11900539" cy="461665"/>
          </a:xfrm>
          <a:prstGeom prst="rect">
            <a:avLst/>
          </a:prstGeom>
          <a:noFill/>
        </p:spPr>
        <p:txBody>
          <a:bodyPr wrap="square" rtlCol="0">
            <a:spAutoFit/>
          </a:bodyPr>
          <a:lstStyle/>
          <a:p>
            <a:pPr algn="ctr"/>
            <a:r>
              <a:rPr lang="en-US" sz="1200" b="0" i="0" u="none" strike="noStrike" baseline="0" dirty="0">
                <a:solidFill>
                  <a:srgbClr val="000000"/>
                </a:solidFill>
                <a:latin typeface="Arial" panose="020B0604020202020204" pitchFamily="34" charset="0"/>
              </a:rPr>
              <a:t>Describe the chief complaint and secondary complaints. Be sure to describe the patient’s medical history as well as any laboratory findings (e.g. CBC, SMA, PTT, INR) and current medications, as applicable. Use only the space on this page.</a:t>
            </a:r>
            <a:endParaRPr lang="en-US" sz="1800" b="0" i="0" u="none" strike="noStrike" baseline="0" dirty="0">
              <a:solidFill>
                <a:srgbClr val="000000"/>
              </a:solidFill>
              <a:latin typeface="Arial" panose="020B0604020202020204" pitchFamily="34" charset="0"/>
            </a:endParaRPr>
          </a:p>
        </p:txBody>
      </p:sp>
      <p:sp>
        <p:nvSpPr>
          <p:cNvPr id="13" name="TextBox 12">
            <a:extLst>
              <a:ext uri="{FF2B5EF4-FFF2-40B4-BE49-F238E27FC236}">
                <a16:creationId xmlns:a16="http://schemas.microsoft.com/office/drawing/2014/main" id="{4DB63300-53B0-9247-D0F4-A5B7FDF2CD96}"/>
              </a:ext>
            </a:extLst>
          </p:cNvPr>
          <p:cNvSpPr txBox="1"/>
          <p:nvPr/>
        </p:nvSpPr>
        <p:spPr>
          <a:xfrm>
            <a:off x="378085" y="2653417"/>
            <a:ext cx="11132297" cy="369332"/>
          </a:xfrm>
          <a:prstGeom prst="rect">
            <a:avLst/>
          </a:prstGeom>
          <a:noFill/>
        </p:spPr>
        <p:txBody>
          <a:bodyPr wrap="square" rtlCol="0">
            <a:spAutoFit/>
          </a:bodyPr>
          <a:lstStyle/>
          <a:p>
            <a:r>
              <a:rPr lang="en-US" sz="1800" dirty="0">
                <a:solidFill>
                  <a:srgbClr val="221F1F"/>
                </a:solidFill>
                <a:latin typeface="Arial"/>
                <a:cs typeface="Arial"/>
              </a:rPr>
              <a:t>Copy your text here using the same font and size.</a:t>
            </a:r>
            <a:endParaRPr lang="en-US" dirty="0"/>
          </a:p>
        </p:txBody>
      </p:sp>
    </p:spTree>
    <p:extLst>
      <p:ext uri="{BB962C8B-B14F-4D97-AF65-F5344CB8AC3E}">
        <p14:creationId xmlns:p14="http://schemas.microsoft.com/office/powerpoint/2010/main" val="299646827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41CBC4-F573-268E-EF04-D2E46D7A3B53}"/>
            </a:ext>
          </a:extLst>
        </p:cNvPr>
        <p:cNvGrpSpPr/>
        <p:nvPr/>
      </p:nvGrpSpPr>
      <p:grpSpPr>
        <a:xfrm>
          <a:off x="0" y="0"/>
          <a:ext cx="0" cy="0"/>
          <a:chOff x="0" y="0"/>
          <a:chExt cx="0" cy="0"/>
        </a:xfrm>
      </p:grpSpPr>
      <p:grpSp>
        <p:nvGrpSpPr>
          <p:cNvPr id="3" name="object 3">
            <a:extLst>
              <a:ext uri="{FF2B5EF4-FFF2-40B4-BE49-F238E27FC236}">
                <a16:creationId xmlns:a16="http://schemas.microsoft.com/office/drawing/2014/main" id="{CC2CDB19-885F-76AC-BDF3-45FF255EE503}"/>
              </a:ext>
            </a:extLst>
          </p:cNvPr>
          <p:cNvGrpSpPr/>
          <p:nvPr/>
        </p:nvGrpSpPr>
        <p:grpSpPr>
          <a:xfrm>
            <a:off x="0" y="0"/>
            <a:ext cx="12189460" cy="1392555"/>
            <a:chOff x="0" y="0"/>
            <a:chExt cx="12189460" cy="1392555"/>
          </a:xfrm>
        </p:grpSpPr>
        <p:sp>
          <p:nvSpPr>
            <p:cNvPr id="4" name="object 4">
              <a:extLst>
                <a:ext uri="{FF2B5EF4-FFF2-40B4-BE49-F238E27FC236}">
                  <a16:creationId xmlns:a16="http://schemas.microsoft.com/office/drawing/2014/main" id="{FA1B0BCA-77E1-1E10-CF9B-BC149738A231}"/>
                </a:ext>
              </a:extLst>
            </p:cNvPr>
            <p:cNvSpPr/>
            <p:nvPr/>
          </p:nvSpPr>
          <p:spPr>
            <a:xfrm>
              <a:off x="0" y="0"/>
              <a:ext cx="12189460" cy="1375410"/>
            </a:xfrm>
            <a:custGeom>
              <a:avLst/>
              <a:gdLst/>
              <a:ahLst/>
              <a:cxnLst/>
              <a:rect l="l" t="t" r="r" b="b"/>
              <a:pathLst>
                <a:path w="12189460" h="1375410">
                  <a:moveTo>
                    <a:pt x="12188952" y="0"/>
                  </a:moveTo>
                  <a:lnTo>
                    <a:pt x="10822457" y="0"/>
                  </a:lnTo>
                  <a:lnTo>
                    <a:pt x="0" y="0"/>
                  </a:lnTo>
                  <a:lnTo>
                    <a:pt x="0" y="226783"/>
                  </a:lnTo>
                  <a:lnTo>
                    <a:pt x="10822457" y="226783"/>
                  </a:lnTo>
                  <a:lnTo>
                    <a:pt x="10822457" y="1375003"/>
                  </a:lnTo>
                  <a:lnTo>
                    <a:pt x="12188952" y="1375003"/>
                  </a:lnTo>
                  <a:lnTo>
                    <a:pt x="12188952" y="226783"/>
                  </a:lnTo>
                  <a:lnTo>
                    <a:pt x="12188952" y="0"/>
                  </a:lnTo>
                  <a:close/>
                </a:path>
              </a:pathLst>
            </a:custGeom>
            <a:solidFill>
              <a:srgbClr val="007699"/>
            </a:solidFill>
          </p:spPr>
          <p:txBody>
            <a:bodyPr wrap="square" lIns="0" tIns="0" rIns="0" bIns="0" rtlCol="0"/>
            <a:lstStyle/>
            <a:p>
              <a:endParaRPr/>
            </a:p>
          </p:txBody>
        </p:sp>
        <p:sp>
          <p:nvSpPr>
            <p:cNvPr id="5" name="object 5">
              <a:extLst>
                <a:ext uri="{FF2B5EF4-FFF2-40B4-BE49-F238E27FC236}">
                  <a16:creationId xmlns:a16="http://schemas.microsoft.com/office/drawing/2014/main" id="{043C0188-FDDE-64D4-0364-D8C876D0EABF}"/>
                </a:ext>
              </a:extLst>
            </p:cNvPr>
            <p:cNvSpPr/>
            <p:nvPr/>
          </p:nvSpPr>
          <p:spPr>
            <a:xfrm>
              <a:off x="10822457" y="1368653"/>
              <a:ext cx="1366520" cy="12700"/>
            </a:xfrm>
            <a:custGeom>
              <a:avLst/>
              <a:gdLst/>
              <a:ahLst/>
              <a:cxnLst/>
              <a:rect l="l" t="t" r="r" b="b"/>
              <a:pathLst>
                <a:path w="1366520" h="12700">
                  <a:moveTo>
                    <a:pt x="0" y="12700"/>
                  </a:moveTo>
                  <a:lnTo>
                    <a:pt x="1366494" y="12700"/>
                  </a:lnTo>
                  <a:lnTo>
                    <a:pt x="1366494" y="0"/>
                  </a:lnTo>
                  <a:lnTo>
                    <a:pt x="0" y="0"/>
                  </a:lnTo>
                  <a:lnTo>
                    <a:pt x="0" y="12700"/>
                  </a:lnTo>
                  <a:close/>
                </a:path>
              </a:pathLst>
            </a:custGeom>
            <a:solidFill>
              <a:srgbClr val="FFFFFF"/>
            </a:solidFill>
          </p:spPr>
          <p:txBody>
            <a:bodyPr wrap="square" lIns="0" tIns="0" rIns="0" bIns="0" rtlCol="0"/>
            <a:lstStyle/>
            <a:p>
              <a:endParaRPr/>
            </a:p>
          </p:txBody>
        </p:sp>
        <p:sp>
          <p:nvSpPr>
            <p:cNvPr id="6" name="object 6">
              <a:extLst>
                <a:ext uri="{FF2B5EF4-FFF2-40B4-BE49-F238E27FC236}">
                  <a16:creationId xmlns:a16="http://schemas.microsoft.com/office/drawing/2014/main" id="{5356788A-152B-8E56-9464-454EE465A2AE}"/>
                </a:ext>
              </a:extLst>
            </p:cNvPr>
            <p:cNvSpPr/>
            <p:nvPr/>
          </p:nvSpPr>
          <p:spPr>
            <a:xfrm>
              <a:off x="10822457" y="0"/>
              <a:ext cx="0" cy="1375410"/>
            </a:xfrm>
            <a:custGeom>
              <a:avLst/>
              <a:gdLst/>
              <a:ahLst/>
              <a:cxnLst/>
              <a:rect l="l" t="t" r="r" b="b"/>
              <a:pathLst>
                <a:path h="1375410">
                  <a:moveTo>
                    <a:pt x="0" y="0"/>
                  </a:moveTo>
                  <a:lnTo>
                    <a:pt x="0" y="1375003"/>
                  </a:lnTo>
                </a:path>
              </a:pathLst>
            </a:custGeom>
            <a:ln w="12700">
              <a:solidFill>
                <a:srgbClr val="FFFFFF"/>
              </a:solidFill>
            </a:ln>
          </p:spPr>
          <p:txBody>
            <a:bodyPr wrap="square" lIns="0" tIns="0" rIns="0" bIns="0" rtlCol="0"/>
            <a:lstStyle/>
            <a:p>
              <a:endParaRPr/>
            </a:p>
          </p:txBody>
        </p:sp>
        <p:sp>
          <p:nvSpPr>
            <p:cNvPr id="7" name="object 7">
              <a:extLst>
                <a:ext uri="{FF2B5EF4-FFF2-40B4-BE49-F238E27FC236}">
                  <a16:creationId xmlns:a16="http://schemas.microsoft.com/office/drawing/2014/main" id="{71C725EB-F623-AAEF-7E0A-DA6C5736B37D}"/>
                </a:ext>
              </a:extLst>
            </p:cNvPr>
            <p:cNvSpPr/>
            <p:nvPr/>
          </p:nvSpPr>
          <p:spPr>
            <a:xfrm>
              <a:off x="10822461" y="8511"/>
              <a:ext cx="1366520" cy="1366520"/>
            </a:xfrm>
            <a:custGeom>
              <a:avLst/>
              <a:gdLst/>
              <a:ahLst/>
              <a:cxnLst/>
              <a:rect l="l" t="t" r="r" b="b"/>
              <a:pathLst>
                <a:path w="1366520" h="1366520">
                  <a:moveTo>
                    <a:pt x="1366494" y="0"/>
                  </a:moveTo>
                  <a:lnTo>
                    <a:pt x="0" y="1366494"/>
                  </a:lnTo>
                  <a:lnTo>
                    <a:pt x="1366494" y="1366494"/>
                  </a:lnTo>
                  <a:lnTo>
                    <a:pt x="1366494" y="0"/>
                  </a:lnTo>
                  <a:close/>
                </a:path>
              </a:pathLst>
            </a:custGeom>
            <a:solidFill>
              <a:srgbClr val="004E66"/>
            </a:solidFill>
          </p:spPr>
          <p:txBody>
            <a:bodyPr wrap="square" lIns="0" tIns="0" rIns="0" bIns="0" rtlCol="0"/>
            <a:lstStyle/>
            <a:p>
              <a:endParaRPr/>
            </a:p>
          </p:txBody>
        </p:sp>
        <p:sp>
          <p:nvSpPr>
            <p:cNvPr id="8" name="object 8">
              <a:extLst>
                <a:ext uri="{FF2B5EF4-FFF2-40B4-BE49-F238E27FC236}">
                  <a16:creationId xmlns:a16="http://schemas.microsoft.com/office/drawing/2014/main" id="{6C6B4286-6070-4645-1E44-B0E2F589ADEC}"/>
                </a:ext>
              </a:extLst>
            </p:cNvPr>
            <p:cNvSpPr/>
            <p:nvPr/>
          </p:nvSpPr>
          <p:spPr>
            <a:xfrm>
              <a:off x="0" y="1275626"/>
              <a:ext cx="2957195" cy="116839"/>
            </a:xfrm>
            <a:custGeom>
              <a:avLst/>
              <a:gdLst/>
              <a:ahLst/>
              <a:cxnLst/>
              <a:rect l="l" t="t" r="r" b="b"/>
              <a:pathLst>
                <a:path w="2957195" h="116840">
                  <a:moveTo>
                    <a:pt x="0" y="116649"/>
                  </a:moveTo>
                  <a:lnTo>
                    <a:pt x="2956941" y="116649"/>
                  </a:lnTo>
                  <a:lnTo>
                    <a:pt x="2956941" y="0"/>
                  </a:lnTo>
                  <a:lnTo>
                    <a:pt x="0" y="0"/>
                  </a:lnTo>
                  <a:lnTo>
                    <a:pt x="0" y="116649"/>
                  </a:lnTo>
                  <a:close/>
                </a:path>
              </a:pathLst>
            </a:custGeom>
            <a:solidFill>
              <a:srgbClr val="007198"/>
            </a:solidFill>
          </p:spPr>
          <p:txBody>
            <a:bodyPr wrap="square" lIns="0" tIns="0" rIns="0" bIns="0" rtlCol="0"/>
            <a:lstStyle/>
            <a:p>
              <a:endParaRPr/>
            </a:p>
          </p:txBody>
        </p:sp>
        <p:sp>
          <p:nvSpPr>
            <p:cNvPr id="9" name="object 9">
              <a:extLst>
                <a:ext uri="{FF2B5EF4-FFF2-40B4-BE49-F238E27FC236}">
                  <a16:creationId xmlns:a16="http://schemas.microsoft.com/office/drawing/2014/main" id="{25DF016D-3BB4-A5B3-8BC8-AE072B931AB6}"/>
                </a:ext>
              </a:extLst>
            </p:cNvPr>
            <p:cNvSpPr/>
            <p:nvPr/>
          </p:nvSpPr>
          <p:spPr>
            <a:xfrm>
              <a:off x="2956941" y="1275626"/>
              <a:ext cx="3044190" cy="116839"/>
            </a:xfrm>
            <a:custGeom>
              <a:avLst/>
              <a:gdLst/>
              <a:ahLst/>
              <a:cxnLst/>
              <a:rect l="l" t="t" r="r" b="b"/>
              <a:pathLst>
                <a:path w="3044190" h="116840">
                  <a:moveTo>
                    <a:pt x="0" y="116649"/>
                  </a:moveTo>
                  <a:lnTo>
                    <a:pt x="3043745" y="116649"/>
                  </a:lnTo>
                  <a:lnTo>
                    <a:pt x="3043745" y="0"/>
                  </a:lnTo>
                  <a:lnTo>
                    <a:pt x="0" y="0"/>
                  </a:lnTo>
                  <a:lnTo>
                    <a:pt x="0" y="116649"/>
                  </a:lnTo>
                  <a:close/>
                </a:path>
              </a:pathLst>
            </a:custGeom>
            <a:solidFill>
              <a:srgbClr val="83276A"/>
            </a:solidFill>
          </p:spPr>
          <p:txBody>
            <a:bodyPr wrap="square" lIns="0" tIns="0" rIns="0" bIns="0" rtlCol="0"/>
            <a:lstStyle/>
            <a:p>
              <a:endParaRPr/>
            </a:p>
          </p:txBody>
        </p:sp>
        <p:sp>
          <p:nvSpPr>
            <p:cNvPr id="10" name="object 10">
              <a:extLst>
                <a:ext uri="{FF2B5EF4-FFF2-40B4-BE49-F238E27FC236}">
                  <a16:creationId xmlns:a16="http://schemas.microsoft.com/office/drawing/2014/main" id="{C265A229-9331-02D4-3AC2-649F18E6A3D9}"/>
                </a:ext>
              </a:extLst>
            </p:cNvPr>
            <p:cNvSpPr/>
            <p:nvPr/>
          </p:nvSpPr>
          <p:spPr>
            <a:xfrm>
              <a:off x="6000686" y="1275626"/>
              <a:ext cx="3357245" cy="116839"/>
            </a:xfrm>
            <a:custGeom>
              <a:avLst/>
              <a:gdLst/>
              <a:ahLst/>
              <a:cxnLst/>
              <a:rect l="l" t="t" r="r" b="b"/>
              <a:pathLst>
                <a:path w="3357245" h="116840">
                  <a:moveTo>
                    <a:pt x="0" y="116649"/>
                  </a:moveTo>
                  <a:lnTo>
                    <a:pt x="3356749" y="116649"/>
                  </a:lnTo>
                  <a:lnTo>
                    <a:pt x="3356749" y="0"/>
                  </a:lnTo>
                  <a:lnTo>
                    <a:pt x="0" y="0"/>
                  </a:lnTo>
                  <a:lnTo>
                    <a:pt x="0" y="116649"/>
                  </a:lnTo>
                  <a:close/>
                </a:path>
              </a:pathLst>
            </a:custGeom>
            <a:solidFill>
              <a:srgbClr val="033B6A"/>
            </a:solidFill>
          </p:spPr>
          <p:txBody>
            <a:bodyPr wrap="square" lIns="0" tIns="0" rIns="0" bIns="0" rtlCol="0"/>
            <a:lstStyle/>
            <a:p>
              <a:endParaRPr/>
            </a:p>
          </p:txBody>
        </p:sp>
        <p:sp>
          <p:nvSpPr>
            <p:cNvPr id="11" name="object 11">
              <a:extLst>
                <a:ext uri="{FF2B5EF4-FFF2-40B4-BE49-F238E27FC236}">
                  <a16:creationId xmlns:a16="http://schemas.microsoft.com/office/drawing/2014/main" id="{DE8D285C-63AB-A57B-0BF0-EADCDF69A61B}"/>
                </a:ext>
              </a:extLst>
            </p:cNvPr>
            <p:cNvSpPr/>
            <p:nvPr/>
          </p:nvSpPr>
          <p:spPr>
            <a:xfrm>
              <a:off x="9357436" y="1275626"/>
              <a:ext cx="2832100" cy="116839"/>
            </a:xfrm>
            <a:custGeom>
              <a:avLst/>
              <a:gdLst/>
              <a:ahLst/>
              <a:cxnLst/>
              <a:rect l="l" t="t" r="r" b="b"/>
              <a:pathLst>
                <a:path w="2832100" h="116840">
                  <a:moveTo>
                    <a:pt x="2831515" y="0"/>
                  </a:moveTo>
                  <a:lnTo>
                    <a:pt x="0" y="0"/>
                  </a:lnTo>
                  <a:lnTo>
                    <a:pt x="0" y="116649"/>
                  </a:lnTo>
                  <a:lnTo>
                    <a:pt x="2831515" y="116649"/>
                  </a:lnTo>
                  <a:lnTo>
                    <a:pt x="2831515" y="0"/>
                  </a:lnTo>
                  <a:close/>
                </a:path>
              </a:pathLst>
            </a:custGeom>
            <a:solidFill>
              <a:srgbClr val="1F6A84"/>
            </a:solidFill>
          </p:spPr>
          <p:txBody>
            <a:bodyPr wrap="square" lIns="0" tIns="0" rIns="0" bIns="0" rtlCol="0"/>
            <a:lstStyle/>
            <a:p>
              <a:endParaRPr/>
            </a:p>
          </p:txBody>
        </p:sp>
        <p:pic>
          <p:nvPicPr>
            <p:cNvPr id="12" name="object 12">
              <a:extLst>
                <a:ext uri="{FF2B5EF4-FFF2-40B4-BE49-F238E27FC236}">
                  <a16:creationId xmlns:a16="http://schemas.microsoft.com/office/drawing/2014/main" id="{3BF813F8-89EB-68B4-E7BF-3E589C52AE90}"/>
                </a:ext>
              </a:extLst>
            </p:cNvPr>
            <p:cNvPicPr/>
            <p:nvPr/>
          </p:nvPicPr>
          <p:blipFill>
            <a:blip r:embed="rId2" cstate="print"/>
            <a:stretch>
              <a:fillRect/>
            </a:stretch>
          </p:blipFill>
          <p:spPr>
            <a:xfrm>
              <a:off x="577773" y="266509"/>
              <a:ext cx="1845106" cy="917575"/>
            </a:xfrm>
            <a:prstGeom prst="rect">
              <a:avLst/>
            </a:prstGeom>
          </p:spPr>
        </p:pic>
      </p:grpSp>
      <p:sp>
        <p:nvSpPr>
          <p:cNvPr id="14" name="object 14">
            <a:extLst>
              <a:ext uri="{FF2B5EF4-FFF2-40B4-BE49-F238E27FC236}">
                <a16:creationId xmlns:a16="http://schemas.microsoft.com/office/drawing/2014/main" id="{3DBF77D2-2CE3-E135-35A1-874073E2D92E}"/>
              </a:ext>
            </a:extLst>
          </p:cNvPr>
          <p:cNvSpPr txBox="1">
            <a:spLocks noGrp="1"/>
          </p:cNvSpPr>
          <p:nvPr>
            <p:ph type="ftr" sz="quarter" idx="5"/>
          </p:nvPr>
        </p:nvSpPr>
        <p:spPr>
          <a:xfrm>
            <a:off x="4039483" y="6400800"/>
            <a:ext cx="4113033" cy="205184"/>
          </a:xfrm>
          <a:prstGeom prst="rect">
            <a:avLst/>
          </a:prstGeom>
        </p:spPr>
        <p:txBody>
          <a:bodyPr vert="horz" wrap="square" lIns="0" tIns="0" rIns="0" bIns="0" rtlCol="0">
            <a:spAutoFit/>
          </a:bodyPr>
          <a:lstStyle/>
          <a:p>
            <a:pPr marL="12700">
              <a:lnSpc>
                <a:spcPts val="1645"/>
              </a:lnSpc>
            </a:pPr>
            <a:r>
              <a:rPr lang="en-US" dirty="0"/>
              <a:t>2027</a:t>
            </a:r>
            <a:r>
              <a:rPr lang="en-US" spc="360" dirty="0"/>
              <a:t> </a:t>
            </a:r>
            <a:r>
              <a:rPr dirty="0"/>
              <a:t>|</a:t>
            </a:r>
            <a:r>
              <a:rPr spc="310" dirty="0"/>
              <a:t> </a:t>
            </a:r>
            <a:r>
              <a:rPr dirty="0"/>
              <a:t>American</a:t>
            </a:r>
            <a:r>
              <a:rPr spc="-70" dirty="0"/>
              <a:t> </a:t>
            </a:r>
            <a:r>
              <a:rPr dirty="0"/>
              <a:t>Academy</a:t>
            </a:r>
            <a:r>
              <a:rPr spc="-10" dirty="0"/>
              <a:t> </a:t>
            </a:r>
            <a:r>
              <a:rPr dirty="0"/>
              <a:t>of</a:t>
            </a:r>
            <a:r>
              <a:rPr spc="-10" dirty="0"/>
              <a:t> </a:t>
            </a:r>
            <a:r>
              <a:rPr dirty="0"/>
              <a:t>Implant</a:t>
            </a:r>
            <a:r>
              <a:rPr spc="-15" dirty="0"/>
              <a:t> </a:t>
            </a:r>
            <a:r>
              <a:rPr dirty="0"/>
              <a:t>Dentistry</a:t>
            </a:r>
            <a:r>
              <a:rPr spc="365" dirty="0"/>
              <a:t> </a:t>
            </a:r>
            <a:endParaRPr spc="-50" dirty="0"/>
          </a:p>
        </p:txBody>
      </p:sp>
      <p:sp>
        <p:nvSpPr>
          <p:cNvPr id="15" name="object 2">
            <a:extLst>
              <a:ext uri="{FF2B5EF4-FFF2-40B4-BE49-F238E27FC236}">
                <a16:creationId xmlns:a16="http://schemas.microsoft.com/office/drawing/2014/main" id="{E0D20ABA-5FDD-20D8-2E49-D6242B8A1934}"/>
              </a:ext>
            </a:extLst>
          </p:cNvPr>
          <p:cNvSpPr txBox="1">
            <a:spLocks/>
          </p:cNvSpPr>
          <p:nvPr/>
        </p:nvSpPr>
        <p:spPr>
          <a:xfrm>
            <a:off x="2956941" y="530889"/>
            <a:ext cx="10130563" cy="443711"/>
          </a:xfrm>
          <a:prstGeom prst="rect">
            <a:avLst/>
          </a:prstGeom>
        </p:spPr>
        <p:txBody>
          <a:bodyPr vert="horz" wrap="square" lIns="0" tIns="12700" rIns="0" bIns="0" rtlCol="0">
            <a:spAutoFit/>
          </a:bodyPr>
          <a:lstStyle>
            <a:lvl1pPr>
              <a:defRPr sz="2900" b="1" i="0">
                <a:solidFill>
                  <a:srgbClr val="00589D"/>
                </a:solidFill>
                <a:latin typeface="Arial"/>
                <a:ea typeface="+mj-ea"/>
                <a:cs typeface="Arial"/>
              </a:defRPr>
            </a:lvl1pPr>
          </a:lstStyle>
          <a:p>
            <a:pPr marL="19050">
              <a:spcBef>
                <a:spcPts val="100"/>
              </a:spcBef>
            </a:pPr>
            <a:r>
              <a:rPr lang="en-US" sz="2800" dirty="0">
                <a:solidFill>
                  <a:srgbClr val="007198"/>
                </a:solidFill>
              </a:rPr>
              <a:t>Candidate Number: </a:t>
            </a:r>
            <a:r>
              <a:rPr lang="en-US" sz="2800" dirty="0">
                <a:solidFill>
                  <a:srgbClr val="83276A"/>
                </a:solidFill>
              </a:rPr>
              <a:t>{Candidate number}</a:t>
            </a:r>
          </a:p>
        </p:txBody>
      </p:sp>
      <p:sp>
        <p:nvSpPr>
          <p:cNvPr id="17" name="object 13">
            <a:extLst>
              <a:ext uri="{FF2B5EF4-FFF2-40B4-BE49-F238E27FC236}">
                <a16:creationId xmlns:a16="http://schemas.microsoft.com/office/drawing/2014/main" id="{3B230E6D-3E52-A6A0-9996-AE7727608B2C}"/>
              </a:ext>
            </a:extLst>
          </p:cNvPr>
          <p:cNvSpPr txBox="1"/>
          <p:nvPr/>
        </p:nvSpPr>
        <p:spPr>
          <a:xfrm>
            <a:off x="1295400" y="1458219"/>
            <a:ext cx="8991600" cy="874598"/>
          </a:xfrm>
          <a:prstGeom prst="rect">
            <a:avLst/>
          </a:prstGeom>
        </p:spPr>
        <p:txBody>
          <a:bodyPr vert="horz" wrap="square" lIns="0" tIns="12700" rIns="0" bIns="0" rtlCol="0">
            <a:spAutoFit/>
          </a:bodyPr>
          <a:lstStyle/>
          <a:p>
            <a:pPr marL="298450" marR="5080" indent="-285750" algn="ctr">
              <a:spcBef>
                <a:spcPts val="120"/>
              </a:spcBef>
              <a:buFont typeface="Wingdings" panose="05000000000000000000" pitchFamily="2" charset="2"/>
              <a:buChar char="Ø"/>
            </a:pPr>
            <a:r>
              <a:rPr lang="en-US" sz="3200" dirty="0">
                <a:solidFill>
                  <a:srgbClr val="83276A"/>
                </a:solidFill>
                <a:effectLst>
                  <a:outerShdw blurRad="38100" dist="38100" dir="2700000" algn="tl">
                    <a:srgbClr val="000000">
                      <a:alpha val="43137"/>
                    </a:srgbClr>
                  </a:outerShdw>
                </a:effectLst>
                <a:latin typeface="Arial"/>
                <a:cs typeface="Arial"/>
              </a:rPr>
              <a:t>Clinical Examination</a:t>
            </a:r>
            <a:br>
              <a:rPr lang="en-US" sz="2400" dirty="0">
                <a:solidFill>
                  <a:srgbClr val="221F1F"/>
                </a:solidFill>
                <a:latin typeface="Arial"/>
                <a:cs typeface="Arial"/>
              </a:rPr>
            </a:br>
            <a:endParaRPr lang="en-US" sz="2400" dirty="0">
              <a:latin typeface="Arial"/>
              <a:cs typeface="Arial"/>
            </a:endParaRPr>
          </a:p>
        </p:txBody>
      </p:sp>
      <p:sp>
        <p:nvSpPr>
          <p:cNvPr id="2" name="TextBox 1">
            <a:extLst>
              <a:ext uri="{FF2B5EF4-FFF2-40B4-BE49-F238E27FC236}">
                <a16:creationId xmlns:a16="http://schemas.microsoft.com/office/drawing/2014/main" id="{9D65FEA5-B865-387E-8A97-EB1949B23C87}"/>
              </a:ext>
            </a:extLst>
          </p:cNvPr>
          <p:cNvSpPr txBox="1"/>
          <p:nvPr/>
        </p:nvSpPr>
        <p:spPr>
          <a:xfrm>
            <a:off x="62861" y="1963485"/>
            <a:ext cx="11900539" cy="538609"/>
          </a:xfrm>
          <a:prstGeom prst="rect">
            <a:avLst/>
          </a:prstGeom>
          <a:noFill/>
        </p:spPr>
        <p:txBody>
          <a:bodyPr wrap="square" rtlCol="0">
            <a:spAutoFit/>
          </a:bodyPr>
          <a:lstStyle/>
          <a:p>
            <a:pPr algn="ctr"/>
            <a:r>
              <a:rPr lang="en-US" sz="1100" b="0" i="0" u="none" strike="noStrike" baseline="0" dirty="0">
                <a:solidFill>
                  <a:srgbClr val="000000"/>
                </a:solidFill>
                <a:latin typeface="Arial" panose="020B0604020202020204" pitchFamily="34" charset="0"/>
              </a:rPr>
              <a:t>Describe the existing dentition, adjacent soft tissues, periodontal charting, lip line, temporomandibular joint function, parafunctional habits, hard and soft tissue anatomy of edentulous areas and other findings. </a:t>
            </a:r>
            <a:r>
              <a:rPr lang="en-US" sz="1800" b="0" i="0" u="none" strike="noStrike" baseline="0" dirty="0">
                <a:solidFill>
                  <a:srgbClr val="000000"/>
                </a:solidFill>
                <a:latin typeface="Arial" panose="020B0604020202020204" pitchFamily="34" charset="0"/>
              </a:rPr>
              <a:t>	</a:t>
            </a:r>
          </a:p>
        </p:txBody>
      </p:sp>
      <p:sp>
        <p:nvSpPr>
          <p:cNvPr id="13" name="TextBox 12">
            <a:extLst>
              <a:ext uri="{FF2B5EF4-FFF2-40B4-BE49-F238E27FC236}">
                <a16:creationId xmlns:a16="http://schemas.microsoft.com/office/drawing/2014/main" id="{10B597D4-1FAE-92B4-A1D4-20891412999E}"/>
              </a:ext>
            </a:extLst>
          </p:cNvPr>
          <p:cNvSpPr txBox="1"/>
          <p:nvPr/>
        </p:nvSpPr>
        <p:spPr>
          <a:xfrm>
            <a:off x="378085" y="2653417"/>
            <a:ext cx="11132297" cy="369332"/>
          </a:xfrm>
          <a:prstGeom prst="rect">
            <a:avLst/>
          </a:prstGeom>
          <a:noFill/>
        </p:spPr>
        <p:txBody>
          <a:bodyPr wrap="square" rtlCol="0">
            <a:spAutoFit/>
          </a:bodyPr>
          <a:lstStyle/>
          <a:p>
            <a:r>
              <a:rPr lang="en-US" sz="1800" dirty="0">
                <a:solidFill>
                  <a:srgbClr val="221F1F"/>
                </a:solidFill>
                <a:latin typeface="Arial"/>
                <a:cs typeface="Arial"/>
              </a:rPr>
              <a:t>Copy your text here using the same font and size.</a:t>
            </a:r>
            <a:endParaRPr lang="en-US" dirty="0"/>
          </a:p>
        </p:txBody>
      </p:sp>
    </p:spTree>
    <p:extLst>
      <p:ext uri="{BB962C8B-B14F-4D97-AF65-F5344CB8AC3E}">
        <p14:creationId xmlns:p14="http://schemas.microsoft.com/office/powerpoint/2010/main" val="87478237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A227C2-4EFD-A6C5-A8DA-1E8806F73BC2}"/>
            </a:ext>
          </a:extLst>
        </p:cNvPr>
        <p:cNvGrpSpPr/>
        <p:nvPr/>
      </p:nvGrpSpPr>
      <p:grpSpPr>
        <a:xfrm>
          <a:off x="0" y="0"/>
          <a:ext cx="0" cy="0"/>
          <a:chOff x="0" y="0"/>
          <a:chExt cx="0" cy="0"/>
        </a:xfrm>
      </p:grpSpPr>
      <p:grpSp>
        <p:nvGrpSpPr>
          <p:cNvPr id="3" name="object 3">
            <a:extLst>
              <a:ext uri="{FF2B5EF4-FFF2-40B4-BE49-F238E27FC236}">
                <a16:creationId xmlns:a16="http://schemas.microsoft.com/office/drawing/2014/main" id="{D9E61691-E0C6-AA29-6C74-E12061E04783}"/>
              </a:ext>
            </a:extLst>
          </p:cNvPr>
          <p:cNvGrpSpPr/>
          <p:nvPr/>
        </p:nvGrpSpPr>
        <p:grpSpPr>
          <a:xfrm>
            <a:off x="0" y="0"/>
            <a:ext cx="12189460" cy="1392555"/>
            <a:chOff x="0" y="0"/>
            <a:chExt cx="12189460" cy="1392555"/>
          </a:xfrm>
        </p:grpSpPr>
        <p:sp>
          <p:nvSpPr>
            <p:cNvPr id="4" name="object 4">
              <a:extLst>
                <a:ext uri="{FF2B5EF4-FFF2-40B4-BE49-F238E27FC236}">
                  <a16:creationId xmlns:a16="http://schemas.microsoft.com/office/drawing/2014/main" id="{6D5B4C79-0367-E4D3-F68E-6E63E7E3A672}"/>
                </a:ext>
              </a:extLst>
            </p:cNvPr>
            <p:cNvSpPr/>
            <p:nvPr/>
          </p:nvSpPr>
          <p:spPr>
            <a:xfrm>
              <a:off x="0" y="0"/>
              <a:ext cx="12189460" cy="1375410"/>
            </a:xfrm>
            <a:custGeom>
              <a:avLst/>
              <a:gdLst/>
              <a:ahLst/>
              <a:cxnLst/>
              <a:rect l="l" t="t" r="r" b="b"/>
              <a:pathLst>
                <a:path w="12189460" h="1375410">
                  <a:moveTo>
                    <a:pt x="12188952" y="0"/>
                  </a:moveTo>
                  <a:lnTo>
                    <a:pt x="10822457" y="0"/>
                  </a:lnTo>
                  <a:lnTo>
                    <a:pt x="0" y="0"/>
                  </a:lnTo>
                  <a:lnTo>
                    <a:pt x="0" y="226783"/>
                  </a:lnTo>
                  <a:lnTo>
                    <a:pt x="10822457" y="226783"/>
                  </a:lnTo>
                  <a:lnTo>
                    <a:pt x="10822457" y="1375003"/>
                  </a:lnTo>
                  <a:lnTo>
                    <a:pt x="12188952" y="1375003"/>
                  </a:lnTo>
                  <a:lnTo>
                    <a:pt x="12188952" y="226783"/>
                  </a:lnTo>
                  <a:lnTo>
                    <a:pt x="12188952" y="0"/>
                  </a:lnTo>
                  <a:close/>
                </a:path>
              </a:pathLst>
            </a:custGeom>
            <a:solidFill>
              <a:srgbClr val="007699"/>
            </a:solidFill>
          </p:spPr>
          <p:txBody>
            <a:bodyPr wrap="square" lIns="0" tIns="0" rIns="0" bIns="0" rtlCol="0"/>
            <a:lstStyle/>
            <a:p>
              <a:endParaRPr/>
            </a:p>
          </p:txBody>
        </p:sp>
        <p:sp>
          <p:nvSpPr>
            <p:cNvPr id="5" name="object 5">
              <a:extLst>
                <a:ext uri="{FF2B5EF4-FFF2-40B4-BE49-F238E27FC236}">
                  <a16:creationId xmlns:a16="http://schemas.microsoft.com/office/drawing/2014/main" id="{6E81A521-5A8D-B0D0-AF26-B99EEE7828DF}"/>
                </a:ext>
              </a:extLst>
            </p:cNvPr>
            <p:cNvSpPr/>
            <p:nvPr/>
          </p:nvSpPr>
          <p:spPr>
            <a:xfrm>
              <a:off x="10822457" y="1368653"/>
              <a:ext cx="1366520" cy="12700"/>
            </a:xfrm>
            <a:custGeom>
              <a:avLst/>
              <a:gdLst/>
              <a:ahLst/>
              <a:cxnLst/>
              <a:rect l="l" t="t" r="r" b="b"/>
              <a:pathLst>
                <a:path w="1366520" h="12700">
                  <a:moveTo>
                    <a:pt x="0" y="12700"/>
                  </a:moveTo>
                  <a:lnTo>
                    <a:pt x="1366494" y="12700"/>
                  </a:lnTo>
                  <a:lnTo>
                    <a:pt x="1366494" y="0"/>
                  </a:lnTo>
                  <a:lnTo>
                    <a:pt x="0" y="0"/>
                  </a:lnTo>
                  <a:lnTo>
                    <a:pt x="0" y="12700"/>
                  </a:lnTo>
                  <a:close/>
                </a:path>
              </a:pathLst>
            </a:custGeom>
            <a:solidFill>
              <a:srgbClr val="FFFFFF"/>
            </a:solidFill>
          </p:spPr>
          <p:txBody>
            <a:bodyPr wrap="square" lIns="0" tIns="0" rIns="0" bIns="0" rtlCol="0"/>
            <a:lstStyle/>
            <a:p>
              <a:endParaRPr/>
            </a:p>
          </p:txBody>
        </p:sp>
        <p:sp>
          <p:nvSpPr>
            <p:cNvPr id="6" name="object 6">
              <a:extLst>
                <a:ext uri="{FF2B5EF4-FFF2-40B4-BE49-F238E27FC236}">
                  <a16:creationId xmlns:a16="http://schemas.microsoft.com/office/drawing/2014/main" id="{1EE2CF76-7699-1B49-F204-3079D04A19D4}"/>
                </a:ext>
              </a:extLst>
            </p:cNvPr>
            <p:cNvSpPr/>
            <p:nvPr/>
          </p:nvSpPr>
          <p:spPr>
            <a:xfrm>
              <a:off x="10822457" y="0"/>
              <a:ext cx="0" cy="1375410"/>
            </a:xfrm>
            <a:custGeom>
              <a:avLst/>
              <a:gdLst/>
              <a:ahLst/>
              <a:cxnLst/>
              <a:rect l="l" t="t" r="r" b="b"/>
              <a:pathLst>
                <a:path h="1375410">
                  <a:moveTo>
                    <a:pt x="0" y="0"/>
                  </a:moveTo>
                  <a:lnTo>
                    <a:pt x="0" y="1375003"/>
                  </a:lnTo>
                </a:path>
              </a:pathLst>
            </a:custGeom>
            <a:ln w="12700">
              <a:solidFill>
                <a:srgbClr val="FFFFFF"/>
              </a:solidFill>
            </a:ln>
          </p:spPr>
          <p:txBody>
            <a:bodyPr wrap="square" lIns="0" tIns="0" rIns="0" bIns="0" rtlCol="0"/>
            <a:lstStyle/>
            <a:p>
              <a:endParaRPr/>
            </a:p>
          </p:txBody>
        </p:sp>
        <p:sp>
          <p:nvSpPr>
            <p:cNvPr id="7" name="object 7">
              <a:extLst>
                <a:ext uri="{FF2B5EF4-FFF2-40B4-BE49-F238E27FC236}">
                  <a16:creationId xmlns:a16="http://schemas.microsoft.com/office/drawing/2014/main" id="{5BCAD568-8048-21AE-E7C5-196D89EEE479}"/>
                </a:ext>
              </a:extLst>
            </p:cNvPr>
            <p:cNvSpPr/>
            <p:nvPr/>
          </p:nvSpPr>
          <p:spPr>
            <a:xfrm>
              <a:off x="10822461" y="8511"/>
              <a:ext cx="1366520" cy="1366520"/>
            </a:xfrm>
            <a:custGeom>
              <a:avLst/>
              <a:gdLst/>
              <a:ahLst/>
              <a:cxnLst/>
              <a:rect l="l" t="t" r="r" b="b"/>
              <a:pathLst>
                <a:path w="1366520" h="1366520">
                  <a:moveTo>
                    <a:pt x="1366494" y="0"/>
                  </a:moveTo>
                  <a:lnTo>
                    <a:pt x="0" y="1366494"/>
                  </a:lnTo>
                  <a:lnTo>
                    <a:pt x="1366494" y="1366494"/>
                  </a:lnTo>
                  <a:lnTo>
                    <a:pt x="1366494" y="0"/>
                  </a:lnTo>
                  <a:close/>
                </a:path>
              </a:pathLst>
            </a:custGeom>
            <a:solidFill>
              <a:srgbClr val="004E66"/>
            </a:solidFill>
          </p:spPr>
          <p:txBody>
            <a:bodyPr wrap="square" lIns="0" tIns="0" rIns="0" bIns="0" rtlCol="0"/>
            <a:lstStyle/>
            <a:p>
              <a:endParaRPr/>
            </a:p>
          </p:txBody>
        </p:sp>
        <p:sp>
          <p:nvSpPr>
            <p:cNvPr id="8" name="object 8">
              <a:extLst>
                <a:ext uri="{FF2B5EF4-FFF2-40B4-BE49-F238E27FC236}">
                  <a16:creationId xmlns:a16="http://schemas.microsoft.com/office/drawing/2014/main" id="{21825FF7-B588-BF79-018F-285E9D62107E}"/>
                </a:ext>
              </a:extLst>
            </p:cNvPr>
            <p:cNvSpPr/>
            <p:nvPr/>
          </p:nvSpPr>
          <p:spPr>
            <a:xfrm>
              <a:off x="0" y="1275626"/>
              <a:ext cx="2957195" cy="116839"/>
            </a:xfrm>
            <a:custGeom>
              <a:avLst/>
              <a:gdLst/>
              <a:ahLst/>
              <a:cxnLst/>
              <a:rect l="l" t="t" r="r" b="b"/>
              <a:pathLst>
                <a:path w="2957195" h="116840">
                  <a:moveTo>
                    <a:pt x="0" y="116649"/>
                  </a:moveTo>
                  <a:lnTo>
                    <a:pt x="2956941" y="116649"/>
                  </a:lnTo>
                  <a:lnTo>
                    <a:pt x="2956941" y="0"/>
                  </a:lnTo>
                  <a:lnTo>
                    <a:pt x="0" y="0"/>
                  </a:lnTo>
                  <a:lnTo>
                    <a:pt x="0" y="116649"/>
                  </a:lnTo>
                  <a:close/>
                </a:path>
              </a:pathLst>
            </a:custGeom>
            <a:solidFill>
              <a:srgbClr val="007198"/>
            </a:solidFill>
          </p:spPr>
          <p:txBody>
            <a:bodyPr wrap="square" lIns="0" tIns="0" rIns="0" bIns="0" rtlCol="0"/>
            <a:lstStyle/>
            <a:p>
              <a:endParaRPr/>
            </a:p>
          </p:txBody>
        </p:sp>
        <p:sp>
          <p:nvSpPr>
            <p:cNvPr id="9" name="object 9">
              <a:extLst>
                <a:ext uri="{FF2B5EF4-FFF2-40B4-BE49-F238E27FC236}">
                  <a16:creationId xmlns:a16="http://schemas.microsoft.com/office/drawing/2014/main" id="{E7F16F42-2C20-E1E8-6691-C4402CF987DB}"/>
                </a:ext>
              </a:extLst>
            </p:cNvPr>
            <p:cNvSpPr/>
            <p:nvPr/>
          </p:nvSpPr>
          <p:spPr>
            <a:xfrm>
              <a:off x="2956941" y="1275626"/>
              <a:ext cx="3044190" cy="116839"/>
            </a:xfrm>
            <a:custGeom>
              <a:avLst/>
              <a:gdLst/>
              <a:ahLst/>
              <a:cxnLst/>
              <a:rect l="l" t="t" r="r" b="b"/>
              <a:pathLst>
                <a:path w="3044190" h="116840">
                  <a:moveTo>
                    <a:pt x="0" y="116649"/>
                  </a:moveTo>
                  <a:lnTo>
                    <a:pt x="3043745" y="116649"/>
                  </a:lnTo>
                  <a:lnTo>
                    <a:pt x="3043745" y="0"/>
                  </a:lnTo>
                  <a:lnTo>
                    <a:pt x="0" y="0"/>
                  </a:lnTo>
                  <a:lnTo>
                    <a:pt x="0" y="116649"/>
                  </a:lnTo>
                  <a:close/>
                </a:path>
              </a:pathLst>
            </a:custGeom>
            <a:solidFill>
              <a:srgbClr val="83276A"/>
            </a:solidFill>
          </p:spPr>
          <p:txBody>
            <a:bodyPr wrap="square" lIns="0" tIns="0" rIns="0" bIns="0" rtlCol="0"/>
            <a:lstStyle/>
            <a:p>
              <a:endParaRPr/>
            </a:p>
          </p:txBody>
        </p:sp>
        <p:sp>
          <p:nvSpPr>
            <p:cNvPr id="10" name="object 10">
              <a:extLst>
                <a:ext uri="{FF2B5EF4-FFF2-40B4-BE49-F238E27FC236}">
                  <a16:creationId xmlns:a16="http://schemas.microsoft.com/office/drawing/2014/main" id="{6ED9AB43-8EBF-723E-343A-D51EDDFFE10D}"/>
                </a:ext>
              </a:extLst>
            </p:cNvPr>
            <p:cNvSpPr/>
            <p:nvPr/>
          </p:nvSpPr>
          <p:spPr>
            <a:xfrm>
              <a:off x="6000686" y="1275626"/>
              <a:ext cx="3357245" cy="116839"/>
            </a:xfrm>
            <a:custGeom>
              <a:avLst/>
              <a:gdLst/>
              <a:ahLst/>
              <a:cxnLst/>
              <a:rect l="l" t="t" r="r" b="b"/>
              <a:pathLst>
                <a:path w="3357245" h="116840">
                  <a:moveTo>
                    <a:pt x="0" y="116649"/>
                  </a:moveTo>
                  <a:lnTo>
                    <a:pt x="3356749" y="116649"/>
                  </a:lnTo>
                  <a:lnTo>
                    <a:pt x="3356749" y="0"/>
                  </a:lnTo>
                  <a:lnTo>
                    <a:pt x="0" y="0"/>
                  </a:lnTo>
                  <a:lnTo>
                    <a:pt x="0" y="116649"/>
                  </a:lnTo>
                  <a:close/>
                </a:path>
              </a:pathLst>
            </a:custGeom>
            <a:solidFill>
              <a:srgbClr val="033B6A"/>
            </a:solidFill>
          </p:spPr>
          <p:txBody>
            <a:bodyPr wrap="square" lIns="0" tIns="0" rIns="0" bIns="0" rtlCol="0"/>
            <a:lstStyle/>
            <a:p>
              <a:endParaRPr/>
            </a:p>
          </p:txBody>
        </p:sp>
        <p:sp>
          <p:nvSpPr>
            <p:cNvPr id="11" name="object 11">
              <a:extLst>
                <a:ext uri="{FF2B5EF4-FFF2-40B4-BE49-F238E27FC236}">
                  <a16:creationId xmlns:a16="http://schemas.microsoft.com/office/drawing/2014/main" id="{11C94A60-B328-0D5A-AC0E-D4F8630346DF}"/>
                </a:ext>
              </a:extLst>
            </p:cNvPr>
            <p:cNvSpPr/>
            <p:nvPr/>
          </p:nvSpPr>
          <p:spPr>
            <a:xfrm>
              <a:off x="9357436" y="1275626"/>
              <a:ext cx="2832100" cy="116839"/>
            </a:xfrm>
            <a:custGeom>
              <a:avLst/>
              <a:gdLst/>
              <a:ahLst/>
              <a:cxnLst/>
              <a:rect l="l" t="t" r="r" b="b"/>
              <a:pathLst>
                <a:path w="2832100" h="116840">
                  <a:moveTo>
                    <a:pt x="2831515" y="0"/>
                  </a:moveTo>
                  <a:lnTo>
                    <a:pt x="0" y="0"/>
                  </a:lnTo>
                  <a:lnTo>
                    <a:pt x="0" y="116649"/>
                  </a:lnTo>
                  <a:lnTo>
                    <a:pt x="2831515" y="116649"/>
                  </a:lnTo>
                  <a:lnTo>
                    <a:pt x="2831515" y="0"/>
                  </a:lnTo>
                  <a:close/>
                </a:path>
              </a:pathLst>
            </a:custGeom>
            <a:solidFill>
              <a:srgbClr val="1F6A84"/>
            </a:solidFill>
          </p:spPr>
          <p:txBody>
            <a:bodyPr wrap="square" lIns="0" tIns="0" rIns="0" bIns="0" rtlCol="0"/>
            <a:lstStyle/>
            <a:p>
              <a:endParaRPr/>
            </a:p>
          </p:txBody>
        </p:sp>
        <p:pic>
          <p:nvPicPr>
            <p:cNvPr id="12" name="object 12">
              <a:extLst>
                <a:ext uri="{FF2B5EF4-FFF2-40B4-BE49-F238E27FC236}">
                  <a16:creationId xmlns:a16="http://schemas.microsoft.com/office/drawing/2014/main" id="{53E240B2-031C-F3AB-F500-38A6F9B7C955}"/>
                </a:ext>
              </a:extLst>
            </p:cNvPr>
            <p:cNvPicPr/>
            <p:nvPr/>
          </p:nvPicPr>
          <p:blipFill>
            <a:blip r:embed="rId2" cstate="print"/>
            <a:stretch>
              <a:fillRect/>
            </a:stretch>
          </p:blipFill>
          <p:spPr>
            <a:xfrm>
              <a:off x="577773" y="266509"/>
              <a:ext cx="1845106" cy="917575"/>
            </a:xfrm>
            <a:prstGeom prst="rect">
              <a:avLst/>
            </a:prstGeom>
          </p:spPr>
        </p:pic>
      </p:grpSp>
      <p:sp>
        <p:nvSpPr>
          <p:cNvPr id="14" name="object 14">
            <a:extLst>
              <a:ext uri="{FF2B5EF4-FFF2-40B4-BE49-F238E27FC236}">
                <a16:creationId xmlns:a16="http://schemas.microsoft.com/office/drawing/2014/main" id="{A51B18BB-3075-AA21-9093-D9E10EE1F7F9}"/>
              </a:ext>
            </a:extLst>
          </p:cNvPr>
          <p:cNvSpPr txBox="1">
            <a:spLocks noGrp="1"/>
          </p:cNvSpPr>
          <p:nvPr>
            <p:ph type="ftr" sz="quarter" idx="5"/>
          </p:nvPr>
        </p:nvSpPr>
        <p:spPr>
          <a:xfrm>
            <a:off x="4038212" y="6622993"/>
            <a:ext cx="4113033" cy="205184"/>
          </a:xfrm>
          <a:prstGeom prst="rect">
            <a:avLst/>
          </a:prstGeom>
        </p:spPr>
        <p:txBody>
          <a:bodyPr vert="horz" wrap="square" lIns="0" tIns="0" rIns="0" bIns="0" rtlCol="0">
            <a:spAutoFit/>
          </a:bodyPr>
          <a:lstStyle/>
          <a:p>
            <a:pPr marL="12700">
              <a:lnSpc>
                <a:spcPts val="1645"/>
              </a:lnSpc>
            </a:pPr>
            <a:r>
              <a:rPr lang="en-US" dirty="0"/>
              <a:t>2027</a:t>
            </a:r>
            <a:r>
              <a:rPr lang="en-US" spc="360" dirty="0"/>
              <a:t> </a:t>
            </a:r>
            <a:r>
              <a:rPr dirty="0"/>
              <a:t>|</a:t>
            </a:r>
            <a:r>
              <a:rPr spc="310" dirty="0"/>
              <a:t> </a:t>
            </a:r>
            <a:r>
              <a:rPr dirty="0"/>
              <a:t>American</a:t>
            </a:r>
            <a:r>
              <a:rPr spc="-70" dirty="0"/>
              <a:t> </a:t>
            </a:r>
            <a:r>
              <a:rPr dirty="0"/>
              <a:t>Academy</a:t>
            </a:r>
            <a:r>
              <a:rPr spc="-10" dirty="0"/>
              <a:t> </a:t>
            </a:r>
            <a:r>
              <a:rPr dirty="0"/>
              <a:t>of</a:t>
            </a:r>
            <a:r>
              <a:rPr spc="-10" dirty="0"/>
              <a:t> </a:t>
            </a:r>
            <a:r>
              <a:rPr dirty="0"/>
              <a:t>Implant</a:t>
            </a:r>
            <a:r>
              <a:rPr spc="-15" dirty="0"/>
              <a:t> </a:t>
            </a:r>
            <a:r>
              <a:rPr dirty="0"/>
              <a:t>Dentistry</a:t>
            </a:r>
            <a:r>
              <a:rPr spc="365" dirty="0"/>
              <a:t> </a:t>
            </a:r>
            <a:endParaRPr spc="-50" dirty="0"/>
          </a:p>
        </p:txBody>
      </p:sp>
      <p:sp>
        <p:nvSpPr>
          <p:cNvPr id="15" name="object 2">
            <a:extLst>
              <a:ext uri="{FF2B5EF4-FFF2-40B4-BE49-F238E27FC236}">
                <a16:creationId xmlns:a16="http://schemas.microsoft.com/office/drawing/2014/main" id="{9E1A666F-EBD1-9F0C-905E-C251EEA1734B}"/>
              </a:ext>
            </a:extLst>
          </p:cNvPr>
          <p:cNvSpPr txBox="1">
            <a:spLocks/>
          </p:cNvSpPr>
          <p:nvPr/>
        </p:nvSpPr>
        <p:spPr>
          <a:xfrm>
            <a:off x="2956941" y="530889"/>
            <a:ext cx="10130563" cy="443711"/>
          </a:xfrm>
          <a:prstGeom prst="rect">
            <a:avLst/>
          </a:prstGeom>
        </p:spPr>
        <p:txBody>
          <a:bodyPr vert="horz" wrap="square" lIns="0" tIns="12700" rIns="0" bIns="0" rtlCol="0">
            <a:spAutoFit/>
          </a:bodyPr>
          <a:lstStyle>
            <a:lvl1pPr>
              <a:defRPr sz="2900" b="1" i="0">
                <a:solidFill>
                  <a:srgbClr val="00589D"/>
                </a:solidFill>
                <a:latin typeface="Arial"/>
                <a:ea typeface="+mj-ea"/>
                <a:cs typeface="Arial"/>
              </a:defRPr>
            </a:lvl1pPr>
          </a:lstStyle>
          <a:p>
            <a:pPr marL="19050">
              <a:spcBef>
                <a:spcPts val="100"/>
              </a:spcBef>
            </a:pPr>
            <a:r>
              <a:rPr lang="en-US" sz="2800" dirty="0">
                <a:solidFill>
                  <a:srgbClr val="007198"/>
                </a:solidFill>
              </a:rPr>
              <a:t>Candidate Number: </a:t>
            </a:r>
            <a:r>
              <a:rPr lang="en-US" sz="2800" dirty="0">
                <a:solidFill>
                  <a:srgbClr val="83276A"/>
                </a:solidFill>
              </a:rPr>
              <a:t>{Candidate number}</a:t>
            </a:r>
          </a:p>
        </p:txBody>
      </p:sp>
      <p:sp>
        <p:nvSpPr>
          <p:cNvPr id="17" name="object 13">
            <a:extLst>
              <a:ext uri="{FF2B5EF4-FFF2-40B4-BE49-F238E27FC236}">
                <a16:creationId xmlns:a16="http://schemas.microsoft.com/office/drawing/2014/main" id="{C63A2D11-2D22-B1AB-2CBA-FE68666748C7}"/>
              </a:ext>
            </a:extLst>
          </p:cNvPr>
          <p:cNvSpPr txBox="1"/>
          <p:nvPr/>
        </p:nvSpPr>
        <p:spPr>
          <a:xfrm>
            <a:off x="1295400" y="1458219"/>
            <a:ext cx="8991600" cy="874598"/>
          </a:xfrm>
          <a:prstGeom prst="rect">
            <a:avLst/>
          </a:prstGeom>
        </p:spPr>
        <p:txBody>
          <a:bodyPr vert="horz" wrap="square" lIns="0" tIns="12700" rIns="0" bIns="0" rtlCol="0">
            <a:spAutoFit/>
          </a:bodyPr>
          <a:lstStyle/>
          <a:p>
            <a:pPr marL="298450" marR="5080" indent="-285750" algn="ctr">
              <a:spcBef>
                <a:spcPts val="120"/>
              </a:spcBef>
              <a:buFont typeface="Wingdings" panose="05000000000000000000" pitchFamily="2" charset="2"/>
              <a:buChar char="Ø"/>
            </a:pPr>
            <a:r>
              <a:rPr lang="en-US" sz="3200" dirty="0">
                <a:solidFill>
                  <a:srgbClr val="83276A"/>
                </a:solidFill>
                <a:effectLst>
                  <a:outerShdw blurRad="38100" dist="38100" dir="2700000" algn="tl">
                    <a:srgbClr val="000000">
                      <a:alpha val="43137"/>
                    </a:srgbClr>
                  </a:outerShdw>
                </a:effectLst>
                <a:latin typeface="Arial"/>
                <a:cs typeface="Arial"/>
              </a:rPr>
              <a:t>Radiographic Examination</a:t>
            </a:r>
            <a:br>
              <a:rPr lang="en-US" sz="2400" dirty="0">
                <a:solidFill>
                  <a:srgbClr val="221F1F"/>
                </a:solidFill>
                <a:latin typeface="Arial"/>
                <a:cs typeface="Arial"/>
              </a:rPr>
            </a:br>
            <a:endParaRPr lang="en-US" sz="2400" dirty="0">
              <a:latin typeface="Arial"/>
              <a:cs typeface="Arial"/>
            </a:endParaRPr>
          </a:p>
        </p:txBody>
      </p:sp>
      <p:sp>
        <p:nvSpPr>
          <p:cNvPr id="2" name="TextBox 1">
            <a:extLst>
              <a:ext uri="{FF2B5EF4-FFF2-40B4-BE49-F238E27FC236}">
                <a16:creationId xmlns:a16="http://schemas.microsoft.com/office/drawing/2014/main" id="{F7E3C869-4BAF-195B-F390-775D5E96CFA5}"/>
              </a:ext>
            </a:extLst>
          </p:cNvPr>
          <p:cNvSpPr txBox="1"/>
          <p:nvPr/>
        </p:nvSpPr>
        <p:spPr>
          <a:xfrm>
            <a:off x="62861" y="1963485"/>
            <a:ext cx="11900539" cy="646331"/>
          </a:xfrm>
          <a:prstGeom prst="rect">
            <a:avLst/>
          </a:prstGeom>
          <a:noFill/>
        </p:spPr>
        <p:txBody>
          <a:bodyPr wrap="square" rtlCol="0">
            <a:spAutoFit/>
          </a:bodyPr>
          <a:lstStyle/>
          <a:p>
            <a:pPr algn="ctr"/>
            <a:r>
              <a:rPr lang="en-US" sz="1100" b="0" i="0" u="none" strike="noStrike" baseline="0" dirty="0">
                <a:solidFill>
                  <a:srgbClr val="000000"/>
                </a:solidFill>
                <a:latin typeface="Arial" panose="020B0604020202020204" pitchFamily="34" charset="0"/>
              </a:rPr>
              <a:t>Describe the findings and limitations.</a:t>
            </a:r>
            <a:r>
              <a:rPr lang="en-US" sz="1800" b="0" i="0" u="none" strike="noStrike" baseline="0" dirty="0">
                <a:solidFill>
                  <a:srgbClr val="000000"/>
                </a:solidFill>
                <a:latin typeface="Arial" panose="020B0604020202020204" pitchFamily="34" charset="0"/>
              </a:rPr>
              <a:t>	</a:t>
            </a:r>
          </a:p>
          <a:p>
            <a:pPr algn="ctr"/>
            <a:r>
              <a:rPr lang="en-US" sz="1800" b="0" i="0" u="none" strike="noStrike" baseline="0" dirty="0">
                <a:solidFill>
                  <a:srgbClr val="000000"/>
                </a:solidFill>
                <a:latin typeface="Arial" panose="020B0604020202020204" pitchFamily="34" charset="0"/>
              </a:rPr>
              <a:t>	</a:t>
            </a:r>
          </a:p>
        </p:txBody>
      </p:sp>
      <p:sp>
        <p:nvSpPr>
          <p:cNvPr id="13" name="TextBox 12">
            <a:extLst>
              <a:ext uri="{FF2B5EF4-FFF2-40B4-BE49-F238E27FC236}">
                <a16:creationId xmlns:a16="http://schemas.microsoft.com/office/drawing/2014/main" id="{C314A07A-2ABC-8D72-0651-DC9D280859D6}"/>
              </a:ext>
            </a:extLst>
          </p:cNvPr>
          <p:cNvSpPr txBox="1"/>
          <p:nvPr/>
        </p:nvSpPr>
        <p:spPr>
          <a:xfrm>
            <a:off x="373420" y="2438004"/>
            <a:ext cx="11132297" cy="369332"/>
          </a:xfrm>
          <a:prstGeom prst="rect">
            <a:avLst/>
          </a:prstGeom>
          <a:noFill/>
        </p:spPr>
        <p:txBody>
          <a:bodyPr wrap="square" rtlCol="0">
            <a:spAutoFit/>
          </a:bodyPr>
          <a:lstStyle/>
          <a:p>
            <a:r>
              <a:rPr lang="en-US" sz="1800" dirty="0">
                <a:solidFill>
                  <a:srgbClr val="221F1F"/>
                </a:solidFill>
                <a:latin typeface="Arial"/>
                <a:cs typeface="Arial"/>
              </a:rPr>
              <a:t>Copy your text here using the same font and size.</a:t>
            </a:r>
            <a:endParaRPr lang="en-US" dirty="0"/>
          </a:p>
        </p:txBody>
      </p:sp>
      <p:sp>
        <p:nvSpPr>
          <p:cNvPr id="16" name="object 13">
            <a:extLst>
              <a:ext uri="{FF2B5EF4-FFF2-40B4-BE49-F238E27FC236}">
                <a16:creationId xmlns:a16="http://schemas.microsoft.com/office/drawing/2014/main" id="{9B51A5E1-E63A-0AF7-B20C-F1A5A0C0F96E}"/>
              </a:ext>
            </a:extLst>
          </p:cNvPr>
          <p:cNvSpPr txBox="1"/>
          <p:nvPr/>
        </p:nvSpPr>
        <p:spPr>
          <a:xfrm>
            <a:off x="1371600" y="3996972"/>
            <a:ext cx="8991600" cy="874598"/>
          </a:xfrm>
          <a:prstGeom prst="rect">
            <a:avLst/>
          </a:prstGeom>
        </p:spPr>
        <p:txBody>
          <a:bodyPr vert="horz" wrap="square" lIns="0" tIns="12700" rIns="0" bIns="0" rtlCol="0">
            <a:spAutoFit/>
          </a:bodyPr>
          <a:lstStyle/>
          <a:p>
            <a:pPr marL="298450" marR="5080" indent="-285750" algn="ctr">
              <a:spcBef>
                <a:spcPts val="120"/>
              </a:spcBef>
              <a:buFont typeface="Wingdings" panose="05000000000000000000" pitchFamily="2" charset="2"/>
              <a:buChar char="Ø"/>
            </a:pPr>
            <a:r>
              <a:rPr lang="en-US" sz="3200" dirty="0">
                <a:solidFill>
                  <a:srgbClr val="83276A"/>
                </a:solidFill>
                <a:effectLst>
                  <a:outerShdw blurRad="38100" dist="38100" dir="2700000" algn="tl">
                    <a:srgbClr val="000000">
                      <a:alpha val="43137"/>
                    </a:srgbClr>
                  </a:outerShdw>
                </a:effectLst>
                <a:latin typeface="Arial"/>
                <a:cs typeface="Arial"/>
              </a:rPr>
              <a:t>Perioperative Diagnosis</a:t>
            </a:r>
            <a:br>
              <a:rPr lang="en-US" sz="2400" dirty="0">
                <a:solidFill>
                  <a:srgbClr val="221F1F"/>
                </a:solidFill>
                <a:latin typeface="Arial"/>
                <a:cs typeface="Arial"/>
              </a:rPr>
            </a:br>
            <a:endParaRPr lang="en-US" sz="2400" dirty="0">
              <a:latin typeface="Arial"/>
              <a:cs typeface="Arial"/>
            </a:endParaRPr>
          </a:p>
        </p:txBody>
      </p:sp>
      <p:sp>
        <p:nvSpPr>
          <p:cNvPr id="19" name="TextBox 18">
            <a:extLst>
              <a:ext uri="{FF2B5EF4-FFF2-40B4-BE49-F238E27FC236}">
                <a16:creationId xmlns:a16="http://schemas.microsoft.com/office/drawing/2014/main" id="{4013E3EB-782E-A452-95E3-8F3231189FEE}"/>
              </a:ext>
            </a:extLst>
          </p:cNvPr>
          <p:cNvSpPr txBox="1"/>
          <p:nvPr/>
        </p:nvSpPr>
        <p:spPr>
          <a:xfrm>
            <a:off x="144460" y="4443295"/>
            <a:ext cx="11900539" cy="646331"/>
          </a:xfrm>
          <a:prstGeom prst="rect">
            <a:avLst/>
          </a:prstGeom>
          <a:noFill/>
        </p:spPr>
        <p:txBody>
          <a:bodyPr wrap="square" rtlCol="0">
            <a:spAutoFit/>
          </a:bodyPr>
          <a:lstStyle/>
          <a:p>
            <a:pPr algn="ctr"/>
            <a:r>
              <a:rPr lang="en-US" sz="1100" b="0" i="0" u="none" strike="noStrike" baseline="0" dirty="0">
                <a:solidFill>
                  <a:srgbClr val="000000"/>
                </a:solidFill>
                <a:latin typeface="Arial" panose="020B0604020202020204" pitchFamily="34" charset="0"/>
              </a:rPr>
              <a:t>Describe the perioperative diagnosis.</a:t>
            </a:r>
            <a:r>
              <a:rPr lang="en-US" sz="1800" b="0" i="0" u="none" strike="noStrike" baseline="0" dirty="0">
                <a:solidFill>
                  <a:srgbClr val="000000"/>
                </a:solidFill>
                <a:latin typeface="Arial" panose="020B0604020202020204" pitchFamily="34" charset="0"/>
              </a:rPr>
              <a:t>	</a:t>
            </a:r>
          </a:p>
          <a:p>
            <a:pPr algn="ctr"/>
            <a:r>
              <a:rPr lang="en-US" sz="1800" b="0" i="0" u="none" strike="noStrike" baseline="0" dirty="0">
                <a:solidFill>
                  <a:srgbClr val="000000"/>
                </a:solidFill>
                <a:latin typeface="Arial" panose="020B0604020202020204" pitchFamily="34" charset="0"/>
              </a:rPr>
              <a:t>	</a:t>
            </a:r>
          </a:p>
        </p:txBody>
      </p:sp>
      <p:sp>
        <p:nvSpPr>
          <p:cNvPr id="20" name="TextBox 19">
            <a:extLst>
              <a:ext uri="{FF2B5EF4-FFF2-40B4-BE49-F238E27FC236}">
                <a16:creationId xmlns:a16="http://schemas.microsoft.com/office/drawing/2014/main" id="{45C77ECC-A8D2-EE96-A613-9682812901F2}"/>
              </a:ext>
            </a:extLst>
          </p:cNvPr>
          <p:cNvSpPr txBox="1"/>
          <p:nvPr/>
        </p:nvSpPr>
        <p:spPr>
          <a:xfrm>
            <a:off x="373420" y="4870319"/>
            <a:ext cx="11132297" cy="369332"/>
          </a:xfrm>
          <a:prstGeom prst="rect">
            <a:avLst/>
          </a:prstGeom>
          <a:noFill/>
        </p:spPr>
        <p:txBody>
          <a:bodyPr wrap="square" rtlCol="0">
            <a:spAutoFit/>
          </a:bodyPr>
          <a:lstStyle/>
          <a:p>
            <a:r>
              <a:rPr lang="en-US" sz="1800" dirty="0">
                <a:solidFill>
                  <a:srgbClr val="221F1F"/>
                </a:solidFill>
                <a:latin typeface="Arial"/>
                <a:cs typeface="Arial"/>
              </a:rPr>
              <a:t>Copy your text here using the same font and size.</a:t>
            </a:r>
            <a:endParaRPr lang="en-US" dirty="0"/>
          </a:p>
        </p:txBody>
      </p:sp>
    </p:spTree>
    <p:extLst>
      <p:ext uri="{BB962C8B-B14F-4D97-AF65-F5344CB8AC3E}">
        <p14:creationId xmlns:p14="http://schemas.microsoft.com/office/powerpoint/2010/main" val="116448030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2C01E4-F30E-89BF-B802-606A454F188D}"/>
            </a:ext>
          </a:extLst>
        </p:cNvPr>
        <p:cNvGrpSpPr/>
        <p:nvPr/>
      </p:nvGrpSpPr>
      <p:grpSpPr>
        <a:xfrm>
          <a:off x="0" y="0"/>
          <a:ext cx="0" cy="0"/>
          <a:chOff x="0" y="0"/>
          <a:chExt cx="0" cy="0"/>
        </a:xfrm>
      </p:grpSpPr>
      <p:grpSp>
        <p:nvGrpSpPr>
          <p:cNvPr id="3" name="object 3">
            <a:extLst>
              <a:ext uri="{FF2B5EF4-FFF2-40B4-BE49-F238E27FC236}">
                <a16:creationId xmlns:a16="http://schemas.microsoft.com/office/drawing/2014/main" id="{51DF7A29-AC8B-61A2-0F42-FE835E44B0E7}"/>
              </a:ext>
            </a:extLst>
          </p:cNvPr>
          <p:cNvGrpSpPr/>
          <p:nvPr/>
        </p:nvGrpSpPr>
        <p:grpSpPr>
          <a:xfrm>
            <a:off x="0" y="0"/>
            <a:ext cx="12189460" cy="1392555"/>
            <a:chOff x="0" y="0"/>
            <a:chExt cx="12189460" cy="1392555"/>
          </a:xfrm>
        </p:grpSpPr>
        <p:sp>
          <p:nvSpPr>
            <p:cNvPr id="4" name="object 4">
              <a:extLst>
                <a:ext uri="{FF2B5EF4-FFF2-40B4-BE49-F238E27FC236}">
                  <a16:creationId xmlns:a16="http://schemas.microsoft.com/office/drawing/2014/main" id="{64AF1D69-C906-A61D-7BE4-CE9B4F211A62}"/>
                </a:ext>
              </a:extLst>
            </p:cNvPr>
            <p:cNvSpPr/>
            <p:nvPr/>
          </p:nvSpPr>
          <p:spPr>
            <a:xfrm>
              <a:off x="0" y="0"/>
              <a:ext cx="12189460" cy="1375410"/>
            </a:xfrm>
            <a:custGeom>
              <a:avLst/>
              <a:gdLst/>
              <a:ahLst/>
              <a:cxnLst/>
              <a:rect l="l" t="t" r="r" b="b"/>
              <a:pathLst>
                <a:path w="12189460" h="1375410">
                  <a:moveTo>
                    <a:pt x="12188952" y="0"/>
                  </a:moveTo>
                  <a:lnTo>
                    <a:pt x="10822457" y="0"/>
                  </a:lnTo>
                  <a:lnTo>
                    <a:pt x="0" y="0"/>
                  </a:lnTo>
                  <a:lnTo>
                    <a:pt x="0" y="226783"/>
                  </a:lnTo>
                  <a:lnTo>
                    <a:pt x="10822457" y="226783"/>
                  </a:lnTo>
                  <a:lnTo>
                    <a:pt x="10822457" y="1375003"/>
                  </a:lnTo>
                  <a:lnTo>
                    <a:pt x="12188952" y="1375003"/>
                  </a:lnTo>
                  <a:lnTo>
                    <a:pt x="12188952" y="226783"/>
                  </a:lnTo>
                  <a:lnTo>
                    <a:pt x="12188952" y="0"/>
                  </a:lnTo>
                  <a:close/>
                </a:path>
              </a:pathLst>
            </a:custGeom>
            <a:solidFill>
              <a:srgbClr val="007699"/>
            </a:solidFill>
          </p:spPr>
          <p:txBody>
            <a:bodyPr wrap="square" lIns="0" tIns="0" rIns="0" bIns="0" rtlCol="0"/>
            <a:lstStyle/>
            <a:p>
              <a:endParaRPr/>
            </a:p>
          </p:txBody>
        </p:sp>
        <p:sp>
          <p:nvSpPr>
            <p:cNvPr id="5" name="object 5">
              <a:extLst>
                <a:ext uri="{FF2B5EF4-FFF2-40B4-BE49-F238E27FC236}">
                  <a16:creationId xmlns:a16="http://schemas.microsoft.com/office/drawing/2014/main" id="{77D17183-52F9-E863-D73C-0ECBCE7F64E7}"/>
                </a:ext>
              </a:extLst>
            </p:cNvPr>
            <p:cNvSpPr/>
            <p:nvPr/>
          </p:nvSpPr>
          <p:spPr>
            <a:xfrm>
              <a:off x="10822457" y="1368653"/>
              <a:ext cx="1366520" cy="12700"/>
            </a:xfrm>
            <a:custGeom>
              <a:avLst/>
              <a:gdLst/>
              <a:ahLst/>
              <a:cxnLst/>
              <a:rect l="l" t="t" r="r" b="b"/>
              <a:pathLst>
                <a:path w="1366520" h="12700">
                  <a:moveTo>
                    <a:pt x="0" y="12700"/>
                  </a:moveTo>
                  <a:lnTo>
                    <a:pt x="1366494" y="12700"/>
                  </a:lnTo>
                  <a:lnTo>
                    <a:pt x="1366494" y="0"/>
                  </a:lnTo>
                  <a:lnTo>
                    <a:pt x="0" y="0"/>
                  </a:lnTo>
                  <a:lnTo>
                    <a:pt x="0" y="12700"/>
                  </a:lnTo>
                  <a:close/>
                </a:path>
              </a:pathLst>
            </a:custGeom>
            <a:solidFill>
              <a:srgbClr val="FFFFFF"/>
            </a:solidFill>
          </p:spPr>
          <p:txBody>
            <a:bodyPr wrap="square" lIns="0" tIns="0" rIns="0" bIns="0" rtlCol="0"/>
            <a:lstStyle/>
            <a:p>
              <a:endParaRPr/>
            </a:p>
          </p:txBody>
        </p:sp>
        <p:sp>
          <p:nvSpPr>
            <p:cNvPr id="6" name="object 6">
              <a:extLst>
                <a:ext uri="{FF2B5EF4-FFF2-40B4-BE49-F238E27FC236}">
                  <a16:creationId xmlns:a16="http://schemas.microsoft.com/office/drawing/2014/main" id="{35F6168D-7A84-8F90-C5CF-544A8AFC09F8}"/>
                </a:ext>
              </a:extLst>
            </p:cNvPr>
            <p:cNvSpPr/>
            <p:nvPr/>
          </p:nvSpPr>
          <p:spPr>
            <a:xfrm>
              <a:off x="10822457" y="0"/>
              <a:ext cx="0" cy="1375410"/>
            </a:xfrm>
            <a:custGeom>
              <a:avLst/>
              <a:gdLst/>
              <a:ahLst/>
              <a:cxnLst/>
              <a:rect l="l" t="t" r="r" b="b"/>
              <a:pathLst>
                <a:path h="1375410">
                  <a:moveTo>
                    <a:pt x="0" y="0"/>
                  </a:moveTo>
                  <a:lnTo>
                    <a:pt x="0" y="1375003"/>
                  </a:lnTo>
                </a:path>
              </a:pathLst>
            </a:custGeom>
            <a:ln w="12700">
              <a:solidFill>
                <a:srgbClr val="FFFFFF"/>
              </a:solidFill>
            </a:ln>
          </p:spPr>
          <p:txBody>
            <a:bodyPr wrap="square" lIns="0" tIns="0" rIns="0" bIns="0" rtlCol="0"/>
            <a:lstStyle/>
            <a:p>
              <a:endParaRPr/>
            </a:p>
          </p:txBody>
        </p:sp>
        <p:sp>
          <p:nvSpPr>
            <p:cNvPr id="7" name="object 7">
              <a:extLst>
                <a:ext uri="{FF2B5EF4-FFF2-40B4-BE49-F238E27FC236}">
                  <a16:creationId xmlns:a16="http://schemas.microsoft.com/office/drawing/2014/main" id="{F37987A7-D101-980D-D4F8-6B45DE1D9A32}"/>
                </a:ext>
              </a:extLst>
            </p:cNvPr>
            <p:cNvSpPr/>
            <p:nvPr/>
          </p:nvSpPr>
          <p:spPr>
            <a:xfrm>
              <a:off x="10822461" y="8511"/>
              <a:ext cx="1366520" cy="1366520"/>
            </a:xfrm>
            <a:custGeom>
              <a:avLst/>
              <a:gdLst/>
              <a:ahLst/>
              <a:cxnLst/>
              <a:rect l="l" t="t" r="r" b="b"/>
              <a:pathLst>
                <a:path w="1366520" h="1366520">
                  <a:moveTo>
                    <a:pt x="1366494" y="0"/>
                  </a:moveTo>
                  <a:lnTo>
                    <a:pt x="0" y="1366494"/>
                  </a:lnTo>
                  <a:lnTo>
                    <a:pt x="1366494" y="1366494"/>
                  </a:lnTo>
                  <a:lnTo>
                    <a:pt x="1366494" y="0"/>
                  </a:lnTo>
                  <a:close/>
                </a:path>
              </a:pathLst>
            </a:custGeom>
            <a:solidFill>
              <a:srgbClr val="004E66"/>
            </a:solidFill>
          </p:spPr>
          <p:txBody>
            <a:bodyPr wrap="square" lIns="0" tIns="0" rIns="0" bIns="0" rtlCol="0"/>
            <a:lstStyle/>
            <a:p>
              <a:endParaRPr/>
            </a:p>
          </p:txBody>
        </p:sp>
        <p:sp>
          <p:nvSpPr>
            <p:cNvPr id="8" name="object 8">
              <a:extLst>
                <a:ext uri="{FF2B5EF4-FFF2-40B4-BE49-F238E27FC236}">
                  <a16:creationId xmlns:a16="http://schemas.microsoft.com/office/drawing/2014/main" id="{D31F689B-6635-E921-4FCB-9CDF1BA09853}"/>
                </a:ext>
              </a:extLst>
            </p:cNvPr>
            <p:cNvSpPr/>
            <p:nvPr/>
          </p:nvSpPr>
          <p:spPr>
            <a:xfrm>
              <a:off x="0" y="1275626"/>
              <a:ext cx="2957195" cy="116839"/>
            </a:xfrm>
            <a:custGeom>
              <a:avLst/>
              <a:gdLst/>
              <a:ahLst/>
              <a:cxnLst/>
              <a:rect l="l" t="t" r="r" b="b"/>
              <a:pathLst>
                <a:path w="2957195" h="116840">
                  <a:moveTo>
                    <a:pt x="0" y="116649"/>
                  </a:moveTo>
                  <a:lnTo>
                    <a:pt x="2956941" y="116649"/>
                  </a:lnTo>
                  <a:lnTo>
                    <a:pt x="2956941" y="0"/>
                  </a:lnTo>
                  <a:lnTo>
                    <a:pt x="0" y="0"/>
                  </a:lnTo>
                  <a:lnTo>
                    <a:pt x="0" y="116649"/>
                  </a:lnTo>
                  <a:close/>
                </a:path>
              </a:pathLst>
            </a:custGeom>
            <a:solidFill>
              <a:srgbClr val="007198"/>
            </a:solidFill>
          </p:spPr>
          <p:txBody>
            <a:bodyPr wrap="square" lIns="0" tIns="0" rIns="0" bIns="0" rtlCol="0"/>
            <a:lstStyle/>
            <a:p>
              <a:endParaRPr/>
            </a:p>
          </p:txBody>
        </p:sp>
        <p:sp>
          <p:nvSpPr>
            <p:cNvPr id="9" name="object 9">
              <a:extLst>
                <a:ext uri="{FF2B5EF4-FFF2-40B4-BE49-F238E27FC236}">
                  <a16:creationId xmlns:a16="http://schemas.microsoft.com/office/drawing/2014/main" id="{FD45947B-438A-1709-59E0-246A9513CF46}"/>
                </a:ext>
              </a:extLst>
            </p:cNvPr>
            <p:cNvSpPr/>
            <p:nvPr/>
          </p:nvSpPr>
          <p:spPr>
            <a:xfrm>
              <a:off x="2956941" y="1275626"/>
              <a:ext cx="3044190" cy="116839"/>
            </a:xfrm>
            <a:custGeom>
              <a:avLst/>
              <a:gdLst/>
              <a:ahLst/>
              <a:cxnLst/>
              <a:rect l="l" t="t" r="r" b="b"/>
              <a:pathLst>
                <a:path w="3044190" h="116840">
                  <a:moveTo>
                    <a:pt x="0" y="116649"/>
                  </a:moveTo>
                  <a:lnTo>
                    <a:pt x="3043745" y="116649"/>
                  </a:lnTo>
                  <a:lnTo>
                    <a:pt x="3043745" y="0"/>
                  </a:lnTo>
                  <a:lnTo>
                    <a:pt x="0" y="0"/>
                  </a:lnTo>
                  <a:lnTo>
                    <a:pt x="0" y="116649"/>
                  </a:lnTo>
                  <a:close/>
                </a:path>
              </a:pathLst>
            </a:custGeom>
            <a:solidFill>
              <a:srgbClr val="83276A"/>
            </a:solidFill>
          </p:spPr>
          <p:txBody>
            <a:bodyPr wrap="square" lIns="0" tIns="0" rIns="0" bIns="0" rtlCol="0"/>
            <a:lstStyle/>
            <a:p>
              <a:endParaRPr/>
            </a:p>
          </p:txBody>
        </p:sp>
        <p:sp>
          <p:nvSpPr>
            <p:cNvPr id="10" name="object 10">
              <a:extLst>
                <a:ext uri="{FF2B5EF4-FFF2-40B4-BE49-F238E27FC236}">
                  <a16:creationId xmlns:a16="http://schemas.microsoft.com/office/drawing/2014/main" id="{106791A3-88E1-C40A-0462-D08CD5420AF8}"/>
                </a:ext>
              </a:extLst>
            </p:cNvPr>
            <p:cNvSpPr/>
            <p:nvPr/>
          </p:nvSpPr>
          <p:spPr>
            <a:xfrm>
              <a:off x="6000686" y="1275626"/>
              <a:ext cx="3357245" cy="116839"/>
            </a:xfrm>
            <a:custGeom>
              <a:avLst/>
              <a:gdLst/>
              <a:ahLst/>
              <a:cxnLst/>
              <a:rect l="l" t="t" r="r" b="b"/>
              <a:pathLst>
                <a:path w="3357245" h="116840">
                  <a:moveTo>
                    <a:pt x="0" y="116649"/>
                  </a:moveTo>
                  <a:lnTo>
                    <a:pt x="3356749" y="116649"/>
                  </a:lnTo>
                  <a:lnTo>
                    <a:pt x="3356749" y="0"/>
                  </a:lnTo>
                  <a:lnTo>
                    <a:pt x="0" y="0"/>
                  </a:lnTo>
                  <a:lnTo>
                    <a:pt x="0" y="116649"/>
                  </a:lnTo>
                  <a:close/>
                </a:path>
              </a:pathLst>
            </a:custGeom>
            <a:solidFill>
              <a:srgbClr val="033B6A"/>
            </a:solidFill>
          </p:spPr>
          <p:txBody>
            <a:bodyPr wrap="square" lIns="0" tIns="0" rIns="0" bIns="0" rtlCol="0"/>
            <a:lstStyle/>
            <a:p>
              <a:endParaRPr/>
            </a:p>
          </p:txBody>
        </p:sp>
        <p:sp>
          <p:nvSpPr>
            <p:cNvPr id="11" name="object 11">
              <a:extLst>
                <a:ext uri="{FF2B5EF4-FFF2-40B4-BE49-F238E27FC236}">
                  <a16:creationId xmlns:a16="http://schemas.microsoft.com/office/drawing/2014/main" id="{03417EA0-9CF5-1CC2-587E-CD041A14426A}"/>
                </a:ext>
              </a:extLst>
            </p:cNvPr>
            <p:cNvSpPr/>
            <p:nvPr/>
          </p:nvSpPr>
          <p:spPr>
            <a:xfrm>
              <a:off x="9357436" y="1275626"/>
              <a:ext cx="2832100" cy="116839"/>
            </a:xfrm>
            <a:custGeom>
              <a:avLst/>
              <a:gdLst/>
              <a:ahLst/>
              <a:cxnLst/>
              <a:rect l="l" t="t" r="r" b="b"/>
              <a:pathLst>
                <a:path w="2832100" h="116840">
                  <a:moveTo>
                    <a:pt x="2831515" y="0"/>
                  </a:moveTo>
                  <a:lnTo>
                    <a:pt x="0" y="0"/>
                  </a:lnTo>
                  <a:lnTo>
                    <a:pt x="0" y="116649"/>
                  </a:lnTo>
                  <a:lnTo>
                    <a:pt x="2831515" y="116649"/>
                  </a:lnTo>
                  <a:lnTo>
                    <a:pt x="2831515" y="0"/>
                  </a:lnTo>
                  <a:close/>
                </a:path>
              </a:pathLst>
            </a:custGeom>
            <a:solidFill>
              <a:srgbClr val="1F6A84"/>
            </a:solidFill>
          </p:spPr>
          <p:txBody>
            <a:bodyPr wrap="square" lIns="0" tIns="0" rIns="0" bIns="0" rtlCol="0"/>
            <a:lstStyle/>
            <a:p>
              <a:endParaRPr/>
            </a:p>
          </p:txBody>
        </p:sp>
        <p:pic>
          <p:nvPicPr>
            <p:cNvPr id="12" name="object 12">
              <a:extLst>
                <a:ext uri="{FF2B5EF4-FFF2-40B4-BE49-F238E27FC236}">
                  <a16:creationId xmlns:a16="http://schemas.microsoft.com/office/drawing/2014/main" id="{344CF5A9-451A-5DB8-F234-C932C9DC5CE7}"/>
                </a:ext>
              </a:extLst>
            </p:cNvPr>
            <p:cNvPicPr/>
            <p:nvPr/>
          </p:nvPicPr>
          <p:blipFill>
            <a:blip r:embed="rId2" cstate="print"/>
            <a:stretch>
              <a:fillRect/>
            </a:stretch>
          </p:blipFill>
          <p:spPr>
            <a:xfrm>
              <a:off x="577773" y="266509"/>
              <a:ext cx="1845106" cy="917575"/>
            </a:xfrm>
            <a:prstGeom prst="rect">
              <a:avLst/>
            </a:prstGeom>
          </p:spPr>
        </p:pic>
      </p:grpSp>
      <p:sp>
        <p:nvSpPr>
          <p:cNvPr id="14" name="object 14">
            <a:extLst>
              <a:ext uri="{FF2B5EF4-FFF2-40B4-BE49-F238E27FC236}">
                <a16:creationId xmlns:a16="http://schemas.microsoft.com/office/drawing/2014/main" id="{531E45BD-4F2D-E5FC-C337-1AF955A883C6}"/>
              </a:ext>
            </a:extLst>
          </p:cNvPr>
          <p:cNvSpPr txBox="1">
            <a:spLocks noGrp="1"/>
          </p:cNvSpPr>
          <p:nvPr>
            <p:ph type="ftr" sz="quarter" idx="5"/>
          </p:nvPr>
        </p:nvSpPr>
        <p:spPr>
          <a:xfrm>
            <a:off x="4038212" y="6622993"/>
            <a:ext cx="4113033" cy="205184"/>
          </a:xfrm>
          <a:prstGeom prst="rect">
            <a:avLst/>
          </a:prstGeom>
        </p:spPr>
        <p:txBody>
          <a:bodyPr vert="horz" wrap="square" lIns="0" tIns="0" rIns="0" bIns="0" rtlCol="0">
            <a:spAutoFit/>
          </a:bodyPr>
          <a:lstStyle/>
          <a:p>
            <a:pPr marL="12700">
              <a:lnSpc>
                <a:spcPts val="1645"/>
              </a:lnSpc>
            </a:pPr>
            <a:r>
              <a:rPr lang="en-US" dirty="0"/>
              <a:t>2027</a:t>
            </a:r>
            <a:r>
              <a:rPr lang="en-US" spc="360" dirty="0"/>
              <a:t> </a:t>
            </a:r>
            <a:r>
              <a:rPr dirty="0"/>
              <a:t>|</a:t>
            </a:r>
            <a:r>
              <a:rPr spc="310" dirty="0"/>
              <a:t> </a:t>
            </a:r>
            <a:r>
              <a:rPr dirty="0"/>
              <a:t>American</a:t>
            </a:r>
            <a:r>
              <a:rPr spc="-70" dirty="0"/>
              <a:t> </a:t>
            </a:r>
            <a:r>
              <a:rPr dirty="0"/>
              <a:t>Academy</a:t>
            </a:r>
            <a:r>
              <a:rPr spc="-10" dirty="0"/>
              <a:t> </a:t>
            </a:r>
            <a:r>
              <a:rPr dirty="0"/>
              <a:t>of</a:t>
            </a:r>
            <a:r>
              <a:rPr spc="-10" dirty="0"/>
              <a:t> </a:t>
            </a:r>
            <a:r>
              <a:rPr dirty="0"/>
              <a:t>Implant</a:t>
            </a:r>
            <a:r>
              <a:rPr spc="-15" dirty="0"/>
              <a:t> </a:t>
            </a:r>
            <a:r>
              <a:rPr dirty="0"/>
              <a:t>Dentistry</a:t>
            </a:r>
            <a:r>
              <a:rPr spc="365" dirty="0"/>
              <a:t> </a:t>
            </a:r>
            <a:endParaRPr spc="-50" dirty="0"/>
          </a:p>
        </p:txBody>
      </p:sp>
      <p:sp>
        <p:nvSpPr>
          <p:cNvPr id="15" name="object 2">
            <a:extLst>
              <a:ext uri="{FF2B5EF4-FFF2-40B4-BE49-F238E27FC236}">
                <a16:creationId xmlns:a16="http://schemas.microsoft.com/office/drawing/2014/main" id="{0CC4E851-397A-CE6F-5EA1-D1984DFD424A}"/>
              </a:ext>
            </a:extLst>
          </p:cNvPr>
          <p:cNvSpPr txBox="1">
            <a:spLocks/>
          </p:cNvSpPr>
          <p:nvPr/>
        </p:nvSpPr>
        <p:spPr>
          <a:xfrm>
            <a:off x="2956941" y="530889"/>
            <a:ext cx="10130563" cy="443711"/>
          </a:xfrm>
          <a:prstGeom prst="rect">
            <a:avLst/>
          </a:prstGeom>
        </p:spPr>
        <p:txBody>
          <a:bodyPr vert="horz" wrap="square" lIns="0" tIns="12700" rIns="0" bIns="0" rtlCol="0">
            <a:spAutoFit/>
          </a:bodyPr>
          <a:lstStyle>
            <a:lvl1pPr>
              <a:defRPr sz="2900" b="1" i="0">
                <a:solidFill>
                  <a:srgbClr val="00589D"/>
                </a:solidFill>
                <a:latin typeface="Arial"/>
                <a:ea typeface="+mj-ea"/>
                <a:cs typeface="Arial"/>
              </a:defRPr>
            </a:lvl1pPr>
          </a:lstStyle>
          <a:p>
            <a:pPr marL="19050">
              <a:spcBef>
                <a:spcPts val="100"/>
              </a:spcBef>
            </a:pPr>
            <a:r>
              <a:rPr lang="en-US" sz="2800" dirty="0">
                <a:solidFill>
                  <a:srgbClr val="007198"/>
                </a:solidFill>
              </a:rPr>
              <a:t>Candidate Number: </a:t>
            </a:r>
            <a:r>
              <a:rPr lang="en-US" sz="2800" dirty="0">
                <a:solidFill>
                  <a:srgbClr val="83276A"/>
                </a:solidFill>
              </a:rPr>
              <a:t>{Candidate number}</a:t>
            </a:r>
          </a:p>
        </p:txBody>
      </p:sp>
      <p:sp>
        <p:nvSpPr>
          <p:cNvPr id="17" name="object 13">
            <a:extLst>
              <a:ext uri="{FF2B5EF4-FFF2-40B4-BE49-F238E27FC236}">
                <a16:creationId xmlns:a16="http://schemas.microsoft.com/office/drawing/2014/main" id="{136C5CE7-04A8-D0FA-65C1-4A147DB1324F}"/>
              </a:ext>
            </a:extLst>
          </p:cNvPr>
          <p:cNvSpPr txBox="1"/>
          <p:nvPr/>
        </p:nvSpPr>
        <p:spPr>
          <a:xfrm>
            <a:off x="1295400" y="1458219"/>
            <a:ext cx="8991600" cy="874598"/>
          </a:xfrm>
          <a:prstGeom prst="rect">
            <a:avLst/>
          </a:prstGeom>
        </p:spPr>
        <p:txBody>
          <a:bodyPr vert="horz" wrap="square" lIns="0" tIns="12700" rIns="0" bIns="0" rtlCol="0">
            <a:spAutoFit/>
          </a:bodyPr>
          <a:lstStyle/>
          <a:p>
            <a:pPr marL="298450" marR="5080" indent="-285750" algn="ctr">
              <a:spcBef>
                <a:spcPts val="120"/>
              </a:spcBef>
              <a:buFont typeface="Wingdings" panose="05000000000000000000" pitchFamily="2" charset="2"/>
              <a:buChar char="Ø"/>
            </a:pPr>
            <a:r>
              <a:rPr lang="en-US" sz="3200" dirty="0">
                <a:solidFill>
                  <a:srgbClr val="83276A"/>
                </a:solidFill>
                <a:effectLst>
                  <a:outerShdw blurRad="38100" dist="38100" dir="2700000" algn="tl">
                    <a:srgbClr val="000000">
                      <a:alpha val="43137"/>
                    </a:srgbClr>
                  </a:outerShdw>
                </a:effectLst>
                <a:latin typeface="Arial"/>
                <a:cs typeface="Arial"/>
              </a:rPr>
              <a:t>Treatment Goals</a:t>
            </a:r>
            <a:br>
              <a:rPr lang="en-US" sz="2400" dirty="0">
                <a:solidFill>
                  <a:srgbClr val="221F1F"/>
                </a:solidFill>
                <a:latin typeface="Arial"/>
                <a:cs typeface="Arial"/>
              </a:rPr>
            </a:br>
            <a:endParaRPr lang="en-US" sz="2400" dirty="0">
              <a:latin typeface="Arial"/>
              <a:cs typeface="Arial"/>
            </a:endParaRPr>
          </a:p>
        </p:txBody>
      </p:sp>
      <p:sp>
        <p:nvSpPr>
          <p:cNvPr id="2" name="TextBox 1">
            <a:extLst>
              <a:ext uri="{FF2B5EF4-FFF2-40B4-BE49-F238E27FC236}">
                <a16:creationId xmlns:a16="http://schemas.microsoft.com/office/drawing/2014/main" id="{7EACACE2-3169-4948-CFF9-D1D2F991D362}"/>
              </a:ext>
            </a:extLst>
          </p:cNvPr>
          <p:cNvSpPr txBox="1"/>
          <p:nvPr/>
        </p:nvSpPr>
        <p:spPr>
          <a:xfrm>
            <a:off x="62861" y="1963485"/>
            <a:ext cx="11900539" cy="646331"/>
          </a:xfrm>
          <a:prstGeom prst="rect">
            <a:avLst/>
          </a:prstGeom>
          <a:noFill/>
        </p:spPr>
        <p:txBody>
          <a:bodyPr wrap="square" rtlCol="0">
            <a:spAutoFit/>
          </a:bodyPr>
          <a:lstStyle/>
          <a:p>
            <a:pPr algn="ctr"/>
            <a:r>
              <a:rPr lang="en-US" sz="1100" b="0" i="0" u="none" strike="noStrike" baseline="0" dirty="0">
                <a:solidFill>
                  <a:srgbClr val="000000"/>
                </a:solidFill>
                <a:latin typeface="Arial" panose="020B0604020202020204" pitchFamily="34" charset="0"/>
              </a:rPr>
              <a:t>Describe the treatment goals.</a:t>
            </a:r>
            <a:r>
              <a:rPr lang="en-US" sz="1800" b="0" i="0" u="none" strike="noStrike" baseline="0" dirty="0">
                <a:solidFill>
                  <a:srgbClr val="000000"/>
                </a:solidFill>
                <a:latin typeface="Arial" panose="020B0604020202020204" pitchFamily="34" charset="0"/>
              </a:rPr>
              <a:t>	</a:t>
            </a:r>
          </a:p>
          <a:p>
            <a:pPr algn="ctr"/>
            <a:r>
              <a:rPr lang="en-US" sz="1800" b="0" i="0" u="none" strike="noStrike" baseline="0" dirty="0">
                <a:solidFill>
                  <a:srgbClr val="000000"/>
                </a:solidFill>
                <a:latin typeface="Arial" panose="020B0604020202020204" pitchFamily="34" charset="0"/>
              </a:rPr>
              <a:t>	</a:t>
            </a:r>
          </a:p>
        </p:txBody>
      </p:sp>
      <p:sp>
        <p:nvSpPr>
          <p:cNvPr id="13" name="TextBox 12">
            <a:extLst>
              <a:ext uri="{FF2B5EF4-FFF2-40B4-BE49-F238E27FC236}">
                <a16:creationId xmlns:a16="http://schemas.microsoft.com/office/drawing/2014/main" id="{7527B79A-4A66-8C06-9C1A-AABAF67E0847}"/>
              </a:ext>
            </a:extLst>
          </p:cNvPr>
          <p:cNvSpPr txBox="1"/>
          <p:nvPr/>
        </p:nvSpPr>
        <p:spPr>
          <a:xfrm>
            <a:off x="373420" y="2438004"/>
            <a:ext cx="11132297" cy="369332"/>
          </a:xfrm>
          <a:prstGeom prst="rect">
            <a:avLst/>
          </a:prstGeom>
          <a:noFill/>
        </p:spPr>
        <p:txBody>
          <a:bodyPr wrap="square" rtlCol="0">
            <a:spAutoFit/>
          </a:bodyPr>
          <a:lstStyle/>
          <a:p>
            <a:r>
              <a:rPr lang="en-US" sz="1800" dirty="0">
                <a:solidFill>
                  <a:srgbClr val="221F1F"/>
                </a:solidFill>
                <a:latin typeface="Arial"/>
                <a:cs typeface="Arial"/>
              </a:rPr>
              <a:t>Copy your text here using the same font and size.</a:t>
            </a:r>
            <a:endParaRPr lang="en-US" dirty="0"/>
          </a:p>
        </p:txBody>
      </p:sp>
      <p:sp>
        <p:nvSpPr>
          <p:cNvPr id="16" name="object 13">
            <a:extLst>
              <a:ext uri="{FF2B5EF4-FFF2-40B4-BE49-F238E27FC236}">
                <a16:creationId xmlns:a16="http://schemas.microsoft.com/office/drawing/2014/main" id="{C7E36E42-3429-2D16-E2BA-67AE64E61E02}"/>
              </a:ext>
            </a:extLst>
          </p:cNvPr>
          <p:cNvSpPr txBox="1"/>
          <p:nvPr/>
        </p:nvSpPr>
        <p:spPr>
          <a:xfrm>
            <a:off x="1371600" y="3996972"/>
            <a:ext cx="8991600" cy="874598"/>
          </a:xfrm>
          <a:prstGeom prst="rect">
            <a:avLst/>
          </a:prstGeom>
        </p:spPr>
        <p:txBody>
          <a:bodyPr vert="horz" wrap="square" lIns="0" tIns="12700" rIns="0" bIns="0" rtlCol="0">
            <a:spAutoFit/>
          </a:bodyPr>
          <a:lstStyle/>
          <a:p>
            <a:pPr marL="298450" marR="5080" indent="-285750" algn="ctr">
              <a:spcBef>
                <a:spcPts val="120"/>
              </a:spcBef>
              <a:buFont typeface="Wingdings" panose="05000000000000000000" pitchFamily="2" charset="2"/>
              <a:buChar char="Ø"/>
            </a:pPr>
            <a:r>
              <a:rPr lang="en-US" sz="3200" dirty="0">
                <a:solidFill>
                  <a:srgbClr val="83276A"/>
                </a:solidFill>
                <a:effectLst>
                  <a:outerShdw blurRad="38100" dist="38100" dir="2700000" algn="tl">
                    <a:srgbClr val="000000">
                      <a:alpha val="43137"/>
                    </a:srgbClr>
                  </a:outerShdw>
                </a:effectLst>
                <a:latin typeface="Arial"/>
                <a:cs typeface="Arial"/>
              </a:rPr>
              <a:t>Evaluation of Existing Natural Dentition</a:t>
            </a:r>
            <a:br>
              <a:rPr lang="en-US" sz="2400" dirty="0">
                <a:solidFill>
                  <a:srgbClr val="221F1F"/>
                </a:solidFill>
                <a:latin typeface="Arial"/>
                <a:cs typeface="Arial"/>
              </a:rPr>
            </a:br>
            <a:endParaRPr lang="en-US" sz="2400" dirty="0">
              <a:latin typeface="Arial"/>
              <a:cs typeface="Arial"/>
            </a:endParaRPr>
          </a:p>
        </p:txBody>
      </p:sp>
      <p:sp>
        <p:nvSpPr>
          <p:cNvPr id="19" name="TextBox 18">
            <a:extLst>
              <a:ext uri="{FF2B5EF4-FFF2-40B4-BE49-F238E27FC236}">
                <a16:creationId xmlns:a16="http://schemas.microsoft.com/office/drawing/2014/main" id="{D1724EE4-8703-72AC-8262-BD6005A5A0EF}"/>
              </a:ext>
            </a:extLst>
          </p:cNvPr>
          <p:cNvSpPr txBox="1"/>
          <p:nvPr/>
        </p:nvSpPr>
        <p:spPr>
          <a:xfrm>
            <a:off x="144460" y="4443295"/>
            <a:ext cx="11900539" cy="646331"/>
          </a:xfrm>
          <a:prstGeom prst="rect">
            <a:avLst/>
          </a:prstGeom>
          <a:noFill/>
        </p:spPr>
        <p:txBody>
          <a:bodyPr wrap="square" rtlCol="0">
            <a:spAutoFit/>
          </a:bodyPr>
          <a:lstStyle/>
          <a:p>
            <a:pPr algn="ctr"/>
            <a:r>
              <a:rPr lang="en-US" sz="1100" b="0" i="0" u="none" strike="noStrike" baseline="0" dirty="0">
                <a:solidFill>
                  <a:srgbClr val="000000"/>
                </a:solidFill>
                <a:latin typeface="Arial" panose="020B0604020202020204" pitchFamily="34" charset="0"/>
              </a:rPr>
              <a:t>Describe the evaluation of the existing natural dentition.</a:t>
            </a:r>
            <a:r>
              <a:rPr lang="en-US" sz="1800" b="0" i="0" u="none" strike="noStrike" baseline="0" dirty="0">
                <a:solidFill>
                  <a:srgbClr val="000000"/>
                </a:solidFill>
                <a:latin typeface="Arial" panose="020B0604020202020204" pitchFamily="34" charset="0"/>
              </a:rPr>
              <a:t>	</a:t>
            </a:r>
          </a:p>
          <a:p>
            <a:pPr algn="ctr"/>
            <a:r>
              <a:rPr lang="en-US" sz="1800" b="0" i="0" u="none" strike="noStrike" baseline="0" dirty="0">
                <a:solidFill>
                  <a:srgbClr val="000000"/>
                </a:solidFill>
                <a:latin typeface="Arial" panose="020B0604020202020204" pitchFamily="34" charset="0"/>
              </a:rPr>
              <a:t>	</a:t>
            </a:r>
          </a:p>
        </p:txBody>
      </p:sp>
      <p:sp>
        <p:nvSpPr>
          <p:cNvPr id="20" name="TextBox 19">
            <a:extLst>
              <a:ext uri="{FF2B5EF4-FFF2-40B4-BE49-F238E27FC236}">
                <a16:creationId xmlns:a16="http://schemas.microsoft.com/office/drawing/2014/main" id="{A8F32260-612F-D3F6-1843-E07C2914DCC7}"/>
              </a:ext>
            </a:extLst>
          </p:cNvPr>
          <p:cNvSpPr txBox="1"/>
          <p:nvPr/>
        </p:nvSpPr>
        <p:spPr>
          <a:xfrm>
            <a:off x="373420" y="4870319"/>
            <a:ext cx="11132297" cy="369332"/>
          </a:xfrm>
          <a:prstGeom prst="rect">
            <a:avLst/>
          </a:prstGeom>
          <a:noFill/>
        </p:spPr>
        <p:txBody>
          <a:bodyPr wrap="square" rtlCol="0">
            <a:spAutoFit/>
          </a:bodyPr>
          <a:lstStyle/>
          <a:p>
            <a:r>
              <a:rPr lang="en-US" sz="1800" dirty="0">
                <a:solidFill>
                  <a:srgbClr val="221F1F"/>
                </a:solidFill>
                <a:latin typeface="Arial"/>
                <a:cs typeface="Arial"/>
              </a:rPr>
              <a:t>Copy your text here using the same font and size.</a:t>
            </a:r>
            <a:endParaRPr lang="en-US" dirty="0"/>
          </a:p>
        </p:txBody>
      </p:sp>
    </p:spTree>
    <p:extLst>
      <p:ext uri="{BB962C8B-B14F-4D97-AF65-F5344CB8AC3E}">
        <p14:creationId xmlns:p14="http://schemas.microsoft.com/office/powerpoint/2010/main" val="403679467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8B899D-5A2A-FADC-8EC8-7F45C057CF6C}"/>
            </a:ext>
          </a:extLst>
        </p:cNvPr>
        <p:cNvGrpSpPr/>
        <p:nvPr/>
      </p:nvGrpSpPr>
      <p:grpSpPr>
        <a:xfrm>
          <a:off x="0" y="0"/>
          <a:ext cx="0" cy="0"/>
          <a:chOff x="0" y="0"/>
          <a:chExt cx="0" cy="0"/>
        </a:xfrm>
      </p:grpSpPr>
      <p:grpSp>
        <p:nvGrpSpPr>
          <p:cNvPr id="3" name="object 3">
            <a:extLst>
              <a:ext uri="{FF2B5EF4-FFF2-40B4-BE49-F238E27FC236}">
                <a16:creationId xmlns:a16="http://schemas.microsoft.com/office/drawing/2014/main" id="{EEFDDFDC-9793-E769-94A8-16D2E9D2A5BC}"/>
              </a:ext>
            </a:extLst>
          </p:cNvPr>
          <p:cNvGrpSpPr/>
          <p:nvPr/>
        </p:nvGrpSpPr>
        <p:grpSpPr>
          <a:xfrm>
            <a:off x="0" y="0"/>
            <a:ext cx="12189460" cy="1392555"/>
            <a:chOff x="0" y="0"/>
            <a:chExt cx="12189460" cy="1392555"/>
          </a:xfrm>
        </p:grpSpPr>
        <p:sp>
          <p:nvSpPr>
            <p:cNvPr id="4" name="object 4">
              <a:extLst>
                <a:ext uri="{FF2B5EF4-FFF2-40B4-BE49-F238E27FC236}">
                  <a16:creationId xmlns:a16="http://schemas.microsoft.com/office/drawing/2014/main" id="{052AFECD-3ADD-17B6-C6B1-F11FE2C40006}"/>
                </a:ext>
              </a:extLst>
            </p:cNvPr>
            <p:cNvSpPr/>
            <p:nvPr/>
          </p:nvSpPr>
          <p:spPr>
            <a:xfrm>
              <a:off x="0" y="0"/>
              <a:ext cx="12189460" cy="1375410"/>
            </a:xfrm>
            <a:custGeom>
              <a:avLst/>
              <a:gdLst/>
              <a:ahLst/>
              <a:cxnLst/>
              <a:rect l="l" t="t" r="r" b="b"/>
              <a:pathLst>
                <a:path w="12189460" h="1375410">
                  <a:moveTo>
                    <a:pt x="12188952" y="0"/>
                  </a:moveTo>
                  <a:lnTo>
                    <a:pt x="10822457" y="0"/>
                  </a:lnTo>
                  <a:lnTo>
                    <a:pt x="0" y="0"/>
                  </a:lnTo>
                  <a:lnTo>
                    <a:pt x="0" y="226783"/>
                  </a:lnTo>
                  <a:lnTo>
                    <a:pt x="10822457" y="226783"/>
                  </a:lnTo>
                  <a:lnTo>
                    <a:pt x="10822457" y="1375003"/>
                  </a:lnTo>
                  <a:lnTo>
                    <a:pt x="12188952" y="1375003"/>
                  </a:lnTo>
                  <a:lnTo>
                    <a:pt x="12188952" y="226783"/>
                  </a:lnTo>
                  <a:lnTo>
                    <a:pt x="12188952" y="0"/>
                  </a:lnTo>
                  <a:close/>
                </a:path>
              </a:pathLst>
            </a:custGeom>
            <a:solidFill>
              <a:srgbClr val="007699"/>
            </a:solidFill>
          </p:spPr>
          <p:txBody>
            <a:bodyPr wrap="square" lIns="0" tIns="0" rIns="0" bIns="0" rtlCol="0"/>
            <a:lstStyle/>
            <a:p>
              <a:endParaRPr/>
            </a:p>
          </p:txBody>
        </p:sp>
        <p:sp>
          <p:nvSpPr>
            <p:cNvPr id="5" name="object 5">
              <a:extLst>
                <a:ext uri="{FF2B5EF4-FFF2-40B4-BE49-F238E27FC236}">
                  <a16:creationId xmlns:a16="http://schemas.microsoft.com/office/drawing/2014/main" id="{88967C81-5F8B-CF40-CBCB-FEAE7F73AFD9}"/>
                </a:ext>
              </a:extLst>
            </p:cNvPr>
            <p:cNvSpPr/>
            <p:nvPr/>
          </p:nvSpPr>
          <p:spPr>
            <a:xfrm>
              <a:off x="10822457" y="1368653"/>
              <a:ext cx="1366520" cy="12700"/>
            </a:xfrm>
            <a:custGeom>
              <a:avLst/>
              <a:gdLst/>
              <a:ahLst/>
              <a:cxnLst/>
              <a:rect l="l" t="t" r="r" b="b"/>
              <a:pathLst>
                <a:path w="1366520" h="12700">
                  <a:moveTo>
                    <a:pt x="0" y="12700"/>
                  </a:moveTo>
                  <a:lnTo>
                    <a:pt x="1366494" y="12700"/>
                  </a:lnTo>
                  <a:lnTo>
                    <a:pt x="1366494" y="0"/>
                  </a:lnTo>
                  <a:lnTo>
                    <a:pt x="0" y="0"/>
                  </a:lnTo>
                  <a:lnTo>
                    <a:pt x="0" y="12700"/>
                  </a:lnTo>
                  <a:close/>
                </a:path>
              </a:pathLst>
            </a:custGeom>
            <a:solidFill>
              <a:srgbClr val="FFFFFF"/>
            </a:solidFill>
          </p:spPr>
          <p:txBody>
            <a:bodyPr wrap="square" lIns="0" tIns="0" rIns="0" bIns="0" rtlCol="0"/>
            <a:lstStyle/>
            <a:p>
              <a:endParaRPr/>
            </a:p>
          </p:txBody>
        </p:sp>
        <p:sp>
          <p:nvSpPr>
            <p:cNvPr id="6" name="object 6">
              <a:extLst>
                <a:ext uri="{FF2B5EF4-FFF2-40B4-BE49-F238E27FC236}">
                  <a16:creationId xmlns:a16="http://schemas.microsoft.com/office/drawing/2014/main" id="{7811539E-19AC-37E3-8634-44159C1C4A0E}"/>
                </a:ext>
              </a:extLst>
            </p:cNvPr>
            <p:cNvSpPr/>
            <p:nvPr/>
          </p:nvSpPr>
          <p:spPr>
            <a:xfrm>
              <a:off x="10822457" y="0"/>
              <a:ext cx="0" cy="1375410"/>
            </a:xfrm>
            <a:custGeom>
              <a:avLst/>
              <a:gdLst/>
              <a:ahLst/>
              <a:cxnLst/>
              <a:rect l="l" t="t" r="r" b="b"/>
              <a:pathLst>
                <a:path h="1375410">
                  <a:moveTo>
                    <a:pt x="0" y="0"/>
                  </a:moveTo>
                  <a:lnTo>
                    <a:pt x="0" y="1375003"/>
                  </a:lnTo>
                </a:path>
              </a:pathLst>
            </a:custGeom>
            <a:ln w="12700">
              <a:solidFill>
                <a:srgbClr val="FFFFFF"/>
              </a:solidFill>
            </a:ln>
          </p:spPr>
          <p:txBody>
            <a:bodyPr wrap="square" lIns="0" tIns="0" rIns="0" bIns="0" rtlCol="0"/>
            <a:lstStyle/>
            <a:p>
              <a:endParaRPr/>
            </a:p>
          </p:txBody>
        </p:sp>
        <p:sp>
          <p:nvSpPr>
            <p:cNvPr id="7" name="object 7">
              <a:extLst>
                <a:ext uri="{FF2B5EF4-FFF2-40B4-BE49-F238E27FC236}">
                  <a16:creationId xmlns:a16="http://schemas.microsoft.com/office/drawing/2014/main" id="{257E99D7-B775-320B-968B-A4943418755F}"/>
                </a:ext>
              </a:extLst>
            </p:cNvPr>
            <p:cNvSpPr/>
            <p:nvPr/>
          </p:nvSpPr>
          <p:spPr>
            <a:xfrm>
              <a:off x="10822461" y="8511"/>
              <a:ext cx="1366520" cy="1366520"/>
            </a:xfrm>
            <a:custGeom>
              <a:avLst/>
              <a:gdLst/>
              <a:ahLst/>
              <a:cxnLst/>
              <a:rect l="l" t="t" r="r" b="b"/>
              <a:pathLst>
                <a:path w="1366520" h="1366520">
                  <a:moveTo>
                    <a:pt x="1366494" y="0"/>
                  </a:moveTo>
                  <a:lnTo>
                    <a:pt x="0" y="1366494"/>
                  </a:lnTo>
                  <a:lnTo>
                    <a:pt x="1366494" y="1366494"/>
                  </a:lnTo>
                  <a:lnTo>
                    <a:pt x="1366494" y="0"/>
                  </a:lnTo>
                  <a:close/>
                </a:path>
              </a:pathLst>
            </a:custGeom>
            <a:solidFill>
              <a:srgbClr val="004E66"/>
            </a:solidFill>
          </p:spPr>
          <p:txBody>
            <a:bodyPr wrap="square" lIns="0" tIns="0" rIns="0" bIns="0" rtlCol="0"/>
            <a:lstStyle/>
            <a:p>
              <a:endParaRPr/>
            </a:p>
          </p:txBody>
        </p:sp>
        <p:sp>
          <p:nvSpPr>
            <p:cNvPr id="8" name="object 8">
              <a:extLst>
                <a:ext uri="{FF2B5EF4-FFF2-40B4-BE49-F238E27FC236}">
                  <a16:creationId xmlns:a16="http://schemas.microsoft.com/office/drawing/2014/main" id="{7C747706-1169-1DBB-4C91-C4BDC8C4DD87}"/>
                </a:ext>
              </a:extLst>
            </p:cNvPr>
            <p:cNvSpPr/>
            <p:nvPr/>
          </p:nvSpPr>
          <p:spPr>
            <a:xfrm>
              <a:off x="0" y="1275626"/>
              <a:ext cx="2957195" cy="116839"/>
            </a:xfrm>
            <a:custGeom>
              <a:avLst/>
              <a:gdLst/>
              <a:ahLst/>
              <a:cxnLst/>
              <a:rect l="l" t="t" r="r" b="b"/>
              <a:pathLst>
                <a:path w="2957195" h="116840">
                  <a:moveTo>
                    <a:pt x="0" y="116649"/>
                  </a:moveTo>
                  <a:lnTo>
                    <a:pt x="2956941" y="116649"/>
                  </a:lnTo>
                  <a:lnTo>
                    <a:pt x="2956941" y="0"/>
                  </a:lnTo>
                  <a:lnTo>
                    <a:pt x="0" y="0"/>
                  </a:lnTo>
                  <a:lnTo>
                    <a:pt x="0" y="116649"/>
                  </a:lnTo>
                  <a:close/>
                </a:path>
              </a:pathLst>
            </a:custGeom>
            <a:solidFill>
              <a:srgbClr val="007198"/>
            </a:solidFill>
          </p:spPr>
          <p:txBody>
            <a:bodyPr wrap="square" lIns="0" tIns="0" rIns="0" bIns="0" rtlCol="0"/>
            <a:lstStyle/>
            <a:p>
              <a:endParaRPr/>
            </a:p>
          </p:txBody>
        </p:sp>
        <p:sp>
          <p:nvSpPr>
            <p:cNvPr id="9" name="object 9">
              <a:extLst>
                <a:ext uri="{FF2B5EF4-FFF2-40B4-BE49-F238E27FC236}">
                  <a16:creationId xmlns:a16="http://schemas.microsoft.com/office/drawing/2014/main" id="{DAA10B26-7D65-FCF7-2C04-4B12D319B68F}"/>
                </a:ext>
              </a:extLst>
            </p:cNvPr>
            <p:cNvSpPr/>
            <p:nvPr/>
          </p:nvSpPr>
          <p:spPr>
            <a:xfrm>
              <a:off x="2956941" y="1275626"/>
              <a:ext cx="3044190" cy="116839"/>
            </a:xfrm>
            <a:custGeom>
              <a:avLst/>
              <a:gdLst/>
              <a:ahLst/>
              <a:cxnLst/>
              <a:rect l="l" t="t" r="r" b="b"/>
              <a:pathLst>
                <a:path w="3044190" h="116840">
                  <a:moveTo>
                    <a:pt x="0" y="116649"/>
                  </a:moveTo>
                  <a:lnTo>
                    <a:pt x="3043745" y="116649"/>
                  </a:lnTo>
                  <a:lnTo>
                    <a:pt x="3043745" y="0"/>
                  </a:lnTo>
                  <a:lnTo>
                    <a:pt x="0" y="0"/>
                  </a:lnTo>
                  <a:lnTo>
                    <a:pt x="0" y="116649"/>
                  </a:lnTo>
                  <a:close/>
                </a:path>
              </a:pathLst>
            </a:custGeom>
            <a:solidFill>
              <a:srgbClr val="83276A"/>
            </a:solidFill>
          </p:spPr>
          <p:txBody>
            <a:bodyPr wrap="square" lIns="0" tIns="0" rIns="0" bIns="0" rtlCol="0"/>
            <a:lstStyle/>
            <a:p>
              <a:endParaRPr/>
            </a:p>
          </p:txBody>
        </p:sp>
        <p:sp>
          <p:nvSpPr>
            <p:cNvPr id="10" name="object 10">
              <a:extLst>
                <a:ext uri="{FF2B5EF4-FFF2-40B4-BE49-F238E27FC236}">
                  <a16:creationId xmlns:a16="http://schemas.microsoft.com/office/drawing/2014/main" id="{5BC495E7-8170-D293-5E32-E26B995BDD1A}"/>
                </a:ext>
              </a:extLst>
            </p:cNvPr>
            <p:cNvSpPr/>
            <p:nvPr/>
          </p:nvSpPr>
          <p:spPr>
            <a:xfrm>
              <a:off x="6000686" y="1275626"/>
              <a:ext cx="3357245" cy="116839"/>
            </a:xfrm>
            <a:custGeom>
              <a:avLst/>
              <a:gdLst/>
              <a:ahLst/>
              <a:cxnLst/>
              <a:rect l="l" t="t" r="r" b="b"/>
              <a:pathLst>
                <a:path w="3357245" h="116840">
                  <a:moveTo>
                    <a:pt x="0" y="116649"/>
                  </a:moveTo>
                  <a:lnTo>
                    <a:pt x="3356749" y="116649"/>
                  </a:lnTo>
                  <a:lnTo>
                    <a:pt x="3356749" y="0"/>
                  </a:lnTo>
                  <a:lnTo>
                    <a:pt x="0" y="0"/>
                  </a:lnTo>
                  <a:lnTo>
                    <a:pt x="0" y="116649"/>
                  </a:lnTo>
                  <a:close/>
                </a:path>
              </a:pathLst>
            </a:custGeom>
            <a:solidFill>
              <a:srgbClr val="033B6A"/>
            </a:solidFill>
          </p:spPr>
          <p:txBody>
            <a:bodyPr wrap="square" lIns="0" tIns="0" rIns="0" bIns="0" rtlCol="0"/>
            <a:lstStyle/>
            <a:p>
              <a:endParaRPr/>
            </a:p>
          </p:txBody>
        </p:sp>
        <p:sp>
          <p:nvSpPr>
            <p:cNvPr id="11" name="object 11">
              <a:extLst>
                <a:ext uri="{FF2B5EF4-FFF2-40B4-BE49-F238E27FC236}">
                  <a16:creationId xmlns:a16="http://schemas.microsoft.com/office/drawing/2014/main" id="{1E0A9742-2D06-E610-E721-EF9BEA482C96}"/>
                </a:ext>
              </a:extLst>
            </p:cNvPr>
            <p:cNvSpPr/>
            <p:nvPr/>
          </p:nvSpPr>
          <p:spPr>
            <a:xfrm>
              <a:off x="9357436" y="1275626"/>
              <a:ext cx="2832100" cy="116839"/>
            </a:xfrm>
            <a:custGeom>
              <a:avLst/>
              <a:gdLst/>
              <a:ahLst/>
              <a:cxnLst/>
              <a:rect l="l" t="t" r="r" b="b"/>
              <a:pathLst>
                <a:path w="2832100" h="116840">
                  <a:moveTo>
                    <a:pt x="2831515" y="0"/>
                  </a:moveTo>
                  <a:lnTo>
                    <a:pt x="0" y="0"/>
                  </a:lnTo>
                  <a:lnTo>
                    <a:pt x="0" y="116649"/>
                  </a:lnTo>
                  <a:lnTo>
                    <a:pt x="2831515" y="116649"/>
                  </a:lnTo>
                  <a:lnTo>
                    <a:pt x="2831515" y="0"/>
                  </a:lnTo>
                  <a:close/>
                </a:path>
              </a:pathLst>
            </a:custGeom>
            <a:solidFill>
              <a:srgbClr val="1F6A84"/>
            </a:solidFill>
          </p:spPr>
          <p:txBody>
            <a:bodyPr wrap="square" lIns="0" tIns="0" rIns="0" bIns="0" rtlCol="0"/>
            <a:lstStyle/>
            <a:p>
              <a:endParaRPr/>
            </a:p>
          </p:txBody>
        </p:sp>
        <p:pic>
          <p:nvPicPr>
            <p:cNvPr id="12" name="object 12">
              <a:extLst>
                <a:ext uri="{FF2B5EF4-FFF2-40B4-BE49-F238E27FC236}">
                  <a16:creationId xmlns:a16="http://schemas.microsoft.com/office/drawing/2014/main" id="{A8F785FB-F877-B110-6B27-65F18E56983F}"/>
                </a:ext>
              </a:extLst>
            </p:cNvPr>
            <p:cNvPicPr/>
            <p:nvPr/>
          </p:nvPicPr>
          <p:blipFill>
            <a:blip r:embed="rId2" cstate="print"/>
            <a:stretch>
              <a:fillRect/>
            </a:stretch>
          </p:blipFill>
          <p:spPr>
            <a:xfrm>
              <a:off x="577773" y="266509"/>
              <a:ext cx="1845106" cy="917575"/>
            </a:xfrm>
            <a:prstGeom prst="rect">
              <a:avLst/>
            </a:prstGeom>
          </p:spPr>
        </p:pic>
      </p:grpSp>
      <p:sp>
        <p:nvSpPr>
          <p:cNvPr id="14" name="object 14">
            <a:extLst>
              <a:ext uri="{FF2B5EF4-FFF2-40B4-BE49-F238E27FC236}">
                <a16:creationId xmlns:a16="http://schemas.microsoft.com/office/drawing/2014/main" id="{7FD13511-C33D-99FA-2BAA-5C371F24537B}"/>
              </a:ext>
            </a:extLst>
          </p:cNvPr>
          <p:cNvSpPr txBox="1">
            <a:spLocks noGrp="1"/>
          </p:cNvSpPr>
          <p:nvPr>
            <p:ph type="ftr" sz="quarter" idx="5"/>
          </p:nvPr>
        </p:nvSpPr>
        <p:spPr>
          <a:xfrm>
            <a:off x="4038212" y="6622993"/>
            <a:ext cx="4113033" cy="205184"/>
          </a:xfrm>
          <a:prstGeom prst="rect">
            <a:avLst/>
          </a:prstGeom>
        </p:spPr>
        <p:txBody>
          <a:bodyPr vert="horz" wrap="square" lIns="0" tIns="0" rIns="0" bIns="0" rtlCol="0">
            <a:spAutoFit/>
          </a:bodyPr>
          <a:lstStyle/>
          <a:p>
            <a:pPr marL="12700">
              <a:lnSpc>
                <a:spcPts val="1645"/>
              </a:lnSpc>
            </a:pPr>
            <a:r>
              <a:rPr lang="en-US" dirty="0"/>
              <a:t>2027</a:t>
            </a:r>
            <a:r>
              <a:rPr lang="en-US" spc="360" dirty="0"/>
              <a:t> </a:t>
            </a:r>
            <a:r>
              <a:rPr dirty="0"/>
              <a:t>|</a:t>
            </a:r>
            <a:r>
              <a:rPr spc="310" dirty="0"/>
              <a:t> </a:t>
            </a:r>
            <a:r>
              <a:rPr dirty="0"/>
              <a:t>American</a:t>
            </a:r>
            <a:r>
              <a:rPr spc="-70" dirty="0"/>
              <a:t> </a:t>
            </a:r>
            <a:r>
              <a:rPr dirty="0"/>
              <a:t>Academy</a:t>
            </a:r>
            <a:r>
              <a:rPr spc="-10" dirty="0"/>
              <a:t> </a:t>
            </a:r>
            <a:r>
              <a:rPr dirty="0"/>
              <a:t>of</a:t>
            </a:r>
            <a:r>
              <a:rPr spc="-10" dirty="0"/>
              <a:t> </a:t>
            </a:r>
            <a:r>
              <a:rPr dirty="0"/>
              <a:t>Implant</a:t>
            </a:r>
            <a:r>
              <a:rPr spc="-15" dirty="0"/>
              <a:t> </a:t>
            </a:r>
            <a:r>
              <a:rPr dirty="0"/>
              <a:t>Dentistry</a:t>
            </a:r>
            <a:r>
              <a:rPr spc="365" dirty="0"/>
              <a:t> </a:t>
            </a:r>
            <a:endParaRPr spc="-50" dirty="0"/>
          </a:p>
        </p:txBody>
      </p:sp>
      <p:sp>
        <p:nvSpPr>
          <p:cNvPr id="15" name="object 2">
            <a:extLst>
              <a:ext uri="{FF2B5EF4-FFF2-40B4-BE49-F238E27FC236}">
                <a16:creationId xmlns:a16="http://schemas.microsoft.com/office/drawing/2014/main" id="{BCA56B5D-3B72-D520-CBA8-2E4E0AB5F8FA}"/>
              </a:ext>
            </a:extLst>
          </p:cNvPr>
          <p:cNvSpPr txBox="1">
            <a:spLocks/>
          </p:cNvSpPr>
          <p:nvPr/>
        </p:nvSpPr>
        <p:spPr>
          <a:xfrm>
            <a:off x="2956941" y="530889"/>
            <a:ext cx="10130563" cy="443711"/>
          </a:xfrm>
          <a:prstGeom prst="rect">
            <a:avLst/>
          </a:prstGeom>
        </p:spPr>
        <p:txBody>
          <a:bodyPr vert="horz" wrap="square" lIns="0" tIns="12700" rIns="0" bIns="0" rtlCol="0">
            <a:spAutoFit/>
          </a:bodyPr>
          <a:lstStyle>
            <a:lvl1pPr>
              <a:defRPr sz="2900" b="1" i="0">
                <a:solidFill>
                  <a:srgbClr val="00589D"/>
                </a:solidFill>
                <a:latin typeface="Arial"/>
                <a:ea typeface="+mj-ea"/>
                <a:cs typeface="Arial"/>
              </a:defRPr>
            </a:lvl1pPr>
          </a:lstStyle>
          <a:p>
            <a:pPr marL="19050">
              <a:spcBef>
                <a:spcPts val="100"/>
              </a:spcBef>
            </a:pPr>
            <a:r>
              <a:rPr lang="en-US" sz="2800" dirty="0">
                <a:solidFill>
                  <a:srgbClr val="007198"/>
                </a:solidFill>
              </a:rPr>
              <a:t>Candidate Number: </a:t>
            </a:r>
            <a:r>
              <a:rPr lang="en-US" sz="2800" dirty="0">
                <a:solidFill>
                  <a:srgbClr val="83276A"/>
                </a:solidFill>
              </a:rPr>
              <a:t>{Candidate number}</a:t>
            </a:r>
          </a:p>
        </p:txBody>
      </p:sp>
      <p:sp>
        <p:nvSpPr>
          <p:cNvPr id="17" name="object 13">
            <a:extLst>
              <a:ext uri="{FF2B5EF4-FFF2-40B4-BE49-F238E27FC236}">
                <a16:creationId xmlns:a16="http://schemas.microsoft.com/office/drawing/2014/main" id="{7154DEC7-F079-AC83-1BAA-3EF3B4F675BD}"/>
              </a:ext>
            </a:extLst>
          </p:cNvPr>
          <p:cNvSpPr txBox="1"/>
          <p:nvPr/>
        </p:nvSpPr>
        <p:spPr>
          <a:xfrm>
            <a:off x="1295400" y="1458219"/>
            <a:ext cx="8991600" cy="874598"/>
          </a:xfrm>
          <a:prstGeom prst="rect">
            <a:avLst/>
          </a:prstGeom>
        </p:spPr>
        <p:txBody>
          <a:bodyPr vert="horz" wrap="square" lIns="0" tIns="12700" rIns="0" bIns="0" rtlCol="0">
            <a:spAutoFit/>
          </a:bodyPr>
          <a:lstStyle/>
          <a:p>
            <a:pPr marL="298450" marR="5080" indent="-285750" algn="ctr">
              <a:spcBef>
                <a:spcPts val="120"/>
              </a:spcBef>
              <a:buFont typeface="Wingdings" panose="05000000000000000000" pitchFamily="2" charset="2"/>
              <a:buChar char="Ø"/>
            </a:pPr>
            <a:r>
              <a:rPr lang="en-US" sz="3200" dirty="0" err="1">
                <a:solidFill>
                  <a:srgbClr val="83276A"/>
                </a:solidFill>
                <a:effectLst>
                  <a:outerShdw blurRad="38100" dist="38100" dir="2700000" algn="tl">
                    <a:srgbClr val="000000">
                      <a:alpha val="43137"/>
                    </a:srgbClr>
                  </a:outerShdw>
                </a:effectLst>
                <a:latin typeface="Arial"/>
                <a:cs typeface="Arial"/>
              </a:rPr>
              <a:t>Interarch</a:t>
            </a:r>
            <a:r>
              <a:rPr lang="en-US" sz="3200" dirty="0">
                <a:solidFill>
                  <a:srgbClr val="83276A"/>
                </a:solidFill>
                <a:effectLst>
                  <a:outerShdw blurRad="38100" dist="38100" dir="2700000" algn="tl">
                    <a:srgbClr val="000000">
                      <a:alpha val="43137"/>
                    </a:srgbClr>
                  </a:outerShdw>
                </a:effectLst>
                <a:latin typeface="Arial"/>
                <a:cs typeface="Arial"/>
              </a:rPr>
              <a:t> Relationship</a:t>
            </a:r>
            <a:br>
              <a:rPr lang="en-US" sz="2400" dirty="0">
                <a:solidFill>
                  <a:srgbClr val="221F1F"/>
                </a:solidFill>
                <a:latin typeface="Arial"/>
                <a:cs typeface="Arial"/>
              </a:rPr>
            </a:br>
            <a:endParaRPr lang="en-US" sz="2400" dirty="0">
              <a:latin typeface="Arial"/>
              <a:cs typeface="Arial"/>
            </a:endParaRPr>
          </a:p>
        </p:txBody>
      </p:sp>
      <p:sp>
        <p:nvSpPr>
          <p:cNvPr id="2" name="TextBox 1">
            <a:extLst>
              <a:ext uri="{FF2B5EF4-FFF2-40B4-BE49-F238E27FC236}">
                <a16:creationId xmlns:a16="http://schemas.microsoft.com/office/drawing/2014/main" id="{4A713A15-F978-D55E-4850-701DE8F8EF97}"/>
              </a:ext>
            </a:extLst>
          </p:cNvPr>
          <p:cNvSpPr txBox="1"/>
          <p:nvPr/>
        </p:nvSpPr>
        <p:spPr>
          <a:xfrm>
            <a:off x="62861" y="1963485"/>
            <a:ext cx="11900539" cy="646331"/>
          </a:xfrm>
          <a:prstGeom prst="rect">
            <a:avLst/>
          </a:prstGeom>
          <a:noFill/>
        </p:spPr>
        <p:txBody>
          <a:bodyPr wrap="square" rtlCol="0">
            <a:spAutoFit/>
          </a:bodyPr>
          <a:lstStyle/>
          <a:p>
            <a:pPr algn="ctr"/>
            <a:r>
              <a:rPr lang="en-US" sz="1100" dirty="0">
                <a:solidFill>
                  <a:srgbClr val="000000"/>
                </a:solidFill>
                <a:latin typeface="Arial" panose="020B0604020202020204" pitchFamily="34" charset="0"/>
              </a:rPr>
              <a:t>Describe the </a:t>
            </a:r>
            <a:r>
              <a:rPr lang="en-US" sz="1100" dirty="0" err="1">
                <a:solidFill>
                  <a:srgbClr val="000000"/>
                </a:solidFill>
                <a:latin typeface="Arial" panose="020B0604020202020204" pitchFamily="34" charset="0"/>
              </a:rPr>
              <a:t>interarch</a:t>
            </a:r>
            <a:r>
              <a:rPr lang="en-US" sz="1100" dirty="0">
                <a:solidFill>
                  <a:srgbClr val="000000"/>
                </a:solidFill>
                <a:latin typeface="Arial" panose="020B0604020202020204" pitchFamily="34" charset="0"/>
              </a:rPr>
              <a:t> relationship</a:t>
            </a:r>
            <a:r>
              <a:rPr lang="en-US" sz="1100" b="0" i="0" u="none" strike="noStrike" baseline="0" dirty="0">
                <a:solidFill>
                  <a:srgbClr val="000000"/>
                </a:solidFill>
                <a:latin typeface="Arial" panose="020B0604020202020204" pitchFamily="34" charset="0"/>
              </a:rPr>
              <a:t>.</a:t>
            </a:r>
            <a:r>
              <a:rPr lang="en-US" sz="1800" b="0" i="0" u="none" strike="noStrike" baseline="0" dirty="0">
                <a:solidFill>
                  <a:srgbClr val="000000"/>
                </a:solidFill>
                <a:latin typeface="Arial" panose="020B0604020202020204" pitchFamily="34" charset="0"/>
              </a:rPr>
              <a:t>	</a:t>
            </a:r>
          </a:p>
          <a:p>
            <a:pPr algn="ctr"/>
            <a:r>
              <a:rPr lang="en-US" sz="1800" b="0" i="0" u="none" strike="noStrike" baseline="0" dirty="0">
                <a:solidFill>
                  <a:srgbClr val="000000"/>
                </a:solidFill>
                <a:latin typeface="Arial" panose="020B0604020202020204" pitchFamily="34" charset="0"/>
              </a:rPr>
              <a:t>	</a:t>
            </a:r>
          </a:p>
        </p:txBody>
      </p:sp>
      <p:sp>
        <p:nvSpPr>
          <p:cNvPr id="13" name="TextBox 12">
            <a:extLst>
              <a:ext uri="{FF2B5EF4-FFF2-40B4-BE49-F238E27FC236}">
                <a16:creationId xmlns:a16="http://schemas.microsoft.com/office/drawing/2014/main" id="{6D3493B6-6D6A-2D27-A901-EE9A28ACB7CB}"/>
              </a:ext>
            </a:extLst>
          </p:cNvPr>
          <p:cNvSpPr txBox="1"/>
          <p:nvPr/>
        </p:nvSpPr>
        <p:spPr>
          <a:xfrm>
            <a:off x="373420" y="2438004"/>
            <a:ext cx="11132297" cy="369332"/>
          </a:xfrm>
          <a:prstGeom prst="rect">
            <a:avLst/>
          </a:prstGeom>
          <a:noFill/>
        </p:spPr>
        <p:txBody>
          <a:bodyPr wrap="square" rtlCol="0">
            <a:spAutoFit/>
          </a:bodyPr>
          <a:lstStyle/>
          <a:p>
            <a:r>
              <a:rPr lang="en-US" sz="1800" dirty="0">
                <a:solidFill>
                  <a:srgbClr val="221F1F"/>
                </a:solidFill>
                <a:latin typeface="Arial"/>
                <a:cs typeface="Arial"/>
              </a:rPr>
              <a:t>Copy your text here using the same font and size.</a:t>
            </a:r>
            <a:endParaRPr lang="en-US" dirty="0"/>
          </a:p>
        </p:txBody>
      </p:sp>
      <p:sp>
        <p:nvSpPr>
          <p:cNvPr id="16" name="object 13">
            <a:extLst>
              <a:ext uri="{FF2B5EF4-FFF2-40B4-BE49-F238E27FC236}">
                <a16:creationId xmlns:a16="http://schemas.microsoft.com/office/drawing/2014/main" id="{75167835-72A2-D5FB-428C-D14A5CD4F1B9}"/>
              </a:ext>
            </a:extLst>
          </p:cNvPr>
          <p:cNvSpPr txBox="1"/>
          <p:nvPr/>
        </p:nvSpPr>
        <p:spPr>
          <a:xfrm>
            <a:off x="1371600" y="3996972"/>
            <a:ext cx="8991600" cy="874598"/>
          </a:xfrm>
          <a:prstGeom prst="rect">
            <a:avLst/>
          </a:prstGeom>
        </p:spPr>
        <p:txBody>
          <a:bodyPr vert="horz" wrap="square" lIns="0" tIns="12700" rIns="0" bIns="0" rtlCol="0">
            <a:spAutoFit/>
          </a:bodyPr>
          <a:lstStyle/>
          <a:p>
            <a:pPr marL="298450" marR="5080" indent="-285750" algn="ctr">
              <a:spcBef>
                <a:spcPts val="120"/>
              </a:spcBef>
              <a:buFont typeface="Wingdings" panose="05000000000000000000" pitchFamily="2" charset="2"/>
              <a:buChar char="Ø"/>
            </a:pPr>
            <a:r>
              <a:rPr lang="en-US" sz="3200" dirty="0">
                <a:solidFill>
                  <a:srgbClr val="83276A"/>
                </a:solidFill>
                <a:effectLst>
                  <a:outerShdw blurRad="38100" dist="38100" dir="2700000" algn="tl">
                    <a:srgbClr val="000000">
                      <a:alpha val="43137"/>
                    </a:srgbClr>
                  </a:outerShdw>
                </a:effectLst>
                <a:latin typeface="Arial"/>
                <a:cs typeface="Arial"/>
              </a:rPr>
              <a:t>Evaluation of Edentulous Ridge</a:t>
            </a:r>
            <a:br>
              <a:rPr lang="en-US" sz="2400" dirty="0">
                <a:solidFill>
                  <a:srgbClr val="221F1F"/>
                </a:solidFill>
                <a:latin typeface="Arial"/>
                <a:cs typeface="Arial"/>
              </a:rPr>
            </a:br>
            <a:endParaRPr lang="en-US" sz="2400" dirty="0">
              <a:latin typeface="Arial"/>
              <a:cs typeface="Arial"/>
            </a:endParaRPr>
          </a:p>
        </p:txBody>
      </p:sp>
      <p:sp>
        <p:nvSpPr>
          <p:cNvPr id="19" name="TextBox 18">
            <a:extLst>
              <a:ext uri="{FF2B5EF4-FFF2-40B4-BE49-F238E27FC236}">
                <a16:creationId xmlns:a16="http://schemas.microsoft.com/office/drawing/2014/main" id="{DEB95970-2F08-9CC0-0947-4728BC01D1E8}"/>
              </a:ext>
            </a:extLst>
          </p:cNvPr>
          <p:cNvSpPr txBox="1"/>
          <p:nvPr/>
        </p:nvSpPr>
        <p:spPr>
          <a:xfrm>
            <a:off x="144460" y="4443295"/>
            <a:ext cx="11900539" cy="646331"/>
          </a:xfrm>
          <a:prstGeom prst="rect">
            <a:avLst/>
          </a:prstGeom>
          <a:noFill/>
        </p:spPr>
        <p:txBody>
          <a:bodyPr wrap="square" rtlCol="0">
            <a:spAutoFit/>
          </a:bodyPr>
          <a:lstStyle/>
          <a:p>
            <a:pPr algn="ctr"/>
            <a:r>
              <a:rPr lang="en-US" sz="1100" b="0" i="0" u="none" strike="noStrike" baseline="0" dirty="0">
                <a:solidFill>
                  <a:srgbClr val="000000"/>
                </a:solidFill>
                <a:latin typeface="Arial" panose="020B0604020202020204" pitchFamily="34" charset="0"/>
              </a:rPr>
              <a:t>Describe the evaluation of the edentulous ridge.</a:t>
            </a:r>
            <a:r>
              <a:rPr lang="en-US" sz="1800" b="0" i="0" u="none" strike="noStrike" baseline="0" dirty="0">
                <a:solidFill>
                  <a:srgbClr val="000000"/>
                </a:solidFill>
                <a:latin typeface="Arial" panose="020B0604020202020204" pitchFamily="34" charset="0"/>
              </a:rPr>
              <a:t>	</a:t>
            </a:r>
          </a:p>
          <a:p>
            <a:pPr algn="ctr"/>
            <a:r>
              <a:rPr lang="en-US" sz="1800" b="0" i="0" u="none" strike="noStrike" baseline="0" dirty="0">
                <a:solidFill>
                  <a:srgbClr val="000000"/>
                </a:solidFill>
                <a:latin typeface="Arial" panose="020B0604020202020204" pitchFamily="34" charset="0"/>
              </a:rPr>
              <a:t>	</a:t>
            </a:r>
          </a:p>
        </p:txBody>
      </p:sp>
      <p:sp>
        <p:nvSpPr>
          <p:cNvPr id="20" name="TextBox 19">
            <a:extLst>
              <a:ext uri="{FF2B5EF4-FFF2-40B4-BE49-F238E27FC236}">
                <a16:creationId xmlns:a16="http://schemas.microsoft.com/office/drawing/2014/main" id="{A3B95491-A28F-615C-2995-044854F3F678}"/>
              </a:ext>
            </a:extLst>
          </p:cNvPr>
          <p:cNvSpPr txBox="1"/>
          <p:nvPr/>
        </p:nvSpPr>
        <p:spPr>
          <a:xfrm>
            <a:off x="373420" y="4870319"/>
            <a:ext cx="11132297" cy="369332"/>
          </a:xfrm>
          <a:prstGeom prst="rect">
            <a:avLst/>
          </a:prstGeom>
          <a:noFill/>
        </p:spPr>
        <p:txBody>
          <a:bodyPr wrap="square" rtlCol="0">
            <a:spAutoFit/>
          </a:bodyPr>
          <a:lstStyle/>
          <a:p>
            <a:r>
              <a:rPr lang="en-US" sz="1800" dirty="0">
                <a:solidFill>
                  <a:srgbClr val="221F1F"/>
                </a:solidFill>
                <a:latin typeface="Arial"/>
                <a:cs typeface="Arial"/>
              </a:rPr>
              <a:t>Copy your text here using the same font and size.</a:t>
            </a:r>
            <a:endParaRPr lang="en-US" dirty="0"/>
          </a:p>
        </p:txBody>
      </p:sp>
    </p:spTree>
    <p:extLst>
      <p:ext uri="{BB962C8B-B14F-4D97-AF65-F5344CB8AC3E}">
        <p14:creationId xmlns:p14="http://schemas.microsoft.com/office/powerpoint/2010/main" val="355981605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D9734B-0684-88D0-171D-EFF3AD236B3D}"/>
            </a:ext>
          </a:extLst>
        </p:cNvPr>
        <p:cNvGrpSpPr/>
        <p:nvPr/>
      </p:nvGrpSpPr>
      <p:grpSpPr>
        <a:xfrm>
          <a:off x="0" y="0"/>
          <a:ext cx="0" cy="0"/>
          <a:chOff x="0" y="0"/>
          <a:chExt cx="0" cy="0"/>
        </a:xfrm>
      </p:grpSpPr>
      <p:grpSp>
        <p:nvGrpSpPr>
          <p:cNvPr id="3" name="object 3">
            <a:extLst>
              <a:ext uri="{FF2B5EF4-FFF2-40B4-BE49-F238E27FC236}">
                <a16:creationId xmlns:a16="http://schemas.microsoft.com/office/drawing/2014/main" id="{DA6E8AA2-A5F9-C3CF-6B22-B2FF0096D5A6}"/>
              </a:ext>
            </a:extLst>
          </p:cNvPr>
          <p:cNvGrpSpPr/>
          <p:nvPr/>
        </p:nvGrpSpPr>
        <p:grpSpPr>
          <a:xfrm>
            <a:off x="0" y="0"/>
            <a:ext cx="12189460" cy="1392555"/>
            <a:chOff x="0" y="0"/>
            <a:chExt cx="12189460" cy="1392555"/>
          </a:xfrm>
        </p:grpSpPr>
        <p:sp>
          <p:nvSpPr>
            <p:cNvPr id="4" name="object 4">
              <a:extLst>
                <a:ext uri="{FF2B5EF4-FFF2-40B4-BE49-F238E27FC236}">
                  <a16:creationId xmlns:a16="http://schemas.microsoft.com/office/drawing/2014/main" id="{BB474CEA-7725-DAF3-1735-27A12146CACE}"/>
                </a:ext>
              </a:extLst>
            </p:cNvPr>
            <p:cNvSpPr/>
            <p:nvPr/>
          </p:nvSpPr>
          <p:spPr>
            <a:xfrm>
              <a:off x="0" y="0"/>
              <a:ext cx="12189460" cy="1375410"/>
            </a:xfrm>
            <a:custGeom>
              <a:avLst/>
              <a:gdLst/>
              <a:ahLst/>
              <a:cxnLst/>
              <a:rect l="l" t="t" r="r" b="b"/>
              <a:pathLst>
                <a:path w="12189460" h="1375410">
                  <a:moveTo>
                    <a:pt x="12188952" y="0"/>
                  </a:moveTo>
                  <a:lnTo>
                    <a:pt x="10822457" y="0"/>
                  </a:lnTo>
                  <a:lnTo>
                    <a:pt x="0" y="0"/>
                  </a:lnTo>
                  <a:lnTo>
                    <a:pt x="0" y="226783"/>
                  </a:lnTo>
                  <a:lnTo>
                    <a:pt x="10822457" y="226783"/>
                  </a:lnTo>
                  <a:lnTo>
                    <a:pt x="10822457" y="1375003"/>
                  </a:lnTo>
                  <a:lnTo>
                    <a:pt x="12188952" y="1375003"/>
                  </a:lnTo>
                  <a:lnTo>
                    <a:pt x="12188952" y="226783"/>
                  </a:lnTo>
                  <a:lnTo>
                    <a:pt x="12188952" y="0"/>
                  </a:lnTo>
                  <a:close/>
                </a:path>
              </a:pathLst>
            </a:custGeom>
            <a:solidFill>
              <a:srgbClr val="007699"/>
            </a:solidFill>
          </p:spPr>
          <p:txBody>
            <a:bodyPr wrap="square" lIns="0" tIns="0" rIns="0" bIns="0" rtlCol="0"/>
            <a:lstStyle/>
            <a:p>
              <a:endParaRPr/>
            </a:p>
          </p:txBody>
        </p:sp>
        <p:sp>
          <p:nvSpPr>
            <p:cNvPr id="5" name="object 5">
              <a:extLst>
                <a:ext uri="{FF2B5EF4-FFF2-40B4-BE49-F238E27FC236}">
                  <a16:creationId xmlns:a16="http://schemas.microsoft.com/office/drawing/2014/main" id="{29F94C39-26C8-A8E0-CA83-030C46353979}"/>
                </a:ext>
              </a:extLst>
            </p:cNvPr>
            <p:cNvSpPr/>
            <p:nvPr/>
          </p:nvSpPr>
          <p:spPr>
            <a:xfrm>
              <a:off x="10822457" y="1368653"/>
              <a:ext cx="1366520" cy="12700"/>
            </a:xfrm>
            <a:custGeom>
              <a:avLst/>
              <a:gdLst/>
              <a:ahLst/>
              <a:cxnLst/>
              <a:rect l="l" t="t" r="r" b="b"/>
              <a:pathLst>
                <a:path w="1366520" h="12700">
                  <a:moveTo>
                    <a:pt x="0" y="12700"/>
                  </a:moveTo>
                  <a:lnTo>
                    <a:pt x="1366494" y="12700"/>
                  </a:lnTo>
                  <a:lnTo>
                    <a:pt x="1366494" y="0"/>
                  </a:lnTo>
                  <a:lnTo>
                    <a:pt x="0" y="0"/>
                  </a:lnTo>
                  <a:lnTo>
                    <a:pt x="0" y="12700"/>
                  </a:lnTo>
                  <a:close/>
                </a:path>
              </a:pathLst>
            </a:custGeom>
            <a:solidFill>
              <a:srgbClr val="FFFFFF"/>
            </a:solidFill>
          </p:spPr>
          <p:txBody>
            <a:bodyPr wrap="square" lIns="0" tIns="0" rIns="0" bIns="0" rtlCol="0"/>
            <a:lstStyle/>
            <a:p>
              <a:endParaRPr/>
            </a:p>
          </p:txBody>
        </p:sp>
        <p:sp>
          <p:nvSpPr>
            <p:cNvPr id="6" name="object 6">
              <a:extLst>
                <a:ext uri="{FF2B5EF4-FFF2-40B4-BE49-F238E27FC236}">
                  <a16:creationId xmlns:a16="http://schemas.microsoft.com/office/drawing/2014/main" id="{7F72751C-645B-3634-216B-243C8D7A4C35}"/>
                </a:ext>
              </a:extLst>
            </p:cNvPr>
            <p:cNvSpPr/>
            <p:nvPr/>
          </p:nvSpPr>
          <p:spPr>
            <a:xfrm>
              <a:off x="10822457" y="0"/>
              <a:ext cx="0" cy="1375410"/>
            </a:xfrm>
            <a:custGeom>
              <a:avLst/>
              <a:gdLst/>
              <a:ahLst/>
              <a:cxnLst/>
              <a:rect l="l" t="t" r="r" b="b"/>
              <a:pathLst>
                <a:path h="1375410">
                  <a:moveTo>
                    <a:pt x="0" y="0"/>
                  </a:moveTo>
                  <a:lnTo>
                    <a:pt x="0" y="1375003"/>
                  </a:lnTo>
                </a:path>
              </a:pathLst>
            </a:custGeom>
            <a:ln w="12700">
              <a:solidFill>
                <a:srgbClr val="FFFFFF"/>
              </a:solidFill>
            </a:ln>
          </p:spPr>
          <p:txBody>
            <a:bodyPr wrap="square" lIns="0" tIns="0" rIns="0" bIns="0" rtlCol="0"/>
            <a:lstStyle/>
            <a:p>
              <a:endParaRPr/>
            </a:p>
          </p:txBody>
        </p:sp>
        <p:sp>
          <p:nvSpPr>
            <p:cNvPr id="7" name="object 7">
              <a:extLst>
                <a:ext uri="{FF2B5EF4-FFF2-40B4-BE49-F238E27FC236}">
                  <a16:creationId xmlns:a16="http://schemas.microsoft.com/office/drawing/2014/main" id="{0D897F8A-8C64-BBF9-4D08-F381FCEA399E}"/>
                </a:ext>
              </a:extLst>
            </p:cNvPr>
            <p:cNvSpPr/>
            <p:nvPr/>
          </p:nvSpPr>
          <p:spPr>
            <a:xfrm>
              <a:off x="10822461" y="8511"/>
              <a:ext cx="1366520" cy="1366520"/>
            </a:xfrm>
            <a:custGeom>
              <a:avLst/>
              <a:gdLst/>
              <a:ahLst/>
              <a:cxnLst/>
              <a:rect l="l" t="t" r="r" b="b"/>
              <a:pathLst>
                <a:path w="1366520" h="1366520">
                  <a:moveTo>
                    <a:pt x="1366494" y="0"/>
                  </a:moveTo>
                  <a:lnTo>
                    <a:pt x="0" y="1366494"/>
                  </a:lnTo>
                  <a:lnTo>
                    <a:pt x="1366494" y="1366494"/>
                  </a:lnTo>
                  <a:lnTo>
                    <a:pt x="1366494" y="0"/>
                  </a:lnTo>
                  <a:close/>
                </a:path>
              </a:pathLst>
            </a:custGeom>
            <a:solidFill>
              <a:srgbClr val="004E66"/>
            </a:solidFill>
          </p:spPr>
          <p:txBody>
            <a:bodyPr wrap="square" lIns="0" tIns="0" rIns="0" bIns="0" rtlCol="0"/>
            <a:lstStyle/>
            <a:p>
              <a:endParaRPr/>
            </a:p>
          </p:txBody>
        </p:sp>
        <p:sp>
          <p:nvSpPr>
            <p:cNvPr id="8" name="object 8">
              <a:extLst>
                <a:ext uri="{FF2B5EF4-FFF2-40B4-BE49-F238E27FC236}">
                  <a16:creationId xmlns:a16="http://schemas.microsoft.com/office/drawing/2014/main" id="{0E3C95E4-F442-57A1-F3FC-1E490CEC1297}"/>
                </a:ext>
              </a:extLst>
            </p:cNvPr>
            <p:cNvSpPr/>
            <p:nvPr/>
          </p:nvSpPr>
          <p:spPr>
            <a:xfrm>
              <a:off x="0" y="1275626"/>
              <a:ext cx="2957195" cy="116839"/>
            </a:xfrm>
            <a:custGeom>
              <a:avLst/>
              <a:gdLst/>
              <a:ahLst/>
              <a:cxnLst/>
              <a:rect l="l" t="t" r="r" b="b"/>
              <a:pathLst>
                <a:path w="2957195" h="116840">
                  <a:moveTo>
                    <a:pt x="0" y="116649"/>
                  </a:moveTo>
                  <a:lnTo>
                    <a:pt x="2956941" y="116649"/>
                  </a:lnTo>
                  <a:lnTo>
                    <a:pt x="2956941" y="0"/>
                  </a:lnTo>
                  <a:lnTo>
                    <a:pt x="0" y="0"/>
                  </a:lnTo>
                  <a:lnTo>
                    <a:pt x="0" y="116649"/>
                  </a:lnTo>
                  <a:close/>
                </a:path>
              </a:pathLst>
            </a:custGeom>
            <a:solidFill>
              <a:srgbClr val="007198"/>
            </a:solidFill>
          </p:spPr>
          <p:txBody>
            <a:bodyPr wrap="square" lIns="0" tIns="0" rIns="0" bIns="0" rtlCol="0"/>
            <a:lstStyle/>
            <a:p>
              <a:endParaRPr/>
            </a:p>
          </p:txBody>
        </p:sp>
        <p:sp>
          <p:nvSpPr>
            <p:cNvPr id="9" name="object 9">
              <a:extLst>
                <a:ext uri="{FF2B5EF4-FFF2-40B4-BE49-F238E27FC236}">
                  <a16:creationId xmlns:a16="http://schemas.microsoft.com/office/drawing/2014/main" id="{DA4C69B4-E35D-9916-2815-92C20742313E}"/>
                </a:ext>
              </a:extLst>
            </p:cNvPr>
            <p:cNvSpPr/>
            <p:nvPr/>
          </p:nvSpPr>
          <p:spPr>
            <a:xfrm>
              <a:off x="2956941" y="1275626"/>
              <a:ext cx="3044190" cy="116839"/>
            </a:xfrm>
            <a:custGeom>
              <a:avLst/>
              <a:gdLst/>
              <a:ahLst/>
              <a:cxnLst/>
              <a:rect l="l" t="t" r="r" b="b"/>
              <a:pathLst>
                <a:path w="3044190" h="116840">
                  <a:moveTo>
                    <a:pt x="0" y="116649"/>
                  </a:moveTo>
                  <a:lnTo>
                    <a:pt x="3043745" y="116649"/>
                  </a:lnTo>
                  <a:lnTo>
                    <a:pt x="3043745" y="0"/>
                  </a:lnTo>
                  <a:lnTo>
                    <a:pt x="0" y="0"/>
                  </a:lnTo>
                  <a:lnTo>
                    <a:pt x="0" y="116649"/>
                  </a:lnTo>
                  <a:close/>
                </a:path>
              </a:pathLst>
            </a:custGeom>
            <a:solidFill>
              <a:srgbClr val="83276A"/>
            </a:solidFill>
          </p:spPr>
          <p:txBody>
            <a:bodyPr wrap="square" lIns="0" tIns="0" rIns="0" bIns="0" rtlCol="0"/>
            <a:lstStyle/>
            <a:p>
              <a:endParaRPr/>
            </a:p>
          </p:txBody>
        </p:sp>
        <p:sp>
          <p:nvSpPr>
            <p:cNvPr id="10" name="object 10">
              <a:extLst>
                <a:ext uri="{FF2B5EF4-FFF2-40B4-BE49-F238E27FC236}">
                  <a16:creationId xmlns:a16="http://schemas.microsoft.com/office/drawing/2014/main" id="{BF37CC67-979B-43BD-CC8E-AF953AC679B6}"/>
                </a:ext>
              </a:extLst>
            </p:cNvPr>
            <p:cNvSpPr/>
            <p:nvPr/>
          </p:nvSpPr>
          <p:spPr>
            <a:xfrm>
              <a:off x="6000686" y="1275626"/>
              <a:ext cx="3357245" cy="116839"/>
            </a:xfrm>
            <a:custGeom>
              <a:avLst/>
              <a:gdLst/>
              <a:ahLst/>
              <a:cxnLst/>
              <a:rect l="l" t="t" r="r" b="b"/>
              <a:pathLst>
                <a:path w="3357245" h="116840">
                  <a:moveTo>
                    <a:pt x="0" y="116649"/>
                  </a:moveTo>
                  <a:lnTo>
                    <a:pt x="3356749" y="116649"/>
                  </a:lnTo>
                  <a:lnTo>
                    <a:pt x="3356749" y="0"/>
                  </a:lnTo>
                  <a:lnTo>
                    <a:pt x="0" y="0"/>
                  </a:lnTo>
                  <a:lnTo>
                    <a:pt x="0" y="116649"/>
                  </a:lnTo>
                  <a:close/>
                </a:path>
              </a:pathLst>
            </a:custGeom>
            <a:solidFill>
              <a:srgbClr val="033B6A"/>
            </a:solidFill>
          </p:spPr>
          <p:txBody>
            <a:bodyPr wrap="square" lIns="0" tIns="0" rIns="0" bIns="0" rtlCol="0"/>
            <a:lstStyle/>
            <a:p>
              <a:endParaRPr/>
            </a:p>
          </p:txBody>
        </p:sp>
        <p:sp>
          <p:nvSpPr>
            <p:cNvPr id="11" name="object 11">
              <a:extLst>
                <a:ext uri="{FF2B5EF4-FFF2-40B4-BE49-F238E27FC236}">
                  <a16:creationId xmlns:a16="http://schemas.microsoft.com/office/drawing/2014/main" id="{40F17871-86B2-DA59-96C7-E08C1B6B973A}"/>
                </a:ext>
              </a:extLst>
            </p:cNvPr>
            <p:cNvSpPr/>
            <p:nvPr/>
          </p:nvSpPr>
          <p:spPr>
            <a:xfrm>
              <a:off x="9357436" y="1275626"/>
              <a:ext cx="2832100" cy="116839"/>
            </a:xfrm>
            <a:custGeom>
              <a:avLst/>
              <a:gdLst/>
              <a:ahLst/>
              <a:cxnLst/>
              <a:rect l="l" t="t" r="r" b="b"/>
              <a:pathLst>
                <a:path w="2832100" h="116840">
                  <a:moveTo>
                    <a:pt x="2831515" y="0"/>
                  </a:moveTo>
                  <a:lnTo>
                    <a:pt x="0" y="0"/>
                  </a:lnTo>
                  <a:lnTo>
                    <a:pt x="0" y="116649"/>
                  </a:lnTo>
                  <a:lnTo>
                    <a:pt x="2831515" y="116649"/>
                  </a:lnTo>
                  <a:lnTo>
                    <a:pt x="2831515" y="0"/>
                  </a:lnTo>
                  <a:close/>
                </a:path>
              </a:pathLst>
            </a:custGeom>
            <a:solidFill>
              <a:srgbClr val="1F6A84"/>
            </a:solidFill>
          </p:spPr>
          <p:txBody>
            <a:bodyPr wrap="square" lIns="0" tIns="0" rIns="0" bIns="0" rtlCol="0"/>
            <a:lstStyle/>
            <a:p>
              <a:endParaRPr/>
            </a:p>
          </p:txBody>
        </p:sp>
        <p:pic>
          <p:nvPicPr>
            <p:cNvPr id="12" name="object 12">
              <a:extLst>
                <a:ext uri="{FF2B5EF4-FFF2-40B4-BE49-F238E27FC236}">
                  <a16:creationId xmlns:a16="http://schemas.microsoft.com/office/drawing/2014/main" id="{9D893211-2971-1B71-2AD4-F8E4CC9BEBD4}"/>
                </a:ext>
              </a:extLst>
            </p:cNvPr>
            <p:cNvPicPr/>
            <p:nvPr/>
          </p:nvPicPr>
          <p:blipFill>
            <a:blip r:embed="rId2" cstate="print"/>
            <a:stretch>
              <a:fillRect/>
            </a:stretch>
          </p:blipFill>
          <p:spPr>
            <a:xfrm>
              <a:off x="577773" y="266509"/>
              <a:ext cx="1845106" cy="917575"/>
            </a:xfrm>
            <a:prstGeom prst="rect">
              <a:avLst/>
            </a:prstGeom>
          </p:spPr>
        </p:pic>
      </p:grpSp>
      <p:sp>
        <p:nvSpPr>
          <p:cNvPr id="14" name="object 14">
            <a:extLst>
              <a:ext uri="{FF2B5EF4-FFF2-40B4-BE49-F238E27FC236}">
                <a16:creationId xmlns:a16="http://schemas.microsoft.com/office/drawing/2014/main" id="{DB48C2E5-2013-0FEC-A219-06A196392CA4}"/>
              </a:ext>
            </a:extLst>
          </p:cNvPr>
          <p:cNvSpPr txBox="1">
            <a:spLocks noGrp="1"/>
          </p:cNvSpPr>
          <p:nvPr>
            <p:ph type="ftr" sz="quarter" idx="5"/>
          </p:nvPr>
        </p:nvSpPr>
        <p:spPr>
          <a:xfrm>
            <a:off x="4038212" y="6622993"/>
            <a:ext cx="4113033" cy="205184"/>
          </a:xfrm>
          <a:prstGeom prst="rect">
            <a:avLst/>
          </a:prstGeom>
        </p:spPr>
        <p:txBody>
          <a:bodyPr vert="horz" wrap="square" lIns="0" tIns="0" rIns="0" bIns="0" rtlCol="0">
            <a:spAutoFit/>
          </a:bodyPr>
          <a:lstStyle/>
          <a:p>
            <a:pPr marL="12700">
              <a:lnSpc>
                <a:spcPts val="1645"/>
              </a:lnSpc>
            </a:pPr>
            <a:r>
              <a:rPr lang="en-US" dirty="0"/>
              <a:t>2027</a:t>
            </a:r>
            <a:r>
              <a:rPr lang="en-US" spc="360" dirty="0"/>
              <a:t> </a:t>
            </a:r>
            <a:r>
              <a:rPr dirty="0"/>
              <a:t>|</a:t>
            </a:r>
            <a:r>
              <a:rPr spc="310" dirty="0"/>
              <a:t> </a:t>
            </a:r>
            <a:r>
              <a:rPr dirty="0"/>
              <a:t>American</a:t>
            </a:r>
            <a:r>
              <a:rPr spc="-70" dirty="0"/>
              <a:t> </a:t>
            </a:r>
            <a:r>
              <a:rPr dirty="0"/>
              <a:t>Academy</a:t>
            </a:r>
            <a:r>
              <a:rPr spc="-10" dirty="0"/>
              <a:t> </a:t>
            </a:r>
            <a:r>
              <a:rPr dirty="0"/>
              <a:t>of</a:t>
            </a:r>
            <a:r>
              <a:rPr spc="-10" dirty="0"/>
              <a:t> </a:t>
            </a:r>
            <a:r>
              <a:rPr dirty="0"/>
              <a:t>Implant</a:t>
            </a:r>
            <a:r>
              <a:rPr spc="-15" dirty="0"/>
              <a:t> </a:t>
            </a:r>
            <a:r>
              <a:rPr dirty="0"/>
              <a:t>Dentistry</a:t>
            </a:r>
            <a:r>
              <a:rPr spc="365" dirty="0"/>
              <a:t> </a:t>
            </a:r>
            <a:endParaRPr spc="-50" dirty="0"/>
          </a:p>
        </p:txBody>
      </p:sp>
      <p:sp>
        <p:nvSpPr>
          <p:cNvPr id="15" name="object 2">
            <a:extLst>
              <a:ext uri="{FF2B5EF4-FFF2-40B4-BE49-F238E27FC236}">
                <a16:creationId xmlns:a16="http://schemas.microsoft.com/office/drawing/2014/main" id="{918B0F65-4AD8-6E85-C990-ABF73549D021}"/>
              </a:ext>
            </a:extLst>
          </p:cNvPr>
          <p:cNvSpPr txBox="1">
            <a:spLocks/>
          </p:cNvSpPr>
          <p:nvPr/>
        </p:nvSpPr>
        <p:spPr>
          <a:xfrm>
            <a:off x="2956941" y="530889"/>
            <a:ext cx="10130563" cy="443711"/>
          </a:xfrm>
          <a:prstGeom prst="rect">
            <a:avLst/>
          </a:prstGeom>
        </p:spPr>
        <p:txBody>
          <a:bodyPr vert="horz" wrap="square" lIns="0" tIns="12700" rIns="0" bIns="0" rtlCol="0">
            <a:spAutoFit/>
          </a:bodyPr>
          <a:lstStyle>
            <a:lvl1pPr>
              <a:defRPr sz="2900" b="1" i="0">
                <a:solidFill>
                  <a:srgbClr val="00589D"/>
                </a:solidFill>
                <a:latin typeface="Arial"/>
                <a:ea typeface="+mj-ea"/>
                <a:cs typeface="Arial"/>
              </a:defRPr>
            </a:lvl1pPr>
          </a:lstStyle>
          <a:p>
            <a:pPr marL="19050">
              <a:spcBef>
                <a:spcPts val="100"/>
              </a:spcBef>
            </a:pPr>
            <a:r>
              <a:rPr lang="en-US" sz="2800" dirty="0">
                <a:solidFill>
                  <a:srgbClr val="007198"/>
                </a:solidFill>
              </a:rPr>
              <a:t>Candidate Number: </a:t>
            </a:r>
            <a:r>
              <a:rPr lang="en-US" sz="2800" dirty="0">
                <a:solidFill>
                  <a:srgbClr val="83276A"/>
                </a:solidFill>
              </a:rPr>
              <a:t>{Candidate number}</a:t>
            </a:r>
          </a:p>
        </p:txBody>
      </p:sp>
      <p:sp>
        <p:nvSpPr>
          <p:cNvPr id="17" name="object 13">
            <a:extLst>
              <a:ext uri="{FF2B5EF4-FFF2-40B4-BE49-F238E27FC236}">
                <a16:creationId xmlns:a16="http://schemas.microsoft.com/office/drawing/2014/main" id="{EE43F623-A30A-91E0-8533-9E258B145D53}"/>
              </a:ext>
            </a:extLst>
          </p:cNvPr>
          <p:cNvSpPr txBox="1"/>
          <p:nvPr/>
        </p:nvSpPr>
        <p:spPr>
          <a:xfrm>
            <a:off x="1295400" y="1458219"/>
            <a:ext cx="8991600" cy="874598"/>
          </a:xfrm>
          <a:prstGeom prst="rect">
            <a:avLst/>
          </a:prstGeom>
        </p:spPr>
        <p:txBody>
          <a:bodyPr vert="horz" wrap="square" lIns="0" tIns="12700" rIns="0" bIns="0" rtlCol="0">
            <a:spAutoFit/>
          </a:bodyPr>
          <a:lstStyle/>
          <a:p>
            <a:pPr marL="298450" marR="5080" indent="-285750" algn="ctr">
              <a:spcBef>
                <a:spcPts val="120"/>
              </a:spcBef>
              <a:buFont typeface="Wingdings" panose="05000000000000000000" pitchFamily="2" charset="2"/>
              <a:buChar char="Ø"/>
            </a:pPr>
            <a:r>
              <a:rPr lang="en-US" sz="3200" dirty="0">
                <a:solidFill>
                  <a:srgbClr val="83276A"/>
                </a:solidFill>
                <a:effectLst>
                  <a:outerShdw blurRad="38100" dist="38100" dir="2700000" algn="tl">
                    <a:srgbClr val="000000">
                      <a:alpha val="43137"/>
                    </a:srgbClr>
                  </a:outerShdw>
                </a:effectLst>
                <a:latin typeface="Arial"/>
                <a:cs typeface="Arial"/>
              </a:rPr>
              <a:t>Prosthetic Restoration Selection</a:t>
            </a:r>
            <a:br>
              <a:rPr lang="en-US" sz="2400" dirty="0">
                <a:solidFill>
                  <a:srgbClr val="221F1F"/>
                </a:solidFill>
                <a:latin typeface="Arial"/>
                <a:cs typeface="Arial"/>
              </a:rPr>
            </a:br>
            <a:endParaRPr lang="en-US" sz="2400" dirty="0">
              <a:latin typeface="Arial"/>
              <a:cs typeface="Arial"/>
            </a:endParaRPr>
          </a:p>
        </p:txBody>
      </p:sp>
      <p:sp>
        <p:nvSpPr>
          <p:cNvPr id="2" name="TextBox 1">
            <a:extLst>
              <a:ext uri="{FF2B5EF4-FFF2-40B4-BE49-F238E27FC236}">
                <a16:creationId xmlns:a16="http://schemas.microsoft.com/office/drawing/2014/main" id="{A2CABB9C-807F-73F0-0DC8-59E7A962286C}"/>
              </a:ext>
            </a:extLst>
          </p:cNvPr>
          <p:cNvSpPr txBox="1"/>
          <p:nvPr/>
        </p:nvSpPr>
        <p:spPr>
          <a:xfrm>
            <a:off x="62861" y="1963485"/>
            <a:ext cx="11900539" cy="646331"/>
          </a:xfrm>
          <a:prstGeom prst="rect">
            <a:avLst/>
          </a:prstGeom>
          <a:noFill/>
        </p:spPr>
        <p:txBody>
          <a:bodyPr wrap="square" rtlCol="0">
            <a:spAutoFit/>
          </a:bodyPr>
          <a:lstStyle/>
          <a:p>
            <a:pPr algn="ctr"/>
            <a:r>
              <a:rPr lang="en-US" sz="1100" b="0" i="0" u="none" strike="noStrike" baseline="0" dirty="0">
                <a:solidFill>
                  <a:srgbClr val="000000"/>
                </a:solidFill>
                <a:latin typeface="Arial" panose="020B0604020202020204" pitchFamily="34" charset="0"/>
              </a:rPr>
              <a:t>Describe the restoration selection.</a:t>
            </a:r>
            <a:r>
              <a:rPr lang="en-US" sz="1800" b="0" i="0" u="none" strike="noStrike" baseline="0" dirty="0">
                <a:solidFill>
                  <a:srgbClr val="000000"/>
                </a:solidFill>
                <a:latin typeface="Arial" panose="020B0604020202020204" pitchFamily="34" charset="0"/>
              </a:rPr>
              <a:t>	</a:t>
            </a:r>
          </a:p>
          <a:p>
            <a:pPr algn="ctr"/>
            <a:r>
              <a:rPr lang="en-US" sz="1800" b="0" i="0" u="none" strike="noStrike" baseline="0" dirty="0">
                <a:solidFill>
                  <a:srgbClr val="000000"/>
                </a:solidFill>
                <a:latin typeface="Arial" panose="020B0604020202020204" pitchFamily="34" charset="0"/>
              </a:rPr>
              <a:t>	</a:t>
            </a:r>
          </a:p>
        </p:txBody>
      </p:sp>
      <p:sp>
        <p:nvSpPr>
          <p:cNvPr id="13" name="TextBox 12">
            <a:extLst>
              <a:ext uri="{FF2B5EF4-FFF2-40B4-BE49-F238E27FC236}">
                <a16:creationId xmlns:a16="http://schemas.microsoft.com/office/drawing/2014/main" id="{E94092FF-2E36-94ED-F8B5-65B390DC04AB}"/>
              </a:ext>
            </a:extLst>
          </p:cNvPr>
          <p:cNvSpPr txBox="1"/>
          <p:nvPr/>
        </p:nvSpPr>
        <p:spPr>
          <a:xfrm>
            <a:off x="373420" y="2438004"/>
            <a:ext cx="11132297" cy="369332"/>
          </a:xfrm>
          <a:prstGeom prst="rect">
            <a:avLst/>
          </a:prstGeom>
          <a:noFill/>
        </p:spPr>
        <p:txBody>
          <a:bodyPr wrap="square" rtlCol="0">
            <a:spAutoFit/>
          </a:bodyPr>
          <a:lstStyle/>
          <a:p>
            <a:r>
              <a:rPr lang="en-US" sz="1800" dirty="0">
                <a:solidFill>
                  <a:srgbClr val="221F1F"/>
                </a:solidFill>
                <a:latin typeface="Arial"/>
                <a:cs typeface="Arial"/>
              </a:rPr>
              <a:t>Copy your text here using the same font and size.</a:t>
            </a:r>
            <a:endParaRPr lang="en-US" dirty="0"/>
          </a:p>
        </p:txBody>
      </p:sp>
      <p:sp>
        <p:nvSpPr>
          <p:cNvPr id="16" name="object 13">
            <a:extLst>
              <a:ext uri="{FF2B5EF4-FFF2-40B4-BE49-F238E27FC236}">
                <a16:creationId xmlns:a16="http://schemas.microsoft.com/office/drawing/2014/main" id="{7F48B188-0360-6C66-3B15-8065F3931F0C}"/>
              </a:ext>
            </a:extLst>
          </p:cNvPr>
          <p:cNvSpPr txBox="1"/>
          <p:nvPr/>
        </p:nvSpPr>
        <p:spPr>
          <a:xfrm>
            <a:off x="1371600" y="3996972"/>
            <a:ext cx="8991600" cy="874598"/>
          </a:xfrm>
          <a:prstGeom prst="rect">
            <a:avLst/>
          </a:prstGeom>
        </p:spPr>
        <p:txBody>
          <a:bodyPr vert="horz" wrap="square" lIns="0" tIns="12700" rIns="0" bIns="0" rtlCol="0">
            <a:spAutoFit/>
          </a:bodyPr>
          <a:lstStyle/>
          <a:p>
            <a:pPr marL="298450" marR="5080" indent="-285750" algn="ctr">
              <a:spcBef>
                <a:spcPts val="120"/>
              </a:spcBef>
              <a:buFont typeface="Wingdings" panose="05000000000000000000" pitchFamily="2" charset="2"/>
              <a:buChar char="Ø"/>
            </a:pPr>
            <a:r>
              <a:rPr lang="en-US" sz="3200" dirty="0">
                <a:solidFill>
                  <a:srgbClr val="83276A"/>
                </a:solidFill>
                <a:effectLst>
                  <a:outerShdw blurRad="38100" dist="38100" dir="2700000" algn="tl">
                    <a:srgbClr val="000000">
                      <a:alpha val="43137"/>
                    </a:srgbClr>
                  </a:outerShdw>
                </a:effectLst>
                <a:latin typeface="Arial"/>
                <a:cs typeface="Arial"/>
              </a:rPr>
              <a:t>Hard and Soft Tissue Modifications</a:t>
            </a:r>
            <a:br>
              <a:rPr lang="en-US" sz="2400" dirty="0">
                <a:solidFill>
                  <a:srgbClr val="221F1F"/>
                </a:solidFill>
                <a:latin typeface="Arial"/>
                <a:cs typeface="Arial"/>
              </a:rPr>
            </a:br>
            <a:endParaRPr lang="en-US" sz="2400" dirty="0">
              <a:latin typeface="Arial"/>
              <a:cs typeface="Arial"/>
            </a:endParaRPr>
          </a:p>
        </p:txBody>
      </p:sp>
      <p:sp>
        <p:nvSpPr>
          <p:cNvPr id="19" name="TextBox 18">
            <a:extLst>
              <a:ext uri="{FF2B5EF4-FFF2-40B4-BE49-F238E27FC236}">
                <a16:creationId xmlns:a16="http://schemas.microsoft.com/office/drawing/2014/main" id="{30FDFA1E-5605-D441-4006-3F0AB45DC446}"/>
              </a:ext>
            </a:extLst>
          </p:cNvPr>
          <p:cNvSpPr txBox="1"/>
          <p:nvPr/>
        </p:nvSpPr>
        <p:spPr>
          <a:xfrm>
            <a:off x="144460" y="4443295"/>
            <a:ext cx="11900539" cy="646331"/>
          </a:xfrm>
          <a:prstGeom prst="rect">
            <a:avLst/>
          </a:prstGeom>
          <a:noFill/>
        </p:spPr>
        <p:txBody>
          <a:bodyPr wrap="square" rtlCol="0">
            <a:spAutoFit/>
          </a:bodyPr>
          <a:lstStyle/>
          <a:p>
            <a:pPr algn="ctr"/>
            <a:r>
              <a:rPr lang="en-US" sz="1100" b="0" i="0" u="none" strike="noStrike" baseline="0" dirty="0">
                <a:solidFill>
                  <a:srgbClr val="000000"/>
                </a:solidFill>
                <a:latin typeface="Arial" panose="020B0604020202020204" pitchFamily="34" charset="0"/>
              </a:rPr>
              <a:t>Describe the modifications to the tissues.</a:t>
            </a:r>
            <a:r>
              <a:rPr lang="en-US" sz="1800" b="0" i="0" u="none" strike="noStrike" baseline="0" dirty="0">
                <a:solidFill>
                  <a:srgbClr val="000000"/>
                </a:solidFill>
                <a:latin typeface="Arial" panose="020B0604020202020204" pitchFamily="34" charset="0"/>
              </a:rPr>
              <a:t>	</a:t>
            </a:r>
          </a:p>
          <a:p>
            <a:pPr algn="ctr"/>
            <a:r>
              <a:rPr lang="en-US" sz="1800" b="0" i="0" u="none" strike="noStrike" baseline="0" dirty="0">
                <a:solidFill>
                  <a:srgbClr val="000000"/>
                </a:solidFill>
                <a:latin typeface="Arial" panose="020B0604020202020204" pitchFamily="34" charset="0"/>
              </a:rPr>
              <a:t>	</a:t>
            </a:r>
          </a:p>
        </p:txBody>
      </p:sp>
      <p:sp>
        <p:nvSpPr>
          <p:cNvPr id="20" name="TextBox 19">
            <a:extLst>
              <a:ext uri="{FF2B5EF4-FFF2-40B4-BE49-F238E27FC236}">
                <a16:creationId xmlns:a16="http://schemas.microsoft.com/office/drawing/2014/main" id="{0487AD94-624E-9505-96FA-CC42F2EC4585}"/>
              </a:ext>
            </a:extLst>
          </p:cNvPr>
          <p:cNvSpPr txBox="1"/>
          <p:nvPr/>
        </p:nvSpPr>
        <p:spPr>
          <a:xfrm>
            <a:off x="373420" y="4870319"/>
            <a:ext cx="11132297" cy="369332"/>
          </a:xfrm>
          <a:prstGeom prst="rect">
            <a:avLst/>
          </a:prstGeom>
          <a:noFill/>
        </p:spPr>
        <p:txBody>
          <a:bodyPr wrap="square" rtlCol="0">
            <a:spAutoFit/>
          </a:bodyPr>
          <a:lstStyle/>
          <a:p>
            <a:r>
              <a:rPr lang="en-US" sz="1800" dirty="0">
                <a:solidFill>
                  <a:srgbClr val="221F1F"/>
                </a:solidFill>
                <a:latin typeface="Arial"/>
                <a:cs typeface="Arial"/>
              </a:rPr>
              <a:t>Copy your text here using the same font and size.</a:t>
            </a:r>
            <a:endParaRPr lang="en-US" dirty="0"/>
          </a:p>
        </p:txBody>
      </p:sp>
    </p:spTree>
    <p:extLst>
      <p:ext uri="{BB962C8B-B14F-4D97-AF65-F5344CB8AC3E}">
        <p14:creationId xmlns:p14="http://schemas.microsoft.com/office/powerpoint/2010/main" val="231452017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1DBA4B-2592-5E09-5183-C2649810E522}"/>
            </a:ext>
          </a:extLst>
        </p:cNvPr>
        <p:cNvGrpSpPr/>
        <p:nvPr/>
      </p:nvGrpSpPr>
      <p:grpSpPr>
        <a:xfrm>
          <a:off x="0" y="0"/>
          <a:ext cx="0" cy="0"/>
          <a:chOff x="0" y="0"/>
          <a:chExt cx="0" cy="0"/>
        </a:xfrm>
      </p:grpSpPr>
      <p:grpSp>
        <p:nvGrpSpPr>
          <p:cNvPr id="3" name="object 3">
            <a:extLst>
              <a:ext uri="{FF2B5EF4-FFF2-40B4-BE49-F238E27FC236}">
                <a16:creationId xmlns:a16="http://schemas.microsoft.com/office/drawing/2014/main" id="{43411F53-F1B4-9155-A63C-4685467A5CC5}"/>
              </a:ext>
            </a:extLst>
          </p:cNvPr>
          <p:cNvGrpSpPr/>
          <p:nvPr/>
        </p:nvGrpSpPr>
        <p:grpSpPr>
          <a:xfrm>
            <a:off x="0" y="0"/>
            <a:ext cx="12189460" cy="1392555"/>
            <a:chOff x="0" y="0"/>
            <a:chExt cx="12189460" cy="1392555"/>
          </a:xfrm>
        </p:grpSpPr>
        <p:sp>
          <p:nvSpPr>
            <p:cNvPr id="4" name="object 4">
              <a:extLst>
                <a:ext uri="{FF2B5EF4-FFF2-40B4-BE49-F238E27FC236}">
                  <a16:creationId xmlns:a16="http://schemas.microsoft.com/office/drawing/2014/main" id="{38A28852-A2E3-5D14-95D8-14DF4911D805}"/>
                </a:ext>
              </a:extLst>
            </p:cNvPr>
            <p:cNvSpPr/>
            <p:nvPr/>
          </p:nvSpPr>
          <p:spPr>
            <a:xfrm>
              <a:off x="0" y="0"/>
              <a:ext cx="12189460" cy="1375410"/>
            </a:xfrm>
            <a:custGeom>
              <a:avLst/>
              <a:gdLst/>
              <a:ahLst/>
              <a:cxnLst/>
              <a:rect l="l" t="t" r="r" b="b"/>
              <a:pathLst>
                <a:path w="12189460" h="1375410">
                  <a:moveTo>
                    <a:pt x="12188952" y="0"/>
                  </a:moveTo>
                  <a:lnTo>
                    <a:pt x="10822457" y="0"/>
                  </a:lnTo>
                  <a:lnTo>
                    <a:pt x="0" y="0"/>
                  </a:lnTo>
                  <a:lnTo>
                    <a:pt x="0" y="226783"/>
                  </a:lnTo>
                  <a:lnTo>
                    <a:pt x="10822457" y="226783"/>
                  </a:lnTo>
                  <a:lnTo>
                    <a:pt x="10822457" y="1375003"/>
                  </a:lnTo>
                  <a:lnTo>
                    <a:pt x="12188952" y="1375003"/>
                  </a:lnTo>
                  <a:lnTo>
                    <a:pt x="12188952" y="226783"/>
                  </a:lnTo>
                  <a:lnTo>
                    <a:pt x="12188952" y="0"/>
                  </a:lnTo>
                  <a:close/>
                </a:path>
              </a:pathLst>
            </a:custGeom>
            <a:solidFill>
              <a:srgbClr val="007699"/>
            </a:solidFill>
          </p:spPr>
          <p:txBody>
            <a:bodyPr wrap="square" lIns="0" tIns="0" rIns="0" bIns="0" rtlCol="0"/>
            <a:lstStyle/>
            <a:p>
              <a:endParaRPr/>
            </a:p>
          </p:txBody>
        </p:sp>
        <p:sp>
          <p:nvSpPr>
            <p:cNvPr id="5" name="object 5">
              <a:extLst>
                <a:ext uri="{FF2B5EF4-FFF2-40B4-BE49-F238E27FC236}">
                  <a16:creationId xmlns:a16="http://schemas.microsoft.com/office/drawing/2014/main" id="{082D2AC5-114A-25AD-99FF-D914E3042BDB}"/>
                </a:ext>
              </a:extLst>
            </p:cNvPr>
            <p:cNvSpPr/>
            <p:nvPr/>
          </p:nvSpPr>
          <p:spPr>
            <a:xfrm>
              <a:off x="10822457" y="1368653"/>
              <a:ext cx="1366520" cy="12700"/>
            </a:xfrm>
            <a:custGeom>
              <a:avLst/>
              <a:gdLst/>
              <a:ahLst/>
              <a:cxnLst/>
              <a:rect l="l" t="t" r="r" b="b"/>
              <a:pathLst>
                <a:path w="1366520" h="12700">
                  <a:moveTo>
                    <a:pt x="0" y="12700"/>
                  </a:moveTo>
                  <a:lnTo>
                    <a:pt x="1366494" y="12700"/>
                  </a:lnTo>
                  <a:lnTo>
                    <a:pt x="1366494" y="0"/>
                  </a:lnTo>
                  <a:lnTo>
                    <a:pt x="0" y="0"/>
                  </a:lnTo>
                  <a:lnTo>
                    <a:pt x="0" y="12700"/>
                  </a:lnTo>
                  <a:close/>
                </a:path>
              </a:pathLst>
            </a:custGeom>
            <a:solidFill>
              <a:srgbClr val="FFFFFF"/>
            </a:solidFill>
          </p:spPr>
          <p:txBody>
            <a:bodyPr wrap="square" lIns="0" tIns="0" rIns="0" bIns="0" rtlCol="0"/>
            <a:lstStyle/>
            <a:p>
              <a:endParaRPr/>
            </a:p>
          </p:txBody>
        </p:sp>
        <p:sp>
          <p:nvSpPr>
            <p:cNvPr id="6" name="object 6">
              <a:extLst>
                <a:ext uri="{FF2B5EF4-FFF2-40B4-BE49-F238E27FC236}">
                  <a16:creationId xmlns:a16="http://schemas.microsoft.com/office/drawing/2014/main" id="{65675DC7-2C1A-7231-CC47-E25DF671CDEA}"/>
                </a:ext>
              </a:extLst>
            </p:cNvPr>
            <p:cNvSpPr/>
            <p:nvPr/>
          </p:nvSpPr>
          <p:spPr>
            <a:xfrm>
              <a:off x="10822457" y="0"/>
              <a:ext cx="0" cy="1375410"/>
            </a:xfrm>
            <a:custGeom>
              <a:avLst/>
              <a:gdLst/>
              <a:ahLst/>
              <a:cxnLst/>
              <a:rect l="l" t="t" r="r" b="b"/>
              <a:pathLst>
                <a:path h="1375410">
                  <a:moveTo>
                    <a:pt x="0" y="0"/>
                  </a:moveTo>
                  <a:lnTo>
                    <a:pt x="0" y="1375003"/>
                  </a:lnTo>
                </a:path>
              </a:pathLst>
            </a:custGeom>
            <a:ln w="12700">
              <a:solidFill>
                <a:srgbClr val="FFFFFF"/>
              </a:solidFill>
            </a:ln>
          </p:spPr>
          <p:txBody>
            <a:bodyPr wrap="square" lIns="0" tIns="0" rIns="0" bIns="0" rtlCol="0"/>
            <a:lstStyle/>
            <a:p>
              <a:endParaRPr/>
            </a:p>
          </p:txBody>
        </p:sp>
        <p:sp>
          <p:nvSpPr>
            <p:cNvPr id="7" name="object 7">
              <a:extLst>
                <a:ext uri="{FF2B5EF4-FFF2-40B4-BE49-F238E27FC236}">
                  <a16:creationId xmlns:a16="http://schemas.microsoft.com/office/drawing/2014/main" id="{7E7AC308-AF0F-C5D4-03DE-7BE093D058F3}"/>
                </a:ext>
              </a:extLst>
            </p:cNvPr>
            <p:cNvSpPr/>
            <p:nvPr/>
          </p:nvSpPr>
          <p:spPr>
            <a:xfrm>
              <a:off x="10822461" y="8511"/>
              <a:ext cx="1366520" cy="1366520"/>
            </a:xfrm>
            <a:custGeom>
              <a:avLst/>
              <a:gdLst/>
              <a:ahLst/>
              <a:cxnLst/>
              <a:rect l="l" t="t" r="r" b="b"/>
              <a:pathLst>
                <a:path w="1366520" h="1366520">
                  <a:moveTo>
                    <a:pt x="1366494" y="0"/>
                  </a:moveTo>
                  <a:lnTo>
                    <a:pt x="0" y="1366494"/>
                  </a:lnTo>
                  <a:lnTo>
                    <a:pt x="1366494" y="1366494"/>
                  </a:lnTo>
                  <a:lnTo>
                    <a:pt x="1366494" y="0"/>
                  </a:lnTo>
                  <a:close/>
                </a:path>
              </a:pathLst>
            </a:custGeom>
            <a:solidFill>
              <a:srgbClr val="004E66"/>
            </a:solidFill>
          </p:spPr>
          <p:txBody>
            <a:bodyPr wrap="square" lIns="0" tIns="0" rIns="0" bIns="0" rtlCol="0"/>
            <a:lstStyle/>
            <a:p>
              <a:endParaRPr/>
            </a:p>
          </p:txBody>
        </p:sp>
        <p:sp>
          <p:nvSpPr>
            <p:cNvPr id="8" name="object 8">
              <a:extLst>
                <a:ext uri="{FF2B5EF4-FFF2-40B4-BE49-F238E27FC236}">
                  <a16:creationId xmlns:a16="http://schemas.microsoft.com/office/drawing/2014/main" id="{EA907ACB-9955-7AC5-EC29-17124817EBF8}"/>
                </a:ext>
              </a:extLst>
            </p:cNvPr>
            <p:cNvSpPr/>
            <p:nvPr/>
          </p:nvSpPr>
          <p:spPr>
            <a:xfrm>
              <a:off x="0" y="1275626"/>
              <a:ext cx="2957195" cy="116839"/>
            </a:xfrm>
            <a:custGeom>
              <a:avLst/>
              <a:gdLst/>
              <a:ahLst/>
              <a:cxnLst/>
              <a:rect l="l" t="t" r="r" b="b"/>
              <a:pathLst>
                <a:path w="2957195" h="116840">
                  <a:moveTo>
                    <a:pt x="0" y="116649"/>
                  </a:moveTo>
                  <a:lnTo>
                    <a:pt x="2956941" y="116649"/>
                  </a:lnTo>
                  <a:lnTo>
                    <a:pt x="2956941" y="0"/>
                  </a:lnTo>
                  <a:lnTo>
                    <a:pt x="0" y="0"/>
                  </a:lnTo>
                  <a:lnTo>
                    <a:pt x="0" y="116649"/>
                  </a:lnTo>
                  <a:close/>
                </a:path>
              </a:pathLst>
            </a:custGeom>
            <a:solidFill>
              <a:srgbClr val="007198"/>
            </a:solidFill>
          </p:spPr>
          <p:txBody>
            <a:bodyPr wrap="square" lIns="0" tIns="0" rIns="0" bIns="0" rtlCol="0"/>
            <a:lstStyle/>
            <a:p>
              <a:endParaRPr/>
            </a:p>
          </p:txBody>
        </p:sp>
        <p:sp>
          <p:nvSpPr>
            <p:cNvPr id="9" name="object 9">
              <a:extLst>
                <a:ext uri="{FF2B5EF4-FFF2-40B4-BE49-F238E27FC236}">
                  <a16:creationId xmlns:a16="http://schemas.microsoft.com/office/drawing/2014/main" id="{180B432D-1468-1C3F-B9EF-B9C6DD1DA67A}"/>
                </a:ext>
              </a:extLst>
            </p:cNvPr>
            <p:cNvSpPr/>
            <p:nvPr/>
          </p:nvSpPr>
          <p:spPr>
            <a:xfrm>
              <a:off x="2956941" y="1275626"/>
              <a:ext cx="3044190" cy="116839"/>
            </a:xfrm>
            <a:custGeom>
              <a:avLst/>
              <a:gdLst/>
              <a:ahLst/>
              <a:cxnLst/>
              <a:rect l="l" t="t" r="r" b="b"/>
              <a:pathLst>
                <a:path w="3044190" h="116840">
                  <a:moveTo>
                    <a:pt x="0" y="116649"/>
                  </a:moveTo>
                  <a:lnTo>
                    <a:pt x="3043745" y="116649"/>
                  </a:lnTo>
                  <a:lnTo>
                    <a:pt x="3043745" y="0"/>
                  </a:lnTo>
                  <a:lnTo>
                    <a:pt x="0" y="0"/>
                  </a:lnTo>
                  <a:lnTo>
                    <a:pt x="0" y="116649"/>
                  </a:lnTo>
                  <a:close/>
                </a:path>
              </a:pathLst>
            </a:custGeom>
            <a:solidFill>
              <a:srgbClr val="83276A"/>
            </a:solidFill>
          </p:spPr>
          <p:txBody>
            <a:bodyPr wrap="square" lIns="0" tIns="0" rIns="0" bIns="0" rtlCol="0"/>
            <a:lstStyle/>
            <a:p>
              <a:endParaRPr/>
            </a:p>
          </p:txBody>
        </p:sp>
        <p:sp>
          <p:nvSpPr>
            <p:cNvPr id="10" name="object 10">
              <a:extLst>
                <a:ext uri="{FF2B5EF4-FFF2-40B4-BE49-F238E27FC236}">
                  <a16:creationId xmlns:a16="http://schemas.microsoft.com/office/drawing/2014/main" id="{B25A2E5E-5A0E-48AF-3823-03323F246F69}"/>
                </a:ext>
              </a:extLst>
            </p:cNvPr>
            <p:cNvSpPr/>
            <p:nvPr/>
          </p:nvSpPr>
          <p:spPr>
            <a:xfrm>
              <a:off x="6000686" y="1275626"/>
              <a:ext cx="3357245" cy="116839"/>
            </a:xfrm>
            <a:custGeom>
              <a:avLst/>
              <a:gdLst/>
              <a:ahLst/>
              <a:cxnLst/>
              <a:rect l="l" t="t" r="r" b="b"/>
              <a:pathLst>
                <a:path w="3357245" h="116840">
                  <a:moveTo>
                    <a:pt x="0" y="116649"/>
                  </a:moveTo>
                  <a:lnTo>
                    <a:pt x="3356749" y="116649"/>
                  </a:lnTo>
                  <a:lnTo>
                    <a:pt x="3356749" y="0"/>
                  </a:lnTo>
                  <a:lnTo>
                    <a:pt x="0" y="0"/>
                  </a:lnTo>
                  <a:lnTo>
                    <a:pt x="0" y="116649"/>
                  </a:lnTo>
                  <a:close/>
                </a:path>
              </a:pathLst>
            </a:custGeom>
            <a:solidFill>
              <a:srgbClr val="033B6A"/>
            </a:solidFill>
          </p:spPr>
          <p:txBody>
            <a:bodyPr wrap="square" lIns="0" tIns="0" rIns="0" bIns="0" rtlCol="0"/>
            <a:lstStyle/>
            <a:p>
              <a:endParaRPr/>
            </a:p>
          </p:txBody>
        </p:sp>
        <p:sp>
          <p:nvSpPr>
            <p:cNvPr id="11" name="object 11">
              <a:extLst>
                <a:ext uri="{FF2B5EF4-FFF2-40B4-BE49-F238E27FC236}">
                  <a16:creationId xmlns:a16="http://schemas.microsoft.com/office/drawing/2014/main" id="{F284E307-0FC8-F731-68FF-67956ED5A5DF}"/>
                </a:ext>
              </a:extLst>
            </p:cNvPr>
            <p:cNvSpPr/>
            <p:nvPr/>
          </p:nvSpPr>
          <p:spPr>
            <a:xfrm>
              <a:off x="9357436" y="1275626"/>
              <a:ext cx="2832100" cy="116839"/>
            </a:xfrm>
            <a:custGeom>
              <a:avLst/>
              <a:gdLst/>
              <a:ahLst/>
              <a:cxnLst/>
              <a:rect l="l" t="t" r="r" b="b"/>
              <a:pathLst>
                <a:path w="2832100" h="116840">
                  <a:moveTo>
                    <a:pt x="2831515" y="0"/>
                  </a:moveTo>
                  <a:lnTo>
                    <a:pt x="0" y="0"/>
                  </a:lnTo>
                  <a:lnTo>
                    <a:pt x="0" y="116649"/>
                  </a:lnTo>
                  <a:lnTo>
                    <a:pt x="2831515" y="116649"/>
                  </a:lnTo>
                  <a:lnTo>
                    <a:pt x="2831515" y="0"/>
                  </a:lnTo>
                  <a:close/>
                </a:path>
              </a:pathLst>
            </a:custGeom>
            <a:solidFill>
              <a:srgbClr val="1F6A84"/>
            </a:solidFill>
          </p:spPr>
          <p:txBody>
            <a:bodyPr wrap="square" lIns="0" tIns="0" rIns="0" bIns="0" rtlCol="0"/>
            <a:lstStyle/>
            <a:p>
              <a:endParaRPr/>
            </a:p>
          </p:txBody>
        </p:sp>
        <p:pic>
          <p:nvPicPr>
            <p:cNvPr id="12" name="object 12">
              <a:extLst>
                <a:ext uri="{FF2B5EF4-FFF2-40B4-BE49-F238E27FC236}">
                  <a16:creationId xmlns:a16="http://schemas.microsoft.com/office/drawing/2014/main" id="{E2881DE7-503F-1DE7-2713-84C04037B70D}"/>
                </a:ext>
              </a:extLst>
            </p:cNvPr>
            <p:cNvPicPr/>
            <p:nvPr/>
          </p:nvPicPr>
          <p:blipFill>
            <a:blip r:embed="rId2" cstate="print"/>
            <a:stretch>
              <a:fillRect/>
            </a:stretch>
          </p:blipFill>
          <p:spPr>
            <a:xfrm>
              <a:off x="577773" y="266509"/>
              <a:ext cx="1845106" cy="917575"/>
            </a:xfrm>
            <a:prstGeom prst="rect">
              <a:avLst/>
            </a:prstGeom>
          </p:spPr>
        </p:pic>
      </p:grpSp>
      <p:sp>
        <p:nvSpPr>
          <p:cNvPr id="14" name="object 14">
            <a:extLst>
              <a:ext uri="{FF2B5EF4-FFF2-40B4-BE49-F238E27FC236}">
                <a16:creationId xmlns:a16="http://schemas.microsoft.com/office/drawing/2014/main" id="{8681CADC-EF9C-C0A9-2B34-C7A49F49671A}"/>
              </a:ext>
            </a:extLst>
          </p:cNvPr>
          <p:cNvSpPr txBox="1">
            <a:spLocks noGrp="1"/>
          </p:cNvSpPr>
          <p:nvPr>
            <p:ph type="ftr" sz="quarter" idx="5"/>
          </p:nvPr>
        </p:nvSpPr>
        <p:spPr>
          <a:xfrm>
            <a:off x="4038212" y="6622993"/>
            <a:ext cx="4113033" cy="205184"/>
          </a:xfrm>
          <a:prstGeom prst="rect">
            <a:avLst/>
          </a:prstGeom>
        </p:spPr>
        <p:txBody>
          <a:bodyPr vert="horz" wrap="square" lIns="0" tIns="0" rIns="0" bIns="0" rtlCol="0">
            <a:spAutoFit/>
          </a:bodyPr>
          <a:lstStyle/>
          <a:p>
            <a:pPr marL="12700">
              <a:lnSpc>
                <a:spcPts val="1645"/>
              </a:lnSpc>
            </a:pPr>
            <a:r>
              <a:rPr lang="en-US" dirty="0"/>
              <a:t>2027</a:t>
            </a:r>
            <a:r>
              <a:rPr lang="en-US" spc="360" dirty="0"/>
              <a:t> </a:t>
            </a:r>
            <a:r>
              <a:rPr dirty="0"/>
              <a:t>|</a:t>
            </a:r>
            <a:r>
              <a:rPr spc="310" dirty="0"/>
              <a:t> </a:t>
            </a:r>
            <a:r>
              <a:rPr dirty="0"/>
              <a:t>American</a:t>
            </a:r>
            <a:r>
              <a:rPr spc="-70" dirty="0"/>
              <a:t> </a:t>
            </a:r>
            <a:r>
              <a:rPr dirty="0"/>
              <a:t>Academy</a:t>
            </a:r>
            <a:r>
              <a:rPr spc="-10" dirty="0"/>
              <a:t> </a:t>
            </a:r>
            <a:r>
              <a:rPr dirty="0"/>
              <a:t>of</a:t>
            </a:r>
            <a:r>
              <a:rPr spc="-10" dirty="0"/>
              <a:t> </a:t>
            </a:r>
            <a:r>
              <a:rPr dirty="0"/>
              <a:t>Implant</a:t>
            </a:r>
            <a:r>
              <a:rPr spc="-15" dirty="0"/>
              <a:t> </a:t>
            </a:r>
            <a:r>
              <a:rPr dirty="0"/>
              <a:t>Dentistry</a:t>
            </a:r>
            <a:r>
              <a:rPr spc="365" dirty="0"/>
              <a:t> </a:t>
            </a:r>
            <a:endParaRPr spc="-50" dirty="0"/>
          </a:p>
        </p:txBody>
      </p:sp>
      <p:sp>
        <p:nvSpPr>
          <p:cNvPr id="15" name="object 2">
            <a:extLst>
              <a:ext uri="{FF2B5EF4-FFF2-40B4-BE49-F238E27FC236}">
                <a16:creationId xmlns:a16="http://schemas.microsoft.com/office/drawing/2014/main" id="{4B462200-A6FA-4EA3-7603-25B462EDBB05}"/>
              </a:ext>
            </a:extLst>
          </p:cNvPr>
          <p:cNvSpPr txBox="1">
            <a:spLocks/>
          </p:cNvSpPr>
          <p:nvPr/>
        </p:nvSpPr>
        <p:spPr>
          <a:xfrm>
            <a:off x="2956941" y="530889"/>
            <a:ext cx="10130563" cy="443711"/>
          </a:xfrm>
          <a:prstGeom prst="rect">
            <a:avLst/>
          </a:prstGeom>
        </p:spPr>
        <p:txBody>
          <a:bodyPr vert="horz" wrap="square" lIns="0" tIns="12700" rIns="0" bIns="0" rtlCol="0">
            <a:spAutoFit/>
          </a:bodyPr>
          <a:lstStyle>
            <a:lvl1pPr>
              <a:defRPr sz="2900" b="1" i="0">
                <a:solidFill>
                  <a:srgbClr val="00589D"/>
                </a:solidFill>
                <a:latin typeface="Arial"/>
                <a:ea typeface="+mj-ea"/>
                <a:cs typeface="Arial"/>
              </a:defRPr>
            </a:lvl1pPr>
          </a:lstStyle>
          <a:p>
            <a:pPr marL="19050">
              <a:spcBef>
                <a:spcPts val="100"/>
              </a:spcBef>
            </a:pPr>
            <a:r>
              <a:rPr lang="en-US" sz="2800" dirty="0">
                <a:solidFill>
                  <a:srgbClr val="007198"/>
                </a:solidFill>
              </a:rPr>
              <a:t>Candidate Number: </a:t>
            </a:r>
            <a:r>
              <a:rPr lang="en-US" sz="2800" dirty="0">
                <a:solidFill>
                  <a:srgbClr val="83276A"/>
                </a:solidFill>
              </a:rPr>
              <a:t>{Candidate number}</a:t>
            </a:r>
          </a:p>
        </p:txBody>
      </p:sp>
      <p:sp>
        <p:nvSpPr>
          <p:cNvPr id="17" name="object 13">
            <a:extLst>
              <a:ext uri="{FF2B5EF4-FFF2-40B4-BE49-F238E27FC236}">
                <a16:creationId xmlns:a16="http://schemas.microsoft.com/office/drawing/2014/main" id="{0D270BC9-D3BF-B9BC-3663-DBE3108BF64D}"/>
              </a:ext>
            </a:extLst>
          </p:cNvPr>
          <p:cNvSpPr txBox="1"/>
          <p:nvPr/>
        </p:nvSpPr>
        <p:spPr>
          <a:xfrm>
            <a:off x="1295400" y="1458219"/>
            <a:ext cx="8991600" cy="874598"/>
          </a:xfrm>
          <a:prstGeom prst="rect">
            <a:avLst/>
          </a:prstGeom>
        </p:spPr>
        <p:txBody>
          <a:bodyPr vert="horz" wrap="square" lIns="0" tIns="12700" rIns="0" bIns="0" rtlCol="0">
            <a:spAutoFit/>
          </a:bodyPr>
          <a:lstStyle/>
          <a:p>
            <a:pPr marL="298450" marR="5080" indent="-285750" algn="ctr">
              <a:spcBef>
                <a:spcPts val="120"/>
              </a:spcBef>
              <a:buFont typeface="Wingdings" panose="05000000000000000000" pitchFamily="2" charset="2"/>
              <a:buChar char="Ø"/>
            </a:pPr>
            <a:r>
              <a:rPr lang="en-US" sz="3200" dirty="0">
                <a:solidFill>
                  <a:srgbClr val="83276A"/>
                </a:solidFill>
                <a:effectLst>
                  <a:outerShdw blurRad="38100" dist="38100" dir="2700000" algn="tl">
                    <a:srgbClr val="000000">
                      <a:alpha val="43137"/>
                    </a:srgbClr>
                  </a:outerShdw>
                </a:effectLst>
                <a:latin typeface="Arial"/>
                <a:cs typeface="Arial"/>
              </a:rPr>
              <a:t>Implant Selection Rationale</a:t>
            </a:r>
            <a:br>
              <a:rPr lang="en-US" sz="2400" dirty="0">
                <a:solidFill>
                  <a:srgbClr val="221F1F"/>
                </a:solidFill>
                <a:latin typeface="Arial"/>
                <a:cs typeface="Arial"/>
              </a:rPr>
            </a:br>
            <a:endParaRPr lang="en-US" sz="2400" dirty="0">
              <a:latin typeface="Arial"/>
              <a:cs typeface="Arial"/>
            </a:endParaRPr>
          </a:p>
        </p:txBody>
      </p:sp>
      <p:sp>
        <p:nvSpPr>
          <p:cNvPr id="2" name="TextBox 1">
            <a:extLst>
              <a:ext uri="{FF2B5EF4-FFF2-40B4-BE49-F238E27FC236}">
                <a16:creationId xmlns:a16="http://schemas.microsoft.com/office/drawing/2014/main" id="{038680D7-3DD9-6773-0377-5037978FC36C}"/>
              </a:ext>
            </a:extLst>
          </p:cNvPr>
          <p:cNvSpPr txBox="1"/>
          <p:nvPr/>
        </p:nvSpPr>
        <p:spPr>
          <a:xfrm>
            <a:off x="62861" y="1963485"/>
            <a:ext cx="11900539" cy="646331"/>
          </a:xfrm>
          <a:prstGeom prst="rect">
            <a:avLst/>
          </a:prstGeom>
          <a:noFill/>
        </p:spPr>
        <p:txBody>
          <a:bodyPr wrap="square" rtlCol="0">
            <a:spAutoFit/>
          </a:bodyPr>
          <a:lstStyle/>
          <a:p>
            <a:pPr algn="ctr"/>
            <a:r>
              <a:rPr lang="en-US" sz="1100" b="0" i="0" u="none" strike="noStrike" baseline="0" dirty="0">
                <a:solidFill>
                  <a:srgbClr val="000000"/>
                </a:solidFill>
                <a:latin typeface="Arial" panose="020B0604020202020204" pitchFamily="34" charset="0"/>
              </a:rPr>
              <a:t>Describe the rationale for the implant(s) selected.</a:t>
            </a:r>
            <a:r>
              <a:rPr lang="en-US" sz="1800" b="0" i="0" u="none" strike="noStrike" baseline="0" dirty="0">
                <a:solidFill>
                  <a:srgbClr val="000000"/>
                </a:solidFill>
                <a:latin typeface="Arial" panose="020B0604020202020204" pitchFamily="34" charset="0"/>
              </a:rPr>
              <a:t>	</a:t>
            </a:r>
          </a:p>
          <a:p>
            <a:pPr algn="ctr"/>
            <a:r>
              <a:rPr lang="en-US" sz="1800" b="0" i="0" u="none" strike="noStrike" baseline="0" dirty="0">
                <a:solidFill>
                  <a:srgbClr val="000000"/>
                </a:solidFill>
                <a:latin typeface="Arial" panose="020B0604020202020204" pitchFamily="34" charset="0"/>
              </a:rPr>
              <a:t>	</a:t>
            </a:r>
          </a:p>
        </p:txBody>
      </p:sp>
      <p:sp>
        <p:nvSpPr>
          <p:cNvPr id="13" name="TextBox 12">
            <a:extLst>
              <a:ext uri="{FF2B5EF4-FFF2-40B4-BE49-F238E27FC236}">
                <a16:creationId xmlns:a16="http://schemas.microsoft.com/office/drawing/2014/main" id="{6DB90082-C303-D59E-70C7-AF74D8E962F8}"/>
              </a:ext>
            </a:extLst>
          </p:cNvPr>
          <p:cNvSpPr txBox="1"/>
          <p:nvPr/>
        </p:nvSpPr>
        <p:spPr>
          <a:xfrm>
            <a:off x="373420" y="2438004"/>
            <a:ext cx="11132297" cy="369332"/>
          </a:xfrm>
          <a:prstGeom prst="rect">
            <a:avLst/>
          </a:prstGeom>
          <a:noFill/>
        </p:spPr>
        <p:txBody>
          <a:bodyPr wrap="square" rtlCol="0">
            <a:spAutoFit/>
          </a:bodyPr>
          <a:lstStyle/>
          <a:p>
            <a:r>
              <a:rPr lang="en-US" sz="1800" dirty="0">
                <a:solidFill>
                  <a:srgbClr val="221F1F"/>
                </a:solidFill>
                <a:latin typeface="Arial"/>
                <a:cs typeface="Arial"/>
              </a:rPr>
              <a:t>Copy your text here using the same font and size.</a:t>
            </a:r>
            <a:endParaRPr lang="en-US" dirty="0"/>
          </a:p>
        </p:txBody>
      </p:sp>
    </p:spTree>
    <p:extLst>
      <p:ext uri="{BB962C8B-B14F-4D97-AF65-F5344CB8AC3E}">
        <p14:creationId xmlns:p14="http://schemas.microsoft.com/office/powerpoint/2010/main" val="163470596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9EFD48-DB66-7FC2-A623-077C3DBDE9D1}"/>
            </a:ext>
          </a:extLst>
        </p:cNvPr>
        <p:cNvGrpSpPr/>
        <p:nvPr/>
      </p:nvGrpSpPr>
      <p:grpSpPr>
        <a:xfrm>
          <a:off x="0" y="0"/>
          <a:ext cx="0" cy="0"/>
          <a:chOff x="0" y="0"/>
          <a:chExt cx="0" cy="0"/>
        </a:xfrm>
      </p:grpSpPr>
      <p:grpSp>
        <p:nvGrpSpPr>
          <p:cNvPr id="3" name="object 3">
            <a:extLst>
              <a:ext uri="{FF2B5EF4-FFF2-40B4-BE49-F238E27FC236}">
                <a16:creationId xmlns:a16="http://schemas.microsoft.com/office/drawing/2014/main" id="{21772BA9-6693-4546-F986-C74E280224F7}"/>
              </a:ext>
            </a:extLst>
          </p:cNvPr>
          <p:cNvGrpSpPr/>
          <p:nvPr/>
        </p:nvGrpSpPr>
        <p:grpSpPr>
          <a:xfrm>
            <a:off x="0" y="0"/>
            <a:ext cx="12189460" cy="1392555"/>
            <a:chOff x="0" y="0"/>
            <a:chExt cx="12189460" cy="1392555"/>
          </a:xfrm>
        </p:grpSpPr>
        <p:sp>
          <p:nvSpPr>
            <p:cNvPr id="4" name="object 4">
              <a:extLst>
                <a:ext uri="{FF2B5EF4-FFF2-40B4-BE49-F238E27FC236}">
                  <a16:creationId xmlns:a16="http://schemas.microsoft.com/office/drawing/2014/main" id="{AD942044-09AF-DE4E-71FA-BEE47675060A}"/>
                </a:ext>
              </a:extLst>
            </p:cNvPr>
            <p:cNvSpPr/>
            <p:nvPr/>
          </p:nvSpPr>
          <p:spPr>
            <a:xfrm>
              <a:off x="0" y="0"/>
              <a:ext cx="12189460" cy="1375410"/>
            </a:xfrm>
            <a:custGeom>
              <a:avLst/>
              <a:gdLst/>
              <a:ahLst/>
              <a:cxnLst/>
              <a:rect l="l" t="t" r="r" b="b"/>
              <a:pathLst>
                <a:path w="12189460" h="1375410">
                  <a:moveTo>
                    <a:pt x="12188952" y="0"/>
                  </a:moveTo>
                  <a:lnTo>
                    <a:pt x="10822457" y="0"/>
                  </a:lnTo>
                  <a:lnTo>
                    <a:pt x="0" y="0"/>
                  </a:lnTo>
                  <a:lnTo>
                    <a:pt x="0" y="226783"/>
                  </a:lnTo>
                  <a:lnTo>
                    <a:pt x="10822457" y="226783"/>
                  </a:lnTo>
                  <a:lnTo>
                    <a:pt x="10822457" y="1375003"/>
                  </a:lnTo>
                  <a:lnTo>
                    <a:pt x="12188952" y="1375003"/>
                  </a:lnTo>
                  <a:lnTo>
                    <a:pt x="12188952" y="226783"/>
                  </a:lnTo>
                  <a:lnTo>
                    <a:pt x="12188952" y="0"/>
                  </a:lnTo>
                  <a:close/>
                </a:path>
              </a:pathLst>
            </a:custGeom>
            <a:solidFill>
              <a:srgbClr val="007699"/>
            </a:solidFill>
          </p:spPr>
          <p:txBody>
            <a:bodyPr wrap="square" lIns="0" tIns="0" rIns="0" bIns="0" rtlCol="0"/>
            <a:lstStyle/>
            <a:p>
              <a:endParaRPr/>
            </a:p>
          </p:txBody>
        </p:sp>
        <p:sp>
          <p:nvSpPr>
            <p:cNvPr id="5" name="object 5">
              <a:extLst>
                <a:ext uri="{FF2B5EF4-FFF2-40B4-BE49-F238E27FC236}">
                  <a16:creationId xmlns:a16="http://schemas.microsoft.com/office/drawing/2014/main" id="{C08DA19B-9C83-2F0B-860A-282E4C605BF3}"/>
                </a:ext>
              </a:extLst>
            </p:cNvPr>
            <p:cNvSpPr/>
            <p:nvPr/>
          </p:nvSpPr>
          <p:spPr>
            <a:xfrm>
              <a:off x="10822457" y="1368653"/>
              <a:ext cx="1366520" cy="12700"/>
            </a:xfrm>
            <a:custGeom>
              <a:avLst/>
              <a:gdLst/>
              <a:ahLst/>
              <a:cxnLst/>
              <a:rect l="l" t="t" r="r" b="b"/>
              <a:pathLst>
                <a:path w="1366520" h="12700">
                  <a:moveTo>
                    <a:pt x="0" y="12700"/>
                  </a:moveTo>
                  <a:lnTo>
                    <a:pt x="1366494" y="12700"/>
                  </a:lnTo>
                  <a:lnTo>
                    <a:pt x="1366494" y="0"/>
                  </a:lnTo>
                  <a:lnTo>
                    <a:pt x="0" y="0"/>
                  </a:lnTo>
                  <a:lnTo>
                    <a:pt x="0" y="12700"/>
                  </a:lnTo>
                  <a:close/>
                </a:path>
              </a:pathLst>
            </a:custGeom>
            <a:solidFill>
              <a:srgbClr val="FFFFFF"/>
            </a:solidFill>
          </p:spPr>
          <p:txBody>
            <a:bodyPr wrap="square" lIns="0" tIns="0" rIns="0" bIns="0" rtlCol="0"/>
            <a:lstStyle/>
            <a:p>
              <a:endParaRPr/>
            </a:p>
          </p:txBody>
        </p:sp>
        <p:sp>
          <p:nvSpPr>
            <p:cNvPr id="6" name="object 6">
              <a:extLst>
                <a:ext uri="{FF2B5EF4-FFF2-40B4-BE49-F238E27FC236}">
                  <a16:creationId xmlns:a16="http://schemas.microsoft.com/office/drawing/2014/main" id="{807A13A8-8CED-202A-0E53-50214AF84F89}"/>
                </a:ext>
              </a:extLst>
            </p:cNvPr>
            <p:cNvSpPr/>
            <p:nvPr/>
          </p:nvSpPr>
          <p:spPr>
            <a:xfrm>
              <a:off x="10822457" y="0"/>
              <a:ext cx="0" cy="1375410"/>
            </a:xfrm>
            <a:custGeom>
              <a:avLst/>
              <a:gdLst/>
              <a:ahLst/>
              <a:cxnLst/>
              <a:rect l="l" t="t" r="r" b="b"/>
              <a:pathLst>
                <a:path h="1375410">
                  <a:moveTo>
                    <a:pt x="0" y="0"/>
                  </a:moveTo>
                  <a:lnTo>
                    <a:pt x="0" y="1375003"/>
                  </a:lnTo>
                </a:path>
              </a:pathLst>
            </a:custGeom>
            <a:ln w="12700">
              <a:solidFill>
                <a:srgbClr val="FFFFFF"/>
              </a:solidFill>
            </a:ln>
          </p:spPr>
          <p:txBody>
            <a:bodyPr wrap="square" lIns="0" tIns="0" rIns="0" bIns="0" rtlCol="0"/>
            <a:lstStyle/>
            <a:p>
              <a:endParaRPr/>
            </a:p>
          </p:txBody>
        </p:sp>
        <p:sp>
          <p:nvSpPr>
            <p:cNvPr id="7" name="object 7">
              <a:extLst>
                <a:ext uri="{FF2B5EF4-FFF2-40B4-BE49-F238E27FC236}">
                  <a16:creationId xmlns:a16="http://schemas.microsoft.com/office/drawing/2014/main" id="{01DC0690-66A7-A5DF-FD9A-FFF90DAC0D8F}"/>
                </a:ext>
              </a:extLst>
            </p:cNvPr>
            <p:cNvSpPr/>
            <p:nvPr/>
          </p:nvSpPr>
          <p:spPr>
            <a:xfrm>
              <a:off x="10822461" y="8511"/>
              <a:ext cx="1366520" cy="1366520"/>
            </a:xfrm>
            <a:custGeom>
              <a:avLst/>
              <a:gdLst/>
              <a:ahLst/>
              <a:cxnLst/>
              <a:rect l="l" t="t" r="r" b="b"/>
              <a:pathLst>
                <a:path w="1366520" h="1366520">
                  <a:moveTo>
                    <a:pt x="1366494" y="0"/>
                  </a:moveTo>
                  <a:lnTo>
                    <a:pt x="0" y="1366494"/>
                  </a:lnTo>
                  <a:lnTo>
                    <a:pt x="1366494" y="1366494"/>
                  </a:lnTo>
                  <a:lnTo>
                    <a:pt x="1366494" y="0"/>
                  </a:lnTo>
                  <a:close/>
                </a:path>
              </a:pathLst>
            </a:custGeom>
            <a:solidFill>
              <a:srgbClr val="004E66"/>
            </a:solidFill>
          </p:spPr>
          <p:txBody>
            <a:bodyPr wrap="square" lIns="0" tIns="0" rIns="0" bIns="0" rtlCol="0"/>
            <a:lstStyle/>
            <a:p>
              <a:endParaRPr/>
            </a:p>
          </p:txBody>
        </p:sp>
        <p:sp>
          <p:nvSpPr>
            <p:cNvPr id="8" name="object 8">
              <a:extLst>
                <a:ext uri="{FF2B5EF4-FFF2-40B4-BE49-F238E27FC236}">
                  <a16:creationId xmlns:a16="http://schemas.microsoft.com/office/drawing/2014/main" id="{F407F9A7-B256-8ECD-EA3B-58E3DC5741D0}"/>
                </a:ext>
              </a:extLst>
            </p:cNvPr>
            <p:cNvSpPr/>
            <p:nvPr/>
          </p:nvSpPr>
          <p:spPr>
            <a:xfrm>
              <a:off x="0" y="1275626"/>
              <a:ext cx="2957195" cy="116839"/>
            </a:xfrm>
            <a:custGeom>
              <a:avLst/>
              <a:gdLst/>
              <a:ahLst/>
              <a:cxnLst/>
              <a:rect l="l" t="t" r="r" b="b"/>
              <a:pathLst>
                <a:path w="2957195" h="116840">
                  <a:moveTo>
                    <a:pt x="0" y="116649"/>
                  </a:moveTo>
                  <a:lnTo>
                    <a:pt x="2956941" y="116649"/>
                  </a:lnTo>
                  <a:lnTo>
                    <a:pt x="2956941" y="0"/>
                  </a:lnTo>
                  <a:lnTo>
                    <a:pt x="0" y="0"/>
                  </a:lnTo>
                  <a:lnTo>
                    <a:pt x="0" y="116649"/>
                  </a:lnTo>
                  <a:close/>
                </a:path>
              </a:pathLst>
            </a:custGeom>
            <a:solidFill>
              <a:srgbClr val="007198"/>
            </a:solidFill>
          </p:spPr>
          <p:txBody>
            <a:bodyPr wrap="square" lIns="0" tIns="0" rIns="0" bIns="0" rtlCol="0"/>
            <a:lstStyle/>
            <a:p>
              <a:endParaRPr/>
            </a:p>
          </p:txBody>
        </p:sp>
        <p:sp>
          <p:nvSpPr>
            <p:cNvPr id="9" name="object 9">
              <a:extLst>
                <a:ext uri="{FF2B5EF4-FFF2-40B4-BE49-F238E27FC236}">
                  <a16:creationId xmlns:a16="http://schemas.microsoft.com/office/drawing/2014/main" id="{744F5B35-DD7F-1F17-F06B-FEA0A12AA190}"/>
                </a:ext>
              </a:extLst>
            </p:cNvPr>
            <p:cNvSpPr/>
            <p:nvPr/>
          </p:nvSpPr>
          <p:spPr>
            <a:xfrm>
              <a:off x="2956941" y="1275626"/>
              <a:ext cx="3044190" cy="116839"/>
            </a:xfrm>
            <a:custGeom>
              <a:avLst/>
              <a:gdLst/>
              <a:ahLst/>
              <a:cxnLst/>
              <a:rect l="l" t="t" r="r" b="b"/>
              <a:pathLst>
                <a:path w="3044190" h="116840">
                  <a:moveTo>
                    <a:pt x="0" y="116649"/>
                  </a:moveTo>
                  <a:lnTo>
                    <a:pt x="3043745" y="116649"/>
                  </a:lnTo>
                  <a:lnTo>
                    <a:pt x="3043745" y="0"/>
                  </a:lnTo>
                  <a:lnTo>
                    <a:pt x="0" y="0"/>
                  </a:lnTo>
                  <a:lnTo>
                    <a:pt x="0" y="116649"/>
                  </a:lnTo>
                  <a:close/>
                </a:path>
              </a:pathLst>
            </a:custGeom>
            <a:solidFill>
              <a:srgbClr val="83276A"/>
            </a:solidFill>
          </p:spPr>
          <p:txBody>
            <a:bodyPr wrap="square" lIns="0" tIns="0" rIns="0" bIns="0" rtlCol="0"/>
            <a:lstStyle/>
            <a:p>
              <a:endParaRPr/>
            </a:p>
          </p:txBody>
        </p:sp>
        <p:sp>
          <p:nvSpPr>
            <p:cNvPr id="10" name="object 10">
              <a:extLst>
                <a:ext uri="{FF2B5EF4-FFF2-40B4-BE49-F238E27FC236}">
                  <a16:creationId xmlns:a16="http://schemas.microsoft.com/office/drawing/2014/main" id="{F3D219E5-AA22-7EB5-FA8A-CA6D900B32C6}"/>
                </a:ext>
              </a:extLst>
            </p:cNvPr>
            <p:cNvSpPr/>
            <p:nvPr/>
          </p:nvSpPr>
          <p:spPr>
            <a:xfrm>
              <a:off x="6000686" y="1275626"/>
              <a:ext cx="3357245" cy="116839"/>
            </a:xfrm>
            <a:custGeom>
              <a:avLst/>
              <a:gdLst/>
              <a:ahLst/>
              <a:cxnLst/>
              <a:rect l="l" t="t" r="r" b="b"/>
              <a:pathLst>
                <a:path w="3357245" h="116840">
                  <a:moveTo>
                    <a:pt x="0" y="116649"/>
                  </a:moveTo>
                  <a:lnTo>
                    <a:pt x="3356749" y="116649"/>
                  </a:lnTo>
                  <a:lnTo>
                    <a:pt x="3356749" y="0"/>
                  </a:lnTo>
                  <a:lnTo>
                    <a:pt x="0" y="0"/>
                  </a:lnTo>
                  <a:lnTo>
                    <a:pt x="0" y="116649"/>
                  </a:lnTo>
                  <a:close/>
                </a:path>
              </a:pathLst>
            </a:custGeom>
            <a:solidFill>
              <a:srgbClr val="033B6A"/>
            </a:solidFill>
          </p:spPr>
          <p:txBody>
            <a:bodyPr wrap="square" lIns="0" tIns="0" rIns="0" bIns="0" rtlCol="0"/>
            <a:lstStyle/>
            <a:p>
              <a:endParaRPr/>
            </a:p>
          </p:txBody>
        </p:sp>
        <p:sp>
          <p:nvSpPr>
            <p:cNvPr id="11" name="object 11">
              <a:extLst>
                <a:ext uri="{FF2B5EF4-FFF2-40B4-BE49-F238E27FC236}">
                  <a16:creationId xmlns:a16="http://schemas.microsoft.com/office/drawing/2014/main" id="{A337884A-5895-2215-44A6-38B62A6DC03D}"/>
                </a:ext>
              </a:extLst>
            </p:cNvPr>
            <p:cNvSpPr/>
            <p:nvPr/>
          </p:nvSpPr>
          <p:spPr>
            <a:xfrm>
              <a:off x="9357436" y="1275626"/>
              <a:ext cx="2832100" cy="116839"/>
            </a:xfrm>
            <a:custGeom>
              <a:avLst/>
              <a:gdLst/>
              <a:ahLst/>
              <a:cxnLst/>
              <a:rect l="l" t="t" r="r" b="b"/>
              <a:pathLst>
                <a:path w="2832100" h="116840">
                  <a:moveTo>
                    <a:pt x="2831515" y="0"/>
                  </a:moveTo>
                  <a:lnTo>
                    <a:pt x="0" y="0"/>
                  </a:lnTo>
                  <a:lnTo>
                    <a:pt x="0" y="116649"/>
                  </a:lnTo>
                  <a:lnTo>
                    <a:pt x="2831515" y="116649"/>
                  </a:lnTo>
                  <a:lnTo>
                    <a:pt x="2831515" y="0"/>
                  </a:lnTo>
                  <a:close/>
                </a:path>
              </a:pathLst>
            </a:custGeom>
            <a:solidFill>
              <a:srgbClr val="1F6A84"/>
            </a:solidFill>
          </p:spPr>
          <p:txBody>
            <a:bodyPr wrap="square" lIns="0" tIns="0" rIns="0" bIns="0" rtlCol="0"/>
            <a:lstStyle/>
            <a:p>
              <a:endParaRPr/>
            </a:p>
          </p:txBody>
        </p:sp>
        <p:pic>
          <p:nvPicPr>
            <p:cNvPr id="12" name="object 12">
              <a:extLst>
                <a:ext uri="{FF2B5EF4-FFF2-40B4-BE49-F238E27FC236}">
                  <a16:creationId xmlns:a16="http://schemas.microsoft.com/office/drawing/2014/main" id="{46C2B2D5-0D38-DBEA-DEEF-4C5B83008E17}"/>
                </a:ext>
              </a:extLst>
            </p:cNvPr>
            <p:cNvPicPr/>
            <p:nvPr/>
          </p:nvPicPr>
          <p:blipFill>
            <a:blip r:embed="rId2" cstate="print"/>
            <a:stretch>
              <a:fillRect/>
            </a:stretch>
          </p:blipFill>
          <p:spPr>
            <a:xfrm>
              <a:off x="577773" y="266509"/>
              <a:ext cx="1845106" cy="917575"/>
            </a:xfrm>
            <a:prstGeom prst="rect">
              <a:avLst/>
            </a:prstGeom>
          </p:spPr>
        </p:pic>
      </p:grpSp>
      <p:sp>
        <p:nvSpPr>
          <p:cNvPr id="14" name="object 14">
            <a:extLst>
              <a:ext uri="{FF2B5EF4-FFF2-40B4-BE49-F238E27FC236}">
                <a16:creationId xmlns:a16="http://schemas.microsoft.com/office/drawing/2014/main" id="{5F96D90F-882A-F3D4-3B96-B40B5BA60920}"/>
              </a:ext>
            </a:extLst>
          </p:cNvPr>
          <p:cNvSpPr txBox="1">
            <a:spLocks noGrp="1"/>
          </p:cNvSpPr>
          <p:nvPr>
            <p:ph type="ftr" sz="quarter" idx="5"/>
          </p:nvPr>
        </p:nvSpPr>
        <p:spPr>
          <a:xfrm>
            <a:off x="4038212" y="6622993"/>
            <a:ext cx="4113033" cy="205184"/>
          </a:xfrm>
          <a:prstGeom prst="rect">
            <a:avLst/>
          </a:prstGeom>
        </p:spPr>
        <p:txBody>
          <a:bodyPr vert="horz" wrap="square" lIns="0" tIns="0" rIns="0" bIns="0" rtlCol="0">
            <a:spAutoFit/>
          </a:bodyPr>
          <a:lstStyle/>
          <a:p>
            <a:pPr marL="12700">
              <a:lnSpc>
                <a:spcPts val="1645"/>
              </a:lnSpc>
            </a:pPr>
            <a:r>
              <a:rPr lang="en-US" dirty="0"/>
              <a:t>2027</a:t>
            </a:r>
            <a:r>
              <a:rPr lang="en-US" spc="360" dirty="0"/>
              <a:t> </a:t>
            </a:r>
            <a:r>
              <a:rPr dirty="0"/>
              <a:t>|</a:t>
            </a:r>
            <a:r>
              <a:rPr spc="310" dirty="0"/>
              <a:t> </a:t>
            </a:r>
            <a:r>
              <a:rPr dirty="0"/>
              <a:t>American</a:t>
            </a:r>
            <a:r>
              <a:rPr spc="-70" dirty="0"/>
              <a:t> </a:t>
            </a:r>
            <a:r>
              <a:rPr dirty="0"/>
              <a:t>Academy</a:t>
            </a:r>
            <a:r>
              <a:rPr spc="-10" dirty="0"/>
              <a:t> </a:t>
            </a:r>
            <a:r>
              <a:rPr dirty="0"/>
              <a:t>of</a:t>
            </a:r>
            <a:r>
              <a:rPr spc="-10" dirty="0"/>
              <a:t> </a:t>
            </a:r>
            <a:r>
              <a:rPr dirty="0"/>
              <a:t>Implant</a:t>
            </a:r>
            <a:r>
              <a:rPr spc="-15" dirty="0"/>
              <a:t> </a:t>
            </a:r>
            <a:r>
              <a:rPr dirty="0"/>
              <a:t>Dentistry</a:t>
            </a:r>
            <a:r>
              <a:rPr spc="365" dirty="0"/>
              <a:t> </a:t>
            </a:r>
            <a:endParaRPr spc="-50" dirty="0"/>
          </a:p>
        </p:txBody>
      </p:sp>
      <p:sp>
        <p:nvSpPr>
          <p:cNvPr id="15" name="object 2">
            <a:extLst>
              <a:ext uri="{FF2B5EF4-FFF2-40B4-BE49-F238E27FC236}">
                <a16:creationId xmlns:a16="http://schemas.microsoft.com/office/drawing/2014/main" id="{264BFC06-81E6-ED47-729E-B1E073ECACF7}"/>
              </a:ext>
            </a:extLst>
          </p:cNvPr>
          <p:cNvSpPr txBox="1">
            <a:spLocks/>
          </p:cNvSpPr>
          <p:nvPr/>
        </p:nvSpPr>
        <p:spPr>
          <a:xfrm>
            <a:off x="2956941" y="530889"/>
            <a:ext cx="10130563" cy="443711"/>
          </a:xfrm>
          <a:prstGeom prst="rect">
            <a:avLst/>
          </a:prstGeom>
        </p:spPr>
        <p:txBody>
          <a:bodyPr vert="horz" wrap="square" lIns="0" tIns="12700" rIns="0" bIns="0" rtlCol="0">
            <a:spAutoFit/>
          </a:bodyPr>
          <a:lstStyle>
            <a:lvl1pPr>
              <a:defRPr sz="2900" b="1" i="0">
                <a:solidFill>
                  <a:srgbClr val="00589D"/>
                </a:solidFill>
                <a:latin typeface="Arial"/>
                <a:ea typeface="+mj-ea"/>
                <a:cs typeface="Arial"/>
              </a:defRPr>
            </a:lvl1pPr>
          </a:lstStyle>
          <a:p>
            <a:pPr marL="19050">
              <a:spcBef>
                <a:spcPts val="100"/>
              </a:spcBef>
            </a:pPr>
            <a:r>
              <a:rPr lang="en-US" sz="2800" dirty="0">
                <a:solidFill>
                  <a:srgbClr val="007198"/>
                </a:solidFill>
              </a:rPr>
              <a:t>Candidate Number: </a:t>
            </a:r>
            <a:r>
              <a:rPr lang="en-US" sz="2800" dirty="0">
                <a:solidFill>
                  <a:srgbClr val="83276A"/>
                </a:solidFill>
              </a:rPr>
              <a:t>{Candidate number}</a:t>
            </a:r>
          </a:p>
        </p:txBody>
      </p:sp>
      <p:sp>
        <p:nvSpPr>
          <p:cNvPr id="17" name="object 13">
            <a:extLst>
              <a:ext uri="{FF2B5EF4-FFF2-40B4-BE49-F238E27FC236}">
                <a16:creationId xmlns:a16="http://schemas.microsoft.com/office/drawing/2014/main" id="{53B57801-35FA-C9B2-E0BC-491E7F7954D2}"/>
              </a:ext>
            </a:extLst>
          </p:cNvPr>
          <p:cNvSpPr txBox="1"/>
          <p:nvPr/>
        </p:nvSpPr>
        <p:spPr>
          <a:xfrm>
            <a:off x="1295400" y="1458219"/>
            <a:ext cx="8991600" cy="874598"/>
          </a:xfrm>
          <a:prstGeom prst="rect">
            <a:avLst/>
          </a:prstGeom>
        </p:spPr>
        <p:txBody>
          <a:bodyPr vert="horz" wrap="square" lIns="0" tIns="12700" rIns="0" bIns="0" rtlCol="0">
            <a:spAutoFit/>
          </a:bodyPr>
          <a:lstStyle/>
          <a:p>
            <a:pPr marL="298450" marR="5080" indent="-285750" algn="ctr">
              <a:spcBef>
                <a:spcPts val="120"/>
              </a:spcBef>
              <a:buFont typeface="Wingdings" panose="05000000000000000000" pitchFamily="2" charset="2"/>
              <a:buChar char="Ø"/>
            </a:pPr>
            <a:r>
              <a:rPr lang="en-US" sz="3200" dirty="0">
                <a:solidFill>
                  <a:srgbClr val="83276A"/>
                </a:solidFill>
                <a:effectLst>
                  <a:outerShdw blurRad="38100" dist="38100" dir="2700000" algn="tl">
                    <a:srgbClr val="000000">
                      <a:alpha val="43137"/>
                    </a:srgbClr>
                  </a:outerShdw>
                </a:effectLst>
                <a:latin typeface="Arial"/>
                <a:cs typeface="Arial"/>
              </a:rPr>
              <a:t>Surgical Procedures</a:t>
            </a:r>
            <a:br>
              <a:rPr lang="en-US" sz="2400" dirty="0">
                <a:solidFill>
                  <a:srgbClr val="221F1F"/>
                </a:solidFill>
                <a:latin typeface="Arial"/>
                <a:cs typeface="Arial"/>
              </a:rPr>
            </a:br>
            <a:endParaRPr lang="en-US" sz="2400" dirty="0">
              <a:latin typeface="Arial"/>
              <a:cs typeface="Arial"/>
            </a:endParaRPr>
          </a:p>
        </p:txBody>
      </p:sp>
      <p:sp>
        <p:nvSpPr>
          <p:cNvPr id="2" name="TextBox 1">
            <a:extLst>
              <a:ext uri="{FF2B5EF4-FFF2-40B4-BE49-F238E27FC236}">
                <a16:creationId xmlns:a16="http://schemas.microsoft.com/office/drawing/2014/main" id="{66AE62CA-947A-762D-8295-9BAF14D2DC52}"/>
              </a:ext>
            </a:extLst>
          </p:cNvPr>
          <p:cNvSpPr txBox="1"/>
          <p:nvPr/>
        </p:nvSpPr>
        <p:spPr>
          <a:xfrm>
            <a:off x="62861" y="1963485"/>
            <a:ext cx="11900539" cy="1092607"/>
          </a:xfrm>
          <a:prstGeom prst="rect">
            <a:avLst/>
          </a:prstGeom>
          <a:noFill/>
        </p:spPr>
        <p:txBody>
          <a:bodyPr wrap="square" rtlCol="0">
            <a:spAutoFit/>
          </a:bodyPr>
          <a:lstStyle/>
          <a:p>
            <a:pPr algn="ctr"/>
            <a:r>
              <a:rPr lang="en-US" sz="1100" b="0" i="0" u="none" strike="noStrike" baseline="0" dirty="0">
                <a:solidFill>
                  <a:srgbClr val="000000"/>
                </a:solidFill>
                <a:latin typeface="Arial" panose="020B0604020202020204" pitchFamily="34" charset="0"/>
              </a:rPr>
              <a:t>In a written, detailed operative report, describe the type and amount of anesthesia, instruments and materials used, suture type and techniques, surgical and postoperative complications.</a:t>
            </a:r>
            <a:r>
              <a:rPr lang="en-US" sz="1800" b="0" i="0" u="none" strike="noStrike" baseline="0" dirty="0">
                <a:solidFill>
                  <a:srgbClr val="000000"/>
                </a:solidFill>
                <a:latin typeface="Arial" panose="020B0604020202020204" pitchFamily="34" charset="0"/>
              </a:rPr>
              <a:t>	</a:t>
            </a:r>
          </a:p>
          <a:p>
            <a:pPr algn="ctr"/>
            <a:r>
              <a:rPr lang="en-US" sz="1800" b="0" i="0" u="none" strike="noStrike" baseline="0" dirty="0">
                <a:solidFill>
                  <a:srgbClr val="000000"/>
                </a:solidFill>
                <a:latin typeface="Arial" panose="020B0604020202020204" pitchFamily="34" charset="0"/>
              </a:rPr>
              <a:t>	</a:t>
            </a:r>
          </a:p>
          <a:p>
            <a:pPr algn="ctr"/>
            <a:r>
              <a:rPr lang="en-US" sz="1800" b="0" i="0" u="none" strike="noStrike" baseline="0" dirty="0">
                <a:solidFill>
                  <a:srgbClr val="000000"/>
                </a:solidFill>
                <a:latin typeface="Arial" panose="020B0604020202020204" pitchFamily="34" charset="0"/>
              </a:rPr>
              <a:t>	</a:t>
            </a:r>
          </a:p>
        </p:txBody>
      </p:sp>
      <p:sp>
        <p:nvSpPr>
          <p:cNvPr id="13" name="TextBox 12">
            <a:extLst>
              <a:ext uri="{FF2B5EF4-FFF2-40B4-BE49-F238E27FC236}">
                <a16:creationId xmlns:a16="http://schemas.microsoft.com/office/drawing/2014/main" id="{21713A3B-96AE-2F3F-D70D-7FBDD6E3A9C6}"/>
              </a:ext>
            </a:extLst>
          </p:cNvPr>
          <p:cNvSpPr txBox="1"/>
          <p:nvPr/>
        </p:nvSpPr>
        <p:spPr>
          <a:xfrm>
            <a:off x="373420" y="2438004"/>
            <a:ext cx="11132297" cy="369332"/>
          </a:xfrm>
          <a:prstGeom prst="rect">
            <a:avLst/>
          </a:prstGeom>
          <a:noFill/>
        </p:spPr>
        <p:txBody>
          <a:bodyPr wrap="square" rtlCol="0">
            <a:spAutoFit/>
          </a:bodyPr>
          <a:lstStyle/>
          <a:p>
            <a:r>
              <a:rPr lang="en-US" sz="1800" dirty="0">
                <a:solidFill>
                  <a:srgbClr val="221F1F"/>
                </a:solidFill>
                <a:latin typeface="Arial"/>
                <a:cs typeface="Arial"/>
              </a:rPr>
              <a:t>Copy your text here using the same font and size.</a:t>
            </a:r>
            <a:endParaRPr lang="en-US" dirty="0"/>
          </a:p>
        </p:txBody>
      </p:sp>
      <p:sp>
        <p:nvSpPr>
          <p:cNvPr id="16" name="object 13">
            <a:extLst>
              <a:ext uri="{FF2B5EF4-FFF2-40B4-BE49-F238E27FC236}">
                <a16:creationId xmlns:a16="http://schemas.microsoft.com/office/drawing/2014/main" id="{D43CC712-EA49-728E-4BBE-BA44210F0932}"/>
              </a:ext>
            </a:extLst>
          </p:cNvPr>
          <p:cNvSpPr txBox="1"/>
          <p:nvPr/>
        </p:nvSpPr>
        <p:spPr>
          <a:xfrm>
            <a:off x="1371600" y="3996972"/>
            <a:ext cx="8991600" cy="874598"/>
          </a:xfrm>
          <a:prstGeom prst="rect">
            <a:avLst/>
          </a:prstGeom>
        </p:spPr>
        <p:txBody>
          <a:bodyPr vert="horz" wrap="square" lIns="0" tIns="12700" rIns="0" bIns="0" rtlCol="0">
            <a:spAutoFit/>
          </a:bodyPr>
          <a:lstStyle/>
          <a:p>
            <a:pPr marL="298450" marR="5080" indent="-285750" algn="ctr">
              <a:spcBef>
                <a:spcPts val="120"/>
              </a:spcBef>
              <a:buFont typeface="Wingdings" panose="05000000000000000000" pitchFamily="2" charset="2"/>
              <a:buChar char="Ø"/>
            </a:pPr>
            <a:r>
              <a:rPr lang="en-US" sz="3200" dirty="0">
                <a:solidFill>
                  <a:srgbClr val="83276A"/>
                </a:solidFill>
                <a:effectLst>
                  <a:outerShdw blurRad="38100" dist="38100" dir="2700000" algn="tl">
                    <a:srgbClr val="000000">
                      <a:alpha val="43137"/>
                    </a:srgbClr>
                  </a:outerShdw>
                </a:effectLst>
                <a:latin typeface="Arial"/>
                <a:cs typeface="Arial"/>
              </a:rPr>
              <a:t>Prosthetic Procedures</a:t>
            </a:r>
            <a:br>
              <a:rPr lang="en-US" sz="2400" dirty="0">
                <a:solidFill>
                  <a:srgbClr val="221F1F"/>
                </a:solidFill>
                <a:latin typeface="Arial"/>
                <a:cs typeface="Arial"/>
              </a:rPr>
            </a:br>
            <a:endParaRPr lang="en-US" sz="2400" dirty="0">
              <a:latin typeface="Arial"/>
              <a:cs typeface="Arial"/>
            </a:endParaRPr>
          </a:p>
        </p:txBody>
      </p:sp>
      <p:sp>
        <p:nvSpPr>
          <p:cNvPr id="19" name="TextBox 18">
            <a:extLst>
              <a:ext uri="{FF2B5EF4-FFF2-40B4-BE49-F238E27FC236}">
                <a16:creationId xmlns:a16="http://schemas.microsoft.com/office/drawing/2014/main" id="{6B5D51DB-30C8-D293-D4ED-9E9861E94F88}"/>
              </a:ext>
            </a:extLst>
          </p:cNvPr>
          <p:cNvSpPr txBox="1"/>
          <p:nvPr/>
        </p:nvSpPr>
        <p:spPr>
          <a:xfrm>
            <a:off x="144460" y="4443295"/>
            <a:ext cx="11900539" cy="646331"/>
          </a:xfrm>
          <a:prstGeom prst="rect">
            <a:avLst/>
          </a:prstGeom>
          <a:noFill/>
        </p:spPr>
        <p:txBody>
          <a:bodyPr wrap="square" rtlCol="0">
            <a:spAutoFit/>
          </a:bodyPr>
          <a:lstStyle/>
          <a:p>
            <a:pPr algn="ctr"/>
            <a:r>
              <a:rPr lang="en-US" sz="1100" b="0" i="0" u="none" strike="noStrike" baseline="0" dirty="0">
                <a:solidFill>
                  <a:srgbClr val="000000"/>
                </a:solidFill>
                <a:latin typeface="Arial" panose="020B0604020202020204" pitchFamily="34" charset="0"/>
              </a:rPr>
              <a:t>In a written, detailed operative report, describe the prosthetic procedures.</a:t>
            </a:r>
            <a:r>
              <a:rPr lang="en-US" sz="1800" b="0" i="0" u="none" strike="noStrike" baseline="0" dirty="0">
                <a:solidFill>
                  <a:srgbClr val="000000"/>
                </a:solidFill>
                <a:latin typeface="Arial" panose="020B0604020202020204" pitchFamily="34" charset="0"/>
              </a:rPr>
              <a:t>	</a:t>
            </a:r>
          </a:p>
          <a:p>
            <a:pPr algn="ctr"/>
            <a:r>
              <a:rPr lang="en-US" sz="1800" b="0" i="0" u="none" strike="noStrike" baseline="0" dirty="0">
                <a:solidFill>
                  <a:srgbClr val="000000"/>
                </a:solidFill>
                <a:latin typeface="Arial" panose="020B0604020202020204" pitchFamily="34" charset="0"/>
              </a:rPr>
              <a:t>	</a:t>
            </a:r>
          </a:p>
        </p:txBody>
      </p:sp>
      <p:sp>
        <p:nvSpPr>
          <p:cNvPr id="20" name="TextBox 19">
            <a:extLst>
              <a:ext uri="{FF2B5EF4-FFF2-40B4-BE49-F238E27FC236}">
                <a16:creationId xmlns:a16="http://schemas.microsoft.com/office/drawing/2014/main" id="{CAD145EF-9FF7-70D0-2956-83ACF52E83D0}"/>
              </a:ext>
            </a:extLst>
          </p:cNvPr>
          <p:cNvSpPr txBox="1"/>
          <p:nvPr/>
        </p:nvSpPr>
        <p:spPr>
          <a:xfrm>
            <a:off x="373420" y="4870319"/>
            <a:ext cx="11132297" cy="369332"/>
          </a:xfrm>
          <a:prstGeom prst="rect">
            <a:avLst/>
          </a:prstGeom>
          <a:noFill/>
        </p:spPr>
        <p:txBody>
          <a:bodyPr wrap="square" rtlCol="0">
            <a:spAutoFit/>
          </a:bodyPr>
          <a:lstStyle/>
          <a:p>
            <a:r>
              <a:rPr lang="en-US" sz="1800" dirty="0">
                <a:solidFill>
                  <a:srgbClr val="221F1F"/>
                </a:solidFill>
                <a:latin typeface="Arial"/>
                <a:cs typeface="Arial"/>
              </a:rPr>
              <a:t>Copy your text here using the same font and size.</a:t>
            </a:r>
            <a:endParaRPr lang="en-US" dirty="0"/>
          </a:p>
        </p:txBody>
      </p:sp>
    </p:spTree>
    <p:extLst>
      <p:ext uri="{BB962C8B-B14F-4D97-AF65-F5344CB8AC3E}">
        <p14:creationId xmlns:p14="http://schemas.microsoft.com/office/powerpoint/2010/main" val="234917583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9A6FE9-EE84-BDD7-2FB5-B5356695F349}"/>
            </a:ext>
          </a:extLst>
        </p:cNvPr>
        <p:cNvGrpSpPr/>
        <p:nvPr/>
      </p:nvGrpSpPr>
      <p:grpSpPr>
        <a:xfrm>
          <a:off x="0" y="0"/>
          <a:ext cx="0" cy="0"/>
          <a:chOff x="0" y="0"/>
          <a:chExt cx="0" cy="0"/>
        </a:xfrm>
      </p:grpSpPr>
      <p:grpSp>
        <p:nvGrpSpPr>
          <p:cNvPr id="3" name="object 3">
            <a:extLst>
              <a:ext uri="{FF2B5EF4-FFF2-40B4-BE49-F238E27FC236}">
                <a16:creationId xmlns:a16="http://schemas.microsoft.com/office/drawing/2014/main" id="{82341E90-D930-1E3F-8CA3-D4993056C80F}"/>
              </a:ext>
            </a:extLst>
          </p:cNvPr>
          <p:cNvGrpSpPr/>
          <p:nvPr/>
        </p:nvGrpSpPr>
        <p:grpSpPr>
          <a:xfrm>
            <a:off x="0" y="0"/>
            <a:ext cx="12189460" cy="1392555"/>
            <a:chOff x="0" y="0"/>
            <a:chExt cx="12189460" cy="1392555"/>
          </a:xfrm>
        </p:grpSpPr>
        <p:sp>
          <p:nvSpPr>
            <p:cNvPr id="4" name="object 4">
              <a:extLst>
                <a:ext uri="{FF2B5EF4-FFF2-40B4-BE49-F238E27FC236}">
                  <a16:creationId xmlns:a16="http://schemas.microsoft.com/office/drawing/2014/main" id="{04E69091-6344-B3BB-0939-C15C320032A3}"/>
                </a:ext>
              </a:extLst>
            </p:cNvPr>
            <p:cNvSpPr/>
            <p:nvPr/>
          </p:nvSpPr>
          <p:spPr>
            <a:xfrm>
              <a:off x="0" y="0"/>
              <a:ext cx="12189460" cy="1375410"/>
            </a:xfrm>
            <a:custGeom>
              <a:avLst/>
              <a:gdLst/>
              <a:ahLst/>
              <a:cxnLst/>
              <a:rect l="l" t="t" r="r" b="b"/>
              <a:pathLst>
                <a:path w="12189460" h="1375410">
                  <a:moveTo>
                    <a:pt x="12188952" y="0"/>
                  </a:moveTo>
                  <a:lnTo>
                    <a:pt x="10822457" y="0"/>
                  </a:lnTo>
                  <a:lnTo>
                    <a:pt x="0" y="0"/>
                  </a:lnTo>
                  <a:lnTo>
                    <a:pt x="0" y="226783"/>
                  </a:lnTo>
                  <a:lnTo>
                    <a:pt x="10822457" y="226783"/>
                  </a:lnTo>
                  <a:lnTo>
                    <a:pt x="10822457" y="1375003"/>
                  </a:lnTo>
                  <a:lnTo>
                    <a:pt x="12188952" y="1375003"/>
                  </a:lnTo>
                  <a:lnTo>
                    <a:pt x="12188952" y="226783"/>
                  </a:lnTo>
                  <a:lnTo>
                    <a:pt x="12188952" y="0"/>
                  </a:lnTo>
                  <a:close/>
                </a:path>
              </a:pathLst>
            </a:custGeom>
            <a:solidFill>
              <a:srgbClr val="007699"/>
            </a:solidFill>
          </p:spPr>
          <p:txBody>
            <a:bodyPr wrap="square" lIns="0" tIns="0" rIns="0" bIns="0" rtlCol="0"/>
            <a:lstStyle/>
            <a:p>
              <a:endParaRPr/>
            </a:p>
          </p:txBody>
        </p:sp>
        <p:sp>
          <p:nvSpPr>
            <p:cNvPr id="5" name="object 5">
              <a:extLst>
                <a:ext uri="{FF2B5EF4-FFF2-40B4-BE49-F238E27FC236}">
                  <a16:creationId xmlns:a16="http://schemas.microsoft.com/office/drawing/2014/main" id="{DCB2E694-8B0A-0DB3-346B-A733A68A2552}"/>
                </a:ext>
              </a:extLst>
            </p:cNvPr>
            <p:cNvSpPr/>
            <p:nvPr/>
          </p:nvSpPr>
          <p:spPr>
            <a:xfrm>
              <a:off x="10822457" y="1368653"/>
              <a:ext cx="1366520" cy="12700"/>
            </a:xfrm>
            <a:custGeom>
              <a:avLst/>
              <a:gdLst/>
              <a:ahLst/>
              <a:cxnLst/>
              <a:rect l="l" t="t" r="r" b="b"/>
              <a:pathLst>
                <a:path w="1366520" h="12700">
                  <a:moveTo>
                    <a:pt x="0" y="12700"/>
                  </a:moveTo>
                  <a:lnTo>
                    <a:pt x="1366494" y="12700"/>
                  </a:lnTo>
                  <a:lnTo>
                    <a:pt x="1366494" y="0"/>
                  </a:lnTo>
                  <a:lnTo>
                    <a:pt x="0" y="0"/>
                  </a:lnTo>
                  <a:lnTo>
                    <a:pt x="0" y="12700"/>
                  </a:lnTo>
                  <a:close/>
                </a:path>
              </a:pathLst>
            </a:custGeom>
            <a:solidFill>
              <a:srgbClr val="FFFFFF"/>
            </a:solidFill>
          </p:spPr>
          <p:txBody>
            <a:bodyPr wrap="square" lIns="0" tIns="0" rIns="0" bIns="0" rtlCol="0"/>
            <a:lstStyle/>
            <a:p>
              <a:endParaRPr/>
            </a:p>
          </p:txBody>
        </p:sp>
        <p:sp>
          <p:nvSpPr>
            <p:cNvPr id="6" name="object 6">
              <a:extLst>
                <a:ext uri="{FF2B5EF4-FFF2-40B4-BE49-F238E27FC236}">
                  <a16:creationId xmlns:a16="http://schemas.microsoft.com/office/drawing/2014/main" id="{4961289C-C48C-3FDC-0337-118584ACBE53}"/>
                </a:ext>
              </a:extLst>
            </p:cNvPr>
            <p:cNvSpPr/>
            <p:nvPr/>
          </p:nvSpPr>
          <p:spPr>
            <a:xfrm>
              <a:off x="10822457" y="0"/>
              <a:ext cx="0" cy="1375410"/>
            </a:xfrm>
            <a:custGeom>
              <a:avLst/>
              <a:gdLst/>
              <a:ahLst/>
              <a:cxnLst/>
              <a:rect l="l" t="t" r="r" b="b"/>
              <a:pathLst>
                <a:path h="1375410">
                  <a:moveTo>
                    <a:pt x="0" y="0"/>
                  </a:moveTo>
                  <a:lnTo>
                    <a:pt x="0" y="1375003"/>
                  </a:lnTo>
                </a:path>
              </a:pathLst>
            </a:custGeom>
            <a:ln w="12700">
              <a:solidFill>
                <a:srgbClr val="FFFFFF"/>
              </a:solidFill>
            </a:ln>
          </p:spPr>
          <p:txBody>
            <a:bodyPr wrap="square" lIns="0" tIns="0" rIns="0" bIns="0" rtlCol="0"/>
            <a:lstStyle/>
            <a:p>
              <a:endParaRPr/>
            </a:p>
          </p:txBody>
        </p:sp>
        <p:sp>
          <p:nvSpPr>
            <p:cNvPr id="7" name="object 7">
              <a:extLst>
                <a:ext uri="{FF2B5EF4-FFF2-40B4-BE49-F238E27FC236}">
                  <a16:creationId xmlns:a16="http://schemas.microsoft.com/office/drawing/2014/main" id="{3F79CE6F-4265-D3D1-6185-49F274997381}"/>
                </a:ext>
              </a:extLst>
            </p:cNvPr>
            <p:cNvSpPr/>
            <p:nvPr/>
          </p:nvSpPr>
          <p:spPr>
            <a:xfrm>
              <a:off x="10822461" y="8511"/>
              <a:ext cx="1366520" cy="1366520"/>
            </a:xfrm>
            <a:custGeom>
              <a:avLst/>
              <a:gdLst/>
              <a:ahLst/>
              <a:cxnLst/>
              <a:rect l="l" t="t" r="r" b="b"/>
              <a:pathLst>
                <a:path w="1366520" h="1366520">
                  <a:moveTo>
                    <a:pt x="1366494" y="0"/>
                  </a:moveTo>
                  <a:lnTo>
                    <a:pt x="0" y="1366494"/>
                  </a:lnTo>
                  <a:lnTo>
                    <a:pt x="1366494" y="1366494"/>
                  </a:lnTo>
                  <a:lnTo>
                    <a:pt x="1366494" y="0"/>
                  </a:lnTo>
                  <a:close/>
                </a:path>
              </a:pathLst>
            </a:custGeom>
            <a:solidFill>
              <a:srgbClr val="004E66"/>
            </a:solidFill>
          </p:spPr>
          <p:txBody>
            <a:bodyPr wrap="square" lIns="0" tIns="0" rIns="0" bIns="0" rtlCol="0"/>
            <a:lstStyle/>
            <a:p>
              <a:endParaRPr/>
            </a:p>
          </p:txBody>
        </p:sp>
        <p:sp>
          <p:nvSpPr>
            <p:cNvPr id="8" name="object 8">
              <a:extLst>
                <a:ext uri="{FF2B5EF4-FFF2-40B4-BE49-F238E27FC236}">
                  <a16:creationId xmlns:a16="http://schemas.microsoft.com/office/drawing/2014/main" id="{7FB281B9-73A5-696F-A707-0B34A3C69C6E}"/>
                </a:ext>
              </a:extLst>
            </p:cNvPr>
            <p:cNvSpPr/>
            <p:nvPr/>
          </p:nvSpPr>
          <p:spPr>
            <a:xfrm>
              <a:off x="0" y="1275626"/>
              <a:ext cx="2957195" cy="116839"/>
            </a:xfrm>
            <a:custGeom>
              <a:avLst/>
              <a:gdLst/>
              <a:ahLst/>
              <a:cxnLst/>
              <a:rect l="l" t="t" r="r" b="b"/>
              <a:pathLst>
                <a:path w="2957195" h="116840">
                  <a:moveTo>
                    <a:pt x="0" y="116649"/>
                  </a:moveTo>
                  <a:lnTo>
                    <a:pt x="2956941" y="116649"/>
                  </a:lnTo>
                  <a:lnTo>
                    <a:pt x="2956941" y="0"/>
                  </a:lnTo>
                  <a:lnTo>
                    <a:pt x="0" y="0"/>
                  </a:lnTo>
                  <a:lnTo>
                    <a:pt x="0" y="116649"/>
                  </a:lnTo>
                  <a:close/>
                </a:path>
              </a:pathLst>
            </a:custGeom>
            <a:solidFill>
              <a:srgbClr val="007198"/>
            </a:solidFill>
          </p:spPr>
          <p:txBody>
            <a:bodyPr wrap="square" lIns="0" tIns="0" rIns="0" bIns="0" rtlCol="0"/>
            <a:lstStyle/>
            <a:p>
              <a:endParaRPr/>
            </a:p>
          </p:txBody>
        </p:sp>
        <p:sp>
          <p:nvSpPr>
            <p:cNvPr id="9" name="object 9">
              <a:extLst>
                <a:ext uri="{FF2B5EF4-FFF2-40B4-BE49-F238E27FC236}">
                  <a16:creationId xmlns:a16="http://schemas.microsoft.com/office/drawing/2014/main" id="{62E45AF5-56F1-C7D6-25EB-49A3765A437A}"/>
                </a:ext>
              </a:extLst>
            </p:cNvPr>
            <p:cNvSpPr/>
            <p:nvPr/>
          </p:nvSpPr>
          <p:spPr>
            <a:xfrm>
              <a:off x="2956941" y="1275626"/>
              <a:ext cx="3044190" cy="116839"/>
            </a:xfrm>
            <a:custGeom>
              <a:avLst/>
              <a:gdLst/>
              <a:ahLst/>
              <a:cxnLst/>
              <a:rect l="l" t="t" r="r" b="b"/>
              <a:pathLst>
                <a:path w="3044190" h="116840">
                  <a:moveTo>
                    <a:pt x="0" y="116649"/>
                  </a:moveTo>
                  <a:lnTo>
                    <a:pt x="3043745" y="116649"/>
                  </a:lnTo>
                  <a:lnTo>
                    <a:pt x="3043745" y="0"/>
                  </a:lnTo>
                  <a:lnTo>
                    <a:pt x="0" y="0"/>
                  </a:lnTo>
                  <a:lnTo>
                    <a:pt x="0" y="116649"/>
                  </a:lnTo>
                  <a:close/>
                </a:path>
              </a:pathLst>
            </a:custGeom>
            <a:solidFill>
              <a:srgbClr val="83276A"/>
            </a:solidFill>
          </p:spPr>
          <p:txBody>
            <a:bodyPr wrap="square" lIns="0" tIns="0" rIns="0" bIns="0" rtlCol="0"/>
            <a:lstStyle/>
            <a:p>
              <a:endParaRPr/>
            </a:p>
          </p:txBody>
        </p:sp>
        <p:sp>
          <p:nvSpPr>
            <p:cNvPr id="10" name="object 10">
              <a:extLst>
                <a:ext uri="{FF2B5EF4-FFF2-40B4-BE49-F238E27FC236}">
                  <a16:creationId xmlns:a16="http://schemas.microsoft.com/office/drawing/2014/main" id="{3419835C-A3EF-E623-FD7F-0170E65C8322}"/>
                </a:ext>
              </a:extLst>
            </p:cNvPr>
            <p:cNvSpPr/>
            <p:nvPr/>
          </p:nvSpPr>
          <p:spPr>
            <a:xfrm>
              <a:off x="6000686" y="1275626"/>
              <a:ext cx="3357245" cy="116839"/>
            </a:xfrm>
            <a:custGeom>
              <a:avLst/>
              <a:gdLst/>
              <a:ahLst/>
              <a:cxnLst/>
              <a:rect l="l" t="t" r="r" b="b"/>
              <a:pathLst>
                <a:path w="3357245" h="116840">
                  <a:moveTo>
                    <a:pt x="0" y="116649"/>
                  </a:moveTo>
                  <a:lnTo>
                    <a:pt x="3356749" y="116649"/>
                  </a:lnTo>
                  <a:lnTo>
                    <a:pt x="3356749" y="0"/>
                  </a:lnTo>
                  <a:lnTo>
                    <a:pt x="0" y="0"/>
                  </a:lnTo>
                  <a:lnTo>
                    <a:pt x="0" y="116649"/>
                  </a:lnTo>
                  <a:close/>
                </a:path>
              </a:pathLst>
            </a:custGeom>
            <a:solidFill>
              <a:srgbClr val="033B6A"/>
            </a:solidFill>
          </p:spPr>
          <p:txBody>
            <a:bodyPr wrap="square" lIns="0" tIns="0" rIns="0" bIns="0" rtlCol="0"/>
            <a:lstStyle/>
            <a:p>
              <a:endParaRPr/>
            </a:p>
          </p:txBody>
        </p:sp>
        <p:sp>
          <p:nvSpPr>
            <p:cNvPr id="11" name="object 11">
              <a:extLst>
                <a:ext uri="{FF2B5EF4-FFF2-40B4-BE49-F238E27FC236}">
                  <a16:creationId xmlns:a16="http://schemas.microsoft.com/office/drawing/2014/main" id="{DAA7425D-5430-32A3-E0E1-E2680A057C8E}"/>
                </a:ext>
              </a:extLst>
            </p:cNvPr>
            <p:cNvSpPr/>
            <p:nvPr/>
          </p:nvSpPr>
          <p:spPr>
            <a:xfrm>
              <a:off x="9357436" y="1275626"/>
              <a:ext cx="2832100" cy="116839"/>
            </a:xfrm>
            <a:custGeom>
              <a:avLst/>
              <a:gdLst/>
              <a:ahLst/>
              <a:cxnLst/>
              <a:rect l="l" t="t" r="r" b="b"/>
              <a:pathLst>
                <a:path w="2832100" h="116840">
                  <a:moveTo>
                    <a:pt x="2831515" y="0"/>
                  </a:moveTo>
                  <a:lnTo>
                    <a:pt x="0" y="0"/>
                  </a:lnTo>
                  <a:lnTo>
                    <a:pt x="0" y="116649"/>
                  </a:lnTo>
                  <a:lnTo>
                    <a:pt x="2831515" y="116649"/>
                  </a:lnTo>
                  <a:lnTo>
                    <a:pt x="2831515" y="0"/>
                  </a:lnTo>
                  <a:close/>
                </a:path>
              </a:pathLst>
            </a:custGeom>
            <a:solidFill>
              <a:srgbClr val="1F6A84"/>
            </a:solidFill>
          </p:spPr>
          <p:txBody>
            <a:bodyPr wrap="square" lIns="0" tIns="0" rIns="0" bIns="0" rtlCol="0"/>
            <a:lstStyle/>
            <a:p>
              <a:endParaRPr/>
            </a:p>
          </p:txBody>
        </p:sp>
        <p:pic>
          <p:nvPicPr>
            <p:cNvPr id="12" name="object 12">
              <a:extLst>
                <a:ext uri="{FF2B5EF4-FFF2-40B4-BE49-F238E27FC236}">
                  <a16:creationId xmlns:a16="http://schemas.microsoft.com/office/drawing/2014/main" id="{C2459ADB-55EB-88DE-4D93-60FEA176FC78}"/>
                </a:ext>
              </a:extLst>
            </p:cNvPr>
            <p:cNvPicPr/>
            <p:nvPr/>
          </p:nvPicPr>
          <p:blipFill>
            <a:blip r:embed="rId2" cstate="print"/>
            <a:stretch>
              <a:fillRect/>
            </a:stretch>
          </p:blipFill>
          <p:spPr>
            <a:xfrm>
              <a:off x="577773" y="266509"/>
              <a:ext cx="1845106" cy="917575"/>
            </a:xfrm>
            <a:prstGeom prst="rect">
              <a:avLst/>
            </a:prstGeom>
          </p:spPr>
        </p:pic>
      </p:grpSp>
      <p:sp>
        <p:nvSpPr>
          <p:cNvPr id="14" name="object 14">
            <a:extLst>
              <a:ext uri="{FF2B5EF4-FFF2-40B4-BE49-F238E27FC236}">
                <a16:creationId xmlns:a16="http://schemas.microsoft.com/office/drawing/2014/main" id="{34D21C3A-5F2D-3A3B-99D1-844C83170093}"/>
              </a:ext>
            </a:extLst>
          </p:cNvPr>
          <p:cNvSpPr txBox="1">
            <a:spLocks noGrp="1"/>
          </p:cNvSpPr>
          <p:nvPr>
            <p:ph type="ftr" sz="quarter" idx="5"/>
          </p:nvPr>
        </p:nvSpPr>
        <p:spPr>
          <a:xfrm>
            <a:off x="4038212" y="6622993"/>
            <a:ext cx="4113033" cy="205184"/>
          </a:xfrm>
          <a:prstGeom prst="rect">
            <a:avLst/>
          </a:prstGeom>
        </p:spPr>
        <p:txBody>
          <a:bodyPr vert="horz" wrap="square" lIns="0" tIns="0" rIns="0" bIns="0" rtlCol="0">
            <a:spAutoFit/>
          </a:bodyPr>
          <a:lstStyle/>
          <a:p>
            <a:pPr marL="12700">
              <a:lnSpc>
                <a:spcPts val="1645"/>
              </a:lnSpc>
            </a:pPr>
            <a:r>
              <a:rPr lang="en-US" dirty="0"/>
              <a:t>2027</a:t>
            </a:r>
            <a:r>
              <a:rPr lang="en-US" spc="360" dirty="0"/>
              <a:t> </a:t>
            </a:r>
            <a:r>
              <a:rPr dirty="0"/>
              <a:t>|</a:t>
            </a:r>
            <a:r>
              <a:rPr spc="310" dirty="0"/>
              <a:t> </a:t>
            </a:r>
            <a:r>
              <a:rPr dirty="0"/>
              <a:t>American</a:t>
            </a:r>
            <a:r>
              <a:rPr spc="-70" dirty="0"/>
              <a:t> </a:t>
            </a:r>
            <a:r>
              <a:rPr dirty="0"/>
              <a:t>Academy</a:t>
            </a:r>
            <a:r>
              <a:rPr spc="-10" dirty="0"/>
              <a:t> </a:t>
            </a:r>
            <a:r>
              <a:rPr dirty="0"/>
              <a:t>of</a:t>
            </a:r>
            <a:r>
              <a:rPr spc="-10" dirty="0"/>
              <a:t> </a:t>
            </a:r>
            <a:r>
              <a:rPr dirty="0"/>
              <a:t>Implant</a:t>
            </a:r>
            <a:r>
              <a:rPr spc="-15" dirty="0"/>
              <a:t> </a:t>
            </a:r>
            <a:r>
              <a:rPr dirty="0"/>
              <a:t>Dentistry</a:t>
            </a:r>
            <a:r>
              <a:rPr spc="365" dirty="0"/>
              <a:t> </a:t>
            </a:r>
            <a:endParaRPr spc="-50" dirty="0"/>
          </a:p>
        </p:txBody>
      </p:sp>
      <p:sp>
        <p:nvSpPr>
          <p:cNvPr id="15" name="object 2">
            <a:extLst>
              <a:ext uri="{FF2B5EF4-FFF2-40B4-BE49-F238E27FC236}">
                <a16:creationId xmlns:a16="http://schemas.microsoft.com/office/drawing/2014/main" id="{C42F2045-04F7-8B13-6209-5005934CFED8}"/>
              </a:ext>
            </a:extLst>
          </p:cNvPr>
          <p:cNvSpPr txBox="1">
            <a:spLocks/>
          </p:cNvSpPr>
          <p:nvPr/>
        </p:nvSpPr>
        <p:spPr>
          <a:xfrm>
            <a:off x="2956941" y="530889"/>
            <a:ext cx="10130563" cy="443711"/>
          </a:xfrm>
          <a:prstGeom prst="rect">
            <a:avLst/>
          </a:prstGeom>
        </p:spPr>
        <p:txBody>
          <a:bodyPr vert="horz" wrap="square" lIns="0" tIns="12700" rIns="0" bIns="0" rtlCol="0">
            <a:spAutoFit/>
          </a:bodyPr>
          <a:lstStyle>
            <a:lvl1pPr>
              <a:defRPr sz="2900" b="1" i="0">
                <a:solidFill>
                  <a:srgbClr val="00589D"/>
                </a:solidFill>
                <a:latin typeface="Arial"/>
                <a:ea typeface="+mj-ea"/>
                <a:cs typeface="Arial"/>
              </a:defRPr>
            </a:lvl1pPr>
          </a:lstStyle>
          <a:p>
            <a:pPr marL="19050">
              <a:spcBef>
                <a:spcPts val="100"/>
              </a:spcBef>
            </a:pPr>
            <a:r>
              <a:rPr lang="en-US" sz="2800" dirty="0">
                <a:solidFill>
                  <a:srgbClr val="007198"/>
                </a:solidFill>
              </a:rPr>
              <a:t>Candidate Number: </a:t>
            </a:r>
            <a:r>
              <a:rPr lang="en-US" sz="2800" dirty="0">
                <a:solidFill>
                  <a:srgbClr val="83276A"/>
                </a:solidFill>
              </a:rPr>
              <a:t>{Candidate number}</a:t>
            </a:r>
          </a:p>
        </p:txBody>
      </p:sp>
      <p:sp>
        <p:nvSpPr>
          <p:cNvPr id="17" name="object 13">
            <a:extLst>
              <a:ext uri="{FF2B5EF4-FFF2-40B4-BE49-F238E27FC236}">
                <a16:creationId xmlns:a16="http://schemas.microsoft.com/office/drawing/2014/main" id="{E8EEC4DA-ED5B-AA61-6361-C1701F9D7A20}"/>
              </a:ext>
            </a:extLst>
          </p:cNvPr>
          <p:cNvSpPr txBox="1"/>
          <p:nvPr/>
        </p:nvSpPr>
        <p:spPr>
          <a:xfrm>
            <a:off x="457200" y="1458219"/>
            <a:ext cx="10896600" cy="874598"/>
          </a:xfrm>
          <a:prstGeom prst="rect">
            <a:avLst/>
          </a:prstGeom>
        </p:spPr>
        <p:txBody>
          <a:bodyPr vert="horz" wrap="square" lIns="0" tIns="12700" rIns="0" bIns="0" rtlCol="0">
            <a:spAutoFit/>
          </a:bodyPr>
          <a:lstStyle/>
          <a:p>
            <a:pPr marL="298450" marR="5080" indent="-285750" algn="ctr">
              <a:spcBef>
                <a:spcPts val="120"/>
              </a:spcBef>
              <a:buFont typeface="Wingdings" panose="05000000000000000000" pitchFamily="2" charset="2"/>
              <a:buChar char="Ø"/>
            </a:pPr>
            <a:r>
              <a:rPr lang="en-US" sz="3200" dirty="0">
                <a:solidFill>
                  <a:srgbClr val="83276A"/>
                </a:solidFill>
                <a:effectLst>
                  <a:outerShdw blurRad="38100" dist="38100" dir="2700000" algn="tl">
                    <a:srgbClr val="000000">
                      <a:alpha val="43137"/>
                    </a:srgbClr>
                  </a:outerShdw>
                </a:effectLst>
                <a:latin typeface="Arial"/>
                <a:cs typeface="Arial"/>
              </a:rPr>
              <a:t>Comparison of Preoperative and Postoperative Diagnoses</a:t>
            </a:r>
            <a:br>
              <a:rPr lang="en-US" sz="2400" dirty="0">
                <a:solidFill>
                  <a:srgbClr val="221F1F"/>
                </a:solidFill>
                <a:latin typeface="Arial"/>
                <a:cs typeface="Arial"/>
              </a:rPr>
            </a:br>
            <a:endParaRPr lang="en-US" sz="2400" dirty="0">
              <a:latin typeface="Arial"/>
              <a:cs typeface="Arial"/>
            </a:endParaRPr>
          </a:p>
        </p:txBody>
      </p:sp>
      <p:sp>
        <p:nvSpPr>
          <p:cNvPr id="2" name="TextBox 1">
            <a:extLst>
              <a:ext uri="{FF2B5EF4-FFF2-40B4-BE49-F238E27FC236}">
                <a16:creationId xmlns:a16="http://schemas.microsoft.com/office/drawing/2014/main" id="{F5DC7B4F-E5DA-20C3-90AC-7134B3A1D739}"/>
              </a:ext>
            </a:extLst>
          </p:cNvPr>
          <p:cNvSpPr txBox="1"/>
          <p:nvPr/>
        </p:nvSpPr>
        <p:spPr>
          <a:xfrm>
            <a:off x="62861" y="1963485"/>
            <a:ext cx="11900539" cy="1092607"/>
          </a:xfrm>
          <a:prstGeom prst="rect">
            <a:avLst/>
          </a:prstGeom>
          <a:noFill/>
        </p:spPr>
        <p:txBody>
          <a:bodyPr wrap="square" rtlCol="0">
            <a:spAutoFit/>
          </a:bodyPr>
          <a:lstStyle/>
          <a:p>
            <a:pPr algn="ctr"/>
            <a:r>
              <a:rPr lang="en-US" sz="1100" b="0" i="0" u="none" strike="noStrike" baseline="0" dirty="0">
                <a:solidFill>
                  <a:srgbClr val="000000"/>
                </a:solidFill>
                <a:latin typeface="Arial" panose="020B0604020202020204" pitchFamily="34" charset="0"/>
              </a:rPr>
              <a:t>Comparison of preoperative and postoperative diagnoses.	</a:t>
            </a:r>
          </a:p>
          <a:p>
            <a:pPr algn="ctr"/>
            <a:r>
              <a:rPr lang="en-US" sz="1100" b="0" i="0" u="none" strike="noStrike" baseline="0" dirty="0">
                <a:solidFill>
                  <a:srgbClr val="000000"/>
                </a:solidFill>
                <a:latin typeface="Arial" panose="020B0604020202020204" pitchFamily="34" charset="0"/>
              </a:rPr>
              <a:t>.</a:t>
            </a:r>
            <a:r>
              <a:rPr lang="en-US" sz="1800" b="0" i="0" u="none" strike="noStrike" baseline="0" dirty="0">
                <a:solidFill>
                  <a:srgbClr val="000000"/>
                </a:solidFill>
                <a:latin typeface="Arial" panose="020B0604020202020204" pitchFamily="34" charset="0"/>
              </a:rPr>
              <a:t>	</a:t>
            </a:r>
          </a:p>
          <a:p>
            <a:pPr algn="ctr"/>
            <a:r>
              <a:rPr lang="en-US" sz="1800" b="0" i="0" u="none" strike="noStrike" baseline="0" dirty="0">
                <a:solidFill>
                  <a:srgbClr val="000000"/>
                </a:solidFill>
                <a:latin typeface="Arial" panose="020B0604020202020204" pitchFamily="34" charset="0"/>
              </a:rPr>
              <a:t>	</a:t>
            </a:r>
          </a:p>
          <a:p>
            <a:pPr algn="ctr"/>
            <a:r>
              <a:rPr lang="en-US" sz="1800" b="0" i="0" u="none" strike="noStrike" baseline="0" dirty="0">
                <a:solidFill>
                  <a:srgbClr val="000000"/>
                </a:solidFill>
                <a:latin typeface="Arial" panose="020B0604020202020204" pitchFamily="34" charset="0"/>
              </a:rPr>
              <a:t>	</a:t>
            </a:r>
          </a:p>
        </p:txBody>
      </p:sp>
      <p:sp>
        <p:nvSpPr>
          <p:cNvPr id="13" name="TextBox 12">
            <a:extLst>
              <a:ext uri="{FF2B5EF4-FFF2-40B4-BE49-F238E27FC236}">
                <a16:creationId xmlns:a16="http://schemas.microsoft.com/office/drawing/2014/main" id="{6B40C09C-82B9-CE89-BCC4-8FDCA03349C5}"/>
              </a:ext>
            </a:extLst>
          </p:cNvPr>
          <p:cNvSpPr txBox="1"/>
          <p:nvPr/>
        </p:nvSpPr>
        <p:spPr>
          <a:xfrm>
            <a:off x="373420" y="2438004"/>
            <a:ext cx="11132297" cy="369332"/>
          </a:xfrm>
          <a:prstGeom prst="rect">
            <a:avLst/>
          </a:prstGeom>
          <a:noFill/>
        </p:spPr>
        <p:txBody>
          <a:bodyPr wrap="square" rtlCol="0">
            <a:spAutoFit/>
          </a:bodyPr>
          <a:lstStyle/>
          <a:p>
            <a:r>
              <a:rPr lang="en-US" sz="1800" dirty="0">
                <a:solidFill>
                  <a:srgbClr val="221F1F"/>
                </a:solidFill>
                <a:latin typeface="Arial"/>
                <a:cs typeface="Arial"/>
              </a:rPr>
              <a:t>Copy your text here using the same font and size.</a:t>
            </a:r>
            <a:endParaRPr lang="en-US" dirty="0"/>
          </a:p>
        </p:txBody>
      </p:sp>
      <p:sp>
        <p:nvSpPr>
          <p:cNvPr id="16" name="object 13">
            <a:extLst>
              <a:ext uri="{FF2B5EF4-FFF2-40B4-BE49-F238E27FC236}">
                <a16:creationId xmlns:a16="http://schemas.microsoft.com/office/drawing/2014/main" id="{1EB008F1-C416-BB24-CAD0-3B43A4F97090}"/>
              </a:ext>
            </a:extLst>
          </p:cNvPr>
          <p:cNvSpPr txBox="1"/>
          <p:nvPr/>
        </p:nvSpPr>
        <p:spPr>
          <a:xfrm>
            <a:off x="1371600" y="3996972"/>
            <a:ext cx="8991600" cy="874598"/>
          </a:xfrm>
          <a:prstGeom prst="rect">
            <a:avLst/>
          </a:prstGeom>
        </p:spPr>
        <p:txBody>
          <a:bodyPr vert="horz" wrap="square" lIns="0" tIns="12700" rIns="0" bIns="0" rtlCol="0">
            <a:spAutoFit/>
          </a:bodyPr>
          <a:lstStyle/>
          <a:p>
            <a:pPr marL="298450" marR="5080" indent="-285750" algn="ctr">
              <a:spcBef>
                <a:spcPts val="120"/>
              </a:spcBef>
              <a:buFont typeface="Wingdings" panose="05000000000000000000" pitchFamily="2" charset="2"/>
              <a:buChar char="Ø"/>
            </a:pPr>
            <a:r>
              <a:rPr lang="en-US" sz="3200" dirty="0">
                <a:solidFill>
                  <a:srgbClr val="83276A"/>
                </a:solidFill>
                <a:effectLst>
                  <a:outerShdw blurRad="38100" dist="38100" dir="2700000" algn="tl">
                    <a:srgbClr val="000000">
                      <a:alpha val="43137"/>
                    </a:srgbClr>
                  </a:outerShdw>
                </a:effectLst>
                <a:latin typeface="Arial"/>
                <a:cs typeface="Arial"/>
              </a:rPr>
              <a:t>Patient Instructions</a:t>
            </a:r>
            <a:br>
              <a:rPr lang="en-US" sz="2400" dirty="0">
                <a:solidFill>
                  <a:srgbClr val="221F1F"/>
                </a:solidFill>
                <a:latin typeface="Arial"/>
                <a:cs typeface="Arial"/>
              </a:rPr>
            </a:br>
            <a:endParaRPr lang="en-US" sz="2400" dirty="0">
              <a:latin typeface="Arial"/>
              <a:cs typeface="Arial"/>
            </a:endParaRPr>
          </a:p>
        </p:txBody>
      </p:sp>
      <p:sp>
        <p:nvSpPr>
          <p:cNvPr id="19" name="TextBox 18">
            <a:extLst>
              <a:ext uri="{FF2B5EF4-FFF2-40B4-BE49-F238E27FC236}">
                <a16:creationId xmlns:a16="http://schemas.microsoft.com/office/drawing/2014/main" id="{FD979B73-9421-8050-8473-F7620BF6B286}"/>
              </a:ext>
            </a:extLst>
          </p:cNvPr>
          <p:cNvSpPr txBox="1"/>
          <p:nvPr/>
        </p:nvSpPr>
        <p:spPr>
          <a:xfrm>
            <a:off x="144460" y="4443295"/>
            <a:ext cx="11900539" cy="646331"/>
          </a:xfrm>
          <a:prstGeom prst="rect">
            <a:avLst/>
          </a:prstGeom>
          <a:noFill/>
        </p:spPr>
        <p:txBody>
          <a:bodyPr wrap="square" rtlCol="0">
            <a:spAutoFit/>
          </a:bodyPr>
          <a:lstStyle/>
          <a:p>
            <a:pPr algn="ctr"/>
            <a:r>
              <a:rPr lang="en-US" sz="1100" b="0" i="0" u="none" strike="noStrike" baseline="0" dirty="0">
                <a:solidFill>
                  <a:srgbClr val="000000"/>
                </a:solidFill>
                <a:latin typeface="Arial" panose="020B0604020202020204" pitchFamily="34" charset="0"/>
              </a:rPr>
              <a:t>In a written, detailed operative report, describe the patient instructions including diet, temporization, and any prosthetics.</a:t>
            </a:r>
            <a:r>
              <a:rPr lang="en-US" sz="1800" b="0" i="0" u="none" strike="noStrike" baseline="0" dirty="0">
                <a:solidFill>
                  <a:srgbClr val="000000"/>
                </a:solidFill>
                <a:latin typeface="Arial" panose="020B0604020202020204" pitchFamily="34" charset="0"/>
              </a:rPr>
              <a:t>	</a:t>
            </a:r>
          </a:p>
          <a:p>
            <a:pPr algn="ctr"/>
            <a:r>
              <a:rPr lang="en-US" sz="1800" b="0" i="0" u="none" strike="noStrike" baseline="0" dirty="0">
                <a:solidFill>
                  <a:srgbClr val="000000"/>
                </a:solidFill>
                <a:latin typeface="Arial" panose="020B0604020202020204" pitchFamily="34" charset="0"/>
              </a:rPr>
              <a:t>	</a:t>
            </a:r>
          </a:p>
        </p:txBody>
      </p:sp>
      <p:sp>
        <p:nvSpPr>
          <p:cNvPr id="20" name="TextBox 19">
            <a:extLst>
              <a:ext uri="{FF2B5EF4-FFF2-40B4-BE49-F238E27FC236}">
                <a16:creationId xmlns:a16="http://schemas.microsoft.com/office/drawing/2014/main" id="{D58F7809-3705-49F4-F34A-F0C9B30E624D}"/>
              </a:ext>
            </a:extLst>
          </p:cNvPr>
          <p:cNvSpPr txBox="1"/>
          <p:nvPr/>
        </p:nvSpPr>
        <p:spPr>
          <a:xfrm>
            <a:off x="373420" y="4870319"/>
            <a:ext cx="11132297" cy="369332"/>
          </a:xfrm>
          <a:prstGeom prst="rect">
            <a:avLst/>
          </a:prstGeom>
          <a:noFill/>
        </p:spPr>
        <p:txBody>
          <a:bodyPr wrap="square" rtlCol="0">
            <a:spAutoFit/>
          </a:bodyPr>
          <a:lstStyle/>
          <a:p>
            <a:r>
              <a:rPr lang="en-US" sz="1800" dirty="0">
                <a:solidFill>
                  <a:srgbClr val="221F1F"/>
                </a:solidFill>
                <a:latin typeface="Arial"/>
                <a:cs typeface="Arial"/>
              </a:rPr>
              <a:t>Copy your text here using the same font and size.</a:t>
            </a:r>
            <a:endParaRPr lang="en-US" dirty="0"/>
          </a:p>
        </p:txBody>
      </p:sp>
    </p:spTree>
    <p:extLst>
      <p:ext uri="{BB962C8B-B14F-4D97-AF65-F5344CB8AC3E}">
        <p14:creationId xmlns:p14="http://schemas.microsoft.com/office/powerpoint/2010/main" val="83840939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A2519A-253C-3E35-E941-EEDC06688576}"/>
            </a:ext>
          </a:extLst>
        </p:cNvPr>
        <p:cNvGrpSpPr/>
        <p:nvPr/>
      </p:nvGrpSpPr>
      <p:grpSpPr>
        <a:xfrm>
          <a:off x="0" y="0"/>
          <a:ext cx="0" cy="0"/>
          <a:chOff x="0" y="0"/>
          <a:chExt cx="0" cy="0"/>
        </a:xfrm>
      </p:grpSpPr>
      <p:grpSp>
        <p:nvGrpSpPr>
          <p:cNvPr id="3" name="object 3">
            <a:extLst>
              <a:ext uri="{FF2B5EF4-FFF2-40B4-BE49-F238E27FC236}">
                <a16:creationId xmlns:a16="http://schemas.microsoft.com/office/drawing/2014/main" id="{88F9377B-52B1-39B5-DD72-9C95EC94197A}"/>
              </a:ext>
            </a:extLst>
          </p:cNvPr>
          <p:cNvGrpSpPr/>
          <p:nvPr/>
        </p:nvGrpSpPr>
        <p:grpSpPr>
          <a:xfrm>
            <a:off x="0" y="0"/>
            <a:ext cx="12189460" cy="1392555"/>
            <a:chOff x="0" y="0"/>
            <a:chExt cx="12189460" cy="1392555"/>
          </a:xfrm>
        </p:grpSpPr>
        <p:sp>
          <p:nvSpPr>
            <p:cNvPr id="4" name="object 4">
              <a:extLst>
                <a:ext uri="{FF2B5EF4-FFF2-40B4-BE49-F238E27FC236}">
                  <a16:creationId xmlns:a16="http://schemas.microsoft.com/office/drawing/2014/main" id="{9E6704C0-E35F-FDB8-D5DB-EFC6156FE6A0}"/>
                </a:ext>
              </a:extLst>
            </p:cNvPr>
            <p:cNvSpPr/>
            <p:nvPr/>
          </p:nvSpPr>
          <p:spPr>
            <a:xfrm>
              <a:off x="0" y="0"/>
              <a:ext cx="12189460" cy="1375410"/>
            </a:xfrm>
            <a:custGeom>
              <a:avLst/>
              <a:gdLst/>
              <a:ahLst/>
              <a:cxnLst/>
              <a:rect l="l" t="t" r="r" b="b"/>
              <a:pathLst>
                <a:path w="12189460" h="1375410">
                  <a:moveTo>
                    <a:pt x="12188952" y="0"/>
                  </a:moveTo>
                  <a:lnTo>
                    <a:pt x="10822457" y="0"/>
                  </a:lnTo>
                  <a:lnTo>
                    <a:pt x="0" y="0"/>
                  </a:lnTo>
                  <a:lnTo>
                    <a:pt x="0" y="226783"/>
                  </a:lnTo>
                  <a:lnTo>
                    <a:pt x="10822457" y="226783"/>
                  </a:lnTo>
                  <a:lnTo>
                    <a:pt x="10822457" y="1375003"/>
                  </a:lnTo>
                  <a:lnTo>
                    <a:pt x="12188952" y="1375003"/>
                  </a:lnTo>
                  <a:lnTo>
                    <a:pt x="12188952" y="226783"/>
                  </a:lnTo>
                  <a:lnTo>
                    <a:pt x="12188952" y="0"/>
                  </a:lnTo>
                  <a:close/>
                </a:path>
              </a:pathLst>
            </a:custGeom>
            <a:solidFill>
              <a:srgbClr val="007699"/>
            </a:solidFill>
          </p:spPr>
          <p:txBody>
            <a:bodyPr wrap="square" lIns="0" tIns="0" rIns="0" bIns="0" rtlCol="0"/>
            <a:lstStyle/>
            <a:p>
              <a:endParaRPr/>
            </a:p>
          </p:txBody>
        </p:sp>
        <p:sp>
          <p:nvSpPr>
            <p:cNvPr id="5" name="object 5">
              <a:extLst>
                <a:ext uri="{FF2B5EF4-FFF2-40B4-BE49-F238E27FC236}">
                  <a16:creationId xmlns:a16="http://schemas.microsoft.com/office/drawing/2014/main" id="{D78F79D3-0CBA-21FD-283D-84195F59A38C}"/>
                </a:ext>
              </a:extLst>
            </p:cNvPr>
            <p:cNvSpPr/>
            <p:nvPr/>
          </p:nvSpPr>
          <p:spPr>
            <a:xfrm>
              <a:off x="10822457" y="1368653"/>
              <a:ext cx="1366520" cy="12700"/>
            </a:xfrm>
            <a:custGeom>
              <a:avLst/>
              <a:gdLst/>
              <a:ahLst/>
              <a:cxnLst/>
              <a:rect l="l" t="t" r="r" b="b"/>
              <a:pathLst>
                <a:path w="1366520" h="12700">
                  <a:moveTo>
                    <a:pt x="0" y="12700"/>
                  </a:moveTo>
                  <a:lnTo>
                    <a:pt x="1366494" y="12700"/>
                  </a:lnTo>
                  <a:lnTo>
                    <a:pt x="1366494" y="0"/>
                  </a:lnTo>
                  <a:lnTo>
                    <a:pt x="0" y="0"/>
                  </a:lnTo>
                  <a:lnTo>
                    <a:pt x="0" y="12700"/>
                  </a:lnTo>
                  <a:close/>
                </a:path>
              </a:pathLst>
            </a:custGeom>
            <a:solidFill>
              <a:srgbClr val="FFFFFF"/>
            </a:solidFill>
          </p:spPr>
          <p:txBody>
            <a:bodyPr wrap="square" lIns="0" tIns="0" rIns="0" bIns="0" rtlCol="0"/>
            <a:lstStyle/>
            <a:p>
              <a:endParaRPr/>
            </a:p>
          </p:txBody>
        </p:sp>
        <p:sp>
          <p:nvSpPr>
            <p:cNvPr id="6" name="object 6">
              <a:extLst>
                <a:ext uri="{FF2B5EF4-FFF2-40B4-BE49-F238E27FC236}">
                  <a16:creationId xmlns:a16="http://schemas.microsoft.com/office/drawing/2014/main" id="{B4A14671-A0D0-9787-F667-7FBAB773E063}"/>
                </a:ext>
              </a:extLst>
            </p:cNvPr>
            <p:cNvSpPr/>
            <p:nvPr/>
          </p:nvSpPr>
          <p:spPr>
            <a:xfrm>
              <a:off x="10822457" y="0"/>
              <a:ext cx="0" cy="1375410"/>
            </a:xfrm>
            <a:custGeom>
              <a:avLst/>
              <a:gdLst/>
              <a:ahLst/>
              <a:cxnLst/>
              <a:rect l="l" t="t" r="r" b="b"/>
              <a:pathLst>
                <a:path h="1375410">
                  <a:moveTo>
                    <a:pt x="0" y="0"/>
                  </a:moveTo>
                  <a:lnTo>
                    <a:pt x="0" y="1375003"/>
                  </a:lnTo>
                </a:path>
              </a:pathLst>
            </a:custGeom>
            <a:ln w="12700">
              <a:solidFill>
                <a:srgbClr val="FFFFFF"/>
              </a:solidFill>
            </a:ln>
          </p:spPr>
          <p:txBody>
            <a:bodyPr wrap="square" lIns="0" tIns="0" rIns="0" bIns="0" rtlCol="0"/>
            <a:lstStyle/>
            <a:p>
              <a:endParaRPr/>
            </a:p>
          </p:txBody>
        </p:sp>
        <p:sp>
          <p:nvSpPr>
            <p:cNvPr id="7" name="object 7">
              <a:extLst>
                <a:ext uri="{FF2B5EF4-FFF2-40B4-BE49-F238E27FC236}">
                  <a16:creationId xmlns:a16="http://schemas.microsoft.com/office/drawing/2014/main" id="{36D924DA-CE16-8D01-6DF3-6FB66A31A569}"/>
                </a:ext>
              </a:extLst>
            </p:cNvPr>
            <p:cNvSpPr/>
            <p:nvPr/>
          </p:nvSpPr>
          <p:spPr>
            <a:xfrm>
              <a:off x="10822461" y="8511"/>
              <a:ext cx="1366520" cy="1366520"/>
            </a:xfrm>
            <a:custGeom>
              <a:avLst/>
              <a:gdLst/>
              <a:ahLst/>
              <a:cxnLst/>
              <a:rect l="l" t="t" r="r" b="b"/>
              <a:pathLst>
                <a:path w="1366520" h="1366520">
                  <a:moveTo>
                    <a:pt x="1366494" y="0"/>
                  </a:moveTo>
                  <a:lnTo>
                    <a:pt x="0" y="1366494"/>
                  </a:lnTo>
                  <a:lnTo>
                    <a:pt x="1366494" y="1366494"/>
                  </a:lnTo>
                  <a:lnTo>
                    <a:pt x="1366494" y="0"/>
                  </a:lnTo>
                  <a:close/>
                </a:path>
              </a:pathLst>
            </a:custGeom>
            <a:solidFill>
              <a:srgbClr val="004E66"/>
            </a:solidFill>
          </p:spPr>
          <p:txBody>
            <a:bodyPr wrap="square" lIns="0" tIns="0" rIns="0" bIns="0" rtlCol="0"/>
            <a:lstStyle/>
            <a:p>
              <a:endParaRPr/>
            </a:p>
          </p:txBody>
        </p:sp>
        <p:sp>
          <p:nvSpPr>
            <p:cNvPr id="8" name="object 8">
              <a:extLst>
                <a:ext uri="{FF2B5EF4-FFF2-40B4-BE49-F238E27FC236}">
                  <a16:creationId xmlns:a16="http://schemas.microsoft.com/office/drawing/2014/main" id="{A36063BB-2072-F1A1-CEBE-5BCE1A681209}"/>
                </a:ext>
              </a:extLst>
            </p:cNvPr>
            <p:cNvSpPr/>
            <p:nvPr/>
          </p:nvSpPr>
          <p:spPr>
            <a:xfrm>
              <a:off x="0" y="1275626"/>
              <a:ext cx="2957195" cy="116839"/>
            </a:xfrm>
            <a:custGeom>
              <a:avLst/>
              <a:gdLst/>
              <a:ahLst/>
              <a:cxnLst/>
              <a:rect l="l" t="t" r="r" b="b"/>
              <a:pathLst>
                <a:path w="2957195" h="116840">
                  <a:moveTo>
                    <a:pt x="0" y="116649"/>
                  </a:moveTo>
                  <a:lnTo>
                    <a:pt x="2956941" y="116649"/>
                  </a:lnTo>
                  <a:lnTo>
                    <a:pt x="2956941" y="0"/>
                  </a:lnTo>
                  <a:lnTo>
                    <a:pt x="0" y="0"/>
                  </a:lnTo>
                  <a:lnTo>
                    <a:pt x="0" y="116649"/>
                  </a:lnTo>
                  <a:close/>
                </a:path>
              </a:pathLst>
            </a:custGeom>
            <a:solidFill>
              <a:srgbClr val="007198"/>
            </a:solidFill>
          </p:spPr>
          <p:txBody>
            <a:bodyPr wrap="square" lIns="0" tIns="0" rIns="0" bIns="0" rtlCol="0"/>
            <a:lstStyle/>
            <a:p>
              <a:endParaRPr/>
            </a:p>
          </p:txBody>
        </p:sp>
        <p:sp>
          <p:nvSpPr>
            <p:cNvPr id="9" name="object 9">
              <a:extLst>
                <a:ext uri="{FF2B5EF4-FFF2-40B4-BE49-F238E27FC236}">
                  <a16:creationId xmlns:a16="http://schemas.microsoft.com/office/drawing/2014/main" id="{1449BA82-DDE0-67E0-1AE0-365F4B0BDBF6}"/>
                </a:ext>
              </a:extLst>
            </p:cNvPr>
            <p:cNvSpPr/>
            <p:nvPr/>
          </p:nvSpPr>
          <p:spPr>
            <a:xfrm>
              <a:off x="2956941" y="1275626"/>
              <a:ext cx="3044190" cy="116839"/>
            </a:xfrm>
            <a:custGeom>
              <a:avLst/>
              <a:gdLst/>
              <a:ahLst/>
              <a:cxnLst/>
              <a:rect l="l" t="t" r="r" b="b"/>
              <a:pathLst>
                <a:path w="3044190" h="116840">
                  <a:moveTo>
                    <a:pt x="0" y="116649"/>
                  </a:moveTo>
                  <a:lnTo>
                    <a:pt x="3043745" y="116649"/>
                  </a:lnTo>
                  <a:lnTo>
                    <a:pt x="3043745" y="0"/>
                  </a:lnTo>
                  <a:lnTo>
                    <a:pt x="0" y="0"/>
                  </a:lnTo>
                  <a:lnTo>
                    <a:pt x="0" y="116649"/>
                  </a:lnTo>
                  <a:close/>
                </a:path>
              </a:pathLst>
            </a:custGeom>
            <a:solidFill>
              <a:srgbClr val="83276A"/>
            </a:solidFill>
          </p:spPr>
          <p:txBody>
            <a:bodyPr wrap="square" lIns="0" tIns="0" rIns="0" bIns="0" rtlCol="0"/>
            <a:lstStyle/>
            <a:p>
              <a:endParaRPr/>
            </a:p>
          </p:txBody>
        </p:sp>
        <p:sp>
          <p:nvSpPr>
            <p:cNvPr id="10" name="object 10">
              <a:extLst>
                <a:ext uri="{FF2B5EF4-FFF2-40B4-BE49-F238E27FC236}">
                  <a16:creationId xmlns:a16="http://schemas.microsoft.com/office/drawing/2014/main" id="{8F0097BB-A476-01F5-2D0F-7909AE9E96FE}"/>
                </a:ext>
              </a:extLst>
            </p:cNvPr>
            <p:cNvSpPr/>
            <p:nvPr/>
          </p:nvSpPr>
          <p:spPr>
            <a:xfrm>
              <a:off x="6000686" y="1275626"/>
              <a:ext cx="3357245" cy="116839"/>
            </a:xfrm>
            <a:custGeom>
              <a:avLst/>
              <a:gdLst/>
              <a:ahLst/>
              <a:cxnLst/>
              <a:rect l="l" t="t" r="r" b="b"/>
              <a:pathLst>
                <a:path w="3357245" h="116840">
                  <a:moveTo>
                    <a:pt x="0" y="116649"/>
                  </a:moveTo>
                  <a:lnTo>
                    <a:pt x="3356749" y="116649"/>
                  </a:lnTo>
                  <a:lnTo>
                    <a:pt x="3356749" y="0"/>
                  </a:lnTo>
                  <a:lnTo>
                    <a:pt x="0" y="0"/>
                  </a:lnTo>
                  <a:lnTo>
                    <a:pt x="0" y="116649"/>
                  </a:lnTo>
                  <a:close/>
                </a:path>
              </a:pathLst>
            </a:custGeom>
            <a:solidFill>
              <a:srgbClr val="033B6A"/>
            </a:solidFill>
          </p:spPr>
          <p:txBody>
            <a:bodyPr wrap="square" lIns="0" tIns="0" rIns="0" bIns="0" rtlCol="0"/>
            <a:lstStyle/>
            <a:p>
              <a:endParaRPr/>
            </a:p>
          </p:txBody>
        </p:sp>
        <p:sp>
          <p:nvSpPr>
            <p:cNvPr id="11" name="object 11">
              <a:extLst>
                <a:ext uri="{FF2B5EF4-FFF2-40B4-BE49-F238E27FC236}">
                  <a16:creationId xmlns:a16="http://schemas.microsoft.com/office/drawing/2014/main" id="{73CCA7F3-2733-243F-D121-4C90E44129AC}"/>
                </a:ext>
              </a:extLst>
            </p:cNvPr>
            <p:cNvSpPr/>
            <p:nvPr/>
          </p:nvSpPr>
          <p:spPr>
            <a:xfrm>
              <a:off x="9357436" y="1275626"/>
              <a:ext cx="2832100" cy="116839"/>
            </a:xfrm>
            <a:custGeom>
              <a:avLst/>
              <a:gdLst/>
              <a:ahLst/>
              <a:cxnLst/>
              <a:rect l="l" t="t" r="r" b="b"/>
              <a:pathLst>
                <a:path w="2832100" h="116840">
                  <a:moveTo>
                    <a:pt x="2831515" y="0"/>
                  </a:moveTo>
                  <a:lnTo>
                    <a:pt x="0" y="0"/>
                  </a:lnTo>
                  <a:lnTo>
                    <a:pt x="0" y="116649"/>
                  </a:lnTo>
                  <a:lnTo>
                    <a:pt x="2831515" y="116649"/>
                  </a:lnTo>
                  <a:lnTo>
                    <a:pt x="2831515" y="0"/>
                  </a:lnTo>
                  <a:close/>
                </a:path>
              </a:pathLst>
            </a:custGeom>
            <a:solidFill>
              <a:srgbClr val="1F6A84"/>
            </a:solidFill>
          </p:spPr>
          <p:txBody>
            <a:bodyPr wrap="square" lIns="0" tIns="0" rIns="0" bIns="0" rtlCol="0"/>
            <a:lstStyle/>
            <a:p>
              <a:endParaRPr/>
            </a:p>
          </p:txBody>
        </p:sp>
        <p:pic>
          <p:nvPicPr>
            <p:cNvPr id="12" name="object 12">
              <a:extLst>
                <a:ext uri="{FF2B5EF4-FFF2-40B4-BE49-F238E27FC236}">
                  <a16:creationId xmlns:a16="http://schemas.microsoft.com/office/drawing/2014/main" id="{DE932816-0992-1476-CB12-3FB656C12934}"/>
                </a:ext>
              </a:extLst>
            </p:cNvPr>
            <p:cNvPicPr/>
            <p:nvPr/>
          </p:nvPicPr>
          <p:blipFill>
            <a:blip r:embed="rId2" cstate="print"/>
            <a:stretch>
              <a:fillRect/>
            </a:stretch>
          </p:blipFill>
          <p:spPr>
            <a:xfrm>
              <a:off x="577773" y="266509"/>
              <a:ext cx="1845106" cy="917575"/>
            </a:xfrm>
            <a:prstGeom prst="rect">
              <a:avLst/>
            </a:prstGeom>
          </p:spPr>
        </p:pic>
      </p:grpSp>
      <p:sp>
        <p:nvSpPr>
          <p:cNvPr id="14" name="object 14">
            <a:extLst>
              <a:ext uri="{FF2B5EF4-FFF2-40B4-BE49-F238E27FC236}">
                <a16:creationId xmlns:a16="http://schemas.microsoft.com/office/drawing/2014/main" id="{B9C342EB-59E0-B185-B605-6C5CB92E4261}"/>
              </a:ext>
            </a:extLst>
          </p:cNvPr>
          <p:cNvSpPr txBox="1">
            <a:spLocks noGrp="1"/>
          </p:cNvSpPr>
          <p:nvPr>
            <p:ph type="ftr" sz="quarter" idx="5"/>
          </p:nvPr>
        </p:nvSpPr>
        <p:spPr>
          <a:xfrm>
            <a:off x="4038212" y="6622993"/>
            <a:ext cx="4113033" cy="205184"/>
          </a:xfrm>
          <a:prstGeom prst="rect">
            <a:avLst/>
          </a:prstGeom>
        </p:spPr>
        <p:txBody>
          <a:bodyPr vert="horz" wrap="square" lIns="0" tIns="0" rIns="0" bIns="0" rtlCol="0">
            <a:spAutoFit/>
          </a:bodyPr>
          <a:lstStyle/>
          <a:p>
            <a:pPr marL="12700">
              <a:lnSpc>
                <a:spcPts val="1645"/>
              </a:lnSpc>
            </a:pPr>
            <a:r>
              <a:rPr lang="en-US" dirty="0"/>
              <a:t>2027</a:t>
            </a:r>
            <a:r>
              <a:rPr lang="en-US" spc="360" dirty="0"/>
              <a:t> </a:t>
            </a:r>
            <a:r>
              <a:rPr dirty="0"/>
              <a:t>|</a:t>
            </a:r>
            <a:r>
              <a:rPr spc="310" dirty="0"/>
              <a:t> </a:t>
            </a:r>
            <a:r>
              <a:rPr dirty="0"/>
              <a:t>American</a:t>
            </a:r>
            <a:r>
              <a:rPr spc="-70" dirty="0"/>
              <a:t> </a:t>
            </a:r>
            <a:r>
              <a:rPr dirty="0"/>
              <a:t>Academy</a:t>
            </a:r>
            <a:r>
              <a:rPr spc="-10" dirty="0"/>
              <a:t> </a:t>
            </a:r>
            <a:r>
              <a:rPr dirty="0"/>
              <a:t>of</a:t>
            </a:r>
            <a:r>
              <a:rPr spc="-10" dirty="0"/>
              <a:t> </a:t>
            </a:r>
            <a:r>
              <a:rPr dirty="0"/>
              <a:t>Implant</a:t>
            </a:r>
            <a:r>
              <a:rPr spc="-15" dirty="0"/>
              <a:t> </a:t>
            </a:r>
            <a:r>
              <a:rPr dirty="0"/>
              <a:t>Dentistry</a:t>
            </a:r>
            <a:r>
              <a:rPr spc="365" dirty="0"/>
              <a:t> </a:t>
            </a:r>
            <a:endParaRPr spc="-50" dirty="0"/>
          </a:p>
        </p:txBody>
      </p:sp>
      <p:sp>
        <p:nvSpPr>
          <p:cNvPr id="15" name="object 2">
            <a:extLst>
              <a:ext uri="{FF2B5EF4-FFF2-40B4-BE49-F238E27FC236}">
                <a16:creationId xmlns:a16="http://schemas.microsoft.com/office/drawing/2014/main" id="{1680F1E5-C5FF-7195-5574-48D0FE88F106}"/>
              </a:ext>
            </a:extLst>
          </p:cNvPr>
          <p:cNvSpPr txBox="1">
            <a:spLocks/>
          </p:cNvSpPr>
          <p:nvPr/>
        </p:nvSpPr>
        <p:spPr>
          <a:xfrm>
            <a:off x="2956941" y="530889"/>
            <a:ext cx="10130563" cy="443711"/>
          </a:xfrm>
          <a:prstGeom prst="rect">
            <a:avLst/>
          </a:prstGeom>
        </p:spPr>
        <p:txBody>
          <a:bodyPr vert="horz" wrap="square" lIns="0" tIns="12700" rIns="0" bIns="0" rtlCol="0">
            <a:spAutoFit/>
          </a:bodyPr>
          <a:lstStyle>
            <a:lvl1pPr>
              <a:defRPr sz="2900" b="1" i="0">
                <a:solidFill>
                  <a:srgbClr val="00589D"/>
                </a:solidFill>
                <a:latin typeface="Arial"/>
                <a:ea typeface="+mj-ea"/>
                <a:cs typeface="Arial"/>
              </a:defRPr>
            </a:lvl1pPr>
          </a:lstStyle>
          <a:p>
            <a:pPr marL="19050">
              <a:spcBef>
                <a:spcPts val="100"/>
              </a:spcBef>
            </a:pPr>
            <a:r>
              <a:rPr lang="en-US" sz="2800" dirty="0">
                <a:solidFill>
                  <a:srgbClr val="007198"/>
                </a:solidFill>
              </a:rPr>
              <a:t>Candidate Number: </a:t>
            </a:r>
            <a:r>
              <a:rPr lang="en-US" sz="2800" dirty="0">
                <a:solidFill>
                  <a:srgbClr val="83276A"/>
                </a:solidFill>
              </a:rPr>
              <a:t>{Candidate number}</a:t>
            </a:r>
          </a:p>
        </p:txBody>
      </p:sp>
      <p:sp>
        <p:nvSpPr>
          <p:cNvPr id="17" name="object 13">
            <a:extLst>
              <a:ext uri="{FF2B5EF4-FFF2-40B4-BE49-F238E27FC236}">
                <a16:creationId xmlns:a16="http://schemas.microsoft.com/office/drawing/2014/main" id="{67D3C9C2-D166-0763-1682-10FF2DF58EF5}"/>
              </a:ext>
            </a:extLst>
          </p:cNvPr>
          <p:cNvSpPr txBox="1"/>
          <p:nvPr/>
        </p:nvSpPr>
        <p:spPr>
          <a:xfrm>
            <a:off x="457200" y="1458219"/>
            <a:ext cx="10896600" cy="874598"/>
          </a:xfrm>
          <a:prstGeom prst="rect">
            <a:avLst/>
          </a:prstGeom>
        </p:spPr>
        <p:txBody>
          <a:bodyPr vert="horz" wrap="square" lIns="0" tIns="12700" rIns="0" bIns="0" rtlCol="0">
            <a:spAutoFit/>
          </a:bodyPr>
          <a:lstStyle/>
          <a:p>
            <a:pPr marL="298450" marR="5080" indent="-285750" algn="ctr">
              <a:spcBef>
                <a:spcPts val="120"/>
              </a:spcBef>
              <a:buFont typeface="Wingdings" panose="05000000000000000000" pitchFamily="2" charset="2"/>
              <a:buChar char="Ø"/>
            </a:pPr>
            <a:r>
              <a:rPr lang="en-US" sz="3200" dirty="0">
                <a:solidFill>
                  <a:srgbClr val="83276A"/>
                </a:solidFill>
                <a:effectLst>
                  <a:outerShdw blurRad="38100" dist="38100" dir="2700000" algn="tl">
                    <a:srgbClr val="000000">
                      <a:alpha val="43137"/>
                    </a:srgbClr>
                  </a:outerShdw>
                </a:effectLst>
                <a:latin typeface="Arial"/>
                <a:cs typeface="Arial"/>
              </a:rPr>
              <a:t>Complications</a:t>
            </a:r>
            <a:br>
              <a:rPr lang="en-US" sz="2400" dirty="0">
                <a:solidFill>
                  <a:srgbClr val="221F1F"/>
                </a:solidFill>
                <a:latin typeface="Arial"/>
                <a:cs typeface="Arial"/>
              </a:rPr>
            </a:br>
            <a:endParaRPr lang="en-US" sz="2400" dirty="0">
              <a:latin typeface="Arial"/>
              <a:cs typeface="Arial"/>
            </a:endParaRPr>
          </a:p>
        </p:txBody>
      </p:sp>
      <p:sp>
        <p:nvSpPr>
          <p:cNvPr id="2" name="TextBox 1">
            <a:extLst>
              <a:ext uri="{FF2B5EF4-FFF2-40B4-BE49-F238E27FC236}">
                <a16:creationId xmlns:a16="http://schemas.microsoft.com/office/drawing/2014/main" id="{12456EDF-C43E-CB5D-E725-3F96EEA4248C}"/>
              </a:ext>
            </a:extLst>
          </p:cNvPr>
          <p:cNvSpPr txBox="1"/>
          <p:nvPr/>
        </p:nvSpPr>
        <p:spPr>
          <a:xfrm>
            <a:off x="62861" y="1963485"/>
            <a:ext cx="11900539" cy="1092607"/>
          </a:xfrm>
          <a:prstGeom prst="rect">
            <a:avLst/>
          </a:prstGeom>
          <a:noFill/>
        </p:spPr>
        <p:txBody>
          <a:bodyPr wrap="square" rtlCol="0">
            <a:spAutoFit/>
          </a:bodyPr>
          <a:lstStyle/>
          <a:p>
            <a:pPr algn="ctr"/>
            <a:r>
              <a:rPr lang="en-US" sz="1100" b="0" i="0" u="none" strike="noStrike" baseline="0" dirty="0">
                <a:solidFill>
                  <a:srgbClr val="000000"/>
                </a:solidFill>
                <a:latin typeface="Arial" panose="020B0604020202020204" pitchFamily="34" charset="0"/>
              </a:rPr>
              <a:t>Detail any complications.	</a:t>
            </a:r>
          </a:p>
          <a:p>
            <a:pPr algn="ctr"/>
            <a:r>
              <a:rPr lang="en-US" sz="1100" b="0" i="0" u="none" strike="noStrike" baseline="0" dirty="0">
                <a:solidFill>
                  <a:srgbClr val="000000"/>
                </a:solidFill>
                <a:latin typeface="Arial" panose="020B0604020202020204" pitchFamily="34" charset="0"/>
              </a:rPr>
              <a:t>.</a:t>
            </a:r>
            <a:r>
              <a:rPr lang="en-US" sz="1800" b="0" i="0" u="none" strike="noStrike" baseline="0" dirty="0">
                <a:solidFill>
                  <a:srgbClr val="000000"/>
                </a:solidFill>
                <a:latin typeface="Arial" panose="020B0604020202020204" pitchFamily="34" charset="0"/>
              </a:rPr>
              <a:t>	</a:t>
            </a:r>
          </a:p>
          <a:p>
            <a:pPr algn="ctr"/>
            <a:r>
              <a:rPr lang="en-US" sz="1800" b="0" i="0" u="none" strike="noStrike" baseline="0" dirty="0">
                <a:solidFill>
                  <a:srgbClr val="000000"/>
                </a:solidFill>
                <a:latin typeface="Arial" panose="020B0604020202020204" pitchFamily="34" charset="0"/>
              </a:rPr>
              <a:t>	</a:t>
            </a:r>
          </a:p>
          <a:p>
            <a:pPr algn="ctr"/>
            <a:r>
              <a:rPr lang="en-US" sz="1800" b="0" i="0" u="none" strike="noStrike" baseline="0" dirty="0">
                <a:solidFill>
                  <a:srgbClr val="000000"/>
                </a:solidFill>
                <a:latin typeface="Arial" panose="020B0604020202020204" pitchFamily="34" charset="0"/>
              </a:rPr>
              <a:t>	</a:t>
            </a:r>
          </a:p>
        </p:txBody>
      </p:sp>
      <p:sp>
        <p:nvSpPr>
          <p:cNvPr id="13" name="TextBox 12">
            <a:extLst>
              <a:ext uri="{FF2B5EF4-FFF2-40B4-BE49-F238E27FC236}">
                <a16:creationId xmlns:a16="http://schemas.microsoft.com/office/drawing/2014/main" id="{BE687109-8F13-C70B-3CA7-87F04499B38C}"/>
              </a:ext>
            </a:extLst>
          </p:cNvPr>
          <p:cNvSpPr txBox="1"/>
          <p:nvPr/>
        </p:nvSpPr>
        <p:spPr>
          <a:xfrm>
            <a:off x="373420" y="2438004"/>
            <a:ext cx="11132297" cy="369332"/>
          </a:xfrm>
          <a:prstGeom prst="rect">
            <a:avLst/>
          </a:prstGeom>
          <a:noFill/>
        </p:spPr>
        <p:txBody>
          <a:bodyPr wrap="square" rtlCol="0">
            <a:spAutoFit/>
          </a:bodyPr>
          <a:lstStyle/>
          <a:p>
            <a:r>
              <a:rPr lang="en-US" sz="1800" dirty="0">
                <a:solidFill>
                  <a:srgbClr val="221F1F"/>
                </a:solidFill>
                <a:latin typeface="Arial"/>
                <a:cs typeface="Arial"/>
              </a:rPr>
              <a:t>Copy your text here using the same font and size.</a:t>
            </a:r>
            <a:endParaRPr lang="en-US" dirty="0"/>
          </a:p>
        </p:txBody>
      </p:sp>
      <p:sp>
        <p:nvSpPr>
          <p:cNvPr id="16" name="object 13">
            <a:extLst>
              <a:ext uri="{FF2B5EF4-FFF2-40B4-BE49-F238E27FC236}">
                <a16:creationId xmlns:a16="http://schemas.microsoft.com/office/drawing/2014/main" id="{46F67AEF-BDAD-2044-3847-BE2DFE65B317}"/>
              </a:ext>
            </a:extLst>
          </p:cNvPr>
          <p:cNvSpPr txBox="1"/>
          <p:nvPr/>
        </p:nvSpPr>
        <p:spPr>
          <a:xfrm>
            <a:off x="1371600" y="3996972"/>
            <a:ext cx="8991600" cy="874598"/>
          </a:xfrm>
          <a:prstGeom prst="rect">
            <a:avLst/>
          </a:prstGeom>
        </p:spPr>
        <p:txBody>
          <a:bodyPr vert="horz" wrap="square" lIns="0" tIns="12700" rIns="0" bIns="0" rtlCol="0">
            <a:spAutoFit/>
          </a:bodyPr>
          <a:lstStyle/>
          <a:p>
            <a:pPr marL="298450" marR="5080" indent="-285750" algn="ctr">
              <a:spcBef>
                <a:spcPts val="120"/>
              </a:spcBef>
              <a:buFont typeface="Wingdings" panose="05000000000000000000" pitchFamily="2" charset="2"/>
              <a:buChar char="Ø"/>
            </a:pPr>
            <a:r>
              <a:rPr lang="en-US" sz="3200" dirty="0">
                <a:solidFill>
                  <a:srgbClr val="83276A"/>
                </a:solidFill>
                <a:effectLst>
                  <a:outerShdw blurRad="38100" dist="38100" dir="2700000" algn="tl">
                    <a:srgbClr val="000000">
                      <a:alpha val="43137"/>
                    </a:srgbClr>
                  </a:outerShdw>
                </a:effectLst>
                <a:latin typeface="Arial"/>
                <a:cs typeface="Arial"/>
              </a:rPr>
              <a:t>Patient Acceptance and Prognosis</a:t>
            </a:r>
            <a:br>
              <a:rPr lang="en-US" sz="2400" dirty="0">
                <a:solidFill>
                  <a:srgbClr val="221F1F"/>
                </a:solidFill>
                <a:latin typeface="Arial"/>
                <a:cs typeface="Arial"/>
              </a:rPr>
            </a:br>
            <a:endParaRPr lang="en-US" sz="2400" dirty="0">
              <a:latin typeface="Arial"/>
              <a:cs typeface="Arial"/>
            </a:endParaRPr>
          </a:p>
        </p:txBody>
      </p:sp>
      <p:sp>
        <p:nvSpPr>
          <p:cNvPr id="19" name="TextBox 18">
            <a:extLst>
              <a:ext uri="{FF2B5EF4-FFF2-40B4-BE49-F238E27FC236}">
                <a16:creationId xmlns:a16="http://schemas.microsoft.com/office/drawing/2014/main" id="{C3667608-088D-EE89-611B-975E104FEB97}"/>
              </a:ext>
            </a:extLst>
          </p:cNvPr>
          <p:cNvSpPr txBox="1"/>
          <p:nvPr/>
        </p:nvSpPr>
        <p:spPr>
          <a:xfrm>
            <a:off x="144460" y="4443295"/>
            <a:ext cx="11900539" cy="646331"/>
          </a:xfrm>
          <a:prstGeom prst="rect">
            <a:avLst/>
          </a:prstGeom>
          <a:noFill/>
        </p:spPr>
        <p:txBody>
          <a:bodyPr wrap="square" rtlCol="0">
            <a:spAutoFit/>
          </a:bodyPr>
          <a:lstStyle/>
          <a:p>
            <a:pPr algn="ctr"/>
            <a:r>
              <a:rPr lang="en-US" sz="1100" b="0" i="0" u="none" strike="noStrike" baseline="0" dirty="0">
                <a:solidFill>
                  <a:srgbClr val="000000"/>
                </a:solidFill>
                <a:latin typeface="Arial" panose="020B0604020202020204" pitchFamily="34" charset="0"/>
              </a:rPr>
              <a:t>Detail the patient acceptance and prognosis.</a:t>
            </a:r>
            <a:r>
              <a:rPr lang="en-US" sz="1800" b="0" i="0" u="none" strike="noStrike" baseline="0" dirty="0">
                <a:solidFill>
                  <a:srgbClr val="000000"/>
                </a:solidFill>
                <a:latin typeface="Arial" panose="020B0604020202020204" pitchFamily="34" charset="0"/>
              </a:rPr>
              <a:t>	</a:t>
            </a:r>
          </a:p>
          <a:p>
            <a:pPr algn="ctr"/>
            <a:r>
              <a:rPr lang="en-US" sz="1800" b="0" i="0" u="none" strike="noStrike" baseline="0" dirty="0">
                <a:solidFill>
                  <a:srgbClr val="000000"/>
                </a:solidFill>
                <a:latin typeface="Arial" panose="020B0604020202020204" pitchFamily="34" charset="0"/>
              </a:rPr>
              <a:t>	</a:t>
            </a:r>
          </a:p>
        </p:txBody>
      </p:sp>
      <p:sp>
        <p:nvSpPr>
          <p:cNvPr id="20" name="TextBox 19">
            <a:extLst>
              <a:ext uri="{FF2B5EF4-FFF2-40B4-BE49-F238E27FC236}">
                <a16:creationId xmlns:a16="http://schemas.microsoft.com/office/drawing/2014/main" id="{0BC76E9A-7315-C7C5-7ABE-D9035224C481}"/>
              </a:ext>
            </a:extLst>
          </p:cNvPr>
          <p:cNvSpPr txBox="1"/>
          <p:nvPr/>
        </p:nvSpPr>
        <p:spPr>
          <a:xfrm>
            <a:off x="373420" y="4870319"/>
            <a:ext cx="11132297" cy="369332"/>
          </a:xfrm>
          <a:prstGeom prst="rect">
            <a:avLst/>
          </a:prstGeom>
          <a:noFill/>
        </p:spPr>
        <p:txBody>
          <a:bodyPr wrap="square" rtlCol="0">
            <a:spAutoFit/>
          </a:bodyPr>
          <a:lstStyle/>
          <a:p>
            <a:r>
              <a:rPr lang="en-US" sz="1800" dirty="0">
                <a:solidFill>
                  <a:srgbClr val="221F1F"/>
                </a:solidFill>
                <a:latin typeface="Arial"/>
                <a:cs typeface="Arial"/>
              </a:rPr>
              <a:t>Copy your text here using the same font and size.</a:t>
            </a:r>
            <a:endParaRPr lang="en-US" dirty="0"/>
          </a:p>
        </p:txBody>
      </p:sp>
    </p:spTree>
    <p:extLst>
      <p:ext uri="{BB962C8B-B14F-4D97-AF65-F5344CB8AC3E}">
        <p14:creationId xmlns:p14="http://schemas.microsoft.com/office/powerpoint/2010/main" val="191254647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2DC493-468F-0F20-CD01-55868632E52D}"/>
            </a:ext>
          </a:extLst>
        </p:cNvPr>
        <p:cNvGrpSpPr/>
        <p:nvPr/>
      </p:nvGrpSpPr>
      <p:grpSpPr>
        <a:xfrm>
          <a:off x="0" y="0"/>
          <a:ext cx="0" cy="0"/>
          <a:chOff x="0" y="0"/>
          <a:chExt cx="0" cy="0"/>
        </a:xfrm>
      </p:grpSpPr>
      <p:grpSp>
        <p:nvGrpSpPr>
          <p:cNvPr id="3" name="object 3">
            <a:extLst>
              <a:ext uri="{FF2B5EF4-FFF2-40B4-BE49-F238E27FC236}">
                <a16:creationId xmlns:a16="http://schemas.microsoft.com/office/drawing/2014/main" id="{63628525-0045-A158-9DB7-9E03BAB0FDD2}"/>
              </a:ext>
            </a:extLst>
          </p:cNvPr>
          <p:cNvGrpSpPr/>
          <p:nvPr/>
        </p:nvGrpSpPr>
        <p:grpSpPr>
          <a:xfrm>
            <a:off x="0" y="0"/>
            <a:ext cx="12189460" cy="1392555"/>
            <a:chOff x="0" y="0"/>
            <a:chExt cx="12189460" cy="1392555"/>
          </a:xfrm>
        </p:grpSpPr>
        <p:sp>
          <p:nvSpPr>
            <p:cNvPr id="4" name="object 4">
              <a:extLst>
                <a:ext uri="{FF2B5EF4-FFF2-40B4-BE49-F238E27FC236}">
                  <a16:creationId xmlns:a16="http://schemas.microsoft.com/office/drawing/2014/main" id="{9DC6E42E-67AE-E3D3-87A2-40800E3E11A3}"/>
                </a:ext>
              </a:extLst>
            </p:cNvPr>
            <p:cNvSpPr/>
            <p:nvPr/>
          </p:nvSpPr>
          <p:spPr>
            <a:xfrm>
              <a:off x="0" y="0"/>
              <a:ext cx="12189460" cy="1375410"/>
            </a:xfrm>
            <a:custGeom>
              <a:avLst/>
              <a:gdLst/>
              <a:ahLst/>
              <a:cxnLst/>
              <a:rect l="l" t="t" r="r" b="b"/>
              <a:pathLst>
                <a:path w="12189460" h="1375410">
                  <a:moveTo>
                    <a:pt x="12188952" y="0"/>
                  </a:moveTo>
                  <a:lnTo>
                    <a:pt x="10822457" y="0"/>
                  </a:lnTo>
                  <a:lnTo>
                    <a:pt x="0" y="0"/>
                  </a:lnTo>
                  <a:lnTo>
                    <a:pt x="0" y="226783"/>
                  </a:lnTo>
                  <a:lnTo>
                    <a:pt x="10822457" y="226783"/>
                  </a:lnTo>
                  <a:lnTo>
                    <a:pt x="10822457" y="1375003"/>
                  </a:lnTo>
                  <a:lnTo>
                    <a:pt x="12188952" y="1375003"/>
                  </a:lnTo>
                  <a:lnTo>
                    <a:pt x="12188952" y="226783"/>
                  </a:lnTo>
                  <a:lnTo>
                    <a:pt x="12188952" y="0"/>
                  </a:lnTo>
                  <a:close/>
                </a:path>
              </a:pathLst>
            </a:custGeom>
            <a:solidFill>
              <a:srgbClr val="007699"/>
            </a:solidFill>
          </p:spPr>
          <p:txBody>
            <a:bodyPr wrap="square" lIns="0" tIns="0" rIns="0" bIns="0" rtlCol="0"/>
            <a:lstStyle/>
            <a:p>
              <a:endParaRPr/>
            </a:p>
          </p:txBody>
        </p:sp>
        <p:sp>
          <p:nvSpPr>
            <p:cNvPr id="5" name="object 5">
              <a:extLst>
                <a:ext uri="{FF2B5EF4-FFF2-40B4-BE49-F238E27FC236}">
                  <a16:creationId xmlns:a16="http://schemas.microsoft.com/office/drawing/2014/main" id="{B05C6AE2-24EB-6D95-9F04-802E928CB423}"/>
                </a:ext>
              </a:extLst>
            </p:cNvPr>
            <p:cNvSpPr/>
            <p:nvPr/>
          </p:nvSpPr>
          <p:spPr>
            <a:xfrm>
              <a:off x="10822457" y="1368653"/>
              <a:ext cx="1366520" cy="12700"/>
            </a:xfrm>
            <a:custGeom>
              <a:avLst/>
              <a:gdLst/>
              <a:ahLst/>
              <a:cxnLst/>
              <a:rect l="l" t="t" r="r" b="b"/>
              <a:pathLst>
                <a:path w="1366520" h="12700">
                  <a:moveTo>
                    <a:pt x="0" y="12700"/>
                  </a:moveTo>
                  <a:lnTo>
                    <a:pt x="1366494" y="12700"/>
                  </a:lnTo>
                  <a:lnTo>
                    <a:pt x="1366494" y="0"/>
                  </a:lnTo>
                  <a:lnTo>
                    <a:pt x="0" y="0"/>
                  </a:lnTo>
                  <a:lnTo>
                    <a:pt x="0" y="12700"/>
                  </a:lnTo>
                  <a:close/>
                </a:path>
              </a:pathLst>
            </a:custGeom>
            <a:solidFill>
              <a:srgbClr val="FFFFFF"/>
            </a:solidFill>
          </p:spPr>
          <p:txBody>
            <a:bodyPr wrap="square" lIns="0" tIns="0" rIns="0" bIns="0" rtlCol="0"/>
            <a:lstStyle/>
            <a:p>
              <a:endParaRPr/>
            </a:p>
          </p:txBody>
        </p:sp>
        <p:sp>
          <p:nvSpPr>
            <p:cNvPr id="6" name="object 6">
              <a:extLst>
                <a:ext uri="{FF2B5EF4-FFF2-40B4-BE49-F238E27FC236}">
                  <a16:creationId xmlns:a16="http://schemas.microsoft.com/office/drawing/2014/main" id="{77AA10AE-46D4-79AD-FB43-5C8E3A009C2B}"/>
                </a:ext>
              </a:extLst>
            </p:cNvPr>
            <p:cNvSpPr/>
            <p:nvPr/>
          </p:nvSpPr>
          <p:spPr>
            <a:xfrm>
              <a:off x="10822457" y="0"/>
              <a:ext cx="0" cy="1375410"/>
            </a:xfrm>
            <a:custGeom>
              <a:avLst/>
              <a:gdLst/>
              <a:ahLst/>
              <a:cxnLst/>
              <a:rect l="l" t="t" r="r" b="b"/>
              <a:pathLst>
                <a:path h="1375410">
                  <a:moveTo>
                    <a:pt x="0" y="0"/>
                  </a:moveTo>
                  <a:lnTo>
                    <a:pt x="0" y="1375003"/>
                  </a:lnTo>
                </a:path>
              </a:pathLst>
            </a:custGeom>
            <a:ln w="12700">
              <a:solidFill>
                <a:srgbClr val="FFFFFF"/>
              </a:solidFill>
            </a:ln>
          </p:spPr>
          <p:txBody>
            <a:bodyPr wrap="square" lIns="0" tIns="0" rIns="0" bIns="0" rtlCol="0"/>
            <a:lstStyle/>
            <a:p>
              <a:endParaRPr/>
            </a:p>
          </p:txBody>
        </p:sp>
        <p:sp>
          <p:nvSpPr>
            <p:cNvPr id="7" name="object 7">
              <a:extLst>
                <a:ext uri="{FF2B5EF4-FFF2-40B4-BE49-F238E27FC236}">
                  <a16:creationId xmlns:a16="http://schemas.microsoft.com/office/drawing/2014/main" id="{A37F58BA-30BA-4C7C-5B4B-057A20D8CC41}"/>
                </a:ext>
              </a:extLst>
            </p:cNvPr>
            <p:cNvSpPr/>
            <p:nvPr/>
          </p:nvSpPr>
          <p:spPr>
            <a:xfrm>
              <a:off x="10822461" y="8511"/>
              <a:ext cx="1366520" cy="1366520"/>
            </a:xfrm>
            <a:custGeom>
              <a:avLst/>
              <a:gdLst/>
              <a:ahLst/>
              <a:cxnLst/>
              <a:rect l="l" t="t" r="r" b="b"/>
              <a:pathLst>
                <a:path w="1366520" h="1366520">
                  <a:moveTo>
                    <a:pt x="1366494" y="0"/>
                  </a:moveTo>
                  <a:lnTo>
                    <a:pt x="0" y="1366494"/>
                  </a:lnTo>
                  <a:lnTo>
                    <a:pt x="1366494" y="1366494"/>
                  </a:lnTo>
                  <a:lnTo>
                    <a:pt x="1366494" y="0"/>
                  </a:lnTo>
                  <a:close/>
                </a:path>
              </a:pathLst>
            </a:custGeom>
            <a:solidFill>
              <a:srgbClr val="004E66"/>
            </a:solidFill>
          </p:spPr>
          <p:txBody>
            <a:bodyPr wrap="square" lIns="0" tIns="0" rIns="0" bIns="0" rtlCol="0"/>
            <a:lstStyle/>
            <a:p>
              <a:endParaRPr/>
            </a:p>
          </p:txBody>
        </p:sp>
        <p:sp>
          <p:nvSpPr>
            <p:cNvPr id="8" name="object 8">
              <a:extLst>
                <a:ext uri="{FF2B5EF4-FFF2-40B4-BE49-F238E27FC236}">
                  <a16:creationId xmlns:a16="http://schemas.microsoft.com/office/drawing/2014/main" id="{2593CE61-2FEC-F631-FC99-B597940EDE59}"/>
                </a:ext>
              </a:extLst>
            </p:cNvPr>
            <p:cNvSpPr/>
            <p:nvPr/>
          </p:nvSpPr>
          <p:spPr>
            <a:xfrm>
              <a:off x="0" y="1275626"/>
              <a:ext cx="2957195" cy="116839"/>
            </a:xfrm>
            <a:custGeom>
              <a:avLst/>
              <a:gdLst/>
              <a:ahLst/>
              <a:cxnLst/>
              <a:rect l="l" t="t" r="r" b="b"/>
              <a:pathLst>
                <a:path w="2957195" h="116840">
                  <a:moveTo>
                    <a:pt x="0" y="116649"/>
                  </a:moveTo>
                  <a:lnTo>
                    <a:pt x="2956941" y="116649"/>
                  </a:lnTo>
                  <a:lnTo>
                    <a:pt x="2956941" y="0"/>
                  </a:lnTo>
                  <a:lnTo>
                    <a:pt x="0" y="0"/>
                  </a:lnTo>
                  <a:lnTo>
                    <a:pt x="0" y="116649"/>
                  </a:lnTo>
                  <a:close/>
                </a:path>
              </a:pathLst>
            </a:custGeom>
            <a:solidFill>
              <a:srgbClr val="007198"/>
            </a:solidFill>
          </p:spPr>
          <p:txBody>
            <a:bodyPr wrap="square" lIns="0" tIns="0" rIns="0" bIns="0" rtlCol="0"/>
            <a:lstStyle/>
            <a:p>
              <a:endParaRPr/>
            </a:p>
          </p:txBody>
        </p:sp>
        <p:sp>
          <p:nvSpPr>
            <p:cNvPr id="9" name="object 9">
              <a:extLst>
                <a:ext uri="{FF2B5EF4-FFF2-40B4-BE49-F238E27FC236}">
                  <a16:creationId xmlns:a16="http://schemas.microsoft.com/office/drawing/2014/main" id="{F1C306D4-526D-BB38-5D7E-25BD9F80D94C}"/>
                </a:ext>
              </a:extLst>
            </p:cNvPr>
            <p:cNvSpPr/>
            <p:nvPr/>
          </p:nvSpPr>
          <p:spPr>
            <a:xfrm>
              <a:off x="2956941" y="1275626"/>
              <a:ext cx="3044190" cy="116839"/>
            </a:xfrm>
            <a:custGeom>
              <a:avLst/>
              <a:gdLst/>
              <a:ahLst/>
              <a:cxnLst/>
              <a:rect l="l" t="t" r="r" b="b"/>
              <a:pathLst>
                <a:path w="3044190" h="116840">
                  <a:moveTo>
                    <a:pt x="0" y="116649"/>
                  </a:moveTo>
                  <a:lnTo>
                    <a:pt x="3043745" y="116649"/>
                  </a:lnTo>
                  <a:lnTo>
                    <a:pt x="3043745" y="0"/>
                  </a:lnTo>
                  <a:lnTo>
                    <a:pt x="0" y="0"/>
                  </a:lnTo>
                  <a:lnTo>
                    <a:pt x="0" y="116649"/>
                  </a:lnTo>
                  <a:close/>
                </a:path>
              </a:pathLst>
            </a:custGeom>
            <a:solidFill>
              <a:srgbClr val="83276A"/>
            </a:solidFill>
          </p:spPr>
          <p:txBody>
            <a:bodyPr wrap="square" lIns="0" tIns="0" rIns="0" bIns="0" rtlCol="0"/>
            <a:lstStyle/>
            <a:p>
              <a:endParaRPr/>
            </a:p>
          </p:txBody>
        </p:sp>
        <p:sp>
          <p:nvSpPr>
            <p:cNvPr id="10" name="object 10">
              <a:extLst>
                <a:ext uri="{FF2B5EF4-FFF2-40B4-BE49-F238E27FC236}">
                  <a16:creationId xmlns:a16="http://schemas.microsoft.com/office/drawing/2014/main" id="{8B815936-14F4-FEFD-5327-727DD5A75066}"/>
                </a:ext>
              </a:extLst>
            </p:cNvPr>
            <p:cNvSpPr/>
            <p:nvPr/>
          </p:nvSpPr>
          <p:spPr>
            <a:xfrm>
              <a:off x="6000686" y="1275626"/>
              <a:ext cx="3357245" cy="116839"/>
            </a:xfrm>
            <a:custGeom>
              <a:avLst/>
              <a:gdLst/>
              <a:ahLst/>
              <a:cxnLst/>
              <a:rect l="l" t="t" r="r" b="b"/>
              <a:pathLst>
                <a:path w="3357245" h="116840">
                  <a:moveTo>
                    <a:pt x="0" y="116649"/>
                  </a:moveTo>
                  <a:lnTo>
                    <a:pt x="3356749" y="116649"/>
                  </a:lnTo>
                  <a:lnTo>
                    <a:pt x="3356749" y="0"/>
                  </a:lnTo>
                  <a:lnTo>
                    <a:pt x="0" y="0"/>
                  </a:lnTo>
                  <a:lnTo>
                    <a:pt x="0" y="116649"/>
                  </a:lnTo>
                  <a:close/>
                </a:path>
              </a:pathLst>
            </a:custGeom>
            <a:solidFill>
              <a:srgbClr val="033B6A"/>
            </a:solidFill>
          </p:spPr>
          <p:txBody>
            <a:bodyPr wrap="square" lIns="0" tIns="0" rIns="0" bIns="0" rtlCol="0"/>
            <a:lstStyle/>
            <a:p>
              <a:endParaRPr/>
            </a:p>
          </p:txBody>
        </p:sp>
        <p:sp>
          <p:nvSpPr>
            <p:cNvPr id="11" name="object 11">
              <a:extLst>
                <a:ext uri="{FF2B5EF4-FFF2-40B4-BE49-F238E27FC236}">
                  <a16:creationId xmlns:a16="http://schemas.microsoft.com/office/drawing/2014/main" id="{DE8EC3DB-5FCD-16A4-EEDC-CA4D74AEDEA2}"/>
                </a:ext>
              </a:extLst>
            </p:cNvPr>
            <p:cNvSpPr/>
            <p:nvPr/>
          </p:nvSpPr>
          <p:spPr>
            <a:xfrm>
              <a:off x="9357436" y="1275626"/>
              <a:ext cx="2832100" cy="116839"/>
            </a:xfrm>
            <a:custGeom>
              <a:avLst/>
              <a:gdLst/>
              <a:ahLst/>
              <a:cxnLst/>
              <a:rect l="l" t="t" r="r" b="b"/>
              <a:pathLst>
                <a:path w="2832100" h="116840">
                  <a:moveTo>
                    <a:pt x="2831515" y="0"/>
                  </a:moveTo>
                  <a:lnTo>
                    <a:pt x="0" y="0"/>
                  </a:lnTo>
                  <a:lnTo>
                    <a:pt x="0" y="116649"/>
                  </a:lnTo>
                  <a:lnTo>
                    <a:pt x="2831515" y="116649"/>
                  </a:lnTo>
                  <a:lnTo>
                    <a:pt x="2831515" y="0"/>
                  </a:lnTo>
                  <a:close/>
                </a:path>
              </a:pathLst>
            </a:custGeom>
            <a:solidFill>
              <a:srgbClr val="1F6A84"/>
            </a:solidFill>
          </p:spPr>
          <p:txBody>
            <a:bodyPr wrap="square" lIns="0" tIns="0" rIns="0" bIns="0" rtlCol="0"/>
            <a:lstStyle/>
            <a:p>
              <a:endParaRPr/>
            </a:p>
          </p:txBody>
        </p:sp>
        <p:pic>
          <p:nvPicPr>
            <p:cNvPr id="12" name="object 12">
              <a:extLst>
                <a:ext uri="{FF2B5EF4-FFF2-40B4-BE49-F238E27FC236}">
                  <a16:creationId xmlns:a16="http://schemas.microsoft.com/office/drawing/2014/main" id="{4044539D-7D43-1CBA-75B4-8810390E8D8A}"/>
                </a:ext>
              </a:extLst>
            </p:cNvPr>
            <p:cNvPicPr/>
            <p:nvPr/>
          </p:nvPicPr>
          <p:blipFill>
            <a:blip r:embed="rId2" cstate="print"/>
            <a:stretch>
              <a:fillRect/>
            </a:stretch>
          </p:blipFill>
          <p:spPr>
            <a:xfrm>
              <a:off x="577773" y="266509"/>
              <a:ext cx="1845106" cy="917575"/>
            </a:xfrm>
            <a:prstGeom prst="rect">
              <a:avLst/>
            </a:prstGeom>
          </p:spPr>
        </p:pic>
      </p:grpSp>
      <p:sp>
        <p:nvSpPr>
          <p:cNvPr id="14" name="object 14">
            <a:extLst>
              <a:ext uri="{FF2B5EF4-FFF2-40B4-BE49-F238E27FC236}">
                <a16:creationId xmlns:a16="http://schemas.microsoft.com/office/drawing/2014/main" id="{7D90CE8D-7DC0-BFCA-7B29-FFAE9B98A436}"/>
              </a:ext>
            </a:extLst>
          </p:cNvPr>
          <p:cNvSpPr txBox="1">
            <a:spLocks noGrp="1"/>
          </p:cNvSpPr>
          <p:nvPr>
            <p:ph type="ftr" sz="quarter" idx="5"/>
          </p:nvPr>
        </p:nvSpPr>
        <p:spPr>
          <a:xfrm>
            <a:off x="4039483" y="6400800"/>
            <a:ext cx="4113033" cy="205184"/>
          </a:xfrm>
          <a:prstGeom prst="rect">
            <a:avLst/>
          </a:prstGeom>
        </p:spPr>
        <p:txBody>
          <a:bodyPr vert="horz" wrap="square" lIns="0" tIns="0" rIns="0" bIns="0" rtlCol="0">
            <a:spAutoFit/>
          </a:bodyPr>
          <a:lstStyle/>
          <a:p>
            <a:pPr marL="12700">
              <a:lnSpc>
                <a:spcPts val="1645"/>
              </a:lnSpc>
            </a:pPr>
            <a:r>
              <a:rPr lang="en-US" dirty="0"/>
              <a:t>2027</a:t>
            </a:r>
            <a:r>
              <a:rPr lang="en-US" spc="360" dirty="0"/>
              <a:t> </a:t>
            </a:r>
            <a:r>
              <a:rPr dirty="0"/>
              <a:t>|</a:t>
            </a:r>
            <a:r>
              <a:rPr spc="310" dirty="0"/>
              <a:t> </a:t>
            </a:r>
            <a:r>
              <a:rPr dirty="0"/>
              <a:t>American</a:t>
            </a:r>
            <a:r>
              <a:rPr spc="-70" dirty="0"/>
              <a:t> </a:t>
            </a:r>
            <a:r>
              <a:rPr dirty="0"/>
              <a:t>Academy</a:t>
            </a:r>
            <a:r>
              <a:rPr spc="-10" dirty="0"/>
              <a:t> </a:t>
            </a:r>
            <a:r>
              <a:rPr dirty="0"/>
              <a:t>of</a:t>
            </a:r>
            <a:r>
              <a:rPr spc="-10" dirty="0"/>
              <a:t> </a:t>
            </a:r>
            <a:r>
              <a:rPr dirty="0"/>
              <a:t>Implant</a:t>
            </a:r>
            <a:r>
              <a:rPr spc="-15" dirty="0"/>
              <a:t> </a:t>
            </a:r>
            <a:r>
              <a:rPr dirty="0"/>
              <a:t>Dentistry</a:t>
            </a:r>
            <a:r>
              <a:rPr spc="365" dirty="0"/>
              <a:t> </a:t>
            </a:r>
            <a:endParaRPr spc="-50" dirty="0"/>
          </a:p>
        </p:txBody>
      </p:sp>
      <p:sp>
        <p:nvSpPr>
          <p:cNvPr id="15" name="object 2">
            <a:extLst>
              <a:ext uri="{FF2B5EF4-FFF2-40B4-BE49-F238E27FC236}">
                <a16:creationId xmlns:a16="http://schemas.microsoft.com/office/drawing/2014/main" id="{330EE1B6-0BFB-5CD0-B9A2-D7929BE1A5CB}"/>
              </a:ext>
            </a:extLst>
          </p:cNvPr>
          <p:cNvSpPr txBox="1">
            <a:spLocks/>
          </p:cNvSpPr>
          <p:nvPr/>
        </p:nvSpPr>
        <p:spPr>
          <a:xfrm>
            <a:off x="2956941" y="530889"/>
            <a:ext cx="10130563" cy="443711"/>
          </a:xfrm>
          <a:prstGeom prst="rect">
            <a:avLst/>
          </a:prstGeom>
        </p:spPr>
        <p:txBody>
          <a:bodyPr vert="horz" wrap="square" lIns="0" tIns="12700" rIns="0" bIns="0" rtlCol="0">
            <a:spAutoFit/>
          </a:bodyPr>
          <a:lstStyle>
            <a:lvl1pPr>
              <a:defRPr sz="2900" b="1" i="0">
                <a:solidFill>
                  <a:srgbClr val="00589D"/>
                </a:solidFill>
                <a:latin typeface="Arial"/>
                <a:ea typeface="+mj-ea"/>
                <a:cs typeface="Arial"/>
              </a:defRPr>
            </a:lvl1pPr>
          </a:lstStyle>
          <a:p>
            <a:pPr marL="19050">
              <a:spcBef>
                <a:spcPts val="100"/>
              </a:spcBef>
            </a:pPr>
            <a:r>
              <a:rPr lang="en-US" sz="2800" dirty="0">
                <a:solidFill>
                  <a:srgbClr val="007198"/>
                </a:solidFill>
              </a:rPr>
              <a:t>Candidate Number: </a:t>
            </a:r>
            <a:r>
              <a:rPr lang="en-US" sz="2800" dirty="0">
                <a:solidFill>
                  <a:srgbClr val="83276A"/>
                </a:solidFill>
              </a:rPr>
              <a:t>{Candidate number}</a:t>
            </a:r>
          </a:p>
        </p:txBody>
      </p:sp>
      <p:sp>
        <p:nvSpPr>
          <p:cNvPr id="16" name="object 2">
            <a:extLst>
              <a:ext uri="{FF2B5EF4-FFF2-40B4-BE49-F238E27FC236}">
                <a16:creationId xmlns:a16="http://schemas.microsoft.com/office/drawing/2014/main" id="{978718F9-9E53-5224-9669-9BB0BF6D0DD1}"/>
              </a:ext>
            </a:extLst>
          </p:cNvPr>
          <p:cNvSpPr txBox="1">
            <a:spLocks/>
          </p:cNvSpPr>
          <p:nvPr/>
        </p:nvSpPr>
        <p:spPr>
          <a:xfrm>
            <a:off x="3542030" y="4874838"/>
            <a:ext cx="5105400" cy="961802"/>
          </a:xfrm>
          <a:prstGeom prst="rect">
            <a:avLst/>
          </a:prstGeom>
        </p:spPr>
        <p:txBody>
          <a:bodyPr vert="horz" wrap="square" lIns="0" tIns="12700" rIns="0" bIns="0" rtlCol="0">
            <a:spAutoFit/>
          </a:bodyPr>
          <a:lstStyle>
            <a:lvl1pPr>
              <a:defRPr sz="2900" b="1" i="0">
                <a:solidFill>
                  <a:srgbClr val="00589D"/>
                </a:solidFill>
                <a:latin typeface="Arial"/>
                <a:ea typeface="+mj-ea"/>
                <a:cs typeface="Arial"/>
              </a:defRPr>
            </a:lvl1pPr>
          </a:lstStyle>
          <a:p>
            <a:pPr marL="19050">
              <a:spcBef>
                <a:spcPts val="100"/>
              </a:spcBef>
            </a:pPr>
            <a:r>
              <a:rPr lang="en-US" sz="2000" dirty="0">
                <a:solidFill>
                  <a:srgbClr val="007198"/>
                </a:solidFill>
              </a:rPr>
              <a:t>View: </a:t>
            </a:r>
            <a:r>
              <a:rPr lang="en-US" sz="2000" dirty="0">
                <a:solidFill>
                  <a:srgbClr val="83276A"/>
                </a:solidFill>
              </a:rPr>
              <a:t>{View}</a:t>
            </a:r>
          </a:p>
          <a:p>
            <a:pPr marL="19050">
              <a:spcBef>
                <a:spcPts val="100"/>
              </a:spcBef>
            </a:pPr>
            <a:r>
              <a:rPr lang="en-US" sz="2000" dirty="0">
                <a:solidFill>
                  <a:srgbClr val="007198"/>
                </a:solidFill>
              </a:rPr>
              <a:t>Date Photograph taken: </a:t>
            </a:r>
            <a:r>
              <a:rPr lang="en-US" sz="2000" dirty="0">
                <a:solidFill>
                  <a:srgbClr val="83276A"/>
                </a:solidFill>
              </a:rPr>
              <a:t>{01/01/2000}</a:t>
            </a:r>
          </a:p>
          <a:p>
            <a:pPr marL="19050">
              <a:spcBef>
                <a:spcPts val="100"/>
              </a:spcBef>
            </a:pPr>
            <a:r>
              <a:rPr lang="en-US" sz="2000" dirty="0">
                <a:solidFill>
                  <a:srgbClr val="007198"/>
                </a:solidFill>
              </a:rPr>
              <a:t>Patient Initials: </a:t>
            </a:r>
            <a:r>
              <a:rPr lang="en-US" sz="2000" dirty="0">
                <a:solidFill>
                  <a:srgbClr val="83276A"/>
                </a:solidFill>
              </a:rPr>
              <a:t>{ABC}</a:t>
            </a:r>
          </a:p>
        </p:txBody>
      </p:sp>
      <p:sp>
        <p:nvSpPr>
          <p:cNvPr id="17" name="object 13">
            <a:extLst>
              <a:ext uri="{FF2B5EF4-FFF2-40B4-BE49-F238E27FC236}">
                <a16:creationId xmlns:a16="http://schemas.microsoft.com/office/drawing/2014/main" id="{D9DB93CD-3B7F-FC22-9136-FFDF9F0EF1B5}"/>
              </a:ext>
            </a:extLst>
          </p:cNvPr>
          <p:cNvSpPr txBox="1"/>
          <p:nvPr/>
        </p:nvSpPr>
        <p:spPr>
          <a:xfrm>
            <a:off x="1230904" y="2518235"/>
            <a:ext cx="8991600" cy="382156"/>
          </a:xfrm>
          <a:prstGeom prst="rect">
            <a:avLst/>
          </a:prstGeom>
        </p:spPr>
        <p:txBody>
          <a:bodyPr vert="horz" wrap="square" lIns="0" tIns="12700" rIns="0" bIns="0" rtlCol="0">
            <a:spAutoFit/>
          </a:bodyPr>
          <a:lstStyle/>
          <a:p>
            <a:pPr marL="298450" marR="5080" indent="-285750">
              <a:spcBef>
                <a:spcPts val="120"/>
              </a:spcBef>
              <a:buFont typeface="Wingdings" panose="05000000000000000000" pitchFamily="2" charset="2"/>
              <a:buChar char="Ø"/>
            </a:pPr>
            <a:r>
              <a:rPr lang="en-US" sz="2400" dirty="0">
                <a:solidFill>
                  <a:srgbClr val="221F1F"/>
                </a:solidFill>
                <a:latin typeface="Arial"/>
                <a:cs typeface="Arial"/>
              </a:rPr>
              <a:t>Insert photos</a:t>
            </a:r>
            <a:endParaRPr lang="en-US" sz="2400" dirty="0">
              <a:latin typeface="Arial"/>
              <a:cs typeface="Arial"/>
            </a:endParaRPr>
          </a:p>
        </p:txBody>
      </p:sp>
    </p:spTree>
    <p:extLst>
      <p:ext uri="{BB962C8B-B14F-4D97-AF65-F5344CB8AC3E}">
        <p14:creationId xmlns:p14="http://schemas.microsoft.com/office/powerpoint/2010/main" val="180412975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C67E47-C7E5-6EB4-F425-C920F5427143}"/>
            </a:ext>
          </a:extLst>
        </p:cNvPr>
        <p:cNvGrpSpPr/>
        <p:nvPr/>
      </p:nvGrpSpPr>
      <p:grpSpPr>
        <a:xfrm>
          <a:off x="0" y="0"/>
          <a:ext cx="0" cy="0"/>
          <a:chOff x="0" y="0"/>
          <a:chExt cx="0" cy="0"/>
        </a:xfrm>
      </p:grpSpPr>
      <p:grpSp>
        <p:nvGrpSpPr>
          <p:cNvPr id="3" name="object 3">
            <a:extLst>
              <a:ext uri="{FF2B5EF4-FFF2-40B4-BE49-F238E27FC236}">
                <a16:creationId xmlns:a16="http://schemas.microsoft.com/office/drawing/2014/main" id="{1F6E69F3-EC46-3EEF-D20F-11BEF33F73FF}"/>
              </a:ext>
            </a:extLst>
          </p:cNvPr>
          <p:cNvGrpSpPr/>
          <p:nvPr/>
        </p:nvGrpSpPr>
        <p:grpSpPr>
          <a:xfrm>
            <a:off x="0" y="0"/>
            <a:ext cx="12189460" cy="1392555"/>
            <a:chOff x="0" y="0"/>
            <a:chExt cx="12189460" cy="1392555"/>
          </a:xfrm>
        </p:grpSpPr>
        <p:sp>
          <p:nvSpPr>
            <p:cNvPr id="4" name="object 4">
              <a:extLst>
                <a:ext uri="{FF2B5EF4-FFF2-40B4-BE49-F238E27FC236}">
                  <a16:creationId xmlns:a16="http://schemas.microsoft.com/office/drawing/2014/main" id="{F4BC499D-C444-06CB-5731-25594161424F}"/>
                </a:ext>
              </a:extLst>
            </p:cNvPr>
            <p:cNvSpPr/>
            <p:nvPr/>
          </p:nvSpPr>
          <p:spPr>
            <a:xfrm>
              <a:off x="0" y="0"/>
              <a:ext cx="12189460" cy="1375410"/>
            </a:xfrm>
            <a:custGeom>
              <a:avLst/>
              <a:gdLst/>
              <a:ahLst/>
              <a:cxnLst/>
              <a:rect l="l" t="t" r="r" b="b"/>
              <a:pathLst>
                <a:path w="12189460" h="1375410">
                  <a:moveTo>
                    <a:pt x="12188952" y="0"/>
                  </a:moveTo>
                  <a:lnTo>
                    <a:pt x="10822457" y="0"/>
                  </a:lnTo>
                  <a:lnTo>
                    <a:pt x="0" y="0"/>
                  </a:lnTo>
                  <a:lnTo>
                    <a:pt x="0" y="226783"/>
                  </a:lnTo>
                  <a:lnTo>
                    <a:pt x="10822457" y="226783"/>
                  </a:lnTo>
                  <a:lnTo>
                    <a:pt x="10822457" y="1375003"/>
                  </a:lnTo>
                  <a:lnTo>
                    <a:pt x="12188952" y="1375003"/>
                  </a:lnTo>
                  <a:lnTo>
                    <a:pt x="12188952" y="226783"/>
                  </a:lnTo>
                  <a:lnTo>
                    <a:pt x="12188952" y="0"/>
                  </a:lnTo>
                  <a:close/>
                </a:path>
              </a:pathLst>
            </a:custGeom>
            <a:solidFill>
              <a:srgbClr val="007699"/>
            </a:solidFill>
          </p:spPr>
          <p:txBody>
            <a:bodyPr wrap="square" lIns="0" tIns="0" rIns="0" bIns="0" rtlCol="0"/>
            <a:lstStyle/>
            <a:p>
              <a:endParaRPr/>
            </a:p>
          </p:txBody>
        </p:sp>
        <p:sp>
          <p:nvSpPr>
            <p:cNvPr id="5" name="object 5">
              <a:extLst>
                <a:ext uri="{FF2B5EF4-FFF2-40B4-BE49-F238E27FC236}">
                  <a16:creationId xmlns:a16="http://schemas.microsoft.com/office/drawing/2014/main" id="{4E54539A-EBB5-39DF-FC23-61048121FFF6}"/>
                </a:ext>
              </a:extLst>
            </p:cNvPr>
            <p:cNvSpPr/>
            <p:nvPr/>
          </p:nvSpPr>
          <p:spPr>
            <a:xfrm>
              <a:off x="10822457" y="1368653"/>
              <a:ext cx="1366520" cy="12700"/>
            </a:xfrm>
            <a:custGeom>
              <a:avLst/>
              <a:gdLst/>
              <a:ahLst/>
              <a:cxnLst/>
              <a:rect l="l" t="t" r="r" b="b"/>
              <a:pathLst>
                <a:path w="1366520" h="12700">
                  <a:moveTo>
                    <a:pt x="0" y="12700"/>
                  </a:moveTo>
                  <a:lnTo>
                    <a:pt x="1366494" y="12700"/>
                  </a:lnTo>
                  <a:lnTo>
                    <a:pt x="1366494" y="0"/>
                  </a:lnTo>
                  <a:lnTo>
                    <a:pt x="0" y="0"/>
                  </a:lnTo>
                  <a:lnTo>
                    <a:pt x="0" y="12700"/>
                  </a:lnTo>
                  <a:close/>
                </a:path>
              </a:pathLst>
            </a:custGeom>
            <a:solidFill>
              <a:srgbClr val="FFFFFF"/>
            </a:solidFill>
          </p:spPr>
          <p:txBody>
            <a:bodyPr wrap="square" lIns="0" tIns="0" rIns="0" bIns="0" rtlCol="0"/>
            <a:lstStyle/>
            <a:p>
              <a:endParaRPr/>
            </a:p>
          </p:txBody>
        </p:sp>
        <p:sp>
          <p:nvSpPr>
            <p:cNvPr id="6" name="object 6">
              <a:extLst>
                <a:ext uri="{FF2B5EF4-FFF2-40B4-BE49-F238E27FC236}">
                  <a16:creationId xmlns:a16="http://schemas.microsoft.com/office/drawing/2014/main" id="{C9E17662-8899-5114-DA69-9C31F1B367EB}"/>
                </a:ext>
              </a:extLst>
            </p:cNvPr>
            <p:cNvSpPr/>
            <p:nvPr/>
          </p:nvSpPr>
          <p:spPr>
            <a:xfrm>
              <a:off x="10822457" y="0"/>
              <a:ext cx="0" cy="1375410"/>
            </a:xfrm>
            <a:custGeom>
              <a:avLst/>
              <a:gdLst/>
              <a:ahLst/>
              <a:cxnLst/>
              <a:rect l="l" t="t" r="r" b="b"/>
              <a:pathLst>
                <a:path h="1375410">
                  <a:moveTo>
                    <a:pt x="0" y="0"/>
                  </a:moveTo>
                  <a:lnTo>
                    <a:pt x="0" y="1375003"/>
                  </a:lnTo>
                </a:path>
              </a:pathLst>
            </a:custGeom>
            <a:ln w="12700">
              <a:solidFill>
                <a:srgbClr val="FFFFFF"/>
              </a:solidFill>
            </a:ln>
          </p:spPr>
          <p:txBody>
            <a:bodyPr wrap="square" lIns="0" tIns="0" rIns="0" bIns="0" rtlCol="0"/>
            <a:lstStyle/>
            <a:p>
              <a:endParaRPr/>
            </a:p>
          </p:txBody>
        </p:sp>
        <p:sp>
          <p:nvSpPr>
            <p:cNvPr id="7" name="object 7">
              <a:extLst>
                <a:ext uri="{FF2B5EF4-FFF2-40B4-BE49-F238E27FC236}">
                  <a16:creationId xmlns:a16="http://schemas.microsoft.com/office/drawing/2014/main" id="{6DC962A1-A15F-C5B0-CABF-BB7CB23B2E39}"/>
                </a:ext>
              </a:extLst>
            </p:cNvPr>
            <p:cNvSpPr/>
            <p:nvPr/>
          </p:nvSpPr>
          <p:spPr>
            <a:xfrm>
              <a:off x="10822461" y="8511"/>
              <a:ext cx="1366520" cy="1366520"/>
            </a:xfrm>
            <a:custGeom>
              <a:avLst/>
              <a:gdLst/>
              <a:ahLst/>
              <a:cxnLst/>
              <a:rect l="l" t="t" r="r" b="b"/>
              <a:pathLst>
                <a:path w="1366520" h="1366520">
                  <a:moveTo>
                    <a:pt x="1366494" y="0"/>
                  </a:moveTo>
                  <a:lnTo>
                    <a:pt x="0" y="1366494"/>
                  </a:lnTo>
                  <a:lnTo>
                    <a:pt x="1366494" y="1366494"/>
                  </a:lnTo>
                  <a:lnTo>
                    <a:pt x="1366494" y="0"/>
                  </a:lnTo>
                  <a:close/>
                </a:path>
              </a:pathLst>
            </a:custGeom>
            <a:solidFill>
              <a:srgbClr val="004E66"/>
            </a:solidFill>
          </p:spPr>
          <p:txBody>
            <a:bodyPr wrap="square" lIns="0" tIns="0" rIns="0" bIns="0" rtlCol="0"/>
            <a:lstStyle/>
            <a:p>
              <a:endParaRPr/>
            </a:p>
          </p:txBody>
        </p:sp>
        <p:sp>
          <p:nvSpPr>
            <p:cNvPr id="8" name="object 8">
              <a:extLst>
                <a:ext uri="{FF2B5EF4-FFF2-40B4-BE49-F238E27FC236}">
                  <a16:creationId xmlns:a16="http://schemas.microsoft.com/office/drawing/2014/main" id="{E424622A-19B1-36DC-389E-616A151B59AE}"/>
                </a:ext>
              </a:extLst>
            </p:cNvPr>
            <p:cNvSpPr/>
            <p:nvPr/>
          </p:nvSpPr>
          <p:spPr>
            <a:xfrm>
              <a:off x="0" y="1275626"/>
              <a:ext cx="2957195" cy="116839"/>
            </a:xfrm>
            <a:custGeom>
              <a:avLst/>
              <a:gdLst/>
              <a:ahLst/>
              <a:cxnLst/>
              <a:rect l="l" t="t" r="r" b="b"/>
              <a:pathLst>
                <a:path w="2957195" h="116840">
                  <a:moveTo>
                    <a:pt x="0" y="116649"/>
                  </a:moveTo>
                  <a:lnTo>
                    <a:pt x="2956941" y="116649"/>
                  </a:lnTo>
                  <a:lnTo>
                    <a:pt x="2956941" y="0"/>
                  </a:lnTo>
                  <a:lnTo>
                    <a:pt x="0" y="0"/>
                  </a:lnTo>
                  <a:lnTo>
                    <a:pt x="0" y="116649"/>
                  </a:lnTo>
                  <a:close/>
                </a:path>
              </a:pathLst>
            </a:custGeom>
            <a:solidFill>
              <a:srgbClr val="007198"/>
            </a:solidFill>
          </p:spPr>
          <p:txBody>
            <a:bodyPr wrap="square" lIns="0" tIns="0" rIns="0" bIns="0" rtlCol="0"/>
            <a:lstStyle/>
            <a:p>
              <a:endParaRPr/>
            </a:p>
          </p:txBody>
        </p:sp>
        <p:sp>
          <p:nvSpPr>
            <p:cNvPr id="9" name="object 9">
              <a:extLst>
                <a:ext uri="{FF2B5EF4-FFF2-40B4-BE49-F238E27FC236}">
                  <a16:creationId xmlns:a16="http://schemas.microsoft.com/office/drawing/2014/main" id="{20A5B02E-394F-D71D-F22E-EF99CF4794B0}"/>
                </a:ext>
              </a:extLst>
            </p:cNvPr>
            <p:cNvSpPr/>
            <p:nvPr/>
          </p:nvSpPr>
          <p:spPr>
            <a:xfrm>
              <a:off x="2956941" y="1275626"/>
              <a:ext cx="3044190" cy="116839"/>
            </a:xfrm>
            <a:custGeom>
              <a:avLst/>
              <a:gdLst/>
              <a:ahLst/>
              <a:cxnLst/>
              <a:rect l="l" t="t" r="r" b="b"/>
              <a:pathLst>
                <a:path w="3044190" h="116840">
                  <a:moveTo>
                    <a:pt x="0" y="116649"/>
                  </a:moveTo>
                  <a:lnTo>
                    <a:pt x="3043745" y="116649"/>
                  </a:lnTo>
                  <a:lnTo>
                    <a:pt x="3043745" y="0"/>
                  </a:lnTo>
                  <a:lnTo>
                    <a:pt x="0" y="0"/>
                  </a:lnTo>
                  <a:lnTo>
                    <a:pt x="0" y="116649"/>
                  </a:lnTo>
                  <a:close/>
                </a:path>
              </a:pathLst>
            </a:custGeom>
            <a:solidFill>
              <a:srgbClr val="83276A"/>
            </a:solidFill>
          </p:spPr>
          <p:txBody>
            <a:bodyPr wrap="square" lIns="0" tIns="0" rIns="0" bIns="0" rtlCol="0"/>
            <a:lstStyle/>
            <a:p>
              <a:endParaRPr/>
            </a:p>
          </p:txBody>
        </p:sp>
        <p:sp>
          <p:nvSpPr>
            <p:cNvPr id="10" name="object 10">
              <a:extLst>
                <a:ext uri="{FF2B5EF4-FFF2-40B4-BE49-F238E27FC236}">
                  <a16:creationId xmlns:a16="http://schemas.microsoft.com/office/drawing/2014/main" id="{7C830615-5574-7931-F411-A26BF99F187F}"/>
                </a:ext>
              </a:extLst>
            </p:cNvPr>
            <p:cNvSpPr/>
            <p:nvPr/>
          </p:nvSpPr>
          <p:spPr>
            <a:xfrm>
              <a:off x="6000686" y="1275626"/>
              <a:ext cx="3357245" cy="116839"/>
            </a:xfrm>
            <a:custGeom>
              <a:avLst/>
              <a:gdLst/>
              <a:ahLst/>
              <a:cxnLst/>
              <a:rect l="l" t="t" r="r" b="b"/>
              <a:pathLst>
                <a:path w="3357245" h="116840">
                  <a:moveTo>
                    <a:pt x="0" y="116649"/>
                  </a:moveTo>
                  <a:lnTo>
                    <a:pt x="3356749" y="116649"/>
                  </a:lnTo>
                  <a:lnTo>
                    <a:pt x="3356749" y="0"/>
                  </a:lnTo>
                  <a:lnTo>
                    <a:pt x="0" y="0"/>
                  </a:lnTo>
                  <a:lnTo>
                    <a:pt x="0" y="116649"/>
                  </a:lnTo>
                  <a:close/>
                </a:path>
              </a:pathLst>
            </a:custGeom>
            <a:solidFill>
              <a:srgbClr val="033B6A"/>
            </a:solidFill>
          </p:spPr>
          <p:txBody>
            <a:bodyPr wrap="square" lIns="0" tIns="0" rIns="0" bIns="0" rtlCol="0"/>
            <a:lstStyle/>
            <a:p>
              <a:endParaRPr/>
            </a:p>
          </p:txBody>
        </p:sp>
        <p:sp>
          <p:nvSpPr>
            <p:cNvPr id="11" name="object 11">
              <a:extLst>
                <a:ext uri="{FF2B5EF4-FFF2-40B4-BE49-F238E27FC236}">
                  <a16:creationId xmlns:a16="http://schemas.microsoft.com/office/drawing/2014/main" id="{441491A7-A7A3-79B7-A0D8-ABDE94502254}"/>
                </a:ext>
              </a:extLst>
            </p:cNvPr>
            <p:cNvSpPr/>
            <p:nvPr/>
          </p:nvSpPr>
          <p:spPr>
            <a:xfrm>
              <a:off x="9357436" y="1275626"/>
              <a:ext cx="2832100" cy="116839"/>
            </a:xfrm>
            <a:custGeom>
              <a:avLst/>
              <a:gdLst/>
              <a:ahLst/>
              <a:cxnLst/>
              <a:rect l="l" t="t" r="r" b="b"/>
              <a:pathLst>
                <a:path w="2832100" h="116840">
                  <a:moveTo>
                    <a:pt x="2831515" y="0"/>
                  </a:moveTo>
                  <a:lnTo>
                    <a:pt x="0" y="0"/>
                  </a:lnTo>
                  <a:lnTo>
                    <a:pt x="0" y="116649"/>
                  </a:lnTo>
                  <a:lnTo>
                    <a:pt x="2831515" y="116649"/>
                  </a:lnTo>
                  <a:lnTo>
                    <a:pt x="2831515" y="0"/>
                  </a:lnTo>
                  <a:close/>
                </a:path>
              </a:pathLst>
            </a:custGeom>
            <a:solidFill>
              <a:srgbClr val="1F6A84"/>
            </a:solidFill>
          </p:spPr>
          <p:txBody>
            <a:bodyPr wrap="square" lIns="0" tIns="0" rIns="0" bIns="0" rtlCol="0"/>
            <a:lstStyle/>
            <a:p>
              <a:endParaRPr/>
            </a:p>
          </p:txBody>
        </p:sp>
        <p:pic>
          <p:nvPicPr>
            <p:cNvPr id="12" name="object 12">
              <a:extLst>
                <a:ext uri="{FF2B5EF4-FFF2-40B4-BE49-F238E27FC236}">
                  <a16:creationId xmlns:a16="http://schemas.microsoft.com/office/drawing/2014/main" id="{3CBC6B5B-3724-0522-98AD-15BF0398940D}"/>
                </a:ext>
              </a:extLst>
            </p:cNvPr>
            <p:cNvPicPr/>
            <p:nvPr/>
          </p:nvPicPr>
          <p:blipFill>
            <a:blip r:embed="rId2" cstate="print"/>
            <a:stretch>
              <a:fillRect/>
            </a:stretch>
          </p:blipFill>
          <p:spPr>
            <a:xfrm>
              <a:off x="577773" y="266509"/>
              <a:ext cx="1845106" cy="917575"/>
            </a:xfrm>
            <a:prstGeom prst="rect">
              <a:avLst/>
            </a:prstGeom>
          </p:spPr>
        </p:pic>
      </p:grpSp>
      <p:sp>
        <p:nvSpPr>
          <p:cNvPr id="14" name="object 14">
            <a:extLst>
              <a:ext uri="{FF2B5EF4-FFF2-40B4-BE49-F238E27FC236}">
                <a16:creationId xmlns:a16="http://schemas.microsoft.com/office/drawing/2014/main" id="{BDAC7C45-9E1B-574F-3D13-1BDE0D74B4B8}"/>
              </a:ext>
            </a:extLst>
          </p:cNvPr>
          <p:cNvSpPr txBox="1">
            <a:spLocks noGrp="1"/>
          </p:cNvSpPr>
          <p:nvPr>
            <p:ph type="ftr" sz="quarter" idx="5"/>
          </p:nvPr>
        </p:nvSpPr>
        <p:spPr>
          <a:xfrm>
            <a:off x="4039483" y="6400800"/>
            <a:ext cx="4113033" cy="205184"/>
          </a:xfrm>
          <a:prstGeom prst="rect">
            <a:avLst/>
          </a:prstGeom>
        </p:spPr>
        <p:txBody>
          <a:bodyPr vert="horz" wrap="square" lIns="0" tIns="0" rIns="0" bIns="0" rtlCol="0">
            <a:spAutoFit/>
          </a:bodyPr>
          <a:lstStyle/>
          <a:p>
            <a:pPr marL="12700">
              <a:lnSpc>
                <a:spcPts val="1645"/>
              </a:lnSpc>
            </a:pPr>
            <a:r>
              <a:rPr lang="en-US" dirty="0"/>
              <a:t>2027</a:t>
            </a:r>
            <a:r>
              <a:rPr lang="en-US" spc="360" dirty="0"/>
              <a:t> </a:t>
            </a:r>
            <a:r>
              <a:rPr dirty="0"/>
              <a:t>|</a:t>
            </a:r>
            <a:r>
              <a:rPr spc="310" dirty="0"/>
              <a:t> </a:t>
            </a:r>
            <a:r>
              <a:rPr dirty="0"/>
              <a:t>American</a:t>
            </a:r>
            <a:r>
              <a:rPr spc="-70" dirty="0"/>
              <a:t> </a:t>
            </a:r>
            <a:r>
              <a:rPr dirty="0"/>
              <a:t>Academy</a:t>
            </a:r>
            <a:r>
              <a:rPr spc="-10" dirty="0"/>
              <a:t> </a:t>
            </a:r>
            <a:r>
              <a:rPr dirty="0"/>
              <a:t>of</a:t>
            </a:r>
            <a:r>
              <a:rPr spc="-10" dirty="0"/>
              <a:t> </a:t>
            </a:r>
            <a:r>
              <a:rPr dirty="0"/>
              <a:t>Implant</a:t>
            </a:r>
            <a:r>
              <a:rPr spc="-15" dirty="0"/>
              <a:t> </a:t>
            </a:r>
            <a:r>
              <a:rPr dirty="0"/>
              <a:t>Dentistry</a:t>
            </a:r>
            <a:r>
              <a:rPr spc="365" dirty="0"/>
              <a:t> </a:t>
            </a:r>
            <a:endParaRPr spc="-50" dirty="0"/>
          </a:p>
        </p:txBody>
      </p:sp>
      <p:sp>
        <p:nvSpPr>
          <p:cNvPr id="15" name="object 2">
            <a:extLst>
              <a:ext uri="{FF2B5EF4-FFF2-40B4-BE49-F238E27FC236}">
                <a16:creationId xmlns:a16="http://schemas.microsoft.com/office/drawing/2014/main" id="{56ED1756-C874-E6A2-4957-1EAD82D693FE}"/>
              </a:ext>
            </a:extLst>
          </p:cNvPr>
          <p:cNvSpPr txBox="1">
            <a:spLocks/>
          </p:cNvSpPr>
          <p:nvPr/>
        </p:nvSpPr>
        <p:spPr>
          <a:xfrm>
            <a:off x="2956941" y="530889"/>
            <a:ext cx="10130563" cy="443711"/>
          </a:xfrm>
          <a:prstGeom prst="rect">
            <a:avLst/>
          </a:prstGeom>
        </p:spPr>
        <p:txBody>
          <a:bodyPr vert="horz" wrap="square" lIns="0" tIns="12700" rIns="0" bIns="0" rtlCol="0">
            <a:spAutoFit/>
          </a:bodyPr>
          <a:lstStyle>
            <a:lvl1pPr>
              <a:defRPr sz="2900" b="1" i="0">
                <a:solidFill>
                  <a:srgbClr val="00589D"/>
                </a:solidFill>
                <a:latin typeface="Arial"/>
                <a:ea typeface="+mj-ea"/>
                <a:cs typeface="Arial"/>
              </a:defRPr>
            </a:lvl1pPr>
          </a:lstStyle>
          <a:p>
            <a:pPr marL="19050">
              <a:spcBef>
                <a:spcPts val="100"/>
              </a:spcBef>
            </a:pPr>
            <a:r>
              <a:rPr lang="en-US" sz="2800" dirty="0">
                <a:solidFill>
                  <a:srgbClr val="007198"/>
                </a:solidFill>
              </a:rPr>
              <a:t>Candidate Number: </a:t>
            </a:r>
            <a:r>
              <a:rPr lang="en-US" sz="2800" dirty="0">
                <a:solidFill>
                  <a:srgbClr val="83276A"/>
                </a:solidFill>
              </a:rPr>
              <a:t>{Candidate number}</a:t>
            </a:r>
          </a:p>
        </p:txBody>
      </p:sp>
      <p:sp>
        <p:nvSpPr>
          <p:cNvPr id="16" name="object 2">
            <a:extLst>
              <a:ext uri="{FF2B5EF4-FFF2-40B4-BE49-F238E27FC236}">
                <a16:creationId xmlns:a16="http://schemas.microsoft.com/office/drawing/2014/main" id="{A2A587B9-A355-FBE4-8363-C5E913F3F8CF}"/>
              </a:ext>
            </a:extLst>
          </p:cNvPr>
          <p:cNvSpPr txBox="1">
            <a:spLocks/>
          </p:cNvSpPr>
          <p:nvPr/>
        </p:nvSpPr>
        <p:spPr>
          <a:xfrm>
            <a:off x="3542030" y="4874838"/>
            <a:ext cx="5105400" cy="961802"/>
          </a:xfrm>
          <a:prstGeom prst="rect">
            <a:avLst/>
          </a:prstGeom>
        </p:spPr>
        <p:txBody>
          <a:bodyPr vert="horz" wrap="square" lIns="0" tIns="12700" rIns="0" bIns="0" rtlCol="0">
            <a:spAutoFit/>
          </a:bodyPr>
          <a:lstStyle>
            <a:lvl1pPr>
              <a:defRPr sz="2900" b="1" i="0">
                <a:solidFill>
                  <a:srgbClr val="00589D"/>
                </a:solidFill>
                <a:latin typeface="Arial"/>
                <a:ea typeface="+mj-ea"/>
                <a:cs typeface="Arial"/>
              </a:defRPr>
            </a:lvl1pPr>
          </a:lstStyle>
          <a:p>
            <a:pPr marL="19050">
              <a:spcBef>
                <a:spcPts val="100"/>
              </a:spcBef>
            </a:pPr>
            <a:r>
              <a:rPr lang="en-US" sz="2000" dirty="0">
                <a:solidFill>
                  <a:srgbClr val="007198"/>
                </a:solidFill>
              </a:rPr>
              <a:t>View: </a:t>
            </a:r>
            <a:r>
              <a:rPr lang="en-US" sz="2000" dirty="0">
                <a:solidFill>
                  <a:srgbClr val="83276A"/>
                </a:solidFill>
              </a:rPr>
              <a:t>{View}</a:t>
            </a:r>
          </a:p>
          <a:p>
            <a:pPr marL="19050">
              <a:spcBef>
                <a:spcPts val="100"/>
              </a:spcBef>
            </a:pPr>
            <a:r>
              <a:rPr lang="en-US" sz="2000" dirty="0">
                <a:solidFill>
                  <a:srgbClr val="007198"/>
                </a:solidFill>
              </a:rPr>
              <a:t>Date Photograph taken: </a:t>
            </a:r>
            <a:r>
              <a:rPr lang="en-US" sz="2000" dirty="0">
                <a:solidFill>
                  <a:srgbClr val="83276A"/>
                </a:solidFill>
              </a:rPr>
              <a:t>{01/01/2000}</a:t>
            </a:r>
          </a:p>
          <a:p>
            <a:pPr marL="19050">
              <a:spcBef>
                <a:spcPts val="100"/>
              </a:spcBef>
            </a:pPr>
            <a:r>
              <a:rPr lang="en-US" sz="2000" dirty="0">
                <a:solidFill>
                  <a:srgbClr val="007198"/>
                </a:solidFill>
              </a:rPr>
              <a:t>Patient Initials: </a:t>
            </a:r>
            <a:r>
              <a:rPr lang="en-US" sz="2000" dirty="0">
                <a:solidFill>
                  <a:srgbClr val="83276A"/>
                </a:solidFill>
              </a:rPr>
              <a:t>{ABC}</a:t>
            </a:r>
          </a:p>
        </p:txBody>
      </p:sp>
      <p:sp>
        <p:nvSpPr>
          <p:cNvPr id="17" name="object 13">
            <a:extLst>
              <a:ext uri="{FF2B5EF4-FFF2-40B4-BE49-F238E27FC236}">
                <a16:creationId xmlns:a16="http://schemas.microsoft.com/office/drawing/2014/main" id="{6E9D614D-7715-0011-C1E9-E705A79A0B95}"/>
              </a:ext>
            </a:extLst>
          </p:cNvPr>
          <p:cNvSpPr txBox="1"/>
          <p:nvPr/>
        </p:nvSpPr>
        <p:spPr>
          <a:xfrm>
            <a:off x="1230904" y="2518235"/>
            <a:ext cx="8991600" cy="382156"/>
          </a:xfrm>
          <a:prstGeom prst="rect">
            <a:avLst/>
          </a:prstGeom>
        </p:spPr>
        <p:txBody>
          <a:bodyPr vert="horz" wrap="square" lIns="0" tIns="12700" rIns="0" bIns="0" rtlCol="0">
            <a:spAutoFit/>
          </a:bodyPr>
          <a:lstStyle/>
          <a:p>
            <a:pPr marL="298450" marR="5080" indent="-285750">
              <a:spcBef>
                <a:spcPts val="120"/>
              </a:spcBef>
              <a:buFont typeface="Wingdings" panose="05000000000000000000" pitchFamily="2" charset="2"/>
              <a:buChar char="Ø"/>
            </a:pPr>
            <a:r>
              <a:rPr lang="en-US" sz="2400" dirty="0">
                <a:solidFill>
                  <a:srgbClr val="221F1F"/>
                </a:solidFill>
                <a:latin typeface="Arial"/>
                <a:cs typeface="Arial"/>
              </a:rPr>
              <a:t>Insert photos</a:t>
            </a:r>
            <a:endParaRPr lang="en-US" sz="2400" dirty="0">
              <a:latin typeface="Arial"/>
              <a:cs typeface="Arial"/>
            </a:endParaRPr>
          </a:p>
        </p:txBody>
      </p:sp>
    </p:spTree>
    <p:extLst>
      <p:ext uri="{BB962C8B-B14F-4D97-AF65-F5344CB8AC3E}">
        <p14:creationId xmlns:p14="http://schemas.microsoft.com/office/powerpoint/2010/main" val="254583734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EEB764-8237-E06F-0FC8-A50CF3D210A8}"/>
            </a:ext>
          </a:extLst>
        </p:cNvPr>
        <p:cNvGrpSpPr/>
        <p:nvPr/>
      </p:nvGrpSpPr>
      <p:grpSpPr>
        <a:xfrm>
          <a:off x="0" y="0"/>
          <a:ext cx="0" cy="0"/>
          <a:chOff x="0" y="0"/>
          <a:chExt cx="0" cy="0"/>
        </a:xfrm>
      </p:grpSpPr>
      <p:grpSp>
        <p:nvGrpSpPr>
          <p:cNvPr id="3" name="object 3">
            <a:extLst>
              <a:ext uri="{FF2B5EF4-FFF2-40B4-BE49-F238E27FC236}">
                <a16:creationId xmlns:a16="http://schemas.microsoft.com/office/drawing/2014/main" id="{0EFDC63A-18BA-99D7-E20B-DCE8FC02E880}"/>
              </a:ext>
            </a:extLst>
          </p:cNvPr>
          <p:cNvGrpSpPr/>
          <p:nvPr/>
        </p:nvGrpSpPr>
        <p:grpSpPr>
          <a:xfrm>
            <a:off x="0" y="0"/>
            <a:ext cx="12189460" cy="1392555"/>
            <a:chOff x="0" y="0"/>
            <a:chExt cx="12189460" cy="1392555"/>
          </a:xfrm>
        </p:grpSpPr>
        <p:sp>
          <p:nvSpPr>
            <p:cNvPr id="4" name="object 4">
              <a:extLst>
                <a:ext uri="{FF2B5EF4-FFF2-40B4-BE49-F238E27FC236}">
                  <a16:creationId xmlns:a16="http://schemas.microsoft.com/office/drawing/2014/main" id="{017B627A-D45D-4737-25AB-2C577100266E}"/>
                </a:ext>
              </a:extLst>
            </p:cNvPr>
            <p:cNvSpPr/>
            <p:nvPr/>
          </p:nvSpPr>
          <p:spPr>
            <a:xfrm>
              <a:off x="0" y="0"/>
              <a:ext cx="12189460" cy="1375410"/>
            </a:xfrm>
            <a:custGeom>
              <a:avLst/>
              <a:gdLst/>
              <a:ahLst/>
              <a:cxnLst/>
              <a:rect l="l" t="t" r="r" b="b"/>
              <a:pathLst>
                <a:path w="12189460" h="1375410">
                  <a:moveTo>
                    <a:pt x="12188952" y="0"/>
                  </a:moveTo>
                  <a:lnTo>
                    <a:pt x="10822457" y="0"/>
                  </a:lnTo>
                  <a:lnTo>
                    <a:pt x="0" y="0"/>
                  </a:lnTo>
                  <a:lnTo>
                    <a:pt x="0" y="226783"/>
                  </a:lnTo>
                  <a:lnTo>
                    <a:pt x="10822457" y="226783"/>
                  </a:lnTo>
                  <a:lnTo>
                    <a:pt x="10822457" y="1375003"/>
                  </a:lnTo>
                  <a:lnTo>
                    <a:pt x="12188952" y="1375003"/>
                  </a:lnTo>
                  <a:lnTo>
                    <a:pt x="12188952" y="226783"/>
                  </a:lnTo>
                  <a:lnTo>
                    <a:pt x="12188952" y="0"/>
                  </a:lnTo>
                  <a:close/>
                </a:path>
              </a:pathLst>
            </a:custGeom>
            <a:solidFill>
              <a:srgbClr val="007699"/>
            </a:solidFill>
          </p:spPr>
          <p:txBody>
            <a:bodyPr wrap="square" lIns="0" tIns="0" rIns="0" bIns="0" rtlCol="0"/>
            <a:lstStyle/>
            <a:p>
              <a:endParaRPr/>
            </a:p>
          </p:txBody>
        </p:sp>
        <p:sp>
          <p:nvSpPr>
            <p:cNvPr id="5" name="object 5">
              <a:extLst>
                <a:ext uri="{FF2B5EF4-FFF2-40B4-BE49-F238E27FC236}">
                  <a16:creationId xmlns:a16="http://schemas.microsoft.com/office/drawing/2014/main" id="{1D3EA0DC-CC1A-8664-7E79-E54324F21351}"/>
                </a:ext>
              </a:extLst>
            </p:cNvPr>
            <p:cNvSpPr/>
            <p:nvPr/>
          </p:nvSpPr>
          <p:spPr>
            <a:xfrm>
              <a:off x="10822457" y="1368653"/>
              <a:ext cx="1366520" cy="12700"/>
            </a:xfrm>
            <a:custGeom>
              <a:avLst/>
              <a:gdLst/>
              <a:ahLst/>
              <a:cxnLst/>
              <a:rect l="l" t="t" r="r" b="b"/>
              <a:pathLst>
                <a:path w="1366520" h="12700">
                  <a:moveTo>
                    <a:pt x="0" y="12700"/>
                  </a:moveTo>
                  <a:lnTo>
                    <a:pt x="1366494" y="12700"/>
                  </a:lnTo>
                  <a:lnTo>
                    <a:pt x="1366494" y="0"/>
                  </a:lnTo>
                  <a:lnTo>
                    <a:pt x="0" y="0"/>
                  </a:lnTo>
                  <a:lnTo>
                    <a:pt x="0" y="12700"/>
                  </a:lnTo>
                  <a:close/>
                </a:path>
              </a:pathLst>
            </a:custGeom>
            <a:solidFill>
              <a:srgbClr val="FFFFFF"/>
            </a:solidFill>
          </p:spPr>
          <p:txBody>
            <a:bodyPr wrap="square" lIns="0" tIns="0" rIns="0" bIns="0" rtlCol="0"/>
            <a:lstStyle/>
            <a:p>
              <a:endParaRPr/>
            </a:p>
          </p:txBody>
        </p:sp>
        <p:sp>
          <p:nvSpPr>
            <p:cNvPr id="6" name="object 6">
              <a:extLst>
                <a:ext uri="{FF2B5EF4-FFF2-40B4-BE49-F238E27FC236}">
                  <a16:creationId xmlns:a16="http://schemas.microsoft.com/office/drawing/2014/main" id="{528D92FE-BD64-C518-37FE-54FB30FFD307}"/>
                </a:ext>
              </a:extLst>
            </p:cNvPr>
            <p:cNvSpPr/>
            <p:nvPr/>
          </p:nvSpPr>
          <p:spPr>
            <a:xfrm>
              <a:off x="10822457" y="0"/>
              <a:ext cx="0" cy="1375410"/>
            </a:xfrm>
            <a:custGeom>
              <a:avLst/>
              <a:gdLst/>
              <a:ahLst/>
              <a:cxnLst/>
              <a:rect l="l" t="t" r="r" b="b"/>
              <a:pathLst>
                <a:path h="1375410">
                  <a:moveTo>
                    <a:pt x="0" y="0"/>
                  </a:moveTo>
                  <a:lnTo>
                    <a:pt x="0" y="1375003"/>
                  </a:lnTo>
                </a:path>
              </a:pathLst>
            </a:custGeom>
            <a:ln w="12700">
              <a:solidFill>
                <a:srgbClr val="FFFFFF"/>
              </a:solidFill>
            </a:ln>
          </p:spPr>
          <p:txBody>
            <a:bodyPr wrap="square" lIns="0" tIns="0" rIns="0" bIns="0" rtlCol="0"/>
            <a:lstStyle/>
            <a:p>
              <a:endParaRPr/>
            </a:p>
          </p:txBody>
        </p:sp>
        <p:sp>
          <p:nvSpPr>
            <p:cNvPr id="7" name="object 7">
              <a:extLst>
                <a:ext uri="{FF2B5EF4-FFF2-40B4-BE49-F238E27FC236}">
                  <a16:creationId xmlns:a16="http://schemas.microsoft.com/office/drawing/2014/main" id="{DD00AF86-4A22-2955-0762-A7951E77AFDE}"/>
                </a:ext>
              </a:extLst>
            </p:cNvPr>
            <p:cNvSpPr/>
            <p:nvPr/>
          </p:nvSpPr>
          <p:spPr>
            <a:xfrm>
              <a:off x="10822461" y="8511"/>
              <a:ext cx="1366520" cy="1366520"/>
            </a:xfrm>
            <a:custGeom>
              <a:avLst/>
              <a:gdLst/>
              <a:ahLst/>
              <a:cxnLst/>
              <a:rect l="l" t="t" r="r" b="b"/>
              <a:pathLst>
                <a:path w="1366520" h="1366520">
                  <a:moveTo>
                    <a:pt x="1366494" y="0"/>
                  </a:moveTo>
                  <a:lnTo>
                    <a:pt x="0" y="1366494"/>
                  </a:lnTo>
                  <a:lnTo>
                    <a:pt x="1366494" y="1366494"/>
                  </a:lnTo>
                  <a:lnTo>
                    <a:pt x="1366494" y="0"/>
                  </a:lnTo>
                  <a:close/>
                </a:path>
              </a:pathLst>
            </a:custGeom>
            <a:solidFill>
              <a:srgbClr val="004E66"/>
            </a:solidFill>
          </p:spPr>
          <p:txBody>
            <a:bodyPr wrap="square" lIns="0" tIns="0" rIns="0" bIns="0" rtlCol="0"/>
            <a:lstStyle/>
            <a:p>
              <a:endParaRPr/>
            </a:p>
          </p:txBody>
        </p:sp>
        <p:sp>
          <p:nvSpPr>
            <p:cNvPr id="8" name="object 8">
              <a:extLst>
                <a:ext uri="{FF2B5EF4-FFF2-40B4-BE49-F238E27FC236}">
                  <a16:creationId xmlns:a16="http://schemas.microsoft.com/office/drawing/2014/main" id="{28193591-D298-7E2E-90F4-35A4CE5DE566}"/>
                </a:ext>
              </a:extLst>
            </p:cNvPr>
            <p:cNvSpPr/>
            <p:nvPr/>
          </p:nvSpPr>
          <p:spPr>
            <a:xfrm>
              <a:off x="0" y="1275626"/>
              <a:ext cx="2957195" cy="116839"/>
            </a:xfrm>
            <a:custGeom>
              <a:avLst/>
              <a:gdLst/>
              <a:ahLst/>
              <a:cxnLst/>
              <a:rect l="l" t="t" r="r" b="b"/>
              <a:pathLst>
                <a:path w="2957195" h="116840">
                  <a:moveTo>
                    <a:pt x="0" y="116649"/>
                  </a:moveTo>
                  <a:lnTo>
                    <a:pt x="2956941" y="116649"/>
                  </a:lnTo>
                  <a:lnTo>
                    <a:pt x="2956941" y="0"/>
                  </a:lnTo>
                  <a:lnTo>
                    <a:pt x="0" y="0"/>
                  </a:lnTo>
                  <a:lnTo>
                    <a:pt x="0" y="116649"/>
                  </a:lnTo>
                  <a:close/>
                </a:path>
              </a:pathLst>
            </a:custGeom>
            <a:solidFill>
              <a:srgbClr val="007198"/>
            </a:solidFill>
          </p:spPr>
          <p:txBody>
            <a:bodyPr wrap="square" lIns="0" tIns="0" rIns="0" bIns="0" rtlCol="0"/>
            <a:lstStyle/>
            <a:p>
              <a:endParaRPr/>
            </a:p>
          </p:txBody>
        </p:sp>
        <p:sp>
          <p:nvSpPr>
            <p:cNvPr id="9" name="object 9">
              <a:extLst>
                <a:ext uri="{FF2B5EF4-FFF2-40B4-BE49-F238E27FC236}">
                  <a16:creationId xmlns:a16="http://schemas.microsoft.com/office/drawing/2014/main" id="{CAF41B22-6A2A-6D03-07BB-8FC570487D8C}"/>
                </a:ext>
              </a:extLst>
            </p:cNvPr>
            <p:cNvSpPr/>
            <p:nvPr/>
          </p:nvSpPr>
          <p:spPr>
            <a:xfrm>
              <a:off x="2956941" y="1275626"/>
              <a:ext cx="3044190" cy="116839"/>
            </a:xfrm>
            <a:custGeom>
              <a:avLst/>
              <a:gdLst/>
              <a:ahLst/>
              <a:cxnLst/>
              <a:rect l="l" t="t" r="r" b="b"/>
              <a:pathLst>
                <a:path w="3044190" h="116840">
                  <a:moveTo>
                    <a:pt x="0" y="116649"/>
                  </a:moveTo>
                  <a:lnTo>
                    <a:pt x="3043745" y="116649"/>
                  </a:lnTo>
                  <a:lnTo>
                    <a:pt x="3043745" y="0"/>
                  </a:lnTo>
                  <a:lnTo>
                    <a:pt x="0" y="0"/>
                  </a:lnTo>
                  <a:lnTo>
                    <a:pt x="0" y="116649"/>
                  </a:lnTo>
                  <a:close/>
                </a:path>
              </a:pathLst>
            </a:custGeom>
            <a:solidFill>
              <a:srgbClr val="83276A"/>
            </a:solidFill>
          </p:spPr>
          <p:txBody>
            <a:bodyPr wrap="square" lIns="0" tIns="0" rIns="0" bIns="0" rtlCol="0"/>
            <a:lstStyle/>
            <a:p>
              <a:endParaRPr/>
            </a:p>
          </p:txBody>
        </p:sp>
        <p:sp>
          <p:nvSpPr>
            <p:cNvPr id="10" name="object 10">
              <a:extLst>
                <a:ext uri="{FF2B5EF4-FFF2-40B4-BE49-F238E27FC236}">
                  <a16:creationId xmlns:a16="http://schemas.microsoft.com/office/drawing/2014/main" id="{285744C6-CD82-84DE-5FD3-060CBBC186A3}"/>
                </a:ext>
              </a:extLst>
            </p:cNvPr>
            <p:cNvSpPr/>
            <p:nvPr/>
          </p:nvSpPr>
          <p:spPr>
            <a:xfrm>
              <a:off x="6000686" y="1275626"/>
              <a:ext cx="3357245" cy="116839"/>
            </a:xfrm>
            <a:custGeom>
              <a:avLst/>
              <a:gdLst/>
              <a:ahLst/>
              <a:cxnLst/>
              <a:rect l="l" t="t" r="r" b="b"/>
              <a:pathLst>
                <a:path w="3357245" h="116840">
                  <a:moveTo>
                    <a:pt x="0" y="116649"/>
                  </a:moveTo>
                  <a:lnTo>
                    <a:pt x="3356749" y="116649"/>
                  </a:lnTo>
                  <a:lnTo>
                    <a:pt x="3356749" y="0"/>
                  </a:lnTo>
                  <a:lnTo>
                    <a:pt x="0" y="0"/>
                  </a:lnTo>
                  <a:lnTo>
                    <a:pt x="0" y="116649"/>
                  </a:lnTo>
                  <a:close/>
                </a:path>
              </a:pathLst>
            </a:custGeom>
            <a:solidFill>
              <a:srgbClr val="033B6A"/>
            </a:solidFill>
          </p:spPr>
          <p:txBody>
            <a:bodyPr wrap="square" lIns="0" tIns="0" rIns="0" bIns="0" rtlCol="0"/>
            <a:lstStyle/>
            <a:p>
              <a:endParaRPr/>
            </a:p>
          </p:txBody>
        </p:sp>
        <p:sp>
          <p:nvSpPr>
            <p:cNvPr id="11" name="object 11">
              <a:extLst>
                <a:ext uri="{FF2B5EF4-FFF2-40B4-BE49-F238E27FC236}">
                  <a16:creationId xmlns:a16="http://schemas.microsoft.com/office/drawing/2014/main" id="{866FEFA7-61A6-714B-6B72-1414AD7D9BDC}"/>
                </a:ext>
              </a:extLst>
            </p:cNvPr>
            <p:cNvSpPr/>
            <p:nvPr/>
          </p:nvSpPr>
          <p:spPr>
            <a:xfrm>
              <a:off x="9357436" y="1275626"/>
              <a:ext cx="2832100" cy="116839"/>
            </a:xfrm>
            <a:custGeom>
              <a:avLst/>
              <a:gdLst/>
              <a:ahLst/>
              <a:cxnLst/>
              <a:rect l="l" t="t" r="r" b="b"/>
              <a:pathLst>
                <a:path w="2832100" h="116840">
                  <a:moveTo>
                    <a:pt x="2831515" y="0"/>
                  </a:moveTo>
                  <a:lnTo>
                    <a:pt x="0" y="0"/>
                  </a:lnTo>
                  <a:lnTo>
                    <a:pt x="0" y="116649"/>
                  </a:lnTo>
                  <a:lnTo>
                    <a:pt x="2831515" y="116649"/>
                  </a:lnTo>
                  <a:lnTo>
                    <a:pt x="2831515" y="0"/>
                  </a:lnTo>
                  <a:close/>
                </a:path>
              </a:pathLst>
            </a:custGeom>
            <a:solidFill>
              <a:srgbClr val="1F6A84"/>
            </a:solidFill>
          </p:spPr>
          <p:txBody>
            <a:bodyPr wrap="square" lIns="0" tIns="0" rIns="0" bIns="0" rtlCol="0"/>
            <a:lstStyle/>
            <a:p>
              <a:endParaRPr/>
            </a:p>
          </p:txBody>
        </p:sp>
        <p:pic>
          <p:nvPicPr>
            <p:cNvPr id="12" name="object 12">
              <a:extLst>
                <a:ext uri="{FF2B5EF4-FFF2-40B4-BE49-F238E27FC236}">
                  <a16:creationId xmlns:a16="http://schemas.microsoft.com/office/drawing/2014/main" id="{05E1434E-4351-68C4-9CA8-7A3747BB1EF6}"/>
                </a:ext>
              </a:extLst>
            </p:cNvPr>
            <p:cNvPicPr/>
            <p:nvPr/>
          </p:nvPicPr>
          <p:blipFill>
            <a:blip r:embed="rId2" cstate="print"/>
            <a:stretch>
              <a:fillRect/>
            </a:stretch>
          </p:blipFill>
          <p:spPr>
            <a:xfrm>
              <a:off x="577773" y="266509"/>
              <a:ext cx="1845106" cy="917575"/>
            </a:xfrm>
            <a:prstGeom prst="rect">
              <a:avLst/>
            </a:prstGeom>
          </p:spPr>
        </p:pic>
      </p:grpSp>
      <p:sp>
        <p:nvSpPr>
          <p:cNvPr id="14" name="object 14">
            <a:extLst>
              <a:ext uri="{FF2B5EF4-FFF2-40B4-BE49-F238E27FC236}">
                <a16:creationId xmlns:a16="http://schemas.microsoft.com/office/drawing/2014/main" id="{EBE427A6-7BB4-5ED0-1B96-4282415FD0DE}"/>
              </a:ext>
            </a:extLst>
          </p:cNvPr>
          <p:cNvSpPr txBox="1">
            <a:spLocks noGrp="1"/>
          </p:cNvSpPr>
          <p:nvPr>
            <p:ph type="ftr" sz="quarter" idx="5"/>
          </p:nvPr>
        </p:nvSpPr>
        <p:spPr>
          <a:xfrm>
            <a:off x="4039483" y="6477000"/>
            <a:ext cx="4113033" cy="205184"/>
          </a:xfrm>
          <a:prstGeom prst="rect">
            <a:avLst/>
          </a:prstGeom>
        </p:spPr>
        <p:txBody>
          <a:bodyPr vert="horz" wrap="square" lIns="0" tIns="0" rIns="0" bIns="0" rtlCol="0">
            <a:spAutoFit/>
          </a:bodyPr>
          <a:lstStyle/>
          <a:p>
            <a:pPr marL="12700">
              <a:lnSpc>
                <a:spcPts val="1645"/>
              </a:lnSpc>
            </a:pPr>
            <a:r>
              <a:rPr lang="en-US" dirty="0"/>
              <a:t>2023</a:t>
            </a:r>
            <a:r>
              <a:rPr lang="en-US" spc="360" dirty="0"/>
              <a:t> </a:t>
            </a:r>
            <a:r>
              <a:rPr dirty="0"/>
              <a:t>|</a:t>
            </a:r>
            <a:r>
              <a:rPr spc="310" dirty="0"/>
              <a:t> </a:t>
            </a:r>
            <a:r>
              <a:rPr dirty="0"/>
              <a:t>American</a:t>
            </a:r>
            <a:r>
              <a:rPr spc="-70" dirty="0"/>
              <a:t> </a:t>
            </a:r>
            <a:r>
              <a:rPr dirty="0"/>
              <a:t>Academy</a:t>
            </a:r>
            <a:r>
              <a:rPr spc="-10" dirty="0"/>
              <a:t> </a:t>
            </a:r>
            <a:r>
              <a:rPr dirty="0"/>
              <a:t>of</a:t>
            </a:r>
            <a:r>
              <a:rPr spc="-10" dirty="0"/>
              <a:t> </a:t>
            </a:r>
            <a:r>
              <a:rPr dirty="0"/>
              <a:t>Implant</a:t>
            </a:r>
            <a:r>
              <a:rPr spc="-15" dirty="0"/>
              <a:t> </a:t>
            </a:r>
            <a:r>
              <a:rPr dirty="0"/>
              <a:t>Dentistry</a:t>
            </a:r>
            <a:r>
              <a:rPr spc="365" dirty="0"/>
              <a:t> </a:t>
            </a:r>
            <a:endParaRPr spc="-50" dirty="0"/>
          </a:p>
        </p:txBody>
      </p:sp>
      <p:sp>
        <p:nvSpPr>
          <p:cNvPr id="15" name="object 2">
            <a:extLst>
              <a:ext uri="{FF2B5EF4-FFF2-40B4-BE49-F238E27FC236}">
                <a16:creationId xmlns:a16="http://schemas.microsoft.com/office/drawing/2014/main" id="{1A114F82-E044-374C-A926-84E175BB2D11}"/>
              </a:ext>
            </a:extLst>
          </p:cNvPr>
          <p:cNvSpPr txBox="1">
            <a:spLocks/>
          </p:cNvSpPr>
          <p:nvPr/>
        </p:nvSpPr>
        <p:spPr>
          <a:xfrm>
            <a:off x="2956941" y="530889"/>
            <a:ext cx="10130563" cy="443711"/>
          </a:xfrm>
          <a:prstGeom prst="rect">
            <a:avLst/>
          </a:prstGeom>
        </p:spPr>
        <p:txBody>
          <a:bodyPr vert="horz" wrap="square" lIns="0" tIns="12700" rIns="0" bIns="0" rtlCol="0">
            <a:spAutoFit/>
          </a:bodyPr>
          <a:lstStyle>
            <a:lvl1pPr>
              <a:defRPr sz="2900" b="1" i="0">
                <a:solidFill>
                  <a:srgbClr val="00589D"/>
                </a:solidFill>
                <a:latin typeface="Arial"/>
                <a:ea typeface="+mj-ea"/>
                <a:cs typeface="Arial"/>
              </a:defRPr>
            </a:lvl1pPr>
          </a:lstStyle>
          <a:p>
            <a:pPr marL="19050">
              <a:spcBef>
                <a:spcPts val="100"/>
              </a:spcBef>
            </a:pPr>
            <a:r>
              <a:rPr lang="en-US" sz="2800" dirty="0">
                <a:solidFill>
                  <a:srgbClr val="007198"/>
                </a:solidFill>
              </a:rPr>
              <a:t>Candidate Number: </a:t>
            </a:r>
            <a:r>
              <a:rPr lang="en-US" sz="2800" dirty="0">
                <a:solidFill>
                  <a:srgbClr val="83276A"/>
                </a:solidFill>
              </a:rPr>
              <a:t>{Candidate number}</a:t>
            </a:r>
          </a:p>
        </p:txBody>
      </p:sp>
      <p:sp>
        <p:nvSpPr>
          <p:cNvPr id="16" name="object 2">
            <a:extLst>
              <a:ext uri="{FF2B5EF4-FFF2-40B4-BE49-F238E27FC236}">
                <a16:creationId xmlns:a16="http://schemas.microsoft.com/office/drawing/2014/main" id="{63AD2990-F92B-DFBB-4D44-6A98660DF293}"/>
              </a:ext>
            </a:extLst>
          </p:cNvPr>
          <p:cNvSpPr txBox="1">
            <a:spLocks/>
          </p:cNvSpPr>
          <p:nvPr/>
        </p:nvSpPr>
        <p:spPr>
          <a:xfrm>
            <a:off x="3770630" y="4876800"/>
            <a:ext cx="4648200" cy="961802"/>
          </a:xfrm>
          <a:prstGeom prst="rect">
            <a:avLst/>
          </a:prstGeom>
        </p:spPr>
        <p:txBody>
          <a:bodyPr vert="horz" wrap="square" lIns="0" tIns="12700" rIns="0" bIns="0" rtlCol="0">
            <a:spAutoFit/>
          </a:bodyPr>
          <a:lstStyle>
            <a:lvl1pPr>
              <a:defRPr sz="2900" b="1" i="0">
                <a:solidFill>
                  <a:srgbClr val="00589D"/>
                </a:solidFill>
                <a:latin typeface="Arial"/>
                <a:ea typeface="+mj-ea"/>
                <a:cs typeface="Arial"/>
              </a:defRPr>
            </a:lvl1pPr>
          </a:lstStyle>
          <a:p>
            <a:pPr marL="19050">
              <a:spcBef>
                <a:spcPts val="100"/>
              </a:spcBef>
            </a:pPr>
            <a:r>
              <a:rPr lang="en-US" sz="2000" dirty="0">
                <a:solidFill>
                  <a:srgbClr val="007198"/>
                </a:solidFill>
              </a:rPr>
              <a:t>View: </a:t>
            </a:r>
            <a:r>
              <a:rPr lang="en-US" sz="2000" dirty="0">
                <a:solidFill>
                  <a:srgbClr val="83276A"/>
                </a:solidFill>
              </a:rPr>
              <a:t>{View}</a:t>
            </a:r>
          </a:p>
          <a:p>
            <a:pPr marL="19050">
              <a:spcBef>
                <a:spcPts val="100"/>
              </a:spcBef>
            </a:pPr>
            <a:r>
              <a:rPr lang="en-US" sz="2000" dirty="0">
                <a:solidFill>
                  <a:srgbClr val="007198"/>
                </a:solidFill>
              </a:rPr>
              <a:t>Date Radiograph taken: </a:t>
            </a:r>
            <a:r>
              <a:rPr lang="en-US" sz="2000" dirty="0">
                <a:solidFill>
                  <a:srgbClr val="83276A"/>
                </a:solidFill>
              </a:rPr>
              <a:t>{01/01/2000}</a:t>
            </a:r>
          </a:p>
          <a:p>
            <a:pPr marL="19050">
              <a:spcBef>
                <a:spcPts val="100"/>
              </a:spcBef>
            </a:pPr>
            <a:r>
              <a:rPr lang="en-US" sz="2000" dirty="0">
                <a:solidFill>
                  <a:srgbClr val="007198"/>
                </a:solidFill>
              </a:rPr>
              <a:t>Patient Initials: </a:t>
            </a:r>
            <a:r>
              <a:rPr lang="en-US" sz="2000" dirty="0">
                <a:solidFill>
                  <a:srgbClr val="83276A"/>
                </a:solidFill>
              </a:rPr>
              <a:t>{ABC}</a:t>
            </a:r>
          </a:p>
        </p:txBody>
      </p:sp>
      <p:sp>
        <p:nvSpPr>
          <p:cNvPr id="17" name="object 13">
            <a:extLst>
              <a:ext uri="{FF2B5EF4-FFF2-40B4-BE49-F238E27FC236}">
                <a16:creationId xmlns:a16="http://schemas.microsoft.com/office/drawing/2014/main" id="{2495DA98-7243-93D0-082F-F5B96AE5F7D2}"/>
              </a:ext>
            </a:extLst>
          </p:cNvPr>
          <p:cNvSpPr txBox="1"/>
          <p:nvPr/>
        </p:nvSpPr>
        <p:spPr>
          <a:xfrm>
            <a:off x="1230904" y="2518235"/>
            <a:ext cx="8991600" cy="382156"/>
          </a:xfrm>
          <a:prstGeom prst="rect">
            <a:avLst/>
          </a:prstGeom>
        </p:spPr>
        <p:txBody>
          <a:bodyPr vert="horz" wrap="square" lIns="0" tIns="12700" rIns="0" bIns="0" rtlCol="0">
            <a:spAutoFit/>
          </a:bodyPr>
          <a:lstStyle/>
          <a:p>
            <a:pPr marL="298450" marR="5080" indent="-285750">
              <a:spcBef>
                <a:spcPts val="120"/>
              </a:spcBef>
              <a:buFont typeface="Wingdings" panose="05000000000000000000" pitchFamily="2" charset="2"/>
              <a:buChar char="Ø"/>
            </a:pPr>
            <a:r>
              <a:rPr lang="en-US" sz="2400" dirty="0">
                <a:solidFill>
                  <a:srgbClr val="221F1F"/>
                </a:solidFill>
                <a:latin typeface="Arial"/>
                <a:cs typeface="Arial"/>
              </a:rPr>
              <a:t>Insert Radiograph </a:t>
            </a:r>
            <a:endParaRPr lang="en-US" sz="2400" dirty="0">
              <a:latin typeface="Arial"/>
              <a:cs typeface="Arial"/>
            </a:endParaRPr>
          </a:p>
        </p:txBody>
      </p:sp>
    </p:spTree>
    <p:extLst>
      <p:ext uri="{BB962C8B-B14F-4D97-AF65-F5344CB8AC3E}">
        <p14:creationId xmlns:p14="http://schemas.microsoft.com/office/powerpoint/2010/main" val="32486367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6882BD-9E56-F304-6B4B-A16CE88BDFF2}"/>
            </a:ext>
          </a:extLst>
        </p:cNvPr>
        <p:cNvGrpSpPr/>
        <p:nvPr/>
      </p:nvGrpSpPr>
      <p:grpSpPr>
        <a:xfrm>
          <a:off x="0" y="0"/>
          <a:ext cx="0" cy="0"/>
          <a:chOff x="0" y="0"/>
          <a:chExt cx="0" cy="0"/>
        </a:xfrm>
      </p:grpSpPr>
      <p:grpSp>
        <p:nvGrpSpPr>
          <p:cNvPr id="3" name="object 3">
            <a:extLst>
              <a:ext uri="{FF2B5EF4-FFF2-40B4-BE49-F238E27FC236}">
                <a16:creationId xmlns:a16="http://schemas.microsoft.com/office/drawing/2014/main" id="{FFC4C16C-BC76-52AC-76E2-518A51E77372}"/>
              </a:ext>
            </a:extLst>
          </p:cNvPr>
          <p:cNvGrpSpPr/>
          <p:nvPr/>
        </p:nvGrpSpPr>
        <p:grpSpPr>
          <a:xfrm>
            <a:off x="0" y="0"/>
            <a:ext cx="12189460" cy="1392555"/>
            <a:chOff x="0" y="0"/>
            <a:chExt cx="12189460" cy="1392555"/>
          </a:xfrm>
        </p:grpSpPr>
        <p:sp>
          <p:nvSpPr>
            <p:cNvPr id="4" name="object 4">
              <a:extLst>
                <a:ext uri="{FF2B5EF4-FFF2-40B4-BE49-F238E27FC236}">
                  <a16:creationId xmlns:a16="http://schemas.microsoft.com/office/drawing/2014/main" id="{BB320CE3-B9A6-782E-6945-0FBFDF3F5AF3}"/>
                </a:ext>
              </a:extLst>
            </p:cNvPr>
            <p:cNvSpPr/>
            <p:nvPr/>
          </p:nvSpPr>
          <p:spPr>
            <a:xfrm>
              <a:off x="0" y="0"/>
              <a:ext cx="12189460" cy="1375410"/>
            </a:xfrm>
            <a:custGeom>
              <a:avLst/>
              <a:gdLst/>
              <a:ahLst/>
              <a:cxnLst/>
              <a:rect l="l" t="t" r="r" b="b"/>
              <a:pathLst>
                <a:path w="12189460" h="1375410">
                  <a:moveTo>
                    <a:pt x="12188952" y="0"/>
                  </a:moveTo>
                  <a:lnTo>
                    <a:pt x="10822457" y="0"/>
                  </a:lnTo>
                  <a:lnTo>
                    <a:pt x="0" y="0"/>
                  </a:lnTo>
                  <a:lnTo>
                    <a:pt x="0" y="226783"/>
                  </a:lnTo>
                  <a:lnTo>
                    <a:pt x="10822457" y="226783"/>
                  </a:lnTo>
                  <a:lnTo>
                    <a:pt x="10822457" y="1375003"/>
                  </a:lnTo>
                  <a:lnTo>
                    <a:pt x="12188952" y="1375003"/>
                  </a:lnTo>
                  <a:lnTo>
                    <a:pt x="12188952" y="226783"/>
                  </a:lnTo>
                  <a:lnTo>
                    <a:pt x="12188952" y="0"/>
                  </a:lnTo>
                  <a:close/>
                </a:path>
              </a:pathLst>
            </a:custGeom>
            <a:solidFill>
              <a:srgbClr val="007699"/>
            </a:solidFill>
          </p:spPr>
          <p:txBody>
            <a:bodyPr wrap="square" lIns="0" tIns="0" rIns="0" bIns="0" rtlCol="0"/>
            <a:lstStyle/>
            <a:p>
              <a:endParaRPr/>
            </a:p>
          </p:txBody>
        </p:sp>
        <p:sp>
          <p:nvSpPr>
            <p:cNvPr id="5" name="object 5">
              <a:extLst>
                <a:ext uri="{FF2B5EF4-FFF2-40B4-BE49-F238E27FC236}">
                  <a16:creationId xmlns:a16="http://schemas.microsoft.com/office/drawing/2014/main" id="{A8AABFB3-31CA-5A5C-5EF3-369A798553E8}"/>
                </a:ext>
              </a:extLst>
            </p:cNvPr>
            <p:cNvSpPr/>
            <p:nvPr/>
          </p:nvSpPr>
          <p:spPr>
            <a:xfrm>
              <a:off x="10822457" y="1368653"/>
              <a:ext cx="1366520" cy="12700"/>
            </a:xfrm>
            <a:custGeom>
              <a:avLst/>
              <a:gdLst/>
              <a:ahLst/>
              <a:cxnLst/>
              <a:rect l="l" t="t" r="r" b="b"/>
              <a:pathLst>
                <a:path w="1366520" h="12700">
                  <a:moveTo>
                    <a:pt x="0" y="12700"/>
                  </a:moveTo>
                  <a:lnTo>
                    <a:pt x="1366494" y="12700"/>
                  </a:lnTo>
                  <a:lnTo>
                    <a:pt x="1366494" y="0"/>
                  </a:lnTo>
                  <a:lnTo>
                    <a:pt x="0" y="0"/>
                  </a:lnTo>
                  <a:lnTo>
                    <a:pt x="0" y="12700"/>
                  </a:lnTo>
                  <a:close/>
                </a:path>
              </a:pathLst>
            </a:custGeom>
            <a:solidFill>
              <a:srgbClr val="FFFFFF"/>
            </a:solidFill>
          </p:spPr>
          <p:txBody>
            <a:bodyPr wrap="square" lIns="0" tIns="0" rIns="0" bIns="0" rtlCol="0"/>
            <a:lstStyle/>
            <a:p>
              <a:endParaRPr/>
            </a:p>
          </p:txBody>
        </p:sp>
        <p:sp>
          <p:nvSpPr>
            <p:cNvPr id="6" name="object 6">
              <a:extLst>
                <a:ext uri="{FF2B5EF4-FFF2-40B4-BE49-F238E27FC236}">
                  <a16:creationId xmlns:a16="http://schemas.microsoft.com/office/drawing/2014/main" id="{BD6E78DF-EA2E-8396-8354-2E8C25D31D40}"/>
                </a:ext>
              </a:extLst>
            </p:cNvPr>
            <p:cNvSpPr/>
            <p:nvPr/>
          </p:nvSpPr>
          <p:spPr>
            <a:xfrm>
              <a:off x="10822457" y="0"/>
              <a:ext cx="0" cy="1375410"/>
            </a:xfrm>
            <a:custGeom>
              <a:avLst/>
              <a:gdLst/>
              <a:ahLst/>
              <a:cxnLst/>
              <a:rect l="l" t="t" r="r" b="b"/>
              <a:pathLst>
                <a:path h="1375410">
                  <a:moveTo>
                    <a:pt x="0" y="0"/>
                  </a:moveTo>
                  <a:lnTo>
                    <a:pt x="0" y="1375003"/>
                  </a:lnTo>
                </a:path>
              </a:pathLst>
            </a:custGeom>
            <a:ln w="12700">
              <a:solidFill>
                <a:srgbClr val="FFFFFF"/>
              </a:solidFill>
            </a:ln>
          </p:spPr>
          <p:txBody>
            <a:bodyPr wrap="square" lIns="0" tIns="0" rIns="0" bIns="0" rtlCol="0"/>
            <a:lstStyle/>
            <a:p>
              <a:endParaRPr/>
            </a:p>
          </p:txBody>
        </p:sp>
        <p:sp>
          <p:nvSpPr>
            <p:cNvPr id="7" name="object 7">
              <a:extLst>
                <a:ext uri="{FF2B5EF4-FFF2-40B4-BE49-F238E27FC236}">
                  <a16:creationId xmlns:a16="http://schemas.microsoft.com/office/drawing/2014/main" id="{37D832E7-FC18-5053-7CFE-2BBD52D33623}"/>
                </a:ext>
              </a:extLst>
            </p:cNvPr>
            <p:cNvSpPr/>
            <p:nvPr/>
          </p:nvSpPr>
          <p:spPr>
            <a:xfrm>
              <a:off x="10822461" y="8511"/>
              <a:ext cx="1366520" cy="1366520"/>
            </a:xfrm>
            <a:custGeom>
              <a:avLst/>
              <a:gdLst/>
              <a:ahLst/>
              <a:cxnLst/>
              <a:rect l="l" t="t" r="r" b="b"/>
              <a:pathLst>
                <a:path w="1366520" h="1366520">
                  <a:moveTo>
                    <a:pt x="1366494" y="0"/>
                  </a:moveTo>
                  <a:lnTo>
                    <a:pt x="0" y="1366494"/>
                  </a:lnTo>
                  <a:lnTo>
                    <a:pt x="1366494" y="1366494"/>
                  </a:lnTo>
                  <a:lnTo>
                    <a:pt x="1366494" y="0"/>
                  </a:lnTo>
                  <a:close/>
                </a:path>
              </a:pathLst>
            </a:custGeom>
            <a:solidFill>
              <a:srgbClr val="004E66"/>
            </a:solidFill>
          </p:spPr>
          <p:txBody>
            <a:bodyPr wrap="square" lIns="0" tIns="0" rIns="0" bIns="0" rtlCol="0"/>
            <a:lstStyle/>
            <a:p>
              <a:endParaRPr/>
            </a:p>
          </p:txBody>
        </p:sp>
        <p:sp>
          <p:nvSpPr>
            <p:cNvPr id="8" name="object 8">
              <a:extLst>
                <a:ext uri="{FF2B5EF4-FFF2-40B4-BE49-F238E27FC236}">
                  <a16:creationId xmlns:a16="http://schemas.microsoft.com/office/drawing/2014/main" id="{3931938C-AD41-CF82-3DC0-BCD8269214B5}"/>
                </a:ext>
              </a:extLst>
            </p:cNvPr>
            <p:cNvSpPr/>
            <p:nvPr/>
          </p:nvSpPr>
          <p:spPr>
            <a:xfrm>
              <a:off x="0" y="1275626"/>
              <a:ext cx="2957195" cy="116839"/>
            </a:xfrm>
            <a:custGeom>
              <a:avLst/>
              <a:gdLst/>
              <a:ahLst/>
              <a:cxnLst/>
              <a:rect l="l" t="t" r="r" b="b"/>
              <a:pathLst>
                <a:path w="2957195" h="116840">
                  <a:moveTo>
                    <a:pt x="0" y="116649"/>
                  </a:moveTo>
                  <a:lnTo>
                    <a:pt x="2956941" y="116649"/>
                  </a:lnTo>
                  <a:lnTo>
                    <a:pt x="2956941" y="0"/>
                  </a:lnTo>
                  <a:lnTo>
                    <a:pt x="0" y="0"/>
                  </a:lnTo>
                  <a:lnTo>
                    <a:pt x="0" y="116649"/>
                  </a:lnTo>
                  <a:close/>
                </a:path>
              </a:pathLst>
            </a:custGeom>
            <a:solidFill>
              <a:srgbClr val="007198"/>
            </a:solidFill>
          </p:spPr>
          <p:txBody>
            <a:bodyPr wrap="square" lIns="0" tIns="0" rIns="0" bIns="0" rtlCol="0"/>
            <a:lstStyle/>
            <a:p>
              <a:endParaRPr/>
            </a:p>
          </p:txBody>
        </p:sp>
        <p:sp>
          <p:nvSpPr>
            <p:cNvPr id="9" name="object 9">
              <a:extLst>
                <a:ext uri="{FF2B5EF4-FFF2-40B4-BE49-F238E27FC236}">
                  <a16:creationId xmlns:a16="http://schemas.microsoft.com/office/drawing/2014/main" id="{2BE1787F-42AB-56E9-1516-431C127816E7}"/>
                </a:ext>
              </a:extLst>
            </p:cNvPr>
            <p:cNvSpPr/>
            <p:nvPr/>
          </p:nvSpPr>
          <p:spPr>
            <a:xfrm>
              <a:off x="2956941" y="1275626"/>
              <a:ext cx="3044190" cy="116839"/>
            </a:xfrm>
            <a:custGeom>
              <a:avLst/>
              <a:gdLst/>
              <a:ahLst/>
              <a:cxnLst/>
              <a:rect l="l" t="t" r="r" b="b"/>
              <a:pathLst>
                <a:path w="3044190" h="116840">
                  <a:moveTo>
                    <a:pt x="0" y="116649"/>
                  </a:moveTo>
                  <a:lnTo>
                    <a:pt x="3043745" y="116649"/>
                  </a:lnTo>
                  <a:lnTo>
                    <a:pt x="3043745" y="0"/>
                  </a:lnTo>
                  <a:lnTo>
                    <a:pt x="0" y="0"/>
                  </a:lnTo>
                  <a:lnTo>
                    <a:pt x="0" y="116649"/>
                  </a:lnTo>
                  <a:close/>
                </a:path>
              </a:pathLst>
            </a:custGeom>
            <a:solidFill>
              <a:srgbClr val="83276A"/>
            </a:solidFill>
          </p:spPr>
          <p:txBody>
            <a:bodyPr wrap="square" lIns="0" tIns="0" rIns="0" bIns="0" rtlCol="0"/>
            <a:lstStyle/>
            <a:p>
              <a:endParaRPr/>
            </a:p>
          </p:txBody>
        </p:sp>
        <p:sp>
          <p:nvSpPr>
            <p:cNvPr id="10" name="object 10">
              <a:extLst>
                <a:ext uri="{FF2B5EF4-FFF2-40B4-BE49-F238E27FC236}">
                  <a16:creationId xmlns:a16="http://schemas.microsoft.com/office/drawing/2014/main" id="{76944AEB-EF40-F864-0FAA-0A90CB8EE38D}"/>
                </a:ext>
              </a:extLst>
            </p:cNvPr>
            <p:cNvSpPr/>
            <p:nvPr/>
          </p:nvSpPr>
          <p:spPr>
            <a:xfrm>
              <a:off x="6000686" y="1275626"/>
              <a:ext cx="3357245" cy="116839"/>
            </a:xfrm>
            <a:custGeom>
              <a:avLst/>
              <a:gdLst/>
              <a:ahLst/>
              <a:cxnLst/>
              <a:rect l="l" t="t" r="r" b="b"/>
              <a:pathLst>
                <a:path w="3357245" h="116840">
                  <a:moveTo>
                    <a:pt x="0" y="116649"/>
                  </a:moveTo>
                  <a:lnTo>
                    <a:pt x="3356749" y="116649"/>
                  </a:lnTo>
                  <a:lnTo>
                    <a:pt x="3356749" y="0"/>
                  </a:lnTo>
                  <a:lnTo>
                    <a:pt x="0" y="0"/>
                  </a:lnTo>
                  <a:lnTo>
                    <a:pt x="0" y="116649"/>
                  </a:lnTo>
                  <a:close/>
                </a:path>
              </a:pathLst>
            </a:custGeom>
            <a:solidFill>
              <a:srgbClr val="033B6A"/>
            </a:solidFill>
          </p:spPr>
          <p:txBody>
            <a:bodyPr wrap="square" lIns="0" tIns="0" rIns="0" bIns="0" rtlCol="0"/>
            <a:lstStyle/>
            <a:p>
              <a:endParaRPr/>
            </a:p>
          </p:txBody>
        </p:sp>
        <p:sp>
          <p:nvSpPr>
            <p:cNvPr id="11" name="object 11">
              <a:extLst>
                <a:ext uri="{FF2B5EF4-FFF2-40B4-BE49-F238E27FC236}">
                  <a16:creationId xmlns:a16="http://schemas.microsoft.com/office/drawing/2014/main" id="{94138364-62DE-C28B-8CF8-201876EE599E}"/>
                </a:ext>
              </a:extLst>
            </p:cNvPr>
            <p:cNvSpPr/>
            <p:nvPr/>
          </p:nvSpPr>
          <p:spPr>
            <a:xfrm>
              <a:off x="9357436" y="1275626"/>
              <a:ext cx="2832100" cy="116839"/>
            </a:xfrm>
            <a:custGeom>
              <a:avLst/>
              <a:gdLst/>
              <a:ahLst/>
              <a:cxnLst/>
              <a:rect l="l" t="t" r="r" b="b"/>
              <a:pathLst>
                <a:path w="2832100" h="116840">
                  <a:moveTo>
                    <a:pt x="2831515" y="0"/>
                  </a:moveTo>
                  <a:lnTo>
                    <a:pt x="0" y="0"/>
                  </a:lnTo>
                  <a:lnTo>
                    <a:pt x="0" y="116649"/>
                  </a:lnTo>
                  <a:lnTo>
                    <a:pt x="2831515" y="116649"/>
                  </a:lnTo>
                  <a:lnTo>
                    <a:pt x="2831515" y="0"/>
                  </a:lnTo>
                  <a:close/>
                </a:path>
              </a:pathLst>
            </a:custGeom>
            <a:solidFill>
              <a:srgbClr val="1F6A84"/>
            </a:solidFill>
          </p:spPr>
          <p:txBody>
            <a:bodyPr wrap="square" lIns="0" tIns="0" rIns="0" bIns="0" rtlCol="0"/>
            <a:lstStyle/>
            <a:p>
              <a:endParaRPr/>
            </a:p>
          </p:txBody>
        </p:sp>
        <p:pic>
          <p:nvPicPr>
            <p:cNvPr id="12" name="object 12">
              <a:extLst>
                <a:ext uri="{FF2B5EF4-FFF2-40B4-BE49-F238E27FC236}">
                  <a16:creationId xmlns:a16="http://schemas.microsoft.com/office/drawing/2014/main" id="{75ACC03D-C98D-BFC8-CC20-F63A5050ABF0}"/>
                </a:ext>
              </a:extLst>
            </p:cNvPr>
            <p:cNvPicPr/>
            <p:nvPr/>
          </p:nvPicPr>
          <p:blipFill>
            <a:blip r:embed="rId2" cstate="print"/>
            <a:stretch>
              <a:fillRect/>
            </a:stretch>
          </p:blipFill>
          <p:spPr>
            <a:xfrm>
              <a:off x="577773" y="266509"/>
              <a:ext cx="1845106" cy="917575"/>
            </a:xfrm>
            <a:prstGeom prst="rect">
              <a:avLst/>
            </a:prstGeom>
          </p:spPr>
        </p:pic>
      </p:grpSp>
      <p:sp>
        <p:nvSpPr>
          <p:cNvPr id="14" name="object 14">
            <a:extLst>
              <a:ext uri="{FF2B5EF4-FFF2-40B4-BE49-F238E27FC236}">
                <a16:creationId xmlns:a16="http://schemas.microsoft.com/office/drawing/2014/main" id="{B8FE8D66-A127-C3DA-F638-42B7714C6246}"/>
              </a:ext>
            </a:extLst>
          </p:cNvPr>
          <p:cNvSpPr txBox="1">
            <a:spLocks noGrp="1"/>
          </p:cNvSpPr>
          <p:nvPr>
            <p:ph type="ftr" sz="quarter" idx="5"/>
          </p:nvPr>
        </p:nvSpPr>
        <p:spPr>
          <a:xfrm>
            <a:off x="4039483" y="6477000"/>
            <a:ext cx="4113033" cy="205184"/>
          </a:xfrm>
          <a:prstGeom prst="rect">
            <a:avLst/>
          </a:prstGeom>
        </p:spPr>
        <p:txBody>
          <a:bodyPr vert="horz" wrap="square" lIns="0" tIns="0" rIns="0" bIns="0" rtlCol="0">
            <a:spAutoFit/>
          </a:bodyPr>
          <a:lstStyle/>
          <a:p>
            <a:pPr marL="12700">
              <a:lnSpc>
                <a:spcPts val="1645"/>
              </a:lnSpc>
            </a:pPr>
            <a:r>
              <a:rPr lang="en-US" dirty="0"/>
              <a:t>2023</a:t>
            </a:r>
            <a:r>
              <a:rPr lang="en-US" spc="360" dirty="0"/>
              <a:t> </a:t>
            </a:r>
            <a:r>
              <a:rPr dirty="0"/>
              <a:t>|</a:t>
            </a:r>
            <a:r>
              <a:rPr spc="310" dirty="0"/>
              <a:t> </a:t>
            </a:r>
            <a:r>
              <a:rPr dirty="0"/>
              <a:t>American</a:t>
            </a:r>
            <a:r>
              <a:rPr spc="-70" dirty="0"/>
              <a:t> </a:t>
            </a:r>
            <a:r>
              <a:rPr dirty="0"/>
              <a:t>Academy</a:t>
            </a:r>
            <a:r>
              <a:rPr spc="-10" dirty="0"/>
              <a:t> </a:t>
            </a:r>
            <a:r>
              <a:rPr dirty="0"/>
              <a:t>of</a:t>
            </a:r>
            <a:r>
              <a:rPr spc="-10" dirty="0"/>
              <a:t> </a:t>
            </a:r>
            <a:r>
              <a:rPr dirty="0"/>
              <a:t>Implant</a:t>
            </a:r>
            <a:r>
              <a:rPr spc="-15" dirty="0"/>
              <a:t> </a:t>
            </a:r>
            <a:r>
              <a:rPr dirty="0"/>
              <a:t>Dentistry</a:t>
            </a:r>
            <a:r>
              <a:rPr spc="365" dirty="0"/>
              <a:t> </a:t>
            </a:r>
            <a:endParaRPr spc="-50" dirty="0"/>
          </a:p>
        </p:txBody>
      </p:sp>
      <p:sp>
        <p:nvSpPr>
          <p:cNvPr id="15" name="object 2">
            <a:extLst>
              <a:ext uri="{FF2B5EF4-FFF2-40B4-BE49-F238E27FC236}">
                <a16:creationId xmlns:a16="http://schemas.microsoft.com/office/drawing/2014/main" id="{3BA03D16-108D-1EDD-1D96-FB9A75F109F6}"/>
              </a:ext>
            </a:extLst>
          </p:cNvPr>
          <p:cNvSpPr txBox="1">
            <a:spLocks/>
          </p:cNvSpPr>
          <p:nvPr/>
        </p:nvSpPr>
        <p:spPr>
          <a:xfrm>
            <a:off x="2956941" y="530889"/>
            <a:ext cx="10130563" cy="443711"/>
          </a:xfrm>
          <a:prstGeom prst="rect">
            <a:avLst/>
          </a:prstGeom>
        </p:spPr>
        <p:txBody>
          <a:bodyPr vert="horz" wrap="square" lIns="0" tIns="12700" rIns="0" bIns="0" rtlCol="0">
            <a:spAutoFit/>
          </a:bodyPr>
          <a:lstStyle>
            <a:lvl1pPr>
              <a:defRPr sz="2900" b="1" i="0">
                <a:solidFill>
                  <a:srgbClr val="00589D"/>
                </a:solidFill>
                <a:latin typeface="Arial"/>
                <a:ea typeface="+mj-ea"/>
                <a:cs typeface="Arial"/>
              </a:defRPr>
            </a:lvl1pPr>
          </a:lstStyle>
          <a:p>
            <a:pPr marL="19050">
              <a:spcBef>
                <a:spcPts val="100"/>
              </a:spcBef>
            </a:pPr>
            <a:r>
              <a:rPr lang="en-US" sz="2800" dirty="0">
                <a:solidFill>
                  <a:srgbClr val="007198"/>
                </a:solidFill>
              </a:rPr>
              <a:t>Candidate Number: </a:t>
            </a:r>
            <a:r>
              <a:rPr lang="en-US" sz="2800" dirty="0">
                <a:solidFill>
                  <a:srgbClr val="83276A"/>
                </a:solidFill>
              </a:rPr>
              <a:t>{Candidate number}</a:t>
            </a:r>
          </a:p>
        </p:txBody>
      </p:sp>
      <p:sp>
        <p:nvSpPr>
          <p:cNvPr id="16" name="object 2">
            <a:extLst>
              <a:ext uri="{FF2B5EF4-FFF2-40B4-BE49-F238E27FC236}">
                <a16:creationId xmlns:a16="http://schemas.microsoft.com/office/drawing/2014/main" id="{A5CE64A9-9AE9-34A4-E3C4-25CD2F9B7445}"/>
              </a:ext>
            </a:extLst>
          </p:cNvPr>
          <p:cNvSpPr txBox="1">
            <a:spLocks/>
          </p:cNvSpPr>
          <p:nvPr/>
        </p:nvSpPr>
        <p:spPr>
          <a:xfrm>
            <a:off x="3770630" y="4876800"/>
            <a:ext cx="4648200" cy="961802"/>
          </a:xfrm>
          <a:prstGeom prst="rect">
            <a:avLst/>
          </a:prstGeom>
        </p:spPr>
        <p:txBody>
          <a:bodyPr vert="horz" wrap="square" lIns="0" tIns="12700" rIns="0" bIns="0" rtlCol="0">
            <a:spAutoFit/>
          </a:bodyPr>
          <a:lstStyle>
            <a:lvl1pPr>
              <a:defRPr sz="2900" b="1" i="0">
                <a:solidFill>
                  <a:srgbClr val="00589D"/>
                </a:solidFill>
                <a:latin typeface="Arial"/>
                <a:ea typeface="+mj-ea"/>
                <a:cs typeface="Arial"/>
              </a:defRPr>
            </a:lvl1pPr>
          </a:lstStyle>
          <a:p>
            <a:pPr marL="19050">
              <a:spcBef>
                <a:spcPts val="100"/>
              </a:spcBef>
            </a:pPr>
            <a:r>
              <a:rPr lang="en-US" sz="2000" dirty="0">
                <a:solidFill>
                  <a:srgbClr val="007198"/>
                </a:solidFill>
              </a:rPr>
              <a:t>View: </a:t>
            </a:r>
            <a:r>
              <a:rPr lang="en-US" sz="2000" dirty="0">
                <a:solidFill>
                  <a:srgbClr val="83276A"/>
                </a:solidFill>
              </a:rPr>
              <a:t>{View}</a:t>
            </a:r>
          </a:p>
          <a:p>
            <a:pPr marL="19050">
              <a:spcBef>
                <a:spcPts val="100"/>
              </a:spcBef>
            </a:pPr>
            <a:r>
              <a:rPr lang="en-US" sz="2000" dirty="0">
                <a:solidFill>
                  <a:srgbClr val="007198"/>
                </a:solidFill>
              </a:rPr>
              <a:t>Date Radiograph taken: </a:t>
            </a:r>
            <a:r>
              <a:rPr lang="en-US" sz="2000" dirty="0">
                <a:solidFill>
                  <a:srgbClr val="83276A"/>
                </a:solidFill>
              </a:rPr>
              <a:t>{01/01/2000}</a:t>
            </a:r>
          </a:p>
          <a:p>
            <a:pPr marL="19050">
              <a:spcBef>
                <a:spcPts val="100"/>
              </a:spcBef>
            </a:pPr>
            <a:r>
              <a:rPr lang="en-US" sz="2000" dirty="0">
                <a:solidFill>
                  <a:srgbClr val="007198"/>
                </a:solidFill>
              </a:rPr>
              <a:t>Patient Initials: </a:t>
            </a:r>
            <a:r>
              <a:rPr lang="en-US" sz="2000" dirty="0">
                <a:solidFill>
                  <a:srgbClr val="83276A"/>
                </a:solidFill>
              </a:rPr>
              <a:t>{ABC}</a:t>
            </a:r>
          </a:p>
        </p:txBody>
      </p:sp>
      <p:sp>
        <p:nvSpPr>
          <p:cNvPr id="17" name="object 13">
            <a:extLst>
              <a:ext uri="{FF2B5EF4-FFF2-40B4-BE49-F238E27FC236}">
                <a16:creationId xmlns:a16="http://schemas.microsoft.com/office/drawing/2014/main" id="{70CA2B81-496C-01C2-B21F-2DE8A70AABD7}"/>
              </a:ext>
            </a:extLst>
          </p:cNvPr>
          <p:cNvSpPr txBox="1"/>
          <p:nvPr/>
        </p:nvSpPr>
        <p:spPr>
          <a:xfrm>
            <a:off x="1230904" y="2518235"/>
            <a:ext cx="8991600" cy="382156"/>
          </a:xfrm>
          <a:prstGeom prst="rect">
            <a:avLst/>
          </a:prstGeom>
        </p:spPr>
        <p:txBody>
          <a:bodyPr vert="horz" wrap="square" lIns="0" tIns="12700" rIns="0" bIns="0" rtlCol="0">
            <a:spAutoFit/>
          </a:bodyPr>
          <a:lstStyle/>
          <a:p>
            <a:pPr marL="298450" marR="5080" indent="-285750">
              <a:spcBef>
                <a:spcPts val="120"/>
              </a:spcBef>
              <a:buFont typeface="Wingdings" panose="05000000000000000000" pitchFamily="2" charset="2"/>
              <a:buChar char="Ø"/>
            </a:pPr>
            <a:r>
              <a:rPr lang="en-US" sz="2400" dirty="0">
                <a:solidFill>
                  <a:srgbClr val="221F1F"/>
                </a:solidFill>
                <a:latin typeface="Arial"/>
                <a:cs typeface="Arial"/>
              </a:rPr>
              <a:t>Insert Radiograph </a:t>
            </a:r>
            <a:endParaRPr lang="en-US" sz="2400" dirty="0">
              <a:latin typeface="Arial"/>
              <a:cs typeface="Arial"/>
            </a:endParaRPr>
          </a:p>
        </p:txBody>
      </p:sp>
    </p:spTree>
    <p:extLst>
      <p:ext uri="{BB962C8B-B14F-4D97-AF65-F5344CB8AC3E}">
        <p14:creationId xmlns:p14="http://schemas.microsoft.com/office/powerpoint/2010/main" val="204970356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17A746-7211-E070-7357-74A5B06355EF}"/>
            </a:ext>
          </a:extLst>
        </p:cNvPr>
        <p:cNvGrpSpPr/>
        <p:nvPr/>
      </p:nvGrpSpPr>
      <p:grpSpPr>
        <a:xfrm>
          <a:off x="0" y="0"/>
          <a:ext cx="0" cy="0"/>
          <a:chOff x="0" y="0"/>
          <a:chExt cx="0" cy="0"/>
        </a:xfrm>
      </p:grpSpPr>
      <p:sp>
        <p:nvSpPr>
          <p:cNvPr id="2" name="object 2">
            <a:extLst>
              <a:ext uri="{FF2B5EF4-FFF2-40B4-BE49-F238E27FC236}">
                <a16:creationId xmlns:a16="http://schemas.microsoft.com/office/drawing/2014/main" id="{52D6A9BE-3591-A244-1FCD-1F9CDDDFDDEE}"/>
              </a:ext>
            </a:extLst>
          </p:cNvPr>
          <p:cNvSpPr txBox="1"/>
          <p:nvPr/>
        </p:nvSpPr>
        <p:spPr>
          <a:xfrm>
            <a:off x="3816642" y="224459"/>
            <a:ext cx="8372475" cy="890905"/>
          </a:xfrm>
          <a:prstGeom prst="rect">
            <a:avLst/>
          </a:prstGeom>
          <a:solidFill>
            <a:srgbClr val="007198"/>
          </a:solidFill>
        </p:spPr>
        <p:txBody>
          <a:bodyPr vert="horz" wrap="square" lIns="0" tIns="107314" rIns="0" bIns="0" rtlCol="0">
            <a:spAutoFit/>
          </a:bodyPr>
          <a:lstStyle/>
          <a:p>
            <a:pPr marL="307340" marR="356870">
              <a:lnSpc>
                <a:spcPct val="114599"/>
              </a:lnSpc>
              <a:spcBef>
                <a:spcPts val="844"/>
              </a:spcBef>
            </a:pPr>
            <a:r>
              <a:rPr sz="1600" i="1" dirty="0">
                <a:solidFill>
                  <a:srgbClr val="FFFFFF"/>
                </a:solidFill>
                <a:latin typeface="Arial"/>
                <a:cs typeface="Arial"/>
              </a:rPr>
              <a:t>Advancing</a:t>
            </a:r>
            <a:r>
              <a:rPr sz="1600" i="1" spc="-30" dirty="0">
                <a:solidFill>
                  <a:srgbClr val="FFFFFF"/>
                </a:solidFill>
                <a:latin typeface="Arial"/>
                <a:cs typeface="Arial"/>
              </a:rPr>
              <a:t> </a:t>
            </a:r>
            <a:r>
              <a:rPr sz="1600" i="1" dirty="0">
                <a:solidFill>
                  <a:srgbClr val="FFFFFF"/>
                </a:solidFill>
                <a:latin typeface="Arial"/>
                <a:cs typeface="Arial"/>
              </a:rPr>
              <a:t>the</a:t>
            </a:r>
            <a:r>
              <a:rPr sz="1600" i="1" spc="-15" dirty="0">
                <a:solidFill>
                  <a:srgbClr val="FFFFFF"/>
                </a:solidFill>
                <a:latin typeface="Arial"/>
                <a:cs typeface="Arial"/>
              </a:rPr>
              <a:t> </a:t>
            </a:r>
            <a:r>
              <a:rPr sz="1600" i="1" dirty="0">
                <a:solidFill>
                  <a:srgbClr val="FFFFFF"/>
                </a:solidFill>
                <a:latin typeface="Arial"/>
                <a:cs typeface="Arial"/>
              </a:rPr>
              <a:t>science</a:t>
            </a:r>
            <a:r>
              <a:rPr sz="1600" i="1" spc="-15" dirty="0">
                <a:solidFill>
                  <a:srgbClr val="FFFFFF"/>
                </a:solidFill>
                <a:latin typeface="Arial"/>
                <a:cs typeface="Arial"/>
              </a:rPr>
              <a:t> </a:t>
            </a:r>
            <a:r>
              <a:rPr sz="1600" i="1" dirty="0">
                <a:solidFill>
                  <a:srgbClr val="FFFFFF"/>
                </a:solidFill>
                <a:latin typeface="Arial"/>
                <a:cs typeface="Arial"/>
              </a:rPr>
              <a:t>and</a:t>
            </a:r>
            <a:r>
              <a:rPr sz="1600" i="1" spc="-15" dirty="0">
                <a:solidFill>
                  <a:srgbClr val="FFFFFF"/>
                </a:solidFill>
                <a:latin typeface="Arial"/>
                <a:cs typeface="Arial"/>
              </a:rPr>
              <a:t> </a:t>
            </a:r>
            <a:r>
              <a:rPr sz="1600" i="1" dirty="0">
                <a:solidFill>
                  <a:srgbClr val="FFFFFF"/>
                </a:solidFill>
                <a:latin typeface="Arial"/>
                <a:cs typeface="Arial"/>
              </a:rPr>
              <a:t>practice</a:t>
            </a:r>
            <a:r>
              <a:rPr sz="1600" i="1" spc="-15" dirty="0">
                <a:solidFill>
                  <a:srgbClr val="FFFFFF"/>
                </a:solidFill>
                <a:latin typeface="Arial"/>
                <a:cs typeface="Arial"/>
              </a:rPr>
              <a:t> </a:t>
            </a:r>
            <a:r>
              <a:rPr sz="1600" i="1" dirty="0">
                <a:solidFill>
                  <a:srgbClr val="FFFFFF"/>
                </a:solidFill>
                <a:latin typeface="Arial"/>
                <a:cs typeface="Arial"/>
              </a:rPr>
              <a:t>of</a:t>
            </a:r>
            <a:r>
              <a:rPr sz="1600" i="1" spc="-15" dirty="0">
                <a:solidFill>
                  <a:srgbClr val="FFFFFF"/>
                </a:solidFill>
                <a:latin typeface="Arial"/>
                <a:cs typeface="Arial"/>
              </a:rPr>
              <a:t> </a:t>
            </a:r>
            <a:r>
              <a:rPr sz="1600" i="1" dirty="0">
                <a:solidFill>
                  <a:srgbClr val="FFFFFF"/>
                </a:solidFill>
                <a:latin typeface="Arial"/>
                <a:cs typeface="Arial"/>
              </a:rPr>
              <a:t>Implant</a:t>
            </a:r>
            <a:r>
              <a:rPr sz="1600" i="1" spc="-15" dirty="0">
                <a:solidFill>
                  <a:srgbClr val="FFFFFF"/>
                </a:solidFill>
                <a:latin typeface="Arial"/>
                <a:cs typeface="Arial"/>
              </a:rPr>
              <a:t> </a:t>
            </a:r>
            <a:r>
              <a:rPr sz="1600" i="1" dirty="0">
                <a:solidFill>
                  <a:srgbClr val="FFFFFF"/>
                </a:solidFill>
                <a:latin typeface="Arial"/>
                <a:cs typeface="Arial"/>
              </a:rPr>
              <a:t>Dentistry</a:t>
            </a:r>
            <a:r>
              <a:rPr sz="1600" i="1" spc="-15" dirty="0">
                <a:solidFill>
                  <a:srgbClr val="FFFFFF"/>
                </a:solidFill>
                <a:latin typeface="Arial"/>
                <a:cs typeface="Arial"/>
              </a:rPr>
              <a:t> </a:t>
            </a:r>
            <a:r>
              <a:rPr sz="1600" i="1" dirty="0">
                <a:solidFill>
                  <a:srgbClr val="FFFFFF"/>
                </a:solidFill>
                <a:latin typeface="Arial"/>
                <a:cs typeface="Arial"/>
              </a:rPr>
              <a:t>through</a:t>
            </a:r>
            <a:r>
              <a:rPr sz="1600" i="1" spc="-15" dirty="0">
                <a:solidFill>
                  <a:srgbClr val="FFFFFF"/>
                </a:solidFill>
                <a:latin typeface="Arial"/>
                <a:cs typeface="Arial"/>
              </a:rPr>
              <a:t> </a:t>
            </a:r>
            <a:r>
              <a:rPr sz="1600" i="1" dirty="0">
                <a:solidFill>
                  <a:srgbClr val="FFFFFF"/>
                </a:solidFill>
                <a:latin typeface="Arial"/>
                <a:cs typeface="Arial"/>
              </a:rPr>
              <a:t>education,</a:t>
            </a:r>
            <a:r>
              <a:rPr sz="1600" i="1" spc="-15" dirty="0">
                <a:solidFill>
                  <a:srgbClr val="FFFFFF"/>
                </a:solidFill>
                <a:latin typeface="Arial"/>
                <a:cs typeface="Arial"/>
              </a:rPr>
              <a:t> </a:t>
            </a:r>
            <a:r>
              <a:rPr sz="1600" i="1" spc="-10" dirty="0">
                <a:solidFill>
                  <a:srgbClr val="FFFFFF"/>
                </a:solidFill>
                <a:latin typeface="Arial"/>
                <a:cs typeface="Arial"/>
              </a:rPr>
              <a:t>advocacy, </a:t>
            </a:r>
            <a:r>
              <a:rPr sz="1600" i="1" dirty="0">
                <a:solidFill>
                  <a:srgbClr val="FFFFFF"/>
                </a:solidFill>
                <a:latin typeface="Arial"/>
                <a:cs typeface="Arial"/>
              </a:rPr>
              <a:t>and</a:t>
            </a:r>
            <a:r>
              <a:rPr sz="1600" i="1" spc="-30" dirty="0">
                <a:solidFill>
                  <a:srgbClr val="FFFFFF"/>
                </a:solidFill>
                <a:latin typeface="Arial"/>
                <a:cs typeface="Arial"/>
              </a:rPr>
              <a:t> </a:t>
            </a:r>
            <a:r>
              <a:rPr sz="1600" i="1" dirty="0">
                <a:solidFill>
                  <a:srgbClr val="FFFFFF"/>
                </a:solidFill>
                <a:latin typeface="Arial"/>
                <a:cs typeface="Arial"/>
              </a:rPr>
              <a:t>research</a:t>
            </a:r>
            <a:r>
              <a:rPr sz="1600" i="1" spc="-20" dirty="0">
                <a:solidFill>
                  <a:srgbClr val="FFFFFF"/>
                </a:solidFill>
                <a:latin typeface="Arial"/>
                <a:cs typeface="Arial"/>
              </a:rPr>
              <a:t> </a:t>
            </a:r>
            <a:r>
              <a:rPr sz="1600" i="1" dirty="0">
                <a:solidFill>
                  <a:srgbClr val="FFFFFF"/>
                </a:solidFill>
                <a:latin typeface="Arial"/>
                <a:cs typeface="Arial"/>
              </a:rPr>
              <a:t>support;</a:t>
            </a:r>
            <a:r>
              <a:rPr sz="1600" i="1" spc="-15" dirty="0">
                <a:solidFill>
                  <a:srgbClr val="FFFFFF"/>
                </a:solidFill>
                <a:latin typeface="Arial"/>
                <a:cs typeface="Arial"/>
              </a:rPr>
              <a:t> </a:t>
            </a:r>
            <a:r>
              <a:rPr sz="1600" i="1" dirty="0">
                <a:solidFill>
                  <a:srgbClr val="FFFFFF"/>
                </a:solidFill>
                <a:latin typeface="Arial"/>
                <a:cs typeface="Arial"/>
              </a:rPr>
              <a:t>and</a:t>
            </a:r>
            <a:r>
              <a:rPr sz="1600" i="1" spc="-20" dirty="0">
                <a:solidFill>
                  <a:srgbClr val="FFFFFF"/>
                </a:solidFill>
                <a:latin typeface="Arial"/>
                <a:cs typeface="Arial"/>
              </a:rPr>
              <a:t> </a:t>
            </a:r>
            <a:r>
              <a:rPr sz="1600" i="1" dirty="0">
                <a:solidFill>
                  <a:srgbClr val="FFFFFF"/>
                </a:solidFill>
                <a:latin typeface="Arial"/>
                <a:cs typeface="Arial"/>
              </a:rPr>
              <a:t>serving</a:t>
            </a:r>
            <a:r>
              <a:rPr sz="1600" i="1" spc="-20" dirty="0">
                <a:solidFill>
                  <a:srgbClr val="FFFFFF"/>
                </a:solidFill>
                <a:latin typeface="Arial"/>
                <a:cs typeface="Arial"/>
              </a:rPr>
              <a:t> </a:t>
            </a:r>
            <a:r>
              <a:rPr sz="1600" i="1" dirty="0">
                <a:solidFill>
                  <a:srgbClr val="FFFFFF"/>
                </a:solidFill>
                <a:latin typeface="Arial"/>
                <a:cs typeface="Arial"/>
              </a:rPr>
              <a:t>as</a:t>
            </a:r>
            <a:r>
              <a:rPr sz="1600" i="1" spc="-15" dirty="0">
                <a:solidFill>
                  <a:srgbClr val="FFFFFF"/>
                </a:solidFill>
                <a:latin typeface="Arial"/>
                <a:cs typeface="Arial"/>
              </a:rPr>
              <a:t> </a:t>
            </a:r>
            <a:r>
              <a:rPr sz="1600" i="1" dirty="0">
                <a:solidFill>
                  <a:srgbClr val="FFFFFF"/>
                </a:solidFill>
                <a:latin typeface="Arial"/>
                <a:cs typeface="Arial"/>
              </a:rPr>
              <a:t>the</a:t>
            </a:r>
            <a:r>
              <a:rPr sz="1600" i="1" spc="-20" dirty="0">
                <a:solidFill>
                  <a:srgbClr val="FFFFFF"/>
                </a:solidFill>
                <a:latin typeface="Arial"/>
                <a:cs typeface="Arial"/>
              </a:rPr>
              <a:t> </a:t>
            </a:r>
            <a:r>
              <a:rPr sz="1600" i="1" dirty="0">
                <a:solidFill>
                  <a:srgbClr val="FFFFFF"/>
                </a:solidFill>
                <a:latin typeface="Arial"/>
                <a:cs typeface="Arial"/>
              </a:rPr>
              <a:t>credentialing</a:t>
            </a:r>
            <a:r>
              <a:rPr sz="1600" i="1" spc="-20" dirty="0">
                <a:solidFill>
                  <a:srgbClr val="FFFFFF"/>
                </a:solidFill>
                <a:latin typeface="Arial"/>
                <a:cs typeface="Arial"/>
              </a:rPr>
              <a:t> </a:t>
            </a:r>
            <a:r>
              <a:rPr sz="1600" i="1" dirty="0">
                <a:solidFill>
                  <a:srgbClr val="FFFFFF"/>
                </a:solidFill>
                <a:latin typeface="Arial"/>
                <a:cs typeface="Arial"/>
              </a:rPr>
              <a:t>standard</a:t>
            </a:r>
            <a:r>
              <a:rPr sz="1600" i="1" spc="-15" dirty="0">
                <a:solidFill>
                  <a:srgbClr val="FFFFFF"/>
                </a:solidFill>
                <a:latin typeface="Arial"/>
                <a:cs typeface="Arial"/>
              </a:rPr>
              <a:t> </a:t>
            </a:r>
            <a:r>
              <a:rPr sz="1600" i="1" dirty="0">
                <a:solidFill>
                  <a:srgbClr val="FFFFFF"/>
                </a:solidFill>
                <a:latin typeface="Arial"/>
                <a:cs typeface="Arial"/>
              </a:rPr>
              <a:t>for</a:t>
            </a:r>
            <a:r>
              <a:rPr sz="1600" i="1" spc="-20" dirty="0">
                <a:solidFill>
                  <a:srgbClr val="FFFFFF"/>
                </a:solidFill>
                <a:latin typeface="Arial"/>
                <a:cs typeface="Arial"/>
              </a:rPr>
              <a:t> </a:t>
            </a:r>
            <a:r>
              <a:rPr sz="1600" i="1" dirty="0">
                <a:solidFill>
                  <a:srgbClr val="FFFFFF"/>
                </a:solidFill>
                <a:latin typeface="Arial"/>
                <a:cs typeface="Arial"/>
              </a:rPr>
              <a:t>the</a:t>
            </a:r>
            <a:r>
              <a:rPr sz="1600" i="1" spc="-15" dirty="0">
                <a:solidFill>
                  <a:srgbClr val="FFFFFF"/>
                </a:solidFill>
                <a:latin typeface="Arial"/>
                <a:cs typeface="Arial"/>
              </a:rPr>
              <a:t> </a:t>
            </a:r>
            <a:r>
              <a:rPr sz="1600" i="1" spc="-10" dirty="0">
                <a:solidFill>
                  <a:srgbClr val="FFFFFF"/>
                </a:solidFill>
                <a:latin typeface="Arial"/>
                <a:cs typeface="Arial"/>
              </a:rPr>
              <a:t>profession.</a:t>
            </a:r>
            <a:endParaRPr sz="1600" dirty="0">
              <a:latin typeface="Arial"/>
              <a:cs typeface="Arial"/>
            </a:endParaRPr>
          </a:p>
        </p:txBody>
      </p:sp>
      <p:pic>
        <p:nvPicPr>
          <p:cNvPr id="4" name="object 4">
            <a:extLst>
              <a:ext uri="{FF2B5EF4-FFF2-40B4-BE49-F238E27FC236}">
                <a16:creationId xmlns:a16="http://schemas.microsoft.com/office/drawing/2014/main" id="{E1983A22-78E4-796F-6706-E98CAE80DEA1}"/>
              </a:ext>
            </a:extLst>
          </p:cNvPr>
          <p:cNvPicPr/>
          <p:nvPr/>
        </p:nvPicPr>
        <p:blipFill>
          <a:blip r:embed="rId2" cstate="print"/>
          <a:stretch>
            <a:fillRect/>
          </a:stretch>
        </p:blipFill>
        <p:spPr>
          <a:xfrm>
            <a:off x="426195" y="224467"/>
            <a:ext cx="2776528" cy="1876036"/>
          </a:xfrm>
          <a:prstGeom prst="rect">
            <a:avLst/>
          </a:prstGeom>
        </p:spPr>
      </p:pic>
      <p:sp>
        <p:nvSpPr>
          <p:cNvPr id="5" name="Rectangle 4">
            <a:extLst>
              <a:ext uri="{FF2B5EF4-FFF2-40B4-BE49-F238E27FC236}">
                <a16:creationId xmlns:a16="http://schemas.microsoft.com/office/drawing/2014/main" id="{0E4A8460-DDDF-1245-BBE6-2C122574D14C}"/>
              </a:ext>
            </a:extLst>
          </p:cNvPr>
          <p:cNvSpPr>
            <a:spLocks noGrp="1" noRot="1" noMove="1" noResize="1" noEditPoints="1" noAdjustHandles="1" noChangeArrowheads="1" noChangeShapeType="1"/>
          </p:cNvSpPr>
          <p:nvPr/>
        </p:nvSpPr>
        <p:spPr>
          <a:xfrm>
            <a:off x="0" y="2214465"/>
            <a:ext cx="12186007" cy="4648200"/>
          </a:xfrm>
          <a:prstGeom prst="rect">
            <a:avLst/>
          </a:prstGeom>
          <a:solidFill>
            <a:srgbClr val="00589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bject 3">
            <a:extLst>
              <a:ext uri="{FF2B5EF4-FFF2-40B4-BE49-F238E27FC236}">
                <a16:creationId xmlns:a16="http://schemas.microsoft.com/office/drawing/2014/main" id="{77B3CBE0-D7D0-A3AE-932C-3069DAD34289}"/>
              </a:ext>
            </a:extLst>
          </p:cNvPr>
          <p:cNvSpPr txBox="1"/>
          <p:nvPr/>
        </p:nvSpPr>
        <p:spPr>
          <a:xfrm>
            <a:off x="426195" y="2362200"/>
            <a:ext cx="11430000" cy="4083169"/>
          </a:xfrm>
          <a:prstGeom prst="rect">
            <a:avLst/>
          </a:prstGeom>
        </p:spPr>
        <p:txBody>
          <a:bodyPr vert="horz" wrap="square" lIns="0" tIns="12700" rIns="0" bIns="0" rtlCol="0">
            <a:spAutoFit/>
          </a:bodyPr>
          <a:lstStyle/>
          <a:p>
            <a:pPr>
              <a:lnSpc>
                <a:spcPct val="100000"/>
              </a:lnSpc>
            </a:pPr>
            <a:endParaRPr sz="2200" dirty="0">
              <a:latin typeface="Arial"/>
              <a:cs typeface="Arial"/>
            </a:endParaRPr>
          </a:p>
          <a:p>
            <a:pPr marL="19050">
              <a:spcBef>
                <a:spcPts val="100"/>
              </a:spcBef>
            </a:pPr>
            <a:r>
              <a:rPr lang="en-US" sz="3200" dirty="0">
                <a:solidFill>
                  <a:srgbClr val="FFFF00"/>
                </a:solidFill>
              </a:rPr>
              <a:t>Case</a:t>
            </a:r>
            <a:r>
              <a:rPr lang="en-US" sz="2400" dirty="0">
                <a:solidFill>
                  <a:srgbClr val="FFFF00"/>
                </a:solidFill>
              </a:rPr>
              <a:t>:</a:t>
            </a:r>
            <a:r>
              <a:rPr lang="en-US" sz="2400" dirty="0">
                <a:solidFill>
                  <a:schemeClr val="bg2"/>
                </a:solidFill>
              </a:rPr>
              <a:t> </a:t>
            </a:r>
            <a:r>
              <a:rPr lang="en-US" sz="2400" b="0" i="0" dirty="0">
                <a:solidFill>
                  <a:schemeClr val="bg1"/>
                </a:solidFill>
                <a:effectLst/>
                <a:latin typeface="Open Sans" panose="020B0606030504020204" pitchFamily="34" charset="0"/>
              </a:rPr>
              <a:t>Any extraction with immediate implant placement or extraction with ridge preservation and delayed implant placement and its restoration.</a:t>
            </a:r>
            <a:br>
              <a:rPr lang="en-US" sz="4800" dirty="0">
                <a:solidFill>
                  <a:srgbClr val="007198"/>
                </a:solidFill>
              </a:rPr>
            </a:br>
            <a:br>
              <a:rPr lang="en-US" sz="4800" dirty="0">
                <a:solidFill>
                  <a:srgbClr val="007198"/>
                </a:solidFill>
              </a:rPr>
            </a:br>
            <a:r>
              <a:rPr lang="en-US" sz="3200" dirty="0">
                <a:solidFill>
                  <a:srgbClr val="FFFF00"/>
                </a:solidFill>
              </a:rPr>
              <a:t>Candidate Number</a:t>
            </a:r>
            <a:r>
              <a:rPr lang="en-US" sz="4800" dirty="0">
                <a:solidFill>
                  <a:srgbClr val="FFFF00"/>
                </a:solidFill>
              </a:rPr>
              <a:t>:</a:t>
            </a:r>
            <a:r>
              <a:rPr lang="en-US" sz="4800" dirty="0">
                <a:solidFill>
                  <a:srgbClr val="007198"/>
                </a:solidFill>
              </a:rPr>
              <a:t> </a:t>
            </a:r>
            <a:r>
              <a:rPr lang="en-US" sz="2800" dirty="0">
                <a:solidFill>
                  <a:schemeClr val="bg1"/>
                </a:solidFill>
              </a:rPr>
              <a:t>{Candidate number}</a:t>
            </a:r>
            <a:br>
              <a:rPr lang="en-US" sz="2800" dirty="0">
                <a:solidFill>
                  <a:schemeClr val="bg1"/>
                </a:solidFill>
              </a:rPr>
            </a:br>
            <a:endParaRPr lang="en-US" sz="2800" dirty="0">
              <a:solidFill>
                <a:schemeClr val="bg1"/>
              </a:solidFill>
            </a:endParaRPr>
          </a:p>
          <a:p>
            <a:pPr marL="19050">
              <a:spcBef>
                <a:spcPts val="100"/>
              </a:spcBef>
            </a:pPr>
            <a:r>
              <a:rPr lang="en-US" sz="3200" dirty="0">
                <a:solidFill>
                  <a:srgbClr val="FFFF00"/>
                </a:solidFill>
              </a:rPr>
              <a:t>Patient</a:t>
            </a:r>
            <a:r>
              <a:rPr lang="en-US" sz="2800" dirty="0">
                <a:solidFill>
                  <a:srgbClr val="FFFF00"/>
                </a:solidFill>
              </a:rPr>
              <a:t>:</a:t>
            </a:r>
            <a:r>
              <a:rPr lang="en-US" sz="2800" dirty="0">
                <a:solidFill>
                  <a:schemeClr val="bg1"/>
                </a:solidFill>
              </a:rPr>
              <a:t> {ABC}</a:t>
            </a:r>
          </a:p>
          <a:p>
            <a:pPr marL="19050">
              <a:spcBef>
                <a:spcPts val="100"/>
              </a:spcBef>
            </a:pPr>
            <a:endParaRPr lang="en-US" sz="2800" dirty="0">
              <a:solidFill>
                <a:schemeClr val="bg1"/>
              </a:solidFill>
            </a:endParaRPr>
          </a:p>
        </p:txBody>
      </p:sp>
    </p:spTree>
    <p:extLst>
      <p:ext uri="{BB962C8B-B14F-4D97-AF65-F5344CB8AC3E}">
        <p14:creationId xmlns:p14="http://schemas.microsoft.com/office/powerpoint/2010/main" val="343103180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DB36E7-557D-CA20-0468-58862350DD60}"/>
            </a:ext>
          </a:extLst>
        </p:cNvPr>
        <p:cNvGrpSpPr/>
        <p:nvPr/>
      </p:nvGrpSpPr>
      <p:grpSpPr>
        <a:xfrm>
          <a:off x="0" y="0"/>
          <a:ext cx="0" cy="0"/>
          <a:chOff x="0" y="0"/>
          <a:chExt cx="0" cy="0"/>
        </a:xfrm>
      </p:grpSpPr>
      <p:grpSp>
        <p:nvGrpSpPr>
          <p:cNvPr id="3" name="object 3">
            <a:extLst>
              <a:ext uri="{FF2B5EF4-FFF2-40B4-BE49-F238E27FC236}">
                <a16:creationId xmlns:a16="http://schemas.microsoft.com/office/drawing/2014/main" id="{3A07E6A0-29C0-9812-E6C2-AC8C725F4D09}"/>
              </a:ext>
            </a:extLst>
          </p:cNvPr>
          <p:cNvGrpSpPr/>
          <p:nvPr/>
        </p:nvGrpSpPr>
        <p:grpSpPr>
          <a:xfrm>
            <a:off x="0" y="0"/>
            <a:ext cx="12189460" cy="1392555"/>
            <a:chOff x="0" y="0"/>
            <a:chExt cx="12189460" cy="1392555"/>
          </a:xfrm>
        </p:grpSpPr>
        <p:sp>
          <p:nvSpPr>
            <p:cNvPr id="4" name="object 4">
              <a:extLst>
                <a:ext uri="{FF2B5EF4-FFF2-40B4-BE49-F238E27FC236}">
                  <a16:creationId xmlns:a16="http://schemas.microsoft.com/office/drawing/2014/main" id="{494FD406-F85F-C869-3885-38EB80A3E018}"/>
                </a:ext>
              </a:extLst>
            </p:cNvPr>
            <p:cNvSpPr/>
            <p:nvPr/>
          </p:nvSpPr>
          <p:spPr>
            <a:xfrm>
              <a:off x="0" y="0"/>
              <a:ext cx="12189460" cy="1375410"/>
            </a:xfrm>
            <a:custGeom>
              <a:avLst/>
              <a:gdLst/>
              <a:ahLst/>
              <a:cxnLst/>
              <a:rect l="l" t="t" r="r" b="b"/>
              <a:pathLst>
                <a:path w="12189460" h="1375410">
                  <a:moveTo>
                    <a:pt x="12188952" y="0"/>
                  </a:moveTo>
                  <a:lnTo>
                    <a:pt x="10822457" y="0"/>
                  </a:lnTo>
                  <a:lnTo>
                    <a:pt x="0" y="0"/>
                  </a:lnTo>
                  <a:lnTo>
                    <a:pt x="0" y="226783"/>
                  </a:lnTo>
                  <a:lnTo>
                    <a:pt x="10822457" y="226783"/>
                  </a:lnTo>
                  <a:lnTo>
                    <a:pt x="10822457" y="1375003"/>
                  </a:lnTo>
                  <a:lnTo>
                    <a:pt x="12188952" y="1375003"/>
                  </a:lnTo>
                  <a:lnTo>
                    <a:pt x="12188952" y="226783"/>
                  </a:lnTo>
                  <a:lnTo>
                    <a:pt x="12188952" y="0"/>
                  </a:lnTo>
                  <a:close/>
                </a:path>
              </a:pathLst>
            </a:custGeom>
            <a:solidFill>
              <a:srgbClr val="007699"/>
            </a:solidFill>
          </p:spPr>
          <p:txBody>
            <a:bodyPr wrap="square" lIns="0" tIns="0" rIns="0" bIns="0" rtlCol="0"/>
            <a:lstStyle/>
            <a:p>
              <a:endParaRPr/>
            </a:p>
          </p:txBody>
        </p:sp>
        <p:sp>
          <p:nvSpPr>
            <p:cNvPr id="5" name="object 5">
              <a:extLst>
                <a:ext uri="{FF2B5EF4-FFF2-40B4-BE49-F238E27FC236}">
                  <a16:creationId xmlns:a16="http://schemas.microsoft.com/office/drawing/2014/main" id="{4AD5BCBA-B521-0969-B350-D914A7BA83A1}"/>
                </a:ext>
              </a:extLst>
            </p:cNvPr>
            <p:cNvSpPr/>
            <p:nvPr/>
          </p:nvSpPr>
          <p:spPr>
            <a:xfrm>
              <a:off x="10822457" y="1368653"/>
              <a:ext cx="1366520" cy="12700"/>
            </a:xfrm>
            <a:custGeom>
              <a:avLst/>
              <a:gdLst/>
              <a:ahLst/>
              <a:cxnLst/>
              <a:rect l="l" t="t" r="r" b="b"/>
              <a:pathLst>
                <a:path w="1366520" h="12700">
                  <a:moveTo>
                    <a:pt x="0" y="12700"/>
                  </a:moveTo>
                  <a:lnTo>
                    <a:pt x="1366494" y="12700"/>
                  </a:lnTo>
                  <a:lnTo>
                    <a:pt x="1366494" y="0"/>
                  </a:lnTo>
                  <a:lnTo>
                    <a:pt x="0" y="0"/>
                  </a:lnTo>
                  <a:lnTo>
                    <a:pt x="0" y="12700"/>
                  </a:lnTo>
                  <a:close/>
                </a:path>
              </a:pathLst>
            </a:custGeom>
            <a:solidFill>
              <a:srgbClr val="FFFFFF"/>
            </a:solidFill>
          </p:spPr>
          <p:txBody>
            <a:bodyPr wrap="square" lIns="0" tIns="0" rIns="0" bIns="0" rtlCol="0"/>
            <a:lstStyle/>
            <a:p>
              <a:endParaRPr/>
            </a:p>
          </p:txBody>
        </p:sp>
        <p:sp>
          <p:nvSpPr>
            <p:cNvPr id="6" name="object 6">
              <a:extLst>
                <a:ext uri="{FF2B5EF4-FFF2-40B4-BE49-F238E27FC236}">
                  <a16:creationId xmlns:a16="http://schemas.microsoft.com/office/drawing/2014/main" id="{8AB7E3AB-CB8F-3C0D-BE70-6A28191BAAA9}"/>
                </a:ext>
              </a:extLst>
            </p:cNvPr>
            <p:cNvSpPr/>
            <p:nvPr/>
          </p:nvSpPr>
          <p:spPr>
            <a:xfrm>
              <a:off x="10822457" y="0"/>
              <a:ext cx="0" cy="1375410"/>
            </a:xfrm>
            <a:custGeom>
              <a:avLst/>
              <a:gdLst/>
              <a:ahLst/>
              <a:cxnLst/>
              <a:rect l="l" t="t" r="r" b="b"/>
              <a:pathLst>
                <a:path h="1375410">
                  <a:moveTo>
                    <a:pt x="0" y="0"/>
                  </a:moveTo>
                  <a:lnTo>
                    <a:pt x="0" y="1375003"/>
                  </a:lnTo>
                </a:path>
              </a:pathLst>
            </a:custGeom>
            <a:ln w="12700">
              <a:solidFill>
                <a:srgbClr val="FFFFFF"/>
              </a:solidFill>
            </a:ln>
          </p:spPr>
          <p:txBody>
            <a:bodyPr wrap="square" lIns="0" tIns="0" rIns="0" bIns="0" rtlCol="0"/>
            <a:lstStyle/>
            <a:p>
              <a:endParaRPr/>
            </a:p>
          </p:txBody>
        </p:sp>
        <p:sp>
          <p:nvSpPr>
            <p:cNvPr id="7" name="object 7">
              <a:extLst>
                <a:ext uri="{FF2B5EF4-FFF2-40B4-BE49-F238E27FC236}">
                  <a16:creationId xmlns:a16="http://schemas.microsoft.com/office/drawing/2014/main" id="{307F5808-6885-A4E9-DFFE-BE44649AF524}"/>
                </a:ext>
              </a:extLst>
            </p:cNvPr>
            <p:cNvSpPr/>
            <p:nvPr/>
          </p:nvSpPr>
          <p:spPr>
            <a:xfrm>
              <a:off x="10822461" y="8511"/>
              <a:ext cx="1366520" cy="1366520"/>
            </a:xfrm>
            <a:custGeom>
              <a:avLst/>
              <a:gdLst/>
              <a:ahLst/>
              <a:cxnLst/>
              <a:rect l="l" t="t" r="r" b="b"/>
              <a:pathLst>
                <a:path w="1366520" h="1366520">
                  <a:moveTo>
                    <a:pt x="1366494" y="0"/>
                  </a:moveTo>
                  <a:lnTo>
                    <a:pt x="0" y="1366494"/>
                  </a:lnTo>
                  <a:lnTo>
                    <a:pt x="1366494" y="1366494"/>
                  </a:lnTo>
                  <a:lnTo>
                    <a:pt x="1366494" y="0"/>
                  </a:lnTo>
                  <a:close/>
                </a:path>
              </a:pathLst>
            </a:custGeom>
            <a:solidFill>
              <a:srgbClr val="004E66"/>
            </a:solidFill>
          </p:spPr>
          <p:txBody>
            <a:bodyPr wrap="square" lIns="0" tIns="0" rIns="0" bIns="0" rtlCol="0"/>
            <a:lstStyle/>
            <a:p>
              <a:endParaRPr/>
            </a:p>
          </p:txBody>
        </p:sp>
        <p:sp>
          <p:nvSpPr>
            <p:cNvPr id="8" name="object 8">
              <a:extLst>
                <a:ext uri="{FF2B5EF4-FFF2-40B4-BE49-F238E27FC236}">
                  <a16:creationId xmlns:a16="http://schemas.microsoft.com/office/drawing/2014/main" id="{6ECC212F-F3D1-BE37-04C6-5A434DA5D79B}"/>
                </a:ext>
              </a:extLst>
            </p:cNvPr>
            <p:cNvSpPr/>
            <p:nvPr/>
          </p:nvSpPr>
          <p:spPr>
            <a:xfrm>
              <a:off x="0" y="1275626"/>
              <a:ext cx="2957195" cy="116839"/>
            </a:xfrm>
            <a:custGeom>
              <a:avLst/>
              <a:gdLst/>
              <a:ahLst/>
              <a:cxnLst/>
              <a:rect l="l" t="t" r="r" b="b"/>
              <a:pathLst>
                <a:path w="2957195" h="116840">
                  <a:moveTo>
                    <a:pt x="0" y="116649"/>
                  </a:moveTo>
                  <a:lnTo>
                    <a:pt x="2956941" y="116649"/>
                  </a:lnTo>
                  <a:lnTo>
                    <a:pt x="2956941" y="0"/>
                  </a:lnTo>
                  <a:lnTo>
                    <a:pt x="0" y="0"/>
                  </a:lnTo>
                  <a:lnTo>
                    <a:pt x="0" y="116649"/>
                  </a:lnTo>
                  <a:close/>
                </a:path>
              </a:pathLst>
            </a:custGeom>
            <a:solidFill>
              <a:srgbClr val="007198"/>
            </a:solidFill>
          </p:spPr>
          <p:txBody>
            <a:bodyPr wrap="square" lIns="0" tIns="0" rIns="0" bIns="0" rtlCol="0"/>
            <a:lstStyle/>
            <a:p>
              <a:endParaRPr/>
            </a:p>
          </p:txBody>
        </p:sp>
        <p:sp>
          <p:nvSpPr>
            <p:cNvPr id="9" name="object 9">
              <a:extLst>
                <a:ext uri="{FF2B5EF4-FFF2-40B4-BE49-F238E27FC236}">
                  <a16:creationId xmlns:a16="http://schemas.microsoft.com/office/drawing/2014/main" id="{539528AC-F5FA-A657-DDD6-6576E520B46B}"/>
                </a:ext>
              </a:extLst>
            </p:cNvPr>
            <p:cNvSpPr/>
            <p:nvPr/>
          </p:nvSpPr>
          <p:spPr>
            <a:xfrm>
              <a:off x="2956941" y="1275626"/>
              <a:ext cx="3044190" cy="116839"/>
            </a:xfrm>
            <a:custGeom>
              <a:avLst/>
              <a:gdLst/>
              <a:ahLst/>
              <a:cxnLst/>
              <a:rect l="l" t="t" r="r" b="b"/>
              <a:pathLst>
                <a:path w="3044190" h="116840">
                  <a:moveTo>
                    <a:pt x="0" y="116649"/>
                  </a:moveTo>
                  <a:lnTo>
                    <a:pt x="3043745" y="116649"/>
                  </a:lnTo>
                  <a:lnTo>
                    <a:pt x="3043745" y="0"/>
                  </a:lnTo>
                  <a:lnTo>
                    <a:pt x="0" y="0"/>
                  </a:lnTo>
                  <a:lnTo>
                    <a:pt x="0" y="116649"/>
                  </a:lnTo>
                  <a:close/>
                </a:path>
              </a:pathLst>
            </a:custGeom>
            <a:solidFill>
              <a:srgbClr val="83276A"/>
            </a:solidFill>
          </p:spPr>
          <p:txBody>
            <a:bodyPr wrap="square" lIns="0" tIns="0" rIns="0" bIns="0" rtlCol="0"/>
            <a:lstStyle/>
            <a:p>
              <a:endParaRPr/>
            </a:p>
          </p:txBody>
        </p:sp>
        <p:sp>
          <p:nvSpPr>
            <p:cNvPr id="10" name="object 10">
              <a:extLst>
                <a:ext uri="{FF2B5EF4-FFF2-40B4-BE49-F238E27FC236}">
                  <a16:creationId xmlns:a16="http://schemas.microsoft.com/office/drawing/2014/main" id="{30DEC151-8F69-4E32-B9BB-D9D2C70417F2}"/>
                </a:ext>
              </a:extLst>
            </p:cNvPr>
            <p:cNvSpPr/>
            <p:nvPr/>
          </p:nvSpPr>
          <p:spPr>
            <a:xfrm>
              <a:off x="6000686" y="1275626"/>
              <a:ext cx="3357245" cy="116839"/>
            </a:xfrm>
            <a:custGeom>
              <a:avLst/>
              <a:gdLst/>
              <a:ahLst/>
              <a:cxnLst/>
              <a:rect l="l" t="t" r="r" b="b"/>
              <a:pathLst>
                <a:path w="3357245" h="116840">
                  <a:moveTo>
                    <a:pt x="0" y="116649"/>
                  </a:moveTo>
                  <a:lnTo>
                    <a:pt x="3356749" y="116649"/>
                  </a:lnTo>
                  <a:lnTo>
                    <a:pt x="3356749" y="0"/>
                  </a:lnTo>
                  <a:lnTo>
                    <a:pt x="0" y="0"/>
                  </a:lnTo>
                  <a:lnTo>
                    <a:pt x="0" y="116649"/>
                  </a:lnTo>
                  <a:close/>
                </a:path>
              </a:pathLst>
            </a:custGeom>
            <a:solidFill>
              <a:srgbClr val="033B6A"/>
            </a:solidFill>
          </p:spPr>
          <p:txBody>
            <a:bodyPr wrap="square" lIns="0" tIns="0" rIns="0" bIns="0" rtlCol="0"/>
            <a:lstStyle/>
            <a:p>
              <a:endParaRPr/>
            </a:p>
          </p:txBody>
        </p:sp>
        <p:sp>
          <p:nvSpPr>
            <p:cNvPr id="11" name="object 11">
              <a:extLst>
                <a:ext uri="{FF2B5EF4-FFF2-40B4-BE49-F238E27FC236}">
                  <a16:creationId xmlns:a16="http://schemas.microsoft.com/office/drawing/2014/main" id="{F24A4A6A-450A-74CA-66D8-75B539AF231D}"/>
                </a:ext>
              </a:extLst>
            </p:cNvPr>
            <p:cNvSpPr/>
            <p:nvPr/>
          </p:nvSpPr>
          <p:spPr>
            <a:xfrm>
              <a:off x="9357436" y="1275626"/>
              <a:ext cx="2832100" cy="116839"/>
            </a:xfrm>
            <a:custGeom>
              <a:avLst/>
              <a:gdLst/>
              <a:ahLst/>
              <a:cxnLst/>
              <a:rect l="l" t="t" r="r" b="b"/>
              <a:pathLst>
                <a:path w="2832100" h="116840">
                  <a:moveTo>
                    <a:pt x="2831515" y="0"/>
                  </a:moveTo>
                  <a:lnTo>
                    <a:pt x="0" y="0"/>
                  </a:lnTo>
                  <a:lnTo>
                    <a:pt x="0" y="116649"/>
                  </a:lnTo>
                  <a:lnTo>
                    <a:pt x="2831515" y="116649"/>
                  </a:lnTo>
                  <a:lnTo>
                    <a:pt x="2831515" y="0"/>
                  </a:lnTo>
                  <a:close/>
                </a:path>
              </a:pathLst>
            </a:custGeom>
            <a:solidFill>
              <a:srgbClr val="1F6A84"/>
            </a:solidFill>
          </p:spPr>
          <p:txBody>
            <a:bodyPr wrap="square" lIns="0" tIns="0" rIns="0" bIns="0" rtlCol="0"/>
            <a:lstStyle/>
            <a:p>
              <a:endParaRPr/>
            </a:p>
          </p:txBody>
        </p:sp>
        <p:pic>
          <p:nvPicPr>
            <p:cNvPr id="12" name="object 12">
              <a:extLst>
                <a:ext uri="{FF2B5EF4-FFF2-40B4-BE49-F238E27FC236}">
                  <a16:creationId xmlns:a16="http://schemas.microsoft.com/office/drawing/2014/main" id="{73D2AA35-6EB7-B2DD-692C-F5428D2F3DC5}"/>
                </a:ext>
              </a:extLst>
            </p:cNvPr>
            <p:cNvPicPr/>
            <p:nvPr/>
          </p:nvPicPr>
          <p:blipFill>
            <a:blip r:embed="rId2" cstate="print"/>
            <a:stretch>
              <a:fillRect/>
            </a:stretch>
          </p:blipFill>
          <p:spPr>
            <a:xfrm>
              <a:off x="577773" y="266509"/>
              <a:ext cx="1845106" cy="917575"/>
            </a:xfrm>
            <a:prstGeom prst="rect">
              <a:avLst/>
            </a:prstGeom>
          </p:spPr>
        </p:pic>
      </p:grpSp>
      <p:sp>
        <p:nvSpPr>
          <p:cNvPr id="14" name="object 14">
            <a:extLst>
              <a:ext uri="{FF2B5EF4-FFF2-40B4-BE49-F238E27FC236}">
                <a16:creationId xmlns:a16="http://schemas.microsoft.com/office/drawing/2014/main" id="{ADCB137B-DECC-862A-A3D2-B0F7A17183FA}"/>
              </a:ext>
            </a:extLst>
          </p:cNvPr>
          <p:cNvSpPr txBox="1">
            <a:spLocks noGrp="1"/>
          </p:cNvSpPr>
          <p:nvPr>
            <p:ph type="ftr" sz="quarter" idx="5"/>
          </p:nvPr>
        </p:nvSpPr>
        <p:spPr>
          <a:xfrm>
            <a:off x="4039483" y="6400800"/>
            <a:ext cx="4113033" cy="205184"/>
          </a:xfrm>
          <a:prstGeom prst="rect">
            <a:avLst/>
          </a:prstGeom>
        </p:spPr>
        <p:txBody>
          <a:bodyPr vert="horz" wrap="square" lIns="0" tIns="0" rIns="0" bIns="0" rtlCol="0">
            <a:spAutoFit/>
          </a:bodyPr>
          <a:lstStyle/>
          <a:p>
            <a:pPr marL="12700">
              <a:lnSpc>
                <a:spcPts val="1645"/>
              </a:lnSpc>
            </a:pPr>
            <a:r>
              <a:rPr lang="en-US" dirty="0"/>
              <a:t>2027</a:t>
            </a:r>
            <a:r>
              <a:rPr lang="en-US" spc="360" dirty="0"/>
              <a:t> </a:t>
            </a:r>
            <a:r>
              <a:rPr dirty="0"/>
              <a:t>|</a:t>
            </a:r>
            <a:r>
              <a:rPr spc="310" dirty="0"/>
              <a:t> </a:t>
            </a:r>
            <a:r>
              <a:rPr dirty="0"/>
              <a:t>American</a:t>
            </a:r>
            <a:r>
              <a:rPr spc="-70" dirty="0"/>
              <a:t> </a:t>
            </a:r>
            <a:r>
              <a:rPr dirty="0"/>
              <a:t>Academy</a:t>
            </a:r>
            <a:r>
              <a:rPr spc="-10" dirty="0"/>
              <a:t> </a:t>
            </a:r>
            <a:r>
              <a:rPr dirty="0"/>
              <a:t>of</a:t>
            </a:r>
            <a:r>
              <a:rPr spc="-10" dirty="0"/>
              <a:t> </a:t>
            </a:r>
            <a:r>
              <a:rPr dirty="0"/>
              <a:t>Implant</a:t>
            </a:r>
            <a:r>
              <a:rPr spc="-15" dirty="0"/>
              <a:t> </a:t>
            </a:r>
            <a:r>
              <a:rPr dirty="0"/>
              <a:t>Dentistry</a:t>
            </a:r>
            <a:r>
              <a:rPr spc="365" dirty="0"/>
              <a:t> </a:t>
            </a:r>
            <a:endParaRPr spc="-50" dirty="0"/>
          </a:p>
        </p:txBody>
      </p:sp>
      <p:sp>
        <p:nvSpPr>
          <p:cNvPr id="15" name="object 2">
            <a:extLst>
              <a:ext uri="{FF2B5EF4-FFF2-40B4-BE49-F238E27FC236}">
                <a16:creationId xmlns:a16="http://schemas.microsoft.com/office/drawing/2014/main" id="{32F595F7-77FD-E68E-21E2-0CAD0984AB3D}"/>
              </a:ext>
            </a:extLst>
          </p:cNvPr>
          <p:cNvSpPr txBox="1">
            <a:spLocks/>
          </p:cNvSpPr>
          <p:nvPr/>
        </p:nvSpPr>
        <p:spPr>
          <a:xfrm>
            <a:off x="2956941" y="530889"/>
            <a:ext cx="10130563" cy="443711"/>
          </a:xfrm>
          <a:prstGeom prst="rect">
            <a:avLst/>
          </a:prstGeom>
        </p:spPr>
        <p:txBody>
          <a:bodyPr vert="horz" wrap="square" lIns="0" tIns="12700" rIns="0" bIns="0" rtlCol="0">
            <a:spAutoFit/>
          </a:bodyPr>
          <a:lstStyle>
            <a:lvl1pPr>
              <a:defRPr sz="2900" b="1" i="0">
                <a:solidFill>
                  <a:srgbClr val="00589D"/>
                </a:solidFill>
                <a:latin typeface="Arial"/>
                <a:ea typeface="+mj-ea"/>
                <a:cs typeface="Arial"/>
              </a:defRPr>
            </a:lvl1pPr>
          </a:lstStyle>
          <a:p>
            <a:pPr marL="19050">
              <a:spcBef>
                <a:spcPts val="100"/>
              </a:spcBef>
            </a:pPr>
            <a:r>
              <a:rPr lang="en-US" sz="2800" dirty="0">
                <a:solidFill>
                  <a:srgbClr val="007198"/>
                </a:solidFill>
              </a:rPr>
              <a:t>Candidate Number: </a:t>
            </a:r>
            <a:r>
              <a:rPr lang="en-US" sz="2800" dirty="0">
                <a:solidFill>
                  <a:srgbClr val="83276A"/>
                </a:solidFill>
              </a:rPr>
              <a:t>{Candidate number}</a:t>
            </a:r>
          </a:p>
        </p:txBody>
      </p:sp>
      <p:sp>
        <p:nvSpPr>
          <p:cNvPr id="17" name="object 13">
            <a:extLst>
              <a:ext uri="{FF2B5EF4-FFF2-40B4-BE49-F238E27FC236}">
                <a16:creationId xmlns:a16="http://schemas.microsoft.com/office/drawing/2014/main" id="{7EEFE44D-31FA-A460-9C9E-5A177E6EEA84}"/>
              </a:ext>
            </a:extLst>
          </p:cNvPr>
          <p:cNvSpPr txBox="1"/>
          <p:nvPr/>
        </p:nvSpPr>
        <p:spPr>
          <a:xfrm>
            <a:off x="1295400" y="1458219"/>
            <a:ext cx="8991600" cy="874598"/>
          </a:xfrm>
          <a:prstGeom prst="rect">
            <a:avLst/>
          </a:prstGeom>
        </p:spPr>
        <p:txBody>
          <a:bodyPr vert="horz" wrap="square" lIns="0" tIns="12700" rIns="0" bIns="0" rtlCol="0">
            <a:spAutoFit/>
          </a:bodyPr>
          <a:lstStyle/>
          <a:p>
            <a:pPr marL="298450" marR="5080" indent="-285750" algn="ctr">
              <a:spcBef>
                <a:spcPts val="120"/>
              </a:spcBef>
              <a:buFont typeface="Wingdings" panose="05000000000000000000" pitchFamily="2" charset="2"/>
              <a:buChar char="Ø"/>
            </a:pPr>
            <a:r>
              <a:rPr lang="en-US" sz="3200" dirty="0">
                <a:solidFill>
                  <a:srgbClr val="83276A"/>
                </a:solidFill>
                <a:effectLst>
                  <a:outerShdw blurRad="38100" dist="38100" dir="2700000" algn="tl">
                    <a:srgbClr val="000000">
                      <a:alpha val="43137"/>
                    </a:srgbClr>
                  </a:outerShdw>
                </a:effectLst>
                <a:latin typeface="Arial"/>
                <a:cs typeface="Arial"/>
              </a:rPr>
              <a:t>Medical History</a:t>
            </a:r>
            <a:br>
              <a:rPr lang="en-US" sz="2400" dirty="0">
                <a:solidFill>
                  <a:srgbClr val="221F1F"/>
                </a:solidFill>
                <a:latin typeface="Arial"/>
                <a:cs typeface="Arial"/>
              </a:rPr>
            </a:br>
            <a:endParaRPr lang="en-US" sz="2400" dirty="0">
              <a:latin typeface="Arial"/>
              <a:cs typeface="Arial"/>
            </a:endParaRPr>
          </a:p>
        </p:txBody>
      </p:sp>
      <p:sp>
        <p:nvSpPr>
          <p:cNvPr id="2" name="TextBox 1">
            <a:extLst>
              <a:ext uri="{FF2B5EF4-FFF2-40B4-BE49-F238E27FC236}">
                <a16:creationId xmlns:a16="http://schemas.microsoft.com/office/drawing/2014/main" id="{AEC2EF0F-A1A5-9C7E-F30D-67A1A4D37D14}"/>
              </a:ext>
            </a:extLst>
          </p:cNvPr>
          <p:cNvSpPr txBox="1"/>
          <p:nvPr/>
        </p:nvSpPr>
        <p:spPr>
          <a:xfrm>
            <a:off x="62861" y="1963485"/>
            <a:ext cx="11900539" cy="461665"/>
          </a:xfrm>
          <a:prstGeom prst="rect">
            <a:avLst/>
          </a:prstGeom>
          <a:noFill/>
        </p:spPr>
        <p:txBody>
          <a:bodyPr wrap="square" rtlCol="0">
            <a:spAutoFit/>
          </a:bodyPr>
          <a:lstStyle/>
          <a:p>
            <a:pPr algn="ctr"/>
            <a:r>
              <a:rPr lang="en-US" sz="1200" b="0" i="0" u="none" strike="noStrike" baseline="0" dirty="0">
                <a:solidFill>
                  <a:srgbClr val="000000"/>
                </a:solidFill>
                <a:latin typeface="Arial" panose="020B0604020202020204" pitchFamily="34" charset="0"/>
              </a:rPr>
              <a:t>Describe the chief complaint and secondary complaints. Be sure to describe the patient’s medical history as well as any laboratory findings (e.g. CBC, SMA, PTT, INR) and current medications, as applicable. Use only the space on this page.</a:t>
            </a:r>
            <a:endParaRPr lang="en-US" sz="1800" b="0" i="0" u="none" strike="noStrike" baseline="0" dirty="0">
              <a:solidFill>
                <a:srgbClr val="000000"/>
              </a:solidFill>
              <a:latin typeface="Arial" panose="020B0604020202020204" pitchFamily="34" charset="0"/>
            </a:endParaRPr>
          </a:p>
        </p:txBody>
      </p:sp>
      <p:sp>
        <p:nvSpPr>
          <p:cNvPr id="13" name="TextBox 12">
            <a:extLst>
              <a:ext uri="{FF2B5EF4-FFF2-40B4-BE49-F238E27FC236}">
                <a16:creationId xmlns:a16="http://schemas.microsoft.com/office/drawing/2014/main" id="{22CB81CA-99C4-478F-2E00-8F2DEB6F6DA8}"/>
              </a:ext>
            </a:extLst>
          </p:cNvPr>
          <p:cNvSpPr txBox="1"/>
          <p:nvPr/>
        </p:nvSpPr>
        <p:spPr>
          <a:xfrm>
            <a:off x="378085" y="2653417"/>
            <a:ext cx="11132297" cy="369332"/>
          </a:xfrm>
          <a:prstGeom prst="rect">
            <a:avLst/>
          </a:prstGeom>
          <a:noFill/>
        </p:spPr>
        <p:txBody>
          <a:bodyPr wrap="square" rtlCol="0">
            <a:spAutoFit/>
          </a:bodyPr>
          <a:lstStyle/>
          <a:p>
            <a:r>
              <a:rPr lang="en-US" sz="1800" dirty="0">
                <a:solidFill>
                  <a:srgbClr val="221F1F"/>
                </a:solidFill>
                <a:latin typeface="Arial"/>
                <a:cs typeface="Arial"/>
              </a:rPr>
              <a:t>Copy your text here using the same font and size.</a:t>
            </a:r>
            <a:endParaRPr lang="en-US" dirty="0"/>
          </a:p>
        </p:txBody>
      </p:sp>
    </p:spTree>
    <p:extLst>
      <p:ext uri="{BB962C8B-B14F-4D97-AF65-F5344CB8AC3E}">
        <p14:creationId xmlns:p14="http://schemas.microsoft.com/office/powerpoint/2010/main" val="319397575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D127E7-5A24-C82C-6583-9EA850DAB5B4}"/>
            </a:ext>
          </a:extLst>
        </p:cNvPr>
        <p:cNvGrpSpPr/>
        <p:nvPr/>
      </p:nvGrpSpPr>
      <p:grpSpPr>
        <a:xfrm>
          <a:off x="0" y="0"/>
          <a:ext cx="0" cy="0"/>
          <a:chOff x="0" y="0"/>
          <a:chExt cx="0" cy="0"/>
        </a:xfrm>
      </p:grpSpPr>
      <p:grpSp>
        <p:nvGrpSpPr>
          <p:cNvPr id="3" name="object 3">
            <a:extLst>
              <a:ext uri="{FF2B5EF4-FFF2-40B4-BE49-F238E27FC236}">
                <a16:creationId xmlns:a16="http://schemas.microsoft.com/office/drawing/2014/main" id="{FE18D1B6-5A81-3334-12C4-C982F19ED3C1}"/>
              </a:ext>
            </a:extLst>
          </p:cNvPr>
          <p:cNvGrpSpPr/>
          <p:nvPr/>
        </p:nvGrpSpPr>
        <p:grpSpPr>
          <a:xfrm>
            <a:off x="0" y="0"/>
            <a:ext cx="12189460" cy="1392555"/>
            <a:chOff x="0" y="0"/>
            <a:chExt cx="12189460" cy="1392555"/>
          </a:xfrm>
        </p:grpSpPr>
        <p:sp>
          <p:nvSpPr>
            <p:cNvPr id="4" name="object 4">
              <a:extLst>
                <a:ext uri="{FF2B5EF4-FFF2-40B4-BE49-F238E27FC236}">
                  <a16:creationId xmlns:a16="http://schemas.microsoft.com/office/drawing/2014/main" id="{BE1AC592-236A-153C-A392-5A3851F995DF}"/>
                </a:ext>
              </a:extLst>
            </p:cNvPr>
            <p:cNvSpPr/>
            <p:nvPr/>
          </p:nvSpPr>
          <p:spPr>
            <a:xfrm>
              <a:off x="0" y="0"/>
              <a:ext cx="12189460" cy="1375410"/>
            </a:xfrm>
            <a:custGeom>
              <a:avLst/>
              <a:gdLst/>
              <a:ahLst/>
              <a:cxnLst/>
              <a:rect l="l" t="t" r="r" b="b"/>
              <a:pathLst>
                <a:path w="12189460" h="1375410">
                  <a:moveTo>
                    <a:pt x="12188952" y="0"/>
                  </a:moveTo>
                  <a:lnTo>
                    <a:pt x="10822457" y="0"/>
                  </a:lnTo>
                  <a:lnTo>
                    <a:pt x="0" y="0"/>
                  </a:lnTo>
                  <a:lnTo>
                    <a:pt x="0" y="226783"/>
                  </a:lnTo>
                  <a:lnTo>
                    <a:pt x="10822457" y="226783"/>
                  </a:lnTo>
                  <a:lnTo>
                    <a:pt x="10822457" y="1375003"/>
                  </a:lnTo>
                  <a:lnTo>
                    <a:pt x="12188952" y="1375003"/>
                  </a:lnTo>
                  <a:lnTo>
                    <a:pt x="12188952" y="226783"/>
                  </a:lnTo>
                  <a:lnTo>
                    <a:pt x="12188952" y="0"/>
                  </a:lnTo>
                  <a:close/>
                </a:path>
              </a:pathLst>
            </a:custGeom>
            <a:solidFill>
              <a:srgbClr val="007699"/>
            </a:solidFill>
          </p:spPr>
          <p:txBody>
            <a:bodyPr wrap="square" lIns="0" tIns="0" rIns="0" bIns="0" rtlCol="0"/>
            <a:lstStyle/>
            <a:p>
              <a:endParaRPr/>
            </a:p>
          </p:txBody>
        </p:sp>
        <p:sp>
          <p:nvSpPr>
            <p:cNvPr id="5" name="object 5">
              <a:extLst>
                <a:ext uri="{FF2B5EF4-FFF2-40B4-BE49-F238E27FC236}">
                  <a16:creationId xmlns:a16="http://schemas.microsoft.com/office/drawing/2014/main" id="{962A4E5F-7F7A-710F-E153-E1DF177CF2E0}"/>
                </a:ext>
              </a:extLst>
            </p:cNvPr>
            <p:cNvSpPr/>
            <p:nvPr/>
          </p:nvSpPr>
          <p:spPr>
            <a:xfrm>
              <a:off x="10822457" y="1368653"/>
              <a:ext cx="1366520" cy="12700"/>
            </a:xfrm>
            <a:custGeom>
              <a:avLst/>
              <a:gdLst/>
              <a:ahLst/>
              <a:cxnLst/>
              <a:rect l="l" t="t" r="r" b="b"/>
              <a:pathLst>
                <a:path w="1366520" h="12700">
                  <a:moveTo>
                    <a:pt x="0" y="12700"/>
                  </a:moveTo>
                  <a:lnTo>
                    <a:pt x="1366494" y="12700"/>
                  </a:lnTo>
                  <a:lnTo>
                    <a:pt x="1366494" y="0"/>
                  </a:lnTo>
                  <a:lnTo>
                    <a:pt x="0" y="0"/>
                  </a:lnTo>
                  <a:lnTo>
                    <a:pt x="0" y="12700"/>
                  </a:lnTo>
                  <a:close/>
                </a:path>
              </a:pathLst>
            </a:custGeom>
            <a:solidFill>
              <a:srgbClr val="FFFFFF"/>
            </a:solidFill>
          </p:spPr>
          <p:txBody>
            <a:bodyPr wrap="square" lIns="0" tIns="0" rIns="0" bIns="0" rtlCol="0"/>
            <a:lstStyle/>
            <a:p>
              <a:endParaRPr/>
            </a:p>
          </p:txBody>
        </p:sp>
        <p:sp>
          <p:nvSpPr>
            <p:cNvPr id="6" name="object 6">
              <a:extLst>
                <a:ext uri="{FF2B5EF4-FFF2-40B4-BE49-F238E27FC236}">
                  <a16:creationId xmlns:a16="http://schemas.microsoft.com/office/drawing/2014/main" id="{7DB4EFE6-7184-EE15-3ECF-F272A882E28B}"/>
                </a:ext>
              </a:extLst>
            </p:cNvPr>
            <p:cNvSpPr/>
            <p:nvPr/>
          </p:nvSpPr>
          <p:spPr>
            <a:xfrm>
              <a:off x="10822457" y="0"/>
              <a:ext cx="0" cy="1375410"/>
            </a:xfrm>
            <a:custGeom>
              <a:avLst/>
              <a:gdLst/>
              <a:ahLst/>
              <a:cxnLst/>
              <a:rect l="l" t="t" r="r" b="b"/>
              <a:pathLst>
                <a:path h="1375410">
                  <a:moveTo>
                    <a:pt x="0" y="0"/>
                  </a:moveTo>
                  <a:lnTo>
                    <a:pt x="0" y="1375003"/>
                  </a:lnTo>
                </a:path>
              </a:pathLst>
            </a:custGeom>
            <a:ln w="12700">
              <a:solidFill>
                <a:srgbClr val="FFFFFF"/>
              </a:solidFill>
            </a:ln>
          </p:spPr>
          <p:txBody>
            <a:bodyPr wrap="square" lIns="0" tIns="0" rIns="0" bIns="0" rtlCol="0"/>
            <a:lstStyle/>
            <a:p>
              <a:endParaRPr/>
            </a:p>
          </p:txBody>
        </p:sp>
        <p:sp>
          <p:nvSpPr>
            <p:cNvPr id="7" name="object 7">
              <a:extLst>
                <a:ext uri="{FF2B5EF4-FFF2-40B4-BE49-F238E27FC236}">
                  <a16:creationId xmlns:a16="http://schemas.microsoft.com/office/drawing/2014/main" id="{B392C164-7CA7-0101-979C-FED0CD9A80BC}"/>
                </a:ext>
              </a:extLst>
            </p:cNvPr>
            <p:cNvSpPr/>
            <p:nvPr/>
          </p:nvSpPr>
          <p:spPr>
            <a:xfrm>
              <a:off x="10822461" y="8511"/>
              <a:ext cx="1366520" cy="1366520"/>
            </a:xfrm>
            <a:custGeom>
              <a:avLst/>
              <a:gdLst/>
              <a:ahLst/>
              <a:cxnLst/>
              <a:rect l="l" t="t" r="r" b="b"/>
              <a:pathLst>
                <a:path w="1366520" h="1366520">
                  <a:moveTo>
                    <a:pt x="1366494" y="0"/>
                  </a:moveTo>
                  <a:lnTo>
                    <a:pt x="0" y="1366494"/>
                  </a:lnTo>
                  <a:lnTo>
                    <a:pt x="1366494" y="1366494"/>
                  </a:lnTo>
                  <a:lnTo>
                    <a:pt x="1366494" y="0"/>
                  </a:lnTo>
                  <a:close/>
                </a:path>
              </a:pathLst>
            </a:custGeom>
            <a:solidFill>
              <a:srgbClr val="004E66"/>
            </a:solidFill>
          </p:spPr>
          <p:txBody>
            <a:bodyPr wrap="square" lIns="0" tIns="0" rIns="0" bIns="0" rtlCol="0"/>
            <a:lstStyle/>
            <a:p>
              <a:endParaRPr/>
            </a:p>
          </p:txBody>
        </p:sp>
        <p:sp>
          <p:nvSpPr>
            <p:cNvPr id="8" name="object 8">
              <a:extLst>
                <a:ext uri="{FF2B5EF4-FFF2-40B4-BE49-F238E27FC236}">
                  <a16:creationId xmlns:a16="http://schemas.microsoft.com/office/drawing/2014/main" id="{755AA8DD-4415-9F94-21AD-6400B4DA2B2C}"/>
                </a:ext>
              </a:extLst>
            </p:cNvPr>
            <p:cNvSpPr/>
            <p:nvPr/>
          </p:nvSpPr>
          <p:spPr>
            <a:xfrm>
              <a:off x="0" y="1275626"/>
              <a:ext cx="2957195" cy="116839"/>
            </a:xfrm>
            <a:custGeom>
              <a:avLst/>
              <a:gdLst/>
              <a:ahLst/>
              <a:cxnLst/>
              <a:rect l="l" t="t" r="r" b="b"/>
              <a:pathLst>
                <a:path w="2957195" h="116840">
                  <a:moveTo>
                    <a:pt x="0" y="116649"/>
                  </a:moveTo>
                  <a:lnTo>
                    <a:pt x="2956941" y="116649"/>
                  </a:lnTo>
                  <a:lnTo>
                    <a:pt x="2956941" y="0"/>
                  </a:lnTo>
                  <a:lnTo>
                    <a:pt x="0" y="0"/>
                  </a:lnTo>
                  <a:lnTo>
                    <a:pt x="0" y="116649"/>
                  </a:lnTo>
                  <a:close/>
                </a:path>
              </a:pathLst>
            </a:custGeom>
            <a:solidFill>
              <a:srgbClr val="007198"/>
            </a:solidFill>
          </p:spPr>
          <p:txBody>
            <a:bodyPr wrap="square" lIns="0" tIns="0" rIns="0" bIns="0" rtlCol="0"/>
            <a:lstStyle/>
            <a:p>
              <a:endParaRPr/>
            </a:p>
          </p:txBody>
        </p:sp>
        <p:sp>
          <p:nvSpPr>
            <p:cNvPr id="9" name="object 9">
              <a:extLst>
                <a:ext uri="{FF2B5EF4-FFF2-40B4-BE49-F238E27FC236}">
                  <a16:creationId xmlns:a16="http://schemas.microsoft.com/office/drawing/2014/main" id="{EA01510F-D53F-9203-8889-C983E41FA4D4}"/>
                </a:ext>
              </a:extLst>
            </p:cNvPr>
            <p:cNvSpPr/>
            <p:nvPr/>
          </p:nvSpPr>
          <p:spPr>
            <a:xfrm>
              <a:off x="2956941" y="1275626"/>
              <a:ext cx="3044190" cy="116839"/>
            </a:xfrm>
            <a:custGeom>
              <a:avLst/>
              <a:gdLst/>
              <a:ahLst/>
              <a:cxnLst/>
              <a:rect l="l" t="t" r="r" b="b"/>
              <a:pathLst>
                <a:path w="3044190" h="116840">
                  <a:moveTo>
                    <a:pt x="0" y="116649"/>
                  </a:moveTo>
                  <a:lnTo>
                    <a:pt x="3043745" y="116649"/>
                  </a:lnTo>
                  <a:lnTo>
                    <a:pt x="3043745" y="0"/>
                  </a:lnTo>
                  <a:lnTo>
                    <a:pt x="0" y="0"/>
                  </a:lnTo>
                  <a:lnTo>
                    <a:pt x="0" y="116649"/>
                  </a:lnTo>
                  <a:close/>
                </a:path>
              </a:pathLst>
            </a:custGeom>
            <a:solidFill>
              <a:srgbClr val="83276A"/>
            </a:solidFill>
          </p:spPr>
          <p:txBody>
            <a:bodyPr wrap="square" lIns="0" tIns="0" rIns="0" bIns="0" rtlCol="0"/>
            <a:lstStyle/>
            <a:p>
              <a:endParaRPr/>
            </a:p>
          </p:txBody>
        </p:sp>
        <p:sp>
          <p:nvSpPr>
            <p:cNvPr id="10" name="object 10">
              <a:extLst>
                <a:ext uri="{FF2B5EF4-FFF2-40B4-BE49-F238E27FC236}">
                  <a16:creationId xmlns:a16="http://schemas.microsoft.com/office/drawing/2014/main" id="{0FD08195-D1A6-2CFA-5EEE-A6F61D4934F3}"/>
                </a:ext>
              </a:extLst>
            </p:cNvPr>
            <p:cNvSpPr/>
            <p:nvPr/>
          </p:nvSpPr>
          <p:spPr>
            <a:xfrm>
              <a:off x="6000686" y="1275626"/>
              <a:ext cx="3357245" cy="116839"/>
            </a:xfrm>
            <a:custGeom>
              <a:avLst/>
              <a:gdLst/>
              <a:ahLst/>
              <a:cxnLst/>
              <a:rect l="l" t="t" r="r" b="b"/>
              <a:pathLst>
                <a:path w="3357245" h="116840">
                  <a:moveTo>
                    <a:pt x="0" y="116649"/>
                  </a:moveTo>
                  <a:lnTo>
                    <a:pt x="3356749" y="116649"/>
                  </a:lnTo>
                  <a:lnTo>
                    <a:pt x="3356749" y="0"/>
                  </a:lnTo>
                  <a:lnTo>
                    <a:pt x="0" y="0"/>
                  </a:lnTo>
                  <a:lnTo>
                    <a:pt x="0" y="116649"/>
                  </a:lnTo>
                  <a:close/>
                </a:path>
              </a:pathLst>
            </a:custGeom>
            <a:solidFill>
              <a:srgbClr val="033B6A"/>
            </a:solidFill>
          </p:spPr>
          <p:txBody>
            <a:bodyPr wrap="square" lIns="0" tIns="0" rIns="0" bIns="0" rtlCol="0"/>
            <a:lstStyle/>
            <a:p>
              <a:endParaRPr/>
            </a:p>
          </p:txBody>
        </p:sp>
        <p:sp>
          <p:nvSpPr>
            <p:cNvPr id="11" name="object 11">
              <a:extLst>
                <a:ext uri="{FF2B5EF4-FFF2-40B4-BE49-F238E27FC236}">
                  <a16:creationId xmlns:a16="http://schemas.microsoft.com/office/drawing/2014/main" id="{15980636-6FD0-EB91-2B49-C325BFD84EB7}"/>
                </a:ext>
              </a:extLst>
            </p:cNvPr>
            <p:cNvSpPr/>
            <p:nvPr/>
          </p:nvSpPr>
          <p:spPr>
            <a:xfrm>
              <a:off x="9357436" y="1275626"/>
              <a:ext cx="2832100" cy="116839"/>
            </a:xfrm>
            <a:custGeom>
              <a:avLst/>
              <a:gdLst/>
              <a:ahLst/>
              <a:cxnLst/>
              <a:rect l="l" t="t" r="r" b="b"/>
              <a:pathLst>
                <a:path w="2832100" h="116840">
                  <a:moveTo>
                    <a:pt x="2831515" y="0"/>
                  </a:moveTo>
                  <a:lnTo>
                    <a:pt x="0" y="0"/>
                  </a:lnTo>
                  <a:lnTo>
                    <a:pt x="0" y="116649"/>
                  </a:lnTo>
                  <a:lnTo>
                    <a:pt x="2831515" y="116649"/>
                  </a:lnTo>
                  <a:lnTo>
                    <a:pt x="2831515" y="0"/>
                  </a:lnTo>
                  <a:close/>
                </a:path>
              </a:pathLst>
            </a:custGeom>
            <a:solidFill>
              <a:srgbClr val="1F6A84"/>
            </a:solidFill>
          </p:spPr>
          <p:txBody>
            <a:bodyPr wrap="square" lIns="0" tIns="0" rIns="0" bIns="0" rtlCol="0"/>
            <a:lstStyle/>
            <a:p>
              <a:endParaRPr/>
            </a:p>
          </p:txBody>
        </p:sp>
        <p:pic>
          <p:nvPicPr>
            <p:cNvPr id="12" name="object 12">
              <a:extLst>
                <a:ext uri="{FF2B5EF4-FFF2-40B4-BE49-F238E27FC236}">
                  <a16:creationId xmlns:a16="http://schemas.microsoft.com/office/drawing/2014/main" id="{51AC96E2-D824-F397-336C-F438C3A67B34}"/>
                </a:ext>
              </a:extLst>
            </p:cNvPr>
            <p:cNvPicPr/>
            <p:nvPr/>
          </p:nvPicPr>
          <p:blipFill>
            <a:blip r:embed="rId2" cstate="print"/>
            <a:stretch>
              <a:fillRect/>
            </a:stretch>
          </p:blipFill>
          <p:spPr>
            <a:xfrm>
              <a:off x="577773" y="266509"/>
              <a:ext cx="1845106" cy="917575"/>
            </a:xfrm>
            <a:prstGeom prst="rect">
              <a:avLst/>
            </a:prstGeom>
          </p:spPr>
        </p:pic>
      </p:grpSp>
      <p:sp>
        <p:nvSpPr>
          <p:cNvPr id="14" name="object 14">
            <a:extLst>
              <a:ext uri="{FF2B5EF4-FFF2-40B4-BE49-F238E27FC236}">
                <a16:creationId xmlns:a16="http://schemas.microsoft.com/office/drawing/2014/main" id="{D70E305F-9A23-AF2C-75C3-368E05B0482F}"/>
              </a:ext>
            </a:extLst>
          </p:cNvPr>
          <p:cNvSpPr txBox="1">
            <a:spLocks noGrp="1"/>
          </p:cNvSpPr>
          <p:nvPr>
            <p:ph type="ftr" sz="quarter" idx="5"/>
          </p:nvPr>
        </p:nvSpPr>
        <p:spPr>
          <a:xfrm>
            <a:off x="4039483" y="6400800"/>
            <a:ext cx="4113033" cy="205184"/>
          </a:xfrm>
          <a:prstGeom prst="rect">
            <a:avLst/>
          </a:prstGeom>
        </p:spPr>
        <p:txBody>
          <a:bodyPr vert="horz" wrap="square" lIns="0" tIns="0" rIns="0" bIns="0" rtlCol="0">
            <a:spAutoFit/>
          </a:bodyPr>
          <a:lstStyle/>
          <a:p>
            <a:pPr marL="12700">
              <a:lnSpc>
                <a:spcPts val="1645"/>
              </a:lnSpc>
            </a:pPr>
            <a:r>
              <a:rPr lang="en-US" dirty="0"/>
              <a:t>2027</a:t>
            </a:r>
            <a:r>
              <a:rPr lang="en-US" spc="360" dirty="0"/>
              <a:t> </a:t>
            </a:r>
            <a:r>
              <a:rPr dirty="0"/>
              <a:t>|</a:t>
            </a:r>
            <a:r>
              <a:rPr spc="310" dirty="0"/>
              <a:t> </a:t>
            </a:r>
            <a:r>
              <a:rPr dirty="0"/>
              <a:t>American</a:t>
            </a:r>
            <a:r>
              <a:rPr spc="-70" dirty="0"/>
              <a:t> </a:t>
            </a:r>
            <a:r>
              <a:rPr dirty="0"/>
              <a:t>Academy</a:t>
            </a:r>
            <a:r>
              <a:rPr spc="-10" dirty="0"/>
              <a:t> </a:t>
            </a:r>
            <a:r>
              <a:rPr dirty="0"/>
              <a:t>of</a:t>
            </a:r>
            <a:r>
              <a:rPr spc="-10" dirty="0"/>
              <a:t> </a:t>
            </a:r>
            <a:r>
              <a:rPr dirty="0"/>
              <a:t>Implant</a:t>
            </a:r>
            <a:r>
              <a:rPr spc="-15" dirty="0"/>
              <a:t> </a:t>
            </a:r>
            <a:r>
              <a:rPr dirty="0"/>
              <a:t>Dentistry</a:t>
            </a:r>
            <a:r>
              <a:rPr spc="365" dirty="0"/>
              <a:t> </a:t>
            </a:r>
            <a:endParaRPr spc="-50" dirty="0"/>
          </a:p>
        </p:txBody>
      </p:sp>
      <p:sp>
        <p:nvSpPr>
          <p:cNvPr id="15" name="object 2">
            <a:extLst>
              <a:ext uri="{FF2B5EF4-FFF2-40B4-BE49-F238E27FC236}">
                <a16:creationId xmlns:a16="http://schemas.microsoft.com/office/drawing/2014/main" id="{1461558E-450E-405E-D5F3-0E2B9FFAE09B}"/>
              </a:ext>
            </a:extLst>
          </p:cNvPr>
          <p:cNvSpPr txBox="1">
            <a:spLocks/>
          </p:cNvSpPr>
          <p:nvPr/>
        </p:nvSpPr>
        <p:spPr>
          <a:xfrm>
            <a:off x="2956941" y="530889"/>
            <a:ext cx="10130563" cy="443711"/>
          </a:xfrm>
          <a:prstGeom prst="rect">
            <a:avLst/>
          </a:prstGeom>
        </p:spPr>
        <p:txBody>
          <a:bodyPr vert="horz" wrap="square" lIns="0" tIns="12700" rIns="0" bIns="0" rtlCol="0">
            <a:spAutoFit/>
          </a:bodyPr>
          <a:lstStyle>
            <a:lvl1pPr>
              <a:defRPr sz="2900" b="1" i="0">
                <a:solidFill>
                  <a:srgbClr val="00589D"/>
                </a:solidFill>
                <a:latin typeface="Arial"/>
                <a:ea typeface="+mj-ea"/>
                <a:cs typeface="Arial"/>
              </a:defRPr>
            </a:lvl1pPr>
          </a:lstStyle>
          <a:p>
            <a:pPr marL="19050">
              <a:spcBef>
                <a:spcPts val="100"/>
              </a:spcBef>
            </a:pPr>
            <a:r>
              <a:rPr lang="en-US" sz="2800" dirty="0">
                <a:solidFill>
                  <a:srgbClr val="007198"/>
                </a:solidFill>
              </a:rPr>
              <a:t>Candidate Number: </a:t>
            </a:r>
            <a:r>
              <a:rPr lang="en-US" sz="2800" dirty="0">
                <a:solidFill>
                  <a:srgbClr val="83276A"/>
                </a:solidFill>
              </a:rPr>
              <a:t>{Candidate number}</a:t>
            </a:r>
          </a:p>
        </p:txBody>
      </p:sp>
      <p:sp>
        <p:nvSpPr>
          <p:cNvPr id="17" name="object 13">
            <a:extLst>
              <a:ext uri="{FF2B5EF4-FFF2-40B4-BE49-F238E27FC236}">
                <a16:creationId xmlns:a16="http://schemas.microsoft.com/office/drawing/2014/main" id="{69D9595D-0A80-AFE8-EE69-D752183920D2}"/>
              </a:ext>
            </a:extLst>
          </p:cNvPr>
          <p:cNvSpPr txBox="1"/>
          <p:nvPr/>
        </p:nvSpPr>
        <p:spPr>
          <a:xfrm>
            <a:off x="1295400" y="1458219"/>
            <a:ext cx="8991600" cy="874598"/>
          </a:xfrm>
          <a:prstGeom prst="rect">
            <a:avLst/>
          </a:prstGeom>
        </p:spPr>
        <p:txBody>
          <a:bodyPr vert="horz" wrap="square" lIns="0" tIns="12700" rIns="0" bIns="0" rtlCol="0">
            <a:spAutoFit/>
          </a:bodyPr>
          <a:lstStyle/>
          <a:p>
            <a:pPr marL="298450" marR="5080" indent="-285750" algn="ctr">
              <a:spcBef>
                <a:spcPts val="120"/>
              </a:spcBef>
              <a:buFont typeface="Wingdings" panose="05000000000000000000" pitchFamily="2" charset="2"/>
              <a:buChar char="Ø"/>
            </a:pPr>
            <a:r>
              <a:rPr lang="en-US" sz="3200" dirty="0">
                <a:solidFill>
                  <a:srgbClr val="83276A"/>
                </a:solidFill>
                <a:effectLst>
                  <a:outerShdw blurRad="38100" dist="38100" dir="2700000" algn="tl">
                    <a:srgbClr val="000000">
                      <a:alpha val="43137"/>
                    </a:srgbClr>
                  </a:outerShdw>
                </a:effectLst>
                <a:latin typeface="Arial"/>
                <a:cs typeface="Arial"/>
              </a:rPr>
              <a:t>Clinical Examination</a:t>
            </a:r>
            <a:br>
              <a:rPr lang="en-US" sz="2400" dirty="0">
                <a:solidFill>
                  <a:srgbClr val="221F1F"/>
                </a:solidFill>
                <a:latin typeface="Arial"/>
                <a:cs typeface="Arial"/>
              </a:rPr>
            </a:br>
            <a:endParaRPr lang="en-US" sz="2400" dirty="0">
              <a:latin typeface="Arial"/>
              <a:cs typeface="Arial"/>
            </a:endParaRPr>
          </a:p>
        </p:txBody>
      </p:sp>
      <p:sp>
        <p:nvSpPr>
          <p:cNvPr id="2" name="TextBox 1">
            <a:extLst>
              <a:ext uri="{FF2B5EF4-FFF2-40B4-BE49-F238E27FC236}">
                <a16:creationId xmlns:a16="http://schemas.microsoft.com/office/drawing/2014/main" id="{5D16B1B9-EC04-B351-8BCE-167811DB9BF9}"/>
              </a:ext>
            </a:extLst>
          </p:cNvPr>
          <p:cNvSpPr txBox="1"/>
          <p:nvPr/>
        </p:nvSpPr>
        <p:spPr>
          <a:xfrm>
            <a:off x="62861" y="1963485"/>
            <a:ext cx="11900539" cy="538609"/>
          </a:xfrm>
          <a:prstGeom prst="rect">
            <a:avLst/>
          </a:prstGeom>
          <a:noFill/>
        </p:spPr>
        <p:txBody>
          <a:bodyPr wrap="square" rtlCol="0">
            <a:spAutoFit/>
          </a:bodyPr>
          <a:lstStyle/>
          <a:p>
            <a:pPr algn="ctr"/>
            <a:r>
              <a:rPr lang="en-US" sz="1100" b="0" i="0" u="none" strike="noStrike" baseline="0" dirty="0">
                <a:solidFill>
                  <a:srgbClr val="000000"/>
                </a:solidFill>
                <a:latin typeface="Arial" panose="020B0604020202020204" pitchFamily="34" charset="0"/>
              </a:rPr>
              <a:t>Describe the existing dentition, adjacent soft tissues, periodontal charting, lip line, temporomandibular joint function, parafunctional habits, hard and soft tissue anatomy of edentulous areas and other findings. </a:t>
            </a:r>
            <a:r>
              <a:rPr lang="en-US" sz="1800" b="0" i="0" u="none" strike="noStrike" baseline="0" dirty="0">
                <a:solidFill>
                  <a:srgbClr val="000000"/>
                </a:solidFill>
                <a:latin typeface="Arial" panose="020B0604020202020204" pitchFamily="34" charset="0"/>
              </a:rPr>
              <a:t>	</a:t>
            </a:r>
          </a:p>
        </p:txBody>
      </p:sp>
      <p:sp>
        <p:nvSpPr>
          <p:cNvPr id="13" name="TextBox 12">
            <a:extLst>
              <a:ext uri="{FF2B5EF4-FFF2-40B4-BE49-F238E27FC236}">
                <a16:creationId xmlns:a16="http://schemas.microsoft.com/office/drawing/2014/main" id="{96082881-1035-6A59-4603-06E57432821B}"/>
              </a:ext>
            </a:extLst>
          </p:cNvPr>
          <p:cNvSpPr txBox="1"/>
          <p:nvPr/>
        </p:nvSpPr>
        <p:spPr>
          <a:xfrm>
            <a:off x="378085" y="2653417"/>
            <a:ext cx="11132297" cy="369332"/>
          </a:xfrm>
          <a:prstGeom prst="rect">
            <a:avLst/>
          </a:prstGeom>
          <a:noFill/>
        </p:spPr>
        <p:txBody>
          <a:bodyPr wrap="square" rtlCol="0">
            <a:spAutoFit/>
          </a:bodyPr>
          <a:lstStyle/>
          <a:p>
            <a:r>
              <a:rPr lang="en-US" sz="1800" dirty="0">
                <a:solidFill>
                  <a:srgbClr val="221F1F"/>
                </a:solidFill>
                <a:latin typeface="Arial"/>
                <a:cs typeface="Arial"/>
              </a:rPr>
              <a:t>Copy your text here using the same font and size.</a:t>
            </a:r>
            <a:endParaRPr lang="en-US" dirty="0"/>
          </a:p>
        </p:txBody>
      </p:sp>
    </p:spTree>
    <p:extLst>
      <p:ext uri="{BB962C8B-B14F-4D97-AF65-F5344CB8AC3E}">
        <p14:creationId xmlns:p14="http://schemas.microsoft.com/office/powerpoint/2010/main" val="56050102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4DC3DC-AE4D-8C8E-20FA-21454DAD2826}"/>
            </a:ext>
          </a:extLst>
        </p:cNvPr>
        <p:cNvGrpSpPr/>
        <p:nvPr/>
      </p:nvGrpSpPr>
      <p:grpSpPr>
        <a:xfrm>
          <a:off x="0" y="0"/>
          <a:ext cx="0" cy="0"/>
          <a:chOff x="0" y="0"/>
          <a:chExt cx="0" cy="0"/>
        </a:xfrm>
      </p:grpSpPr>
      <p:grpSp>
        <p:nvGrpSpPr>
          <p:cNvPr id="3" name="object 3">
            <a:extLst>
              <a:ext uri="{FF2B5EF4-FFF2-40B4-BE49-F238E27FC236}">
                <a16:creationId xmlns:a16="http://schemas.microsoft.com/office/drawing/2014/main" id="{B2D9A283-3536-314D-CD2C-FD56DD324070}"/>
              </a:ext>
            </a:extLst>
          </p:cNvPr>
          <p:cNvGrpSpPr/>
          <p:nvPr/>
        </p:nvGrpSpPr>
        <p:grpSpPr>
          <a:xfrm>
            <a:off x="0" y="0"/>
            <a:ext cx="12189460" cy="1392555"/>
            <a:chOff x="0" y="0"/>
            <a:chExt cx="12189460" cy="1392555"/>
          </a:xfrm>
        </p:grpSpPr>
        <p:sp>
          <p:nvSpPr>
            <p:cNvPr id="4" name="object 4">
              <a:extLst>
                <a:ext uri="{FF2B5EF4-FFF2-40B4-BE49-F238E27FC236}">
                  <a16:creationId xmlns:a16="http://schemas.microsoft.com/office/drawing/2014/main" id="{E57EBD3B-7F27-80C0-78BE-7D91EF61261C}"/>
                </a:ext>
              </a:extLst>
            </p:cNvPr>
            <p:cNvSpPr/>
            <p:nvPr/>
          </p:nvSpPr>
          <p:spPr>
            <a:xfrm>
              <a:off x="0" y="0"/>
              <a:ext cx="12189460" cy="1375410"/>
            </a:xfrm>
            <a:custGeom>
              <a:avLst/>
              <a:gdLst/>
              <a:ahLst/>
              <a:cxnLst/>
              <a:rect l="l" t="t" r="r" b="b"/>
              <a:pathLst>
                <a:path w="12189460" h="1375410">
                  <a:moveTo>
                    <a:pt x="12188952" y="0"/>
                  </a:moveTo>
                  <a:lnTo>
                    <a:pt x="10822457" y="0"/>
                  </a:lnTo>
                  <a:lnTo>
                    <a:pt x="0" y="0"/>
                  </a:lnTo>
                  <a:lnTo>
                    <a:pt x="0" y="226783"/>
                  </a:lnTo>
                  <a:lnTo>
                    <a:pt x="10822457" y="226783"/>
                  </a:lnTo>
                  <a:lnTo>
                    <a:pt x="10822457" y="1375003"/>
                  </a:lnTo>
                  <a:lnTo>
                    <a:pt x="12188952" y="1375003"/>
                  </a:lnTo>
                  <a:lnTo>
                    <a:pt x="12188952" y="226783"/>
                  </a:lnTo>
                  <a:lnTo>
                    <a:pt x="12188952" y="0"/>
                  </a:lnTo>
                  <a:close/>
                </a:path>
              </a:pathLst>
            </a:custGeom>
            <a:solidFill>
              <a:srgbClr val="007699"/>
            </a:solidFill>
          </p:spPr>
          <p:txBody>
            <a:bodyPr wrap="square" lIns="0" tIns="0" rIns="0" bIns="0" rtlCol="0"/>
            <a:lstStyle/>
            <a:p>
              <a:endParaRPr/>
            </a:p>
          </p:txBody>
        </p:sp>
        <p:sp>
          <p:nvSpPr>
            <p:cNvPr id="5" name="object 5">
              <a:extLst>
                <a:ext uri="{FF2B5EF4-FFF2-40B4-BE49-F238E27FC236}">
                  <a16:creationId xmlns:a16="http://schemas.microsoft.com/office/drawing/2014/main" id="{B1C2FBE9-A9CC-DCE0-F71F-8D05CA4C90AD}"/>
                </a:ext>
              </a:extLst>
            </p:cNvPr>
            <p:cNvSpPr/>
            <p:nvPr/>
          </p:nvSpPr>
          <p:spPr>
            <a:xfrm>
              <a:off x="10822457" y="1368653"/>
              <a:ext cx="1366520" cy="12700"/>
            </a:xfrm>
            <a:custGeom>
              <a:avLst/>
              <a:gdLst/>
              <a:ahLst/>
              <a:cxnLst/>
              <a:rect l="l" t="t" r="r" b="b"/>
              <a:pathLst>
                <a:path w="1366520" h="12700">
                  <a:moveTo>
                    <a:pt x="0" y="12700"/>
                  </a:moveTo>
                  <a:lnTo>
                    <a:pt x="1366494" y="12700"/>
                  </a:lnTo>
                  <a:lnTo>
                    <a:pt x="1366494" y="0"/>
                  </a:lnTo>
                  <a:lnTo>
                    <a:pt x="0" y="0"/>
                  </a:lnTo>
                  <a:lnTo>
                    <a:pt x="0" y="12700"/>
                  </a:lnTo>
                  <a:close/>
                </a:path>
              </a:pathLst>
            </a:custGeom>
            <a:solidFill>
              <a:srgbClr val="FFFFFF"/>
            </a:solidFill>
          </p:spPr>
          <p:txBody>
            <a:bodyPr wrap="square" lIns="0" tIns="0" rIns="0" bIns="0" rtlCol="0"/>
            <a:lstStyle/>
            <a:p>
              <a:endParaRPr/>
            </a:p>
          </p:txBody>
        </p:sp>
        <p:sp>
          <p:nvSpPr>
            <p:cNvPr id="6" name="object 6">
              <a:extLst>
                <a:ext uri="{FF2B5EF4-FFF2-40B4-BE49-F238E27FC236}">
                  <a16:creationId xmlns:a16="http://schemas.microsoft.com/office/drawing/2014/main" id="{EBC587BE-C741-460F-45F9-5394D458F614}"/>
                </a:ext>
              </a:extLst>
            </p:cNvPr>
            <p:cNvSpPr/>
            <p:nvPr/>
          </p:nvSpPr>
          <p:spPr>
            <a:xfrm>
              <a:off x="10822457" y="0"/>
              <a:ext cx="0" cy="1375410"/>
            </a:xfrm>
            <a:custGeom>
              <a:avLst/>
              <a:gdLst/>
              <a:ahLst/>
              <a:cxnLst/>
              <a:rect l="l" t="t" r="r" b="b"/>
              <a:pathLst>
                <a:path h="1375410">
                  <a:moveTo>
                    <a:pt x="0" y="0"/>
                  </a:moveTo>
                  <a:lnTo>
                    <a:pt x="0" y="1375003"/>
                  </a:lnTo>
                </a:path>
              </a:pathLst>
            </a:custGeom>
            <a:ln w="12700">
              <a:solidFill>
                <a:srgbClr val="FFFFFF"/>
              </a:solidFill>
            </a:ln>
          </p:spPr>
          <p:txBody>
            <a:bodyPr wrap="square" lIns="0" tIns="0" rIns="0" bIns="0" rtlCol="0"/>
            <a:lstStyle/>
            <a:p>
              <a:endParaRPr/>
            </a:p>
          </p:txBody>
        </p:sp>
        <p:sp>
          <p:nvSpPr>
            <p:cNvPr id="7" name="object 7">
              <a:extLst>
                <a:ext uri="{FF2B5EF4-FFF2-40B4-BE49-F238E27FC236}">
                  <a16:creationId xmlns:a16="http://schemas.microsoft.com/office/drawing/2014/main" id="{6ADF8E85-8D0C-6D5E-C146-CE1116177D70}"/>
                </a:ext>
              </a:extLst>
            </p:cNvPr>
            <p:cNvSpPr/>
            <p:nvPr/>
          </p:nvSpPr>
          <p:spPr>
            <a:xfrm>
              <a:off x="10822461" y="8511"/>
              <a:ext cx="1366520" cy="1366520"/>
            </a:xfrm>
            <a:custGeom>
              <a:avLst/>
              <a:gdLst/>
              <a:ahLst/>
              <a:cxnLst/>
              <a:rect l="l" t="t" r="r" b="b"/>
              <a:pathLst>
                <a:path w="1366520" h="1366520">
                  <a:moveTo>
                    <a:pt x="1366494" y="0"/>
                  </a:moveTo>
                  <a:lnTo>
                    <a:pt x="0" y="1366494"/>
                  </a:lnTo>
                  <a:lnTo>
                    <a:pt x="1366494" y="1366494"/>
                  </a:lnTo>
                  <a:lnTo>
                    <a:pt x="1366494" y="0"/>
                  </a:lnTo>
                  <a:close/>
                </a:path>
              </a:pathLst>
            </a:custGeom>
            <a:solidFill>
              <a:srgbClr val="004E66"/>
            </a:solidFill>
          </p:spPr>
          <p:txBody>
            <a:bodyPr wrap="square" lIns="0" tIns="0" rIns="0" bIns="0" rtlCol="0"/>
            <a:lstStyle/>
            <a:p>
              <a:endParaRPr/>
            </a:p>
          </p:txBody>
        </p:sp>
        <p:sp>
          <p:nvSpPr>
            <p:cNvPr id="8" name="object 8">
              <a:extLst>
                <a:ext uri="{FF2B5EF4-FFF2-40B4-BE49-F238E27FC236}">
                  <a16:creationId xmlns:a16="http://schemas.microsoft.com/office/drawing/2014/main" id="{0FF9F813-5332-20EF-DDA6-AC18205916C1}"/>
                </a:ext>
              </a:extLst>
            </p:cNvPr>
            <p:cNvSpPr/>
            <p:nvPr/>
          </p:nvSpPr>
          <p:spPr>
            <a:xfrm>
              <a:off x="0" y="1275626"/>
              <a:ext cx="2957195" cy="116839"/>
            </a:xfrm>
            <a:custGeom>
              <a:avLst/>
              <a:gdLst/>
              <a:ahLst/>
              <a:cxnLst/>
              <a:rect l="l" t="t" r="r" b="b"/>
              <a:pathLst>
                <a:path w="2957195" h="116840">
                  <a:moveTo>
                    <a:pt x="0" y="116649"/>
                  </a:moveTo>
                  <a:lnTo>
                    <a:pt x="2956941" y="116649"/>
                  </a:lnTo>
                  <a:lnTo>
                    <a:pt x="2956941" y="0"/>
                  </a:lnTo>
                  <a:lnTo>
                    <a:pt x="0" y="0"/>
                  </a:lnTo>
                  <a:lnTo>
                    <a:pt x="0" y="116649"/>
                  </a:lnTo>
                  <a:close/>
                </a:path>
              </a:pathLst>
            </a:custGeom>
            <a:solidFill>
              <a:srgbClr val="007198"/>
            </a:solidFill>
          </p:spPr>
          <p:txBody>
            <a:bodyPr wrap="square" lIns="0" tIns="0" rIns="0" bIns="0" rtlCol="0"/>
            <a:lstStyle/>
            <a:p>
              <a:endParaRPr/>
            </a:p>
          </p:txBody>
        </p:sp>
        <p:sp>
          <p:nvSpPr>
            <p:cNvPr id="9" name="object 9">
              <a:extLst>
                <a:ext uri="{FF2B5EF4-FFF2-40B4-BE49-F238E27FC236}">
                  <a16:creationId xmlns:a16="http://schemas.microsoft.com/office/drawing/2014/main" id="{3AA68E12-4B4B-B182-775F-0ADDB5F750C6}"/>
                </a:ext>
              </a:extLst>
            </p:cNvPr>
            <p:cNvSpPr/>
            <p:nvPr/>
          </p:nvSpPr>
          <p:spPr>
            <a:xfrm>
              <a:off x="2956941" y="1275626"/>
              <a:ext cx="3044190" cy="116839"/>
            </a:xfrm>
            <a:custGeom>
              <a:avLst/>
              <a:gdLst/>
              <a:ahLst/>
              <a:cxnLst/>
              <a:rect l="l" t="t" r="r" b="b"/>
              <a:pathLst>
                <a:path w="3044190" h="116840">
                  <a:moveTo>
                    <a:pt x="0" y="116649"/>
                  </a:moveTo>
                  <a:lnTo>
                    <a:pt x="3043745" y="116649"/>
                  </a:lnTo>
                  <a:lnTo>
                    <a:pt x="3043745" y="0"/>
                  </a:lnTo>
                  <a:lnTo>
                    <a:pt x="0" y="0"/>
                  </a:lnTo>
                  <a:lnTo>
                    <a:pt x="0" y="116649"/>
                  </a:lnTo>
                  <a:close/>
                </a:path>
              </a:pathLst>
            </a:custGeom>
            <a:solidFill>
              <a:srgbClr val="83276A"/>
            </a:solidFill>
          </p:spPr>
          <p:txBody>
            <a:bodyPr wrap="square" lIns="0" tIns="0" rIns="0" bIns="0" rtlCol="0"/>
            <a:lstStyle/>
            <a:p>
              <a:endParaRPr/>
            </a:p>
          </p:txBody>
        </p:sp>
        <p:sp>
          <p:nvSpPr>
            <p:cNvPr id="10" name="object 10">
              <a:extLst>
                <a:ext uri="{FF2B5EF4-FFF2-40B4-BE49-F238E27FC236}">
                  <a16:creationId xmlns:a16="http://schemas.microsoft.com/office/drawing/2014/main" id="{F2769F3E-378A-2A52-7697-2B2D6087F7EE}"/>
                </a:ext>
              </a:extLst>
            </p:cNvPr>
            <p:cNvSpPr/>
            <p:nvPr/>
          </p:nvSpPr>
          <p:spPr>
            <a:xfrm>
              <a:off x="6000686" y="1275626"/>
              <a:ext cx="3357245" cy="116839"/>
            </a:xfrm>
            <a:custGeom>
              <a:avLst/>
              <a:gdLst/>
              <a:ahLst/>
              <a:cxnLst/>
              <a:rect l="l" t="t" r="r" b="b"/>
              <a:pathLst>
                <a:path w="3357245" h="116840">
                  <a:moveTo>
                    <a:pt x="0" y="116649"/>
                  </a:moveTo>
                  <a:lnTo>
                    <a:pt x="3356749" y="116649"/>
                  </a:lnTo>
                  <a:lnTo>
                    <a:pt x="3356749" y="0"/>
                  </a:lnTo>
                  <a:lnTo>
                    <a:pt x="0" y="0"/>
                  </a:lnTo>
                  <a:lnTo>
                    <a:pt x="0" y="116649"/>
                  </a:lnTo>
                  <a:close/>
                </a:path>
              </a:pathLst>
            </a:custGeom>
            <a:solidFill>
              <a:srgbClr val="033B6A"/>
            </a:solidFill>
          </p:spPr>
          <p:txBody>
            <a:bodyPr wrap="square" lIns="0" tIns="0" rIns="0" bIns="0" rtlCol="0"/>
            <a:lstStyle/>
            <a:p>
              <a:endParaRPr/>
            </a:p>
          </p:txBody>
        </p:sp>
        <p:sp>
          <p:nvSpPr>
            <p:cNvPr id="11" name="object 11">
              <a:extLst>
                <a:ext uri="{FF2B5EF4-FFF2-40B4-BE49-F238E27FC236}">
                  <a16:creationId xmlns:a16="http://schemas.microsoft.com/office/drawing/2014/main" id="{F1980CED-137A-83BF-772E-EBD056A00AD7}"/>
                </a:ext>
              </a:extLst>
            </p:cNvPr>
            <p:cNvSpPr/>
            <p:nvPr/>
          </p:nvSpPr>
          <p:spPr>
            <a:xfrm>
              <a:off x="9357436" y="1275626"/>
              <a:ext cx="2832100" cy="116839"/>
            </a:xfrm>
            <a:custGeom>
              <a:avLst/>
              <a:gdLst/>
              <a:ahLst/>
              <a:cxnLst/>
              <a:rect l="l" t="t" r="r" b="b"/>
              <a:pathLst>
                <a:path w="2832100" h="116840">
                  <a:moveTo>
                    <a:pt x="2831515" y="0"/>
                  </a:moveTo>
                  <a:lnTo>
                    <a:pt x="0" y="0"/>
                  </a:lnTo>
                  <a:lnTo>
                    <a:pt x="0" y="116649"/>
                  </a:lnTo>
                  <a:lnTo>
                    <a:pt x="2831515" y="116649"/>
                  </a:lnTo>
                  <a:lnTo>
                    <a:pt x="2831515" y="0"/>
                  </a:lnTo>
                  <a:close/>
                </a:path>
              </a:pathLst>
            </a:custGeom>
            <a:solidFill>
              <a:srgbClr val="1F6A84"/>
            </a:solidFill>
          </p:spPr>
          <p:txBody>
            <a:bodyPr wrap="square" lIns="0" tIns="0" rIns="0" bIns="0" rtlCol="0"/>
            <a:lstStyle/>
            <a:p>
              <a:endParaRPr/>
            </a:p>
          </p:txBody>
        </p:sp>
        <p:pic>
          <p:nvPicPr>
            <p:cNvPr id="12" name="object 12">
              <a:extLst>
                <a:ext uri="{FF2B5EF4-FFF2-40B4-BE49-F238E27FC236}">
                  <a16:creationId xmlns:a16="http://schemas.microsoft.com/office/drawing/2014/main" id="{CC57C7EE-8340-BF58-BFE1-B4EE20C00ADD}"/>
                </a:ext>
              </a:extLst>
            </p:cNvPr>
            <p:cNvPicPr/>
            <p:nvPr/>
          </p:nvPicPr>
          <p:blipFill>
            <a:blip r:embed="rId2" cstate="print"/>
            <a:stretch>
              <a:fillRect/>
            </a:stretch>
          </p:blipFill>
          <p:spPr>
            <a:xfrm>
              <a:off x="577773" y="266509"/>
              <a:ext cx="1845106" cy="917575"/>
            </a:xfrm>
            <a:prstGeom prst="rect">
              <a:avLst/>
            </a:prstGeom>
          </p:spPr>
        </p:pic>
      </p:grpSp>
      <p:sp>
        <p:nvSpPr>
          <p:cNvPr id="14" name="object 14">
            <a:extLst>
              <a:ext uri="{FF2B5EF4-FFF2-40B4-BE49-F238E27FC236}">
                <a16:creationId xmlns:a16="http://schemas.microsoft.com/office/drawing/2014/main" id="{EBEA6B96-7E6E-9323-C1BC-2D288A230088}"/>
              </a:ext>
            </a:extLst>
          </p:cNvPr>
          <p:cNvSpPr txBox="1">
            <a:spLocks noGrp="1"/>
          </p:cNvSpPr>
          <p:nvPr>
            <p:ph type="ftr" sz="quarter" idx="5"/>
          </p:nvPr>
        </p:nvSpPr>
        <p:spPr>
          <a:xfrm>
            <a:off x="4038212" y="6622993"/>
            <a:ext cx="4113033" cy="205184"/>
          </a:xfrm>
          <a:prstGeom prst="rect">
            <a:avLst/>
          </a:prstGeom>
        </p:spPr>
        <p:txBody>
          <a:bodyPr vert="horz" wrap="square" lIns="0" tIns="0" rIns="0" bIns="0" rtlCol="0">
            <a:spAutoFit/>
          </a:bodyPr>
          <a:lstStyle/>
          <a:p>
            <a:pPr marL="12700">
              <a:lnSpc>
                <a:spcPts val="1645"/>
              </a:lnSpc>
            </a:pPr>
            <a:r>
              <a:rPr lang="en-US" dirty="0"/>
              <a:t>2027</a:t>
            </a:r>
            <a:r>
              <a:rPr lang="en-US" spc="360" dirty="0"/>
              <a:t> </a:t>
            </a:r>
            <a:r>
              <a:rPr dirty="0"/>
              <a:t>|</a:t>
            </a:r>
            <a:r>
              <a:rPr spc="310" dirty="0"/>
              <a:t> </a:t>
            </a:r>
            <a:r>
              <a:rPr dirty="0"/>
              <a:t>American</a:t>
            </a:r>
            <a:r>
              <a:rPr spc="-70" dirty="0"/>
              <a:t> </a:t>
            </a:r>
            <a:r>
              <a:rPr dirty="0"/>
              <a:t>Academy</a:t>
            </a:r>
            <a:r>
              <a:rPr spc="-10" dirty="0"/>
              <a:t> </a:t>
            </a:r>
            <a:r>
              <a:rPr dirty="0"/>
              <a:t>of</a:t>
            </a:r>
            <a:r>
              <a:rPr spc="-10" dirty="0"/>
              <a:t> </a:t>
            </a:r>
            <a:r>
              <a:rPr dirty="0"/>
              <a:t>Implant</a:t>
            </a:r>
            <a:r>
              <a:rPr spc="-15" dirty="0"/>
              <a:t> </a:t>
            </a:r>
            <a:r>
              <a:rPr dirty="0"/>
              <a:t>Dentistry</a:t>
            </a:r>
            <a:r>
              <a:rPr spc="365" dirty="0"/>
              <a:t> </a:t>
            </a:r>
            <a:endParaRPr spc="-50" dirty="0"/>
          </a:p>
        </p:txBody>
      </p:sp>
      <p:sp>
        <p:nvSpPr>
          <p:cNvPr id="15" name="object 2">
            <a:extLst>
              <a:ext uri="{FF2B5EF4-FFF2-40B4-BE49-F238E27FC236}">
                <a16:creationId xmlns:a16="http://schemas.microsoft.com/office/drawing/2014/main" id="{C720DED3-956B-55B2-5836-2445A0038A62}"/>
              </a:ext>
            </a:extLst>
          </p:cNvPr>
          <p:cNvSpPr txBox="1">
            <a:spLocks/>
          </p:cNvSpPr>
          <p:nvPr/>
        </p:nvSpPr>
        <p:spPr>
          <a:xfrm>
            <a:off x="2956941" y="530889"/>
            <a:ext cx="10130563" cy="443711"/>
          </a:xfrm>
          <a:prstGeom prst="rect">
            <a:avLst/>
          </a:prstGeom>
        </p:spPr>
        <p:txBody>
          <a:bodyPr vert="horz" wrap="square" lIns="0" tIns="12700" rIns="0" bIns="0" rtlCol="0">
            <a:spAutoFit/>
          </a:bodyPr>
          <a:lstStyle>
            <a:lvl1pPr>
              <a:defRPr sz="2900" b="1" i="0">
                <a:solidFill>
                  <a:srgbClr val="00589D"/>
                </a:solidFill>
                <a:latin typeface="Arial"/>
                <a:ea typeface="+mj-ea"/>
                <a:cs typeface="Arial"/>
              </a:defRPr>
            </a:lvl1pPr>
          </a:lstStyle>
          <a:p>
            <a:pPr marL="19050">
              <a:spcBef>
                <a:spcPts val="100"/>
              </a:spcBef>
            </a:pPr>
            <a:r>
              <a:rPr lang="en-US" sz="2800" dirty="0">
                <a:solidFill>
                  <a:srgbClr val="007198"/>
                </a:solidFill>
              </a:rPr>
              <a:t>Candidate Number: </a:t>
            </a:r>
            <a:r>
              <a:rPr lang="en-US" sz="2800" dirty="0">
                <a:solidFill>
                  <a:srgbClr val="83276A"/>
                </a:solidFill>
              </a:rPr>
              <a:t>{Candidate number}</a:t>
            </a:r>
          </a:p>
        </p:txBody>
      </p:sp>
      <p:sp>
        <p:nvSpPr>
          <p:cNvPr id="17" name="object 13">
            <a:extLst>
              <a:ext uri="{FF2B5EF4-FFF2-40B4-BE49-F238E27FC236}">
                <a16:creationId xmlns:a16="http://schemas.microsoft.com/office/drawing/2014/main" id="{5AAC4E1C-4B65-06FE-A9FF-93158FA7C466}"/>
              </a:ext>
            </a:extLst>
          </p:cNvPr>
          <p:cNvSpPr txBox="1"/>
          <p:nvPr/>
        </p:nvSpPr>
        <p:spPr>
          <a:xfrm>
            <a:off x="1295400" y="1458219"/>
            <a:ext cx="8991600" cy="874598"/>
          </a:xfrm>
          <a:prstGeom prst="rect">
            <a:avLst/>
          </a:prstGeom>
        </p:spPr>
        <p:txBody>
          <a:bodyPr vert="horz" wrap="square" lIns="0" tIns="12700" rIns="0" bIns="0" rtlCol="0">
            <a:spAutoFit/>
          </a:bodyPr>
          <a:lstStyle/>
          <a:p>
            <a:pPr marL="298450" marR="5080" indent="-285750" algn="ctr">
              <a:spcBef>
                <a:spcPts val="120"/>
              </a:spcBef>
              <a:buFont typeface="Wingdings" panose="05000000000000000000" pitchFamily="2" charset="2"/>
              <a:buChar char="Ø"/>
            </a:pPr>
            <a:r>
              <a:rPr lang="en-US" sz="3200" dirty="0">
                <a:solidFill>
                  <a:srgbClr val="83276A"/>
                </a:solidFill>
                <a:effectLst>
                  <a:outerShdw blurRad="38100" dist="38100" dir="2700000" algn="tl">
                    <a:srgbClr val="000000">
                      <a:alpha val="43137"/>
                    </a:srgbClr>
                  </a:outerShdw>
                </a:effectLst>
                <a:latin typeface="Arial"/>
                <a:cs typeface="Arial"/>
              </a:rPr>
              <a:t>Radiographic Examination</a:t>
            </a:r>
            <a:br>
              <a:rPr lang="en-US" sz="2400" dirty="0">
                <a:solidFill>
                  <a:srgbClr val="221F1F"/>
                </a:solidFill>
                <a:latin typeface="Arial"/>
                <a:cs typeface="Arial"/>
              </a:rPr>
            </a:br>
            <a:endParaRPr lang="en-US" sz="2400" dirty="0">
              <a:latin typeface="Arial"/>
              <a:cs typeface="Arial"/>
            </a:endParaRPr>
          </a:p>
        </p:txBody>
      </p:sp>
      <p:sp>
        <p:nvSpPr>
          <p:cNvPr id="2" name="TextBox 1">
            <a:extLst>
              <a:ext uri="{FF2B5EF4-FFF2-40B4-BE49-F238E27FC236}">
                <a16:creationId xmlns:a16="http://schemas.microsoft.com/office/drawing/2014/main" id="{CE23C090-244D-E5CC-41FD-9018A0092810}"/>
              </a:ext>
            </a:extLst>
          </p:cNvPr>
          <p:cNvSpPr txBox="1"/>
          <p:nvPr/>
        </p:nvSpPr>
        <p:spPr>
          <a:xfrm>
            <a:off x="62861" y="1963485"/>
            <a:ext cx="11900539" cy="646331"/>
          </a:xfrm>
          <a:prstGeom prst="rect">
            <a:avLst/>
          </a:prstGeom>
          <a:noFill/>
        </p:spPr>
        <p:txBody>
          <a:bodyPr wrap="square" rtlCol="0">
            <a:spAutoFit/>
          </a:bodyPr>
          <a:lstStyle/>
          <a:p>
            <a:pPr algn="ctr"/>
            <a:r>
              <a:rPr lang="en-US" sz="1100" b="0" i="0" u="none" strike="noStrike" baseline="0" dirty="0">
                <a:solidFill>
                  <a:srgbClr val="000000"/>
                </a:solidFill>
                <a:latin typeface="Arial" panose="020B0604020202020204" pitchFamily="34" charset="0"/>
              </a:rPr>
              <a:t>Describe the findings and limitations.</a:t>
            </a:r>
            <a:r>
              <a:rPr lang="en-US" sz="1800" b="0" i="0" u="none" strike="noStrike" baseline="0" dirty="0">
                <a:solidFill>
                  <a:srgbClr val="000000"/>
                </a:solidFill>
                <a:latin typeface="Arial" panose="020B0604020202020204" pitchFamily="34" charset="0"/>
              </a:rPr>
              <a:t>	</a:t>
            </a:r>
          </a:p>
          <a:p>
            <a:pPr algn="ctr"/>
            <a:r>
              <a:rPr lang="en-US" sz="1800" b="0" i="0" u="none" strike="noStrike" baseline="0" dirty="0">
                <a:solidFill>
                  <a:srgbClr val="000000"/>
                </a:solidFill>
                <a:latin typeface="Arial" panose="020B0604020202020204" pitchFamily="34" charset="0"/>
              </a:rPr>
              <a:t>	</a:t>
            </a:r>
          </a:p>
        </p:txBody>
      </p:sp>
      <p:sp>
        <p:nvSpPr>
          <p:cNvPr id="13" name="TextBox 12">
            <a:extLst>
              <a:ext uri="{FF2B5EF4-FFF2-40B4-BE49-F238E27FC236}">
                <a16:creationId xmlns:a16="http://schemas.microsoft.com/office/drawing/2014/main" id="{8D2446F5-813A-9DF6-F847-7045F0F2A86A}"/>
              </a:ext>
            </a:extLst>
          </p:cNvPr>
          <p:cNvSpPr txBox="1"/>
          <p:nvPr/>
        </p:nvSpPr>
        <p:spPr>
          <a:xfrm>
            <a:off x="373420" y="2438004"/>
            <a:ext cx="11132297" cy="369332"/>
          </a:xfrm>
          <a:prstGeom prst="rect">
            <a:avLst/>
          </a:prstGeom>
          <a:noFill/>
        </p:spPr>
        <p:txBody>
          <a:bodyPr wrap="square" rtlCol="0">
            <a:spAutoFit/>
          </a:bodyPr>
          <a:lstStyle/>
          <a:p>
            <a:r>
              <a:rPr lang="en-US" sz="1800" dirty="0">
                <a:solidFill>
                  <a:srgbClr val="221F1F"/>
                </a:solidFill>
                <a:latin typeface="Arial"/>
                <a:cs typeface="Arial"/>
              </a:rPr>
              <a:t>Copy your text here using the same font and size.</a:t>
            </a:r>
            <a:endParaRPr lang="en-US" dirty="0"/>
          </a:p>
        </p:txBody>
      </p:sp>
      <p:sp>
        <p:nvSpPr>
          <p:cNvPr id="16" name="object 13">
            <a:extLst>
              <a:ext uri="{FF2B5EF4-FFF2-40B4-BE49-F238E27FC236}">
                <a16:creationId xmlns:a16="http://schemas.microsoft.com/office/drawing/2014/main" id="{0E57B311-3229-F250-6B09-DC159CDEFE58}"/>
              </a:ext>
            </a:extLst>
          </p:cNvPr>
          <p:cNvSpPr txBox="1"/>
          <p:nvPr/>
        </p:nvSpPr>
        <p:spPr>
          <a:xfrm>
            <a:off x="1371600" y="3996972"/>
            <a:ext cx="8991600" cy="874598"/>
          </a:xfrm>
          <a:prstGeom prst="rect">
            <a:avLst/>
          </a:prstGeom>
        </p:spPr>
        <p:txBody>
          <a:bodyPr vert="horz" wrap="square" lIns="0" tIns="12700" rIns="0" bIns="0" rtlCol="0">
            <a:spAutoFit/>
          </a:bodyPr>
          <a:lstStyle/>
          <a:p>
            <a:pPr marL="298450" marR="5080" indent="-285750" algn="ctr">
              <a:spcBef>
                <a:spcPts val="120"/>
              </a:spcBef>
              <a:buFont typeface="Wingdings" panose="05000000000000000000" pitchFamily="2" charset="2"/>
              <a:buChar char="Ø"/>
            </a:pPr>
            <a:r>
              <a:rPr lang="en-US" sz="3200" dirty="0">
                <a:solidFill>
                  <a:srgbClr val="83276A"/>
                </a:solidFill>
                <a:effectLst>
                  <a:outerShdw blurRad="38100" dist="38100" dir="2700000" algn="tl">
                    <a:srgbClr val="000000">
                      <a:alpha val="43137"/>
                    </a:srgbClr>
                  </a:outerShdw>
                </a:effectLst>
                <a:latin typeface="Arial"/>
                <a:cs typeface="Arial"/>
              </a:rPr>
              <a:t>Perioperative Diagnosis</a:t>
            </a:r>
            <a:br>
              <a:rPr lang="en-US" sz="2400" dirty="0">
                <a:solidFill>
                  <a:srgbClr val="221F1F"/>
                </a:solidFill>
                <a:latin typeface="Arial"/>
                <a:cs typeface="Arial"/>
              </a:rPr>
            </a:br>
            <a:endParaRPr lang="en-US" sz="2400" dirty="0">
              <a:latin typeface="Arial"/>
              <a:cs typeface="Arial"/>
            </a:endParaRPr>
          </a:p>
        </p:txBody>
      </p:sp>
      <p:sp>
        <p:nvSpPr>
          <p:cNvPr id="19" name="TextBox 18">
            <a:extLst>
              <a:ext uri="{FF2B5EF4-FFF2-40B4-BE49-F238E27FC236}">
                <a16:creationId xmlns:a16="http://schemas.microsoft.com/office/drawing/2014/main" id="{CDFAEA4C-6FD7-411F-CAE3-07389034AA77}"/>
              </a:ext>
            </a:extLst>
          </p:cNvPr>
          <p:cNvSpPr txBox="1"/>
          <p:nvPr/>
        </p:nvSpPr>
        <p:spPr>
          <a:xfrm>
            <a:off x="144460" y="4443295"/>
            <a:ext cx="11900539" cy="646331"/>
          </a:xfrm>
          <a:prstGeom prst="rect">
            <a:avLst/>
          </a:prstGeom>
          <a:noFill/>
        </p:spPr>
        <p:txBody>
          <a:bodyPr wrap="square" rtlCol="0">
            <a:spAutoFit/>
          </a:bodyPr>
          <a:lstStyle/>
          <a:p>
            <a:pPr algn="ctr"/>
            <a:r>
              <a:rPr lang="en-US" sz="1100" b="0" i="0" u="none" strike="noStrike" baseline="0" dirty="0">
                <a:solidFill>
                  <a:srgbClr val="000000"/>
                </a:solidFill>
                <a:latin typeface="Arial" panose="020B0604020202020204" pitchFamily="34" charset="0"/>
              </a:rPr>
              <a:t>Describe the perioperative diagnosis.</a:t>
            </a:r>
            <a:r>
              <a:rPr lang="en-US" sz="1800" b="0" i="0" u="none" strike="noStrike" baseline="0" dirty="0">
                <a:solidFill>
                  <a:srgbClr val="000000"/>
                </a:solidFill>
                <a:latin typeface="Arial" panose="020B0604020202020204" pitchFamily="34" charset="0"/>
              </a:rPr>
              <a:t>	</a:t>
            </a:r>
          </a:p>
          <a:p>
            <a:pPr algn="ctr"/>
            <a:r>
              <a:rPr lang="en-US" sz="1800" b="0" i="0" u="none" strike="noStrike" baseline="0" dirty="0">
                <a:solidFill>
                  <a:srgbClr val="000000"/>
                </a:solidFill>
                <a:latin typeface="Arial" panose="020B0604020202020204" pitchFamily="34" charset="0"/>
              </a:rPr>
              <a:t>	</a:t>
            </a:r>
          </a:p>
        </p:txBody>
      </p:sp>
      <p:sp>
        <p:nvSpPr>
          <p:cNvPr id="20" name="TextBox 19">
            <a:extLst>
              <a:ext uri="{FF2B5EF4-FFF2-40B4-BE49-F238E27FC236}">
                <a16:creationId xmlns:a16="http://schemas.microsoft.com/office/drawing/2014/main" id="{71A9396E-A4D9-D5BE-28BA-F0A8EA49AF5E}"/>
              </a:ext>
            </a:extLst>
          </p:cNvPr>
          <p:cNvSpPr txBox="1"/>
          <p:nvPr/>
        </p:nvSpPr>
        <p:spPr>
          <a:xfrm>
            <a:off x="373420" y="4870319"/>
            <a:ext cx="11132297" cy="369332"/>
          </a:xfrm>
          <a:prstGeom prst="rect">
            <a:avLst/>
          </a:prstGeom>
          <a:noFill/>
        </p:spPr>
        <p:txBody>
          <a:bodyPr wrap="square" rtlCol="0">
            <a:spAutoFit/>
          </a:bodyPr>
          <a:lstStyle/>
          <a:p>
            <a:r>
              <a:rPr lang="en-US" sz="1800" dirty="0">
                <a:solidFill>
                  <a:srgbClr val="221F1F"/>
                </a:solidFill>
                <a:latin typeface="Arial"/>
                <a:cs typeface="Arial"/>
              </a:rPr>
              <a:t>Copy your text here using the same font and size.</a:t>
            </a:r>
            <a:endParaRPr lang="en-US" dirty="0"/>
          </a:p>
        </p:txBody>
      </p:sp>
    </p:spTree>
    <p:extLst>
      <p:ext uri="{BB962C8B-B14F-4D97-AF65-F5344CB8AC3E}">
        <p14:creationId xmlns:p14="http://schemas.microsoft.com/office/powerpoint/2010/main" val="369107820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D4E4B6-8C43-98E6-C11B-7700BEF748A3}"/>
            </a:ext>
          </a:extLst>
        </p:cNvPr>
        <p:cNvGrpSpPr/>
        <p:nvPr/>
      </p:nvGrpSpPr>
      <p:grpSpPr>
        <a:xfrm>
          <a:off x="0" y="0"/>
          <a:ext cx="0" cy="0"/>
          <a:chOff x="0" y="0"/>
          <a:chExt cx="0" cy="0"/>
        </a:xfrm>
      </p:grpSpPr>
      <p:grpSp>
        <p:nvGrpSpPr>
          <p:cNvPr id="3" name="object 3">
            <a:extLst>
              <a:ext uri="{FF2B5EF4-FFF2-40B4-BE49-F238E27FC236}">
                <a16:creationId xmlns:a16="http://schemas.microsoft.com/office/drawing/2014/main" id="{56B8F961-2B5B-0BE1-6D73-4CB824904298}"/>
              </a:ext>
            </a:extLst>
          </p:cNvPr>
          <p:cNvGrpSpPr/>
          <p:nvPr/>
        </p:nvGrpSpPr>
        <p:grpSpPr>
          <a:xfrm>
            <a:off x="0" y="0"/>
            <a:ext cx="12189460" cy="1392555"/>
            <a:chOff x="0" y="0"/>
            <a:chExt cx="12189460" cy="1392555"/>
          </a:xfrm>
        </p:grpSpPr>
        <p:sp>
          <p:nvSpPr>
            <p:cNvPr id="4" name="object 4">
              <a:extLst>
                <a:ext uri="{FF2B5EF4-FFF2-40B4-BE49-F238E27FC236}">
                  <a16:creationId xmlns:a16="http://schemas.microsoft.com/office/drawing/2014/main" id="{6F14E9A3-41C8-78D5-6EB7-53DB621E5412}"/>
                </a:ext>
              </a:extLst>
            </p:cNvPr>
            <p:cNvSpPr/>
            <p:nvPr/>
          </p:nvSpPr>
          <p:spPr>
            <a:xfrm>
              <a:off x="0" y="0"/>
              <a:ext cx="12189460" cy="1375410"/>
            </a:xfrm>
            <a:custGeom>
              <a:avLst/>
              <a:gdLst/>
              <a:ahLst/>
              <a:cxnLst/>
              <a:rect l="l" t="t" r="r" b="b"/>
              <a:pathLst>
                <a:path w="12189460" h="1375410">
                  <a:moveTo>
                    <a:pt x="12188952" y="0"/>
                  </a:moveTo>
                  <a:lnTo>
                    <a:pt x="10822457" y="0"/>
                  </a:lnTo>
                  <a:lnTo>
                    <a:pt x="0" y="0"/>
                  </a:lnTo>
                  <a:lnTo>
                    <a:pt x="0" y="226783"/>
                  </a:lnTo>
                  <a:lnTo>
                    <a:pt x="10822457" y="226783"/>
                  </a:lnTo>
                  <a:lnTo>
                    <a:pt x="10822457" y="1375003"/>
                  </a:lnTo>
                  <a:lnTo>
                    <a:pt x="12188952" y="1375003"/>
                  </a:lnTo>
                  <a:lnTo>
                    <a:pt x="12188952" y="226783"/>
                  </a:lnTo>
                  <a:lnTo>
                    <a:pt x="12188952" y="0"/>
                  </a:lnTo>
                  <a:close/>
                </a:path>
              </a:pathLst>
            </a:custGeom>
            <a:solidFill>
              <a:srgbClr val="007699"/>
            </a:solidFill>
          </p:spPr>
          <p:txBody>
            <a:bodyPr wrap="square" lIns="0" tIns="0" rIns="0" bIns="0" rtlCol="0"/>
            <a:lstStyle/>
            <a:p>
              <a:endParaRPr/>
            </a:p>
          </p:txBody>
        </p:sp>
        <p:sp>
          <p:nvSpPr>
            <p:cNvPr id="5" name="object 5">
              <a:extLst>
                <a:ext uri="{FF2B5EF4-FFF2-40B4-BE49-F238E27FC236}">
                  <a16:creationId xmlns:a16="http://schemas.microsoft.com/office/drawing/2014/main" id="{DF14FD95-080F-7BD4-DD21-BA5AB772B5D7}"/>
                </a:ext>
              </a:extLst>
            </p:cNvPr>
            <p:cNvSpPr/>
            <p:nvPr/>
          </p:nvSpPr>
          <p:spPr>
            <a:xfrm>
              <a:off x="10822457" y="1368653"/>
              <a:ext cx="1366520" cy="12700"/>
            </a:xfrm>
            <a:custGeom>
              <a:avLst/>
              <a:gdLst/>
              <a:ahLst/>
              <a:cxnLst/>
              <a:rect l="l" t="t" r="r" b="b"/>
              <a:pathLst>
                <a:path w="1366520" h="12700">
                  <a:moveTo>
                    <a:pt x="0" y="12700"/>
                  </a:moveTo>
                  <a:lnTo>
                    <a:pt x="1366494" y="12700"/>
                  </a:lnTo>
                  <a:lnTo>
                    <a:pt x="1366494" y="0"/>
                  </a:lnTo>
                  <a:lnTo>
                    <a:pt x="0" y="0"/>
                  </a:lnTo>
                  <a:lnTo>
                    <a:pt x="0" y="12700"/>
                  </a:lnTo>
                  <a:close/>
                </a:path>
              </a:pathLst>
            </a:custGeom>
            <a:solidFill>
              <a:srgbClr val="FFFFFF"/>
            </a:solidFill>
          </p:spPr>
          <p:txBody>
            <a:bodyPr wrap="square" lIns="0" tIns="0" rIns="0" bIns="0" rtlCol="0"/>
            <a:lstStyle/>
            <a:p>
              <a:endParaRPr/>
            </a:p>
          </p:txBody>
        </p:sp>
        <p:sp>
          <p:nvSpPr>
            <p:cNvPr id="6" name="object 6">
              <a:extLst>
                <a:ext uri="{FF2B5EF4-FFF2-40B4-BE49-F238E27FC236}">
                  <a16:creationId xmlns:a16="http://schemas.microsoft.com/office/drawing/2014/main" id="{E82C1B00-80B8-DD69-E638-0007E993E878}"/>
                </a:ext>
              </a:extLst>
            </p:cNvPr>
            <p:cNvSpPr/>
            <p:nvPr/>
          </p:nvSpPr>
          <p:spPr>
            <a:xfrm>
              <a:off x="10822457" y="0"/>
              <a:ext cx="0" cy="1375410"/>
            </a:xfrm>
            <a:custGeom>
              <a:avLst/>
              <a:gdLst/>
              <a:ahLst/>
              <a:cxnLst/>
              <a:rect l="l" t="t" r="r" b="b"/>
              <a:pathLst>
                <a:path h="1375410">
                  <a:moveTo>
                    <a:pt x="0" y="0"/>
                  </a:moveTo>
                  <a:lnTo>
                    <a:pt x="0" y="1375003"/>
                  </a:lnTo>
                </a:path>
              </a:pathLst>
            </a:custGeom>
            <a:ln w="12700">
              <a:solidFill>
                <a:srgbClr val="FFFFFF"/>
              </a:solidFill>
            </a:ln>
          </p:spPr>
          <p:txBody>
            <a:bodyPr wrap="square" lIns="0" tIns="0" rIns="0" bIns="0" rtlCol="0"/>
            <a:lstStyle/>
            <a:p>
              <a:endParaRPr/>
            </a:p>
          </p:txBody>
        </p:sp>
        <p:sp>
          <p:nvSpPr>
            <p:cNvPr id="7" name="object 7">
              <a:extLst>
                <a:ext uri="{FF2B5EF4-FFF2-40B4-BE49-F238E27FC236}">
                  <a16:creationId xmlns:a16="http://schemas.microsoft.com/office/drawing/2014/main" id="{DDF47B92-EE67-4966-061A-D80FF4F5308D}"/>
                </a:ext>
              </a:extLst>
            </p:cNvPr>
            <p:cNvSpPr/>
            <p:nvPr/>
          </p:nvSpPr>
          <p:spPr>
            <a:xfrm>
              <a:off x="10822461" y="8511"/>
              <a:ext cx="1366520" cy="1366520"/>
            </a:xfrm>
            <a:custGeom>
              <a:avLst/>
              <a:gdLst/>
              <a:ahLst/>
              <a:cxnLst/>
              <a:rect l="l" t="t" r="r" b="b"/>
              <a:pathLst>
                <a:path w="1366520" h="1366520">
                  <a:moveTo>
                    <a:pt x="1366494" y="0"/>
                  </a:moveTo>
                  <a:lnTo>
                    <a:pt x="0" y="1366494"/>
                  </a:lnTo>
                  <a:lnTo>
                    <a:pt x="1366494" y="1366494"/>
                  </a:lnTo>
                  <a:lnTo>
                    <a:pt x="1366494" y="0"/>
                  </a:lnTo>
                  <a:close/>
                </a:path>
              </a:pathLst>
            </a:custGeom>
            <a:solidFill>
              <a:srgbClr val="004E66"/>
            </a:solidFill>
          </p:spPr>
          <p:txBody>
            <a:bodyPr wrap="square" lIns="0" tIns="0" rIns="0" bIns="0" rtlCol="0"/>
            <a:lstStyle/>
            <a:p>
              <a:endParaRPr/>
            </a:p>
          </p:txBody>
        </p:sp>
        <p:sp>
          <p:nvSpPr>
            <p:cNvPr id="8" name="object 8">
              <a:extLst>
                <a:ext uri="{FF2B5EF4-FFF2-40B4-BE49-F238E27FC236}">
                  <a16:creationId xmlns:a16="http://schemas.microsoft.com/office/drawing/2014/main" id="{1CFDF0AF-B577-4B5E-A594-63701333123E}"/>
                </a:ext>
              </a:extLst>
            </p:cNvPr>
            <p:cNvSpPr/>
            <p:nvPr/>
          </p:nvSpPr>
          <p:spPr>
            <a:xfrm>
              <a:off x="0" y="1275626"/>
              <a:ext cx="2957195" cy="116839"/>
            </a:xfrm>
            <a:custGeom>
              <a:avLst/>
              <a:gdLst/>
              <a:ahLst/>
              <a:cxnLst/>
              <a:rect l="l" t="t" r="r" b="b"/>
              <a:pathLst>
                <a:path w="2957195" h="116840">
                  <a:moveTo>
                    <a:pt x="0" y="116649"/>
                  </a:moveTo>
                  <a:lnTo>
                    <a:pt x="2956941" y="116649"/>
                  </a:lnTo>
                  <a:lnTo>
                    <a:pt x="2956941" y="0"/>
                  </a:lnTo>
                  <a:lnTo>
                    <a:pt x="0" y="0"/>
                  </a:lnTo>
                  <a:lnTo>
                    <a:pt x="0" y="116649"/>
                  </a:lnTo>
                  <a:close/>
                </a:path>
              </a:pathLst>
            </a:custGeom>
            <a:solidFill>
              <a:srgbClr val="007198"/>
            </a:solidFill>
          </p:spPr>
          <p:txBody>
            <a:bodyPr wrap="square" lIns="0" tIns="0" rIns="0" bIns="0" rtlCol="0"/>
            <a:lstStyle/>
            <a:p>
              <a:endParaRPr/>
            </a:p>
          </p:txBody>
        </p:sp>
        <p:sp>
          <p:nvSpPr>
            <p:cNvPr id="9" name="object 9">
              <a:extLst>
                <a:ext uri="{FF2B5EF4-FFF2-40B4-BE49-F238E27FC236}">
                  <a16:creationId xmlns:a16="http://schemas.microsoft.com/office/drawing/2014/main" id="{0FCBA92F-9528-45AD-398E-6723817F683C}"/>
                </a:ext>
              </a:extLst>
            </p:cNvPr>
            <p:cNvSpPr/>
            <p:nvPr/>
          </p:nvSpPr>
          <p:spPr>
            <a:xfrm>
              <a:off x="2956941" y="1275626"/>
              <a:ext cx="3044190" cy="116839"/>
            </a:xfrm>
            <a:custGeom>
              <a:avLst/>
              <a:gdLst/>
              <a:ahLst/>
              <a:cxnLst/>
              <a:rect l="l" t="t" r="r" b="b"/>
              <a:pathLst>
                <a:path w="3044190" h="116840">
                  <a:moveTo>
                    <a:pt x="0" y="116649"/>
                  </a:moveTo>
                  <a:lnTo>
                    <a:pt x="3043745" y="116649"/>
                  </a:lnTo>
                  <a:lnTo>
                    <a:pt x="3043745" y="0"/>
                  </a:lnTo>
                  <a:lnTo>
                    <a:pt x="0" y="0"/>
                  </a:lnTo>
                  <a:lnTo>
                    <a:pt x="0" y="116649"/>
                  </a:lnTo>
                  <a:close/>
                </a:path>
              </a:pathLst>
            </a:custGeom>
            <a:solidFill>
              <a:srgbClr val="83276A"/>
            </a:solidFill>
          </p:spPr>
          <p:txBody>
            <a:bodyPr wrap="square" lIns="0" tIns="0" rIns="0" bIns="0" rtlCol="0"/>
            <a:lstStyle/>
            <a:p>
              <a:endParaRPr/>
            </a:p>
          </p:txBody>
        </p:sp>
        <p:sp>
          <p:nvSpPr>
            <p:cNvPr id="10" name="object 10">
              <a:extLst>
                <a:ext uri="{FF2B5EF4-FFF2-40B4-BE49-F238E27FC236}">
                  <a16:creationId xmlns:a16="http://schemas.microsoft.com/office/drawing/2014/main" id="{37A2D951-9883-076C-E68A-4FC250D2F992}"/>
                </a:ext>
              </a:extLst>
            </p:cNvPr>
            <p:cNvSpPr/>
            <p:nvPr/>
          </p:nvSpPr>
          <p:spPr>
            <a:xfrm>
              <a:off x="6000686" y="1275626"/>
              <a:ext cx="3357245" cy="116839"/>
            </a:xfrm>
            <a:custGeom>
              <a:avLst/>
              <a:gdLst/>
              <a:ahLst/>
              <a:cxnLst/>
              <a:rect l="l" t="t" r="r" b="b"/>
              <a:pathLst>
                <a:path w="3357245" h="116840">
                  <a:moveTo>
                    <a:pt x="0" y="116649"/>
                  </a:moveTo>
                  <a:lnTo>
                    <a:pt x="3356749" y="116649"/>
                  </a:lnTo>
                  <a:lnTo>
                    <a:pt x="3356749" y="0"/>
                  </a:lnTo>
                  <a:lnTo>
                    <a:pt x="0" y="0"/>
                  </a:lnTo>
                  <a:lnTo>
                    <a:pt x="0" y="116649"/>
                  </a:lnTo>
                  <a:close/>
                </a:path>
              </a:pathLst>
            </a:custGeom>
            <a:solidFill>
              <a:srgbClr val="033B6A"/>
            </a:solidFill>
          </p:spPr>
          <p:txBody>
            <a:bodyPr wrap="square" lIns="0" tIns="0" rIns="0" bIns="0" rtlCol="0"/>
            <a:lstStyle/>
            <a:p>
              <a:endParaRPr/>
            </a:p>
          </p:txBody>
        </p:sp>
        <p:sp>
          <p:nvSpPr>
            <p:cNvPr id="11" name="object 11">
              <a:extLst>
                <a:ext uri="{FF2B5EF4-FFF2-40B4-BE49-F238E27FC236}">
                  <a16:creationId xmlns:a16="http://schemas.microsoft.com/office/drawing/2014/main" id="{8D6CB79C-C84B-A276-03C7-6644F795528D}"/>
                </a:ext>
              </a:extLst>
            </p:cNvPr>
            <p:cNvSpPr/>
            <p:nvPr/>
          </p:nvSpPr>
          <p:spPr>
            <a:xfrm>
              <a:off x="9357436" y="1275626"/>
              <a:ext cx="2832100" cy="116839"/>
            </a:xfrm>
            <a:custGeom>
              <a:avLst/>
              <a:gdLst/>
              <a:ahLst/>
              <a:cxnLst/>
              <a:rect l="l" t="t" r="r" b="b"/>
              <a:pathLst>
                <a:path w="2832100" h="116840">
                  <a:moveTo>
                    <a:pt x="2831515" y="0"/>
                  </a:moveTo>
                  <a:lnTo>
                    <a:pt x="0" y="0"/>
                  </a:lnTo>
                  <a:lnTo>
                    <a:pt x="0" y="116649"/>
                  </a:lnTo>
                  <a:lnTo>
                    <a:pt x="2831515" y="116649"/>
                  </a:lnTo>
                  <a:lnTo>
                    <a:pt x="2831515" y="0"/>
                  </a:lnTo>
                  <a:close/>
                </a:path>
              </a:pathLst>
            </a:custGeom>
            <a:solidFill>
              <a:srgbClr val="1F6A84"/>
            </a:solidFill>
          </p:spPr>
          <p:txBody>
            <a:bodyPr wrap="square" lIns="0" tIns="0" rIns="0" bIns="0" rtlCol="0"/>
            <a:lstStyle/>
            <a:p>
              <a:endParaRPr/>
            </a:p>
          </p:txBody>
        </p:sp>
        <p:pic>
          <p:nvPicPr>
            <p:cNvPr id="12" name="object 12">
              <a:extLst>
                <a:ext uri="{FF2B5EF4-FFF2-40B4-BE49-F238E27FC236}">
                  <a16:creationId xmlns:a16="http://schemas.microsoft.com/office/drawing/2014/main" id="{B458941E-2E55-D0B0-F4B5-4104CE7CF20A}"/>
                </a:ext>
              </a:extLst>
            </p:cNvPr>
            <p:cNvPicPr/>
            <p:nvPr/>
          </p:nvPicPr>
          <p:blipFill>
            <a:blip r:embed="rId2" cstate="print"/>
            <a:stretch>
              <a:fillRect/>
            </a:stretch>
          </p:blipFill>
          <p:spPr>
            <a:xfrm>
              <a:off x="577773" y="266509"/>
              <a:ext cx="1845106" cy="917575"/>
            </a:xfrm>
            <a:prstGeom prst="rect">
              <a:avLst/>
            </a:prstGeom>
          </p:spPr>
        </p:pic>
      </p:grpSp>
      <p:sp>
        <p:nvSpPr>
          <p:cNvPr id="14" name="object 14">
            <a:extLst>
              <a:ext uri="{FF2B5EF4-FFF2-40B4-BE49-F238E27FC236}">
                <a16:creationId xmlns:a16="http://schemas.microsoft.com/office/drawing/2014/main" id="{27001575-891A-AAA9-6EBD-DF264BAE4EDA}"/>
              </a:ext>
            </a:extLst>
          </p:cNvPr>
          <p:cNvSpPr txBox="1">
            <a:spLocks noGrp="1"/>
          </p:cNvSpPr>
          <p:nvPr>
            <p:ph type="ftr" sz="quarter" idx="5"/>
          </p:nvPr>
        </p:nvSpPr>
        <p:spPr>
          <a:xfrm>
            <a:off x="4038212" y="6622993"/>
            <a:ext cx="4113033" cy="205184"/>
          </a:xfrm>
          <a:prstGeom prst="rect">
            <a:avLst/>
          </a:prstGeom>
        </p:spPr>
        <p:txBody>
          <a:bodyPr vert="horz" wrap="square" lIns="0" tIns="0" rIns="0" bIns="0" rtlCol="0">
            <a:spAutoFit/>
          </a:bodyPr>
          <a:lstStyle/>
          <a:p>
            <a:pPr marL="12700">
              <a:lnSpc>
                <a:spcPts val="1645"/>
              </a:lnSpc>
            </a:pPr>
            <a:r>
              <a:rPr lang="en-US" dirty="0"/>
              <a:t>2027</a:t>
            </a:r>
            <a:r>
              <a:rPr lang="en-US" spc="360" dirty="0"/>
              <a:t> </a:t>
            </a:r>
            <a:r>
              <a:rPr dirty="0"/>
              <a:t>|</a:t>
            </a:r>
            <a:r>
              <a:rPr spc="310" dirty="0"/>
              <a:t> </a:t>
            </a:r>
            <a:r>
              <a:rPr dirty="0"/>
              <a:t>American</a:t>
            </a:r>
            <a:r>
              <a:rPr spc="-70" dirty="0"/>
              <a:t> </a:t>
            </a:r>
            <a:r>
              <a:rPr dirty="0"/>
              <a:t>Academy</a:t>
            </a:r>
            <a:r>
              <a:rPr spc="-10" dirty="0"/>
              <a:t> </a:t>
            </a:r>
            <a:r>
              <a:rPr dirty="0"/>
              <a:t>of</a:t>
            </a:r>
            <a:r>
              <a:rPr spc="-10" dirty="0"/>
              <a:t> </a:t>
            </a:r>
            <a:r>
              <a:rPr dirty="0"/>
              <a:t>Implant</a:t>
            </a:r>
            <a:r>
              <a:rPr spc="-15" dirty="0"/>
              <a:t> </a:t>
            </a:r>
            <a:r>
              <a:rPr dirty="0"/>
              <a:t>Dentistry</a:t>
            </a:r>
            <a:r>
              <a:rPr spc="365" dirty="0"/>
              <a:t> </a:t>
            </a:r>
            <a:endParaRPr spc="-50" dirty="0"/>
          </a:p>
        </p:txBody>
      </p:sp>
      <p:sp>
        <p:nvSpPr>
          <p:cNvPr id="15" name="object 2">
            <a:extLst>
              <a:ext uri="{FF2B5EF4-FFF2-40B4-BE49-F238E27FC236}">
                <a16:creationId xmlns:a16="http://schemas.microsoft.com/office/drawing/2014/main" id="{D1EBCA06-A0C8-19F0-6F01-EEC3A4747323}"/>
              </a:ext>
            </a:extLst>
          </p:cNvPr>
          <p:cNvSpPr txBox="1">
            <a:spLocks/>
          </p:cNvSpPr>
          <p:nvPr/>
        </p:nvSpPr>
        <p:spPr>
          <a:xfrm>
            <a:off x="2956941" y="530889"/>
            <a:ext cx="10130563" cy="443711"/>
          </a:xfrm>
          <a:prstGeom prst="rect">
            <a:avLst/>
          </a:prstGeom>
        </p:spPr>
        <p:txBody>
          <a:bodyPr vert="horz" wrap="square" lIns="0" tIns="12700" rIns="0" bIns="0" rtlCol="0">
            <a:spAutoFit/>
          </a:bodyPr>
          <a:lstStyle>
            <a:lvl1pPr>
              <a:defRPr sz="2900" b="1" i="0">
                <a:solidFill>
                  <a:srgbClr val="00589D"/>
                </a:solidFill>
                <a:latin typeface="Arial"/>
                <a:ea typeface="+mj-ea"/>
                <a:cs typeface="Arial"/>
              </a:defRPr>
            </a:lvl1pPr>
          </a:lstStyle>
          <a:p>
            <a:pPr marL="19050">
              <a:spcBef>
                <a:spcPts val="100"/>
              </a:spcBef>
            </a:pPr>
            <a:r>
              <a:rPr lang="en-US" sz="2800" dirty="0">
                <a:solidFill>
                  <a:srgbClr val="007198"/>
                </a:solidFill>
              </a:rPr>
              <a:t>Candidate Number: </a:t>
            </a:r>
            <a:r>
              <a:rPr lang="en-US" sz="2800" dirty="0">
                <a:solidFill>
                  <a:srgbClr val="83276A"/>
                </a:solidFill>
              </a:rPr>
              <a:t>{Candidate number}</a:t>
            </a:r>
          </a:p>
        </p:txBody>
      </p:sp>
      <p:sp>
        <p:nvSpPr>
          <p:cNvPr id="17" name="object 13">
            <a:extLst>
              <a:ext uri="{FF2B5EF4-FFF2-40B4-BE49-F238E27FC236}">
                <a16:creationId xmlns:a16="http://schemas.microsoft.com/office/drawing/2014/main" id="{E7CC6FD8-47F6-6018-084D-CF60A1B51D07}"/>
              </a:ext>
            </a:extLst>
          </p:cNvPr>
          <p:cNvSpPr txBox="1"/>
          <p:nvPr/>
        </p:nvSpPr>
        <p:spPr>
          <a:xfrm>
            <a:off x="1295400" y="1458219"/>
            <a:ext cx="8991600" cy="874598"/>
          </a:xfrm>
          <a:prstGeom prst="rect">
            <a:avLst/>
          </a:prstGeom>
        </p:spPr>
        <p:txBody>
          <a:bodyPr vert="horz" wrap="square" lIns="0" tIns="12700" rIns="0" bIns="0" rtlCol="0">
            <a:spAutoFit/>
          </a:bodyPr>
          <a:lstStyle/>
          <a:p>
            <a:pPr marL="298450" marR="5080" indent="-285750" algn="ctr">
              <a:spcBef>
                <a:spcPts val="120"/>
              </a:spcBef>
              <a:buFont typeface="Wingdings" panose="05000000000000000000" pitchFamily="2" charset="2"/>
              <a:buChar char="Ø"/>
            </a:pPr>
            <a:r>
              <a:rPr lang="en-US" sz="3200" dirty="0">
                <a:solidFill>
                  <a:srgbClr val="83276A"/>
                </a:solidFill>
                <a:effectLst>
                  <a:outerShdw blurRad="38100" dist="38100" dir="2700000" algn="tl">
                    <a:srgbClr val="000000">
                      <a:alpha val="43137"/>
                    </a:srgbClr>
                  </a:outerShdw>
                </a:effectLst>
                <a:latin typeface="Arial"/>
                <a:cs typeface="Arial"/>
              </a:rPr>
              <a:t>Treatment Goals</a:t>
            </a:r>
            <a:br>
              <a:rPr lang="en-US" sz="2400" dirty="0">
                <a:solidFill>
                  <a:srgbClr val="221F1F"/>
                </a:solidFill>
                <a:latin typeface="Arial"/>
                <a:cs typeface="Arial"/>
              </a:rPr>
            </a:br>
            <a:endParaRPr lang="en-US" sz="2400" dirty="0">
              <a:latin typeface="Arial"/>
              <a:cs typeface="Arial"/>
            </a:endParaRPr>
          </a:p>
        </p:txBody>
      </p:sp>
      <p:sp>
        <p:nvSpPr>
          <p:cNvPr id="2" name="TextBox 1">
            <a:extLst>
              <a:ext uri="{FF2B5EF4-FFF2-40B4-BE49-F238E27FC236}">
                <a16:creationId xmlns:a16="http://schemas.microsoft.com/office/drawing/2014/main" id="{CF495CB1-F8CC-3A53-A2D9-9AB140F72C3E}"/>
              </a:ext>
            </a:extLst>
          </p:cNvPr>
          <p:cNvSpPr txBox="1"/>
          <p:nvPr/>
        </p:nvSpPr>
        <p:spPr>
          <a:xfrm>
            <a:off x="62861" y="1963485"/>
            <a:ext cx="11900539" cy="646331"/>
          </a:xfrm>
          <a:prstGeom prst="rect">
            <a:avLst/>
          </a:prstGeom>
          <a:noFill/>
        </p:spPr>
        <p:txBody>
          <a:bodyPr wrap="square" rtlCol="0">
            <a:spAutoFit/>
          </a:bodyPr>
          <a:lstStyle/>
          <a:p>
            <a:pPr algn="ctr"/>
            <a:r>
              <a:rPr lang="en-US" sz="1100" b="0" i="0" u="none" strike="noStrike" baseline="0" dirty="0">
                <a:solidFill>
                  <a:srgbClr val="000000"/>
                </a:solidFill>
                <a:latin typeface="Arial" panose="020B0604020202020204" pitchFamily="34" charset="0"/>
              </a:rPr>
              <a:t>Describe the treatment goals.</a:t>
            </a:r>
            <a:r>
              <a:rPr lang="en-US" sz="1800" b="0" i="0" u="none" strike="noStrike" baseline="0" dirty="0">
                <a:solidFill>
                  <a:srgbClr val="000000"/>
                </a:solidFill>
                <a:latin typeface="Arial" panose="020B0604020202020204" pitchFamily="34" charset="0"/>
              </a:rPr>
              <a:t>	</a:t>
            </a:r>
          </a:p>
          <a:p>
            <a:pPr algn="ctr"/>
            <a:r>
              <a:rPr lang="en-US" sz="1800" b="0" i="0" u="none" strike="noStrike" baseline="0" dirty="0">
                <a:solidFill>
                  <a:srgbClr val="000000"/>
                </a:solidFill>
                <a:latin typeface="Arial" panose="020B0604020202020204" pitchFamily="34" charset="0"/>
              </a:rPr>
              <a:t>	</a:t>
            </a:r>
          </a:p>
        </p:txBody>
      </p:sp>
      <p:sp>
        <p:nvSpPr>
          <p:cNvPr id="13" name="TextBox 12">
            <a:extLst>
              <a:ext uri="{FF2B5EF4-FFF2-40B4-BE49-F238E27FC236}">
                <a16:creationId xmlns:a16="http://schemas.microsoft.com/office/drawing/2014/main" id="{D0AAF269-69AC-D645-0441-94C7756BCAC7}"/>
              </a:ext>
            </a:extLst>
          </p:cNvPr>
          <p:cNvSpPr txBox="1"/>
          <p:nvPr/>
        </p:nvSpPr>
        <p:spPr>
          <a:xfrm>
            <a:off x="373420" y="2438004"/>
            <a:ext cx="11132297" cy="369332"/>
          </a:xfrm>
          <a:prstGeom prst="rect">
            <a:avLst/>
          </a:prstGeom>
          <a:noFill/>
        </p:spPr>
        <p:txBody>
          <a:bodyPr wrap="square" rtlCol="0">
            <a:spAutoFit/>
          </a:bodyPr>
          <a:lstStyle/>
          <a:p>
            <a:r>
              <a:rPr lang="en-US" sz="1800" dirty="0">
                <a:solidFill>
                  <a:srgbClr val="221F1F"/>
                </a:solidFill>
                <a:latin typeface="Arial"/>
                <a:cs typeface="Arial"/>
              </a:rPr>
              <a:t>Copy your text here using the same font and size.</a:t>
            </a:r>
            <a:endParaRPr lang="en-US" dirty="0"/>
          </a:p>
        </p:txBody>
      </p:sp>
      <p:sp>
        <p:nvSpPr>
          <p:cNvPr id="16" name="object 13">
            <a:extLst>
              <a:ext uri="{FF2B5EF4-FFF2-40B4-BE49-F238E27FC236}">
                <a16:creationId xmlns:a16="http://schemas.microsoft.com/office/drawing/2014/main" id="{F1304DD6-2192-BA62-4213-0237E8AF7181}"/>
              </a:ext>
            </a:extLst>
          </p:cNvPr>
          <p:cNvSpPr txBox="1"/>
          <p:nvPr/>
        </p:nvSpPr>
        <p:spPr>
          <a:xfrm>
            <a:off x="1371600" y="3996972"/>
            <a:ext cx="8991600" cy="874598"/>
          </a:xfrm>
          <a:prstGeom prst="rect">
            <a:avLst/>
          </a:prstGeom>
        </p:spPr>
        <p:txBody>
          <a:bodyPr vert="horz" wrap="square" lIns="0" tIns="12700" rIns="0" bIns="0" rtlCol="0">
            <a:spAutoFit/>
          </a:bodyPr>
          <a:lstStyle/>
          <a:p>
            <a:pPr marL="298450" marR="5080" indent="-285750" algn="ctr">
              <a:spcBef>
                <a:spcPts val="120"/>
              </a:spcBef>
              <a:buFont typeface="Wingdings" panose="05000000000000000000" pitchFamily="2" charset="2"/>
              <a:buChar char="Ø"/>
            </a:pPr>
            <a:r>
              <a:rPr lang="en-US" sz="3200" dirty="0">
                <a:solidFill>
                  <a:srgbClr val="83276A"/>
                </a:solidFill>
                <a:effectLst>
                  <a:outerShdw blurRad="38100" dist="38100" dir="2700000" algn="tl">
                    <a:srgbClr val="000000">
                      <a:alpha val="43137"/>
                    </a:srgbClr>
                  </a:outerShdw>
                </a:effectLst>
                <a:latin typeface="Arial"/>
                <a:cs typeface="Arial"/>
              </a:rPr>
              <a:t>Evaluation of Existing Natural Dentition</a:t>
            </a:r>
            <a:br>
              <a:rPr lang="en-US" sz="2400" dirty="0">
                <a:solidFill>
                  <a:srgbClr val="221F1F"/>
                </a:solidFill>
                <a:latin typeface="Arial"/>
                <a:cs typeface="Arial"/>
              </a:rPr>
            </a:br>
            <a:endParaRPr lang="en-US" sz="2400" dirty="0">
              <a:latin typeface="Arial"/>
              <a:cs typeface="Arial"/>
            </a:endParaRPr>
          </a:p>
        </p:txBody>
      </p:sp>
      <p:sp>
        <p:nvSpPr>
          <p:cNvPr id="19" name="TextBox 18">
            <a:extLst>
              <a:ext uri="{FF2B5EF4-FFF2-40B4-BE49-F238E27FC236}">
                <a16:creationId xmlns:a16="http://schemas.microsoft.com/office/drawing/2014/main" id="{236E120A-2280-298B-F3ED-AD216AD0B26B}"/>
              </a:ext>
            </a:extLst>
          </p:cNvPr>
          <p:cNvSpPr txBox="1"/>
          <p:nvPr/>
        </p:nvSpPr>
        <p:spPr>
          <a:xfrm>
            <a:off x="144460" y="4443295"/>
            <a:ext cx="11900539" cy="646331"/>
          </a:xfrm>
          <a:prstGeom prst="rect">
            <a:avLst/>
          </a:prstGeom>
          <a:noFill/>
        </p:spPr>
        <p:txBody>
          <a:bodyPr wrap="square" rtlCol="0">
            <a:spAutoFit/>
          </a:bodyPr>
          <a:lstStyle/>
          <a:p>
            <a:pPr algn="ctr"/>
            <a:r>
              <a:rPr lang="en-US" sz="1100" b="0" i="0" u="none" strike="noStrike" baseline="0" dirty="0">
                <a:solidFill>
                  <a:srgbClr val="000000"/>
                </a:solidFill>
                <a:latin typeface="Arial" panose="020B0604020202020204" pitchFamily="34" charset="0"/>
              </a:rPr>
              <a:t>Describe the evaluation of the existing natural dentition.</a:t>
            </a:r>
            <a:r>
              <a:rPr lang="en-US" sz="1800" b="0" i="0" u="none" strike="noStrike" baseline="0" dirty="0">
                <a:solidFill>
                  <a:srgbClr val="000000"/>
                </a:solidFill>
                <a:latin typeface="Arial" panose="020B0604020202020204" pitchFamily="34" charset="0"/>
              </a:rPr>
              <a:t>	</a:t>
            </a:r>
          </a:p>
          <a:p>
            <a:pPr algn="ctr"/>
            <a:r>
              <a:rPr lang="en-US" sz="1800" b="0" i="0" u="none" strike="noStrike" baseline="0" dirty="0">
                <a:solidFill>
                  <a:srgbClr val="000000"/>
                </a:solidFill>
                <a:latin typeface="Arial" panose="020B0604020202020204" pitchFamily="34" charset="0"/>
              </a:rPr>
              <a:t>	</a:t>
            </a:r>
          </a:p>
        </p:txBody>
      </p:sp>
      <p:sp>
        <p:nvSpPr>
          <p:cNvPr id="20" name="TextBox 19">
            <a:extLst>
              <a:ext uri="{FF2B5EF4-FFF2-40B4-BE49-F238E27FC236}">
                <a16:creationId xmlns:a16="http://schemas.microsoft.com/office/drawing/2014/main" id="{002A5D3F-D8E7-5A4B-D11E-59FEA53DB2A2}"/>
              </a:ext>
            </a:extLst>
          </p:cNvPr>
          <p:cNvSpPr txBox="1"/>
          <p:nvPr/>
        </p:nvSpPr>
        <p:spPr>
          <a:xfrm>
            <a:off x="373420" y="4870319"/>
            <a:ext cx="11132297" cy="369332"/>
          </a:xfrm>
          <a:prstGeom prst="rect">
            <a:avLst/>
          </a:prstGeom>
          <a:noFill/>
        </p:spPr>
        <p:txBody>
          <a:bodyPr wrap="square" rtlCol="0">
            <a:spAutoFit/>
          </a:bodyPr>
          <a:lstStyle/>
          <a:p>
            <a:r>
              <a:rPr lang="en-US" sz="1800" dirty="0">
                <a:solidFill>
                  <a:srgbClr val="221F1F"/>
                </a:solidFill>
                <a:latin typeface="Arial"/>
                <a:cs typeface="Arial"/>
              </a:rPr>
              <a:t>Copy your text here using the same font and size.</a:t>
            </a:r>
            <a:endParaRPr lang="en-US" dirty="0"/>
          </a:p>
        </p:txBody>
      </p:sp>
    </p:spTree>
    <p:extLst>
      <p:ext uri="{BB962C8B-B14F-4D97-AF65-F5344CB8AC3E}">
        <p14:creationId xmlns:p14="http://schemas.microsoft.com/office/powerpoint/2010/main" val="303240452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BBBF5C-9522-371D-F424-57EFBAD46349}"/>
            </a:ext>
          </a:extLst>
        </p:cNvPr>
        <p:cNvGrpSpPr/>
        <p:nvPr/>
      </p:nvGrpSpPr>
      <p:grpSpPr>
        <a:xfrm>
          <a:off x="0" y="0"/>
          <a:ext cx="0" cy="0"/>
          <a:chOff x="0" y="0"/>
          <a:chExt cx="0" cy="0"/>
        </a:xfrm>
      </p:grpSpPr>
      <p:grpSp>
        <p:nvGrpSpPr>
          <p:cNvPr id="3" name="object 3">
            <a:extLst>
              <a:ext uri="{FF2B5EF4-FFF2-40B4-BE49-F238E27FC236}">
                <a16:creationId xmlns:a16="http://schemas.microsoft.com/office/drawing/2014/main" id="{DD64314E-B98C-3E72-4A50-B5C11FE8D8D7}"/>
              </a:ext>
            </a:extLst>
          </p:cNvPr>
          <p:cNvGrpSpPr/>
          <p:nvPr/>
        </p:nvGrpSpPr>
        <p:grpSpPr>
          <a:xfrm>
            <a:off x="0" y="0"/>
            <a:ext cx="12189460" cy="1392555"/>
            <a:chOff x="0" y="0"/>
            <a:chExt cx="12189460" cy="1392555"/>
          </a:xfrm>
        </p:grpSpPr>
        <p:sp>
          <p:nvSpPr>
            <p:cNvPr id="4" name="object 4">
              <a:extLst>
                <a:ext uri="{FF2B5EF4-FFF2-40B4-BE49-F238E27FC236}">
                  <a16:creationId xmlns:a16="http://schemas.microsoft.com/office/drawing/2014/main" id="{06F2E6F8-7CFF-B277-CCBF-3832D5AFD1ED}"/>
                </a:ext>
              </a:extLst>
            </p:cNvPr>
            <p:cNvSpPr/>
            <p:nvPr/>
          </p:nvSpPr>
          <p:spPr>
            <a:xfrm>
              <a:off x="0" y="0"/>
              <a:ext cx="12189460" cy="1375410"/>
            </a:xfrm>
            <a:custGeom>
              <a:avLst/>
              <a:gdLst/>
              <a:ahLst/>
              <a:cxnLst/>
              <a:rect l="l" t="t" r="r" b="b"/>
              <a:pathLst>
                <a:path w="12189460" h="1375410">
                  <a:moveTo>
                    <a:pt x="12188952" y="0"/>
                  </a:moveTo>
                  <a:lnTo>
                    <a:pt x="10822457" y="0"/>
                  </a:lnTo>
                  <a:lnTo>
                    <a:pt x="0" y="0"/>
                  </a:lnTo>
                  <a:lnTo>
                    <a:pt x="0" y="226783"/>
                  </a:lnTo>
                  <a:lnTo>
                    <a:pt x="10822457" y="226783"/>
                  </a:lnTo>
                  <a:lnTo>
                    <a:pt x="10822457" y="1375003"/>
                  </a:lnTo>
                  <a:lnTo>
                    <a:pt x="12188952" y="1375003"/>
                  </a:lnTo>
                  <a:lnTo>
                    <a:pt x="12188952" y="226783"/>
                  </a:lnTo>
                  <a:lnTo>
                    <a:pt x="12188952" y="0"/>
                  </a:lnTo>
                  <a:close/>
                </a:path>
              </a:pathLst>
            </a:custGeom>
            <a:solidFill>
              <a:srgbClr val="007699"/>
            </a:solidFill>
          </p:spPr>
          <p:txBody>
            <a:bodyPr wrap="square" lIns="0" tIns="0" rIns="0" bIns="0" rtlCol="0"/>
            <a:lstStyle/>
            <a:p>
              <a:endParaRPr/>
            </a:p>
          </p:txBody>
        </p:sp>
        <p:sp>
          <p:nvSpPr>
            <p:cNvPr id="5" name="object 5">
              <a:extLst>
                <a:ext uri="{FF2B5EF4-FFF2-40B4-BE49-F238E27FC236}">
                  <a16:creationId xmlns:a16="http://schemas.microsoft.com/office/drawing/2014/main" id="{FB74ED58-D283-F71B-6B34-95537223F605}"/>
                </a:ext>
              </a:extLst>
            </p:cNvPr>
            <p:cNvSpPr/>
            <p:nvPr/>
          </p:nvSpPr>
          <p:spPr>
            <a:xfrm>
              <a:off x="10822457" y="1368653"/>
              <a:ext cx="1366520" cy="12700"/>
            </a:xfrm>
            <a:custGeom>
              <a:avLst/>
              <a:gdLst/>
              <a:ahLst/>
              <a:cxnLst/>
              <a:rect l="l" t="t" r="r" b="b"/>
              <a:pathLst>
                <a:path w="1366520" h="12700">
                  <a:moveTo>
                    <a:pt x="0" y="12700"/>
                  </a:moveTo>
                  <a:lnTo>
                    <a:pt x="1366494" y="12700"/>
                  </a:lnTo>
                  <a:lnTo>
                    <a:pt x="1366494" y="0"/>
                  </a:lnTo>
                  <a:lnTo>
                    <a:pt x="0" y="0"/>
                  </a:lnTo>
                  <a:lnTo>
                    <a:pt x="0" y="12700"/>
                  </a:lnTo>
                  <a:close/>
                </a:path>
              </a:pathLst>
            </a:custGeom>
            <a:solidFill>
              <a:srgbClr val="FFFFFF"/>
            </a:solidFill>
          </p:spPr>
          <p:txBody>
            <a:bodyPr wrap="square" lIns="0" tIns="0" rIns="0" bIns="0" rtlCol="0"/>
            <a:lstStyle/>
            <a:p>
              <a:endParaRPr/>
            </a:p>
          </p:txBody>
        </p:sp>
        <p:sp>
          <p:nvSpPr>
            <p:cNvPr id="6" name="object 6">
              <a:extLst>
                <a:ext uri="{FF2B5EF4-FFF2-40B4-BE49-F238E27FC236}">
                  <a16:creationId xmlns:a16="http://schemas.microsoft.com/office/drawing/2014/main" id="{699E362C-400F-93C3-F72B-8D7C517A7E02}"/>
                </a:ext>
              </a:extLst>
            </p:cNvPr>
            <p:cNvSpPr/>
            <p:nvPr/>
          </p:nvSpPr>
          <p:spPr>
            <a:xfrm>
              <a:off x="10822457" y="0"/>
              <a:ext cx="0" cy="1375410"/>
            </a:xfrm>
            <a:custGeom>
              <a:avLst/>
              <a:gdLst/>
              <a:ahLst/>
              <a:cxnLst/>
              <a:rect l="l" t="t" r="r" b="b"/>
              <a:pathLst>
                <a:path h="1375410">
                  <a:moveTo>
                    <a:pt x="0" y="0"/>
                  </a:moveTo>
                  <a:lnTo>
                    <a:pt x="0" y="1375003"/>
                  </a:lnTo>
                </a:path>
              </a:pathLst>
            </a:custGeom>
            <a:ln w="12700">
              <a:solidFill>
                <a:srgbClr val="FFFFFF"/>
              </a:solidFill>
            </a:ln>
          </p:spPr>
          <p:txBody>
            <a:bodyPr wrap="square" lIns="0" tIns="0" rIns="0" bIns="0" rtlCol="0"/>
            <a:lstStyle/>
            <a:p>
              <a:endParaRPr/>
            </a:p>
          </p:txBody>
        </p:sp>
        <p:sp>
          <p:nvSpPr>
            <p:cNvPr id="7" name="object 7">
              <a:extLst>
                <a:ext uri="{FF2B5EF4-FFF2-40B4-BE49-F238E27FC236}">
                  <a16:creationId xmlns:a16="http://schemas.microsoft.com/office/drawing/2014/main" id="{07319DBC-BABD-C4C6-B639-DA5786530B85}"/>
                </a:ext>
              </a:extLst>
            </p:cNvPr>
            <p:cNvSpPr/>
            <p:nvPr/>
          </p:nvSpPr>
          <p:spPr>
            <a:xfrm>
              <a:off x="10822461" y="8511"/>
              <a:ext cx="1366520" cy="1366520"/>
            </a:xfrm>
            <a:custGeom>
              <a:avLst/>
              <a:gdLst/>
              <a:ahLst/>
              <a:cxnLst/>
              <a:rect l="l" t="t" r="r" b="b"/>
              <a:pathLst>
                <a:path w="1366520" h="1366520">
                  <a:moveTo>
                    <a:pt x="1366494" y="0"/>
                  </a:moveTo>
                  <a:lnTo>
                    <a:pt x="0" y="1366494"/>
                  </a:lnTo>
                  <a:lnTo>
                    <a:pt x="1366494" y="1366494"/>
                  </a:lnTo>
                  <a:lnTo>
                    <a:pt x="1366494" y="0"/>
                  </a:lnTo>
                  <a:close/>
                </a:path>
              </a:pathLst>
            </a:custGeom>
            <a:solidFill>
              <a:srgbClr val="004E66"/>
            </a:solidFill>
          </p:spPr>
          <p:txBody>
            <a:bodyPr wrap="square" lIns="0" tIns="0" rIns="0" bIns="0" rtlCol="0"/>
            <a:lstStyle/>
            <a:p>
              <a:endParaRPr/>
            </a:p>
          </p:txBody>
        </p:sp>
        <p:sp>
          <p:nvSpPr>
            <p:cNvPr id="8" name="object 8">
              <a:extLst>
                <a:ext uri="{FF2B5EF4-FFF2-40B4-BE49-F238E27FC236}">
                  <a16:creationId xmlns:a16="http://schemas.microsoft.com/office/drawing/2014/main" id="{F36AFA02-6EE1-4BCD-2B0A-27F9D7513B39}"/>
                </a:ext>
              </a:extLst>
            </p:cNvPr>
            <p:cNvSpPr/>
            <p:nvPr/>
          </p:nvSpPr>
          <p:spPr>
            <a:xfrm>
              <a:off x="0" y="1275626"/>
              <a:ext cx="2957195" cy="116839"/>
            </a:xfrm>
            <a:custGeom>
              <a:avLst/>
              <a:gdLst/>
              <a:ahLst/>
              <a:cxnLst/>
              <a:rect l="l" t="t" r="r" b="b"/>
              <a:pathLst>
                <a:path w="2957195" h="116840">
                  <a:moveTo>
                    <a:pt x="0" y="116649"/>
                  </a:moveTo>
                  <a:lnTo>
                    <a:pt x="2956941" y="116649"/>
                  </a:lnTo>
                  <a:lnTo>
                    <a:pt x="2956941" y="0"/>
                  </a:lnTo>
                  <a:lnTo>
                    <a:pt x="0" y="0"/>
                  </a:lnTo>
                  <a:lnTo>
                    <a:pt x="0" y="116649"/>
                  </a:lnTo>
                  <a:close/>
                </a:path>
              </a:pathLst>
            </a:custGeom>
            <a:solidFill>
              <a:srgbClr val="007198"/>
            </a:solidFill>
          </p:spPr>
          <p:txBody>
            <a:bodyPr wrap="square" lIns="0" tIns="0" rIns="0" bIns="0" rtlCol="0"/>
            <a:lstStyle/>
            <a:p>
              <a:endParaRPr/>
            </a:p>
          </p:txBody>
        </p:sp>
        <p:sp>
          <p:nvSpPr>
            <p:cNvPr id="9" name="object 9">
              <a:extLst>
                <a:ext uri="{FF2B5EF4-FFF2-40B4-BE49-F238E27FC236}">
                  <a16:creationId xmlns:a16="http://schemas.microsoft.com/office/drawing/2014/main" id="{D761221A-E50B-C91D-B592-2ABAF82D0F3A}"/>
                </a:ext>
              </a:extLst>
            </p:cNvPr>
            <p:cNvSpPr/>
            <p:nvPr/>
          </p:nvSpPr>
          <p:spPr>
            <a:xfrm>
              <a:off x="2956941" y="1275626"/>
              <a:ext cx="3044190" cy="116839"/>
            </a:xfrm>
            <a:custGeom>
              <a:avLst/>
              <a:gdLst/>
              <a:ahLst/>
              <a:cxnLst/>
              <a:rect l="l" t="t" r="r" b="b"/>
              <a:pathLst>
                <a:path w="3044190" h="116840">
                  <a:moveTo>
                    <a:pt x="0" y="116649"/>
                  </a:moveTo>
                  <a:lnTo>
                    <a:pt x="3043745" y="116649"/>
                  </a:lnTo>
                  <a:lnTo>
                    <a:pt x="3043745" y="0"/>
                  </a:lnTo>
                  <a:lnTo>
                    <a:pt x="0" y="0"/>
                  </a:lnTo>
                  <a:lnTo>
                    <a:pt x="0" y="116649"/>
                  </a:lnTo>
                  <a:close/>
                </a:path>
              </a:pathLst>
            </a:custGeom>
            <a:solidFill>
              <a:srgbClr val="83276A"/>
            </a:solidFill>
          </p:spPr>
          <p:txBody>
            <a:bodyPr wrap="square" lIns="0" tIns="0" rIns="0" bIns="0" rtlCol="0"/>
            <a:lstStyle/>
            <a:p>
              <a:endParaRPr/>
            </a:p>
          </p:txBody>
        </p:sp>
        <p:sp>
          <p:nvSpPr>
            <p:cNvPr id="10" name="object 10">
              <a:extLst>
                <a:ext uri="{FF2B5EF4-FFF2-40B4-BE49-F238E27FC236}">
                  <a16:creationId xmlns:a16="http://schemas.microsoft.com/office/drawing/2014/main" id="{6785516E-90E5-16AC-CF28-578CA7163E6D}"/>
                </a:ext>
              </a:extLst>
            </p:cNvPr>
            <p:cNvSpPr/>
            <p:nvPr/>
          </p:nvSpPr>
          <p:spPr>
            <a:xfrm>
              <a:off x="6000686" y="1275626"/>
              <a:ext cx="3357245" cy="116839"/>
            </a:xfrm>
            <a:custGeom>
              <a:avLst/>
              <a:gdLst/>
              <a:ahLst/>
              <a:cxnLst/>
              <a:rect l="l" t="t" r="r" b="b"/>
              <a:pathLst>
                <a:path w="3357245" h="116840">
                  <a:moveTo>
                    <a:pt x="0" y="116649"/>
                  </a:moveTo>
                  <a:lnTo>
                    <a:pt x="3356749" y="116649"/>
                  </a:lnTo>
                  <a:lnTo>
                    <a:pt x="3356749" y="0"/>
                  </a:lnTo>
                  <a:lnTo>
                    <a:pt x="0" y="0"/>
                  </a:lnTo>
                  <a:lnTo>
                    <a:pt x="0" y="116649"/>
                  </a:lnTo>
                  <a:close/>
                </a:path>
              </a:pathLst>
            </a:custGeom>
            <a:solidFill>
              <a:srgbClr val="033B6A"/>
            </a:solidFill>
          </p:spPr>
          <p:txBody>
            <a:bodyPr wrap="square" lIns="0" tIns="0" rIns="0" bIns="0" rtlCol="0"/>
            <a:lstStyle/>
            <a:p>
              <a:endParaRPr/>
            </a:p>
          </p:txBody>
        </p:sp>
        <p:sp>
          <p:nvSpPr>
            <p:cNvPr id="11" name="object 11">
              <a:extLst>
                <a:ext uri="{FF2B5EF4-FFF2-40B4-BE49-F238E27FC236}">
                  <a16:creationId xmlns:a16="http://schemas.microsoft.com/office/drawing/2014/main" id="{8AA53B43-6B81-3387-21AA-E97A78ED8A71}"/>
                </a:ext>
              </a:extLst>
            </p:cNvPr>
            <p:cNvSpPr/>
            <p:nvPr/>
          </p:nvSpPr>
          <p:spPr>
            <a:xfrm>
              <a:off x="9357436" y="1275626"/>
              <a:ext cx="2832100" cy="116839"/>
            </a:xfrm>
            <a:custGeom>
              <a:avLst/>
              <a:gdLst/>
              <a:ahLst/>
              <a:cxnLst/>
              <a:rect l="l" t="t" r="r" b="b"/>
              <a:pathLst>
                <a:path w="2832100" h="116840">
                  <a:moveTo>
                    <a:pt x="2831515" y="0"/>
                  </a:moveTo>
                  <a:lnTo>
                    <a:pt x="0" y="0"/>
                  </a:lnTo>
                  <a:lnTo>
                    <a:pt x="0" y="116649"/>
                  </a:lnTo>
                  <a:lnTo>
                    <a:pt x="2831515" y="116649"/>
                  </a:lnTo>
                  <a:lnTo>
                    <a:pt x="2831515" y="0"/>
                  </a:lnTo>
                  <a:close/>
                </a:path>
              </a:pathLst>
            </a:custGeom>
            <a:solidFill>
              <a:srgbClr val="1F6A84"/>
            </a:solidFill>
          </p:spPr>
          <p:txBody>
            <a:bodyPr wrap="square" lIns="0" tIns="0" rIns="0" bIns="0" rtlCol="0"/>
            <a:lstStyle/>
            <a:p>
              <a:endParaRPr/>
            </a:p>
          </p:txBody>
        </p:sp>
        <p:pic>
          <p:nvPicPr>
            <p:cNvPr id="12" name="object 12">
              <a:extLst>
                <a:ext uri="{FF2B5EF4-FFF2-40B4-BE49-F238E27FC236}">
                  <a16:creationId xmlns:a16="http://schemas.microsoft.com/office/drawing/2014/main" id="{F9B98746-29B7-5D51-81A1-2F86D749D200}"/>
                </a:ext>
              </a:extLst>
            </p:cNvPr>
            <p:cNvPicPr/>
            <p:nvPr/>
          </p:nvPicPr>
          <p:blipFill>
            <a:blip r:embed="rId2" cstate="print"/>
            <a:stretch>
              <a:fillRect/>
            </a:stretch>
          </p:blipFill>
          <p:spPr>
            <a:xfrm>
              <a:off x="577773" y="266509"/>
              <a:ext cx="1845106" cy="917575"/>
            </a:xfrm>
            <a:prstGeom prst="rect">
              <a:avLst/>
            </a:prstGeom>
          </p:spPr>
        </p:pic>
      </p:grpSp>
      <p:sp>
        <p:nvSpPr>
          <p:cNvPr id="14" name="object 14">
            <a:extLst>
              <a:ext uri="{FF2B5EF4-FFF2-40B4-BE49-F238E27FC236}">
                <a16:creationId xmlns:a16="http://schemas.microsoft.com/office/drawing/2014/main" id="{60CF5DFE-8B72-05BA-56E7-98FD3E2D141F}"/>
              </a:ext>
            </a:extLst>
          </p:cNvPr>
          <p:cNvSpPr txBox="1">
            <a:spLocks noGrp="1"/>
          </p:cNvSpPr>
          <p:nvPr>
            <p:ph type="ftr" sz="quarter" idx="5"/>
          </p:nvPr>
        </p:nvSpPr>
        <p:spPr>
          <a:xfrm>
            <a:off x="4038212" y="6622993"/>
            <a:ext cx="4113033" cy="205184"/>
          </a:xfrm>
          <a:prstGeom prst="rect">
            <a:avLst/>
          </a:prstGeom>
        </p:spPr>
        <p:txBody>
          <a:bodyPr vert="horz" wrap="square" lIns="0" tIns="0" rIns="0" bIns="0" rtlCol="0">
            <a:spAutoFit/>
          </a:bodyPr>
          <a:lstStyle/>
          <a:p>
            <a:pPr marL="12700">
              <a:lnSpc>
                <a:spcPts val="1645"/>
              </a:lnSpc>
            </a:pPr>
            <a:r>
              <a:rPr lang="en-US" dirty="0"/>
              <a:t>2027</a:t>
            </a:r>
            <a:r>
              <a:rPr lang="en-US" spc="360" dirty="0"/>
              <a:t> </a:t>
            </a:r>
            <a:r>
              <a:rPr dirty="0"/>
              <a:t>|</a:t>
            </a:r>
            <a:r>
              <a:rPr spc="310" dirty="0"/>
              <a:t> </a:t>
            </a:r>
            <a:r>
              <a:rPr dirty="0"/>
              <a:t>American</a:t>
            </a:r>
            <a:r>
              <a:rPr spc="-70" dirty="0"/>
              <a:t> </a:t>
            </a:r>
            <a:r>
              <a:rPr dirty="0"/>
              <a:t>Academy</a:t>
            </a:r>
            <a:r>
              <a:rPr spc="-10" dirty="0"/>
              <a:t> </a:t>
            </a:r>
            <a:r>
              <a:rPr dirty="0"/>
              <a:t>of</a:t>
            </a:r>
            <a:r>
              <a:rPr spc="-10" dirty="0"/>
              <a:t> </a:t>
            </a:r>
            <a:r>
              <a:rPr dirty="0"/>
              <a:t>Implant</a:t>
            </a:r>
            <a:r>
              <a:rPr spc="-15" dirty="0"/>
              <a:t> </a:t>
            </a:r>
            <a:r>
              <a:rPr dirty="0"/>
              <a:t>Dentistry</a:t>
            </a:r>
            <a:r>
              <a:rPr spc="365" dirty="0"/>
              <a:t> </a:t>
            </a:r>
            <a:endParaRPr spc="-50" dirty="0"/>
          </a:p>
        </p:txBody>
      </p:sp>
      <p:sp>
        <p:nvSpPr>
          <p:cNvPr id="15" name="object 2">
            <a:extLst>
              <a:ext uri="{FF2B5EF4-FFF2-40B4-BE49-F238E27FC236}">
                <a16:creationId xmlns:a16="http://schemas.microsoft.com/office/drawing/2014/main" id="{6924782C-1615-3535-2E2C-6BAACC20AB2B}"/>
              </a:ext>
            </a:extLst>
          </p:cNvPr>
          <p:cNvSpPr txBox="1">
            <a:spLocks/>
          </p:cNvSpPr>
          <p:nvPr/>
        </p:nvSpPr>
        <p:spPr>
          <a:xfrm>
            <a:off x="2956941" y="530889"/>
            <a:ext cx="10130563" cy="443711"/>
          </a:xfrm>
          <a:prstGeom prst="rect">
            <a:avLst/>
          </a:prstGeom>
        </p:spPr>
        <p:txBody>
          <a:bodyPr vert="horz" wrap="square" lIns="0" tIns="12700" rIns="0" bIns="0" rtlCol="0">
            <a:spAutoFit/>
          </a:bodyPr>
          <a:lstStyle>
            <a:lvl1pPr>
              <a:defRPr sz="2900" b="1" i="0">
                <a:solidFill>
                  <a:srgbClr val="00589D"/>
                </a:solidFill>
                <a:latin typeface="Arial"/>
                <a:ea typeface="+mj-ea"/>
                <a:cs typeface="Arial"/>
              </a:defRPr>
            </a:lvl1pPr>
          </a:lstStyle>
          <a:p>
            <a:pPr marL="19050">
              <a:spcBef>
                <a:spcPts val="100"/>
              </a:spcBef>
            </a:pPr>
            <a:r>
              <a:rPr lang="en-US" sz="2800" dirty="0">
                <a:solidFill>
                  <a:srgbClr val="007198"/>
                </a:solidFill>
              </a:rPr>
              <a:t>Candidate Number: </a:t>
            </a:r>
            <a:r>
              <a:rPr lang="en-US" sz="2800" dirty="0">
                <a:solidFill>
                  <a:srgbClr val="83276A"/>
                </a:solidFill>
              </a:rPr>
              <a:t>{Candidate number}</a:t>
            </a:r>
          </a:p>
        </p:txBody>
      </p:sp>
      <p:sp>
        <p:nvSpPr>
          <p:cNvPr id="17" name="object 13">
            <a:extLst>
              <a:ext uri="{FF2B5EF4-FFF2-40B4-BE49-F238E27FC236}">
                <a16:creationId xmlns:a16="http://schemas.microsoft.com/office/drawing/2014/main" id="{C8635E08-8EC7-7DF1-9054-233E8D7B6F05}"/>
              </a:ext>
            </a:extLst>
          </p:cNvPr>
          <p:cNvSpPr txBox="1"/>
          <p:nvPr/>
        </p:nvSpPr>
        <p:spPr>
          <a:xfrm>
            <a:off x="1295400" y="1458219"/>
            <a:ext cx="8991600" cy="874598"/>
          </a:xfrm>
          <a:prstGeom prst="rect">
            <a:avLst/>
          </a:prstGeom>
        </p:spPr>
        <p:txBody>
          <a:bodyPr vert="horz" wrap="square" lIns="0" tIns="12700" rIns="0" bIns="0" rtlCol="0">
            <a:spAutoFit/>
          </a:bodyPr>
          <a:lstStyle/>
          <a:p>
            <a:pPr marL="298450" marR="5080" indent="-285750" algn="ctr">
              <a:spcBef>
                <a:spcPts val="120"/>
              </a:spcBef>
              <a:buFont typeface="Wingdings" panose="05000000000000000000" pitchFamily="2" charset="2"/>
              <a:buChar char="Ø"/>
            </a:pPr>
            <a:r>
              <a:rPr lang="en-US" sz="3200" dirty="0" err="1">
                <a:solidFill>
                  <a:srgbClr val="83276A"/>
                </a:solidFill>
                <a:effectLst>
                  <a:outerShdw blurRad="38100" dist="38100" dir="2700000" algn="tl">
                    <a:srgbClr val="000000">
                      <a:alpha val="43137"/>
                    </a:srgbClr>
                  </a:outerShdw>
                </a:effectLst>
                <a:latin typeface="Arial"/>
                <a:cs typeface="Arial"/>
              </a:rPr>
              <a:t>Interarch</a:t>
            </a:r>
            <a:r>
              <a:rPr lang="en-US" sz="3200" dirty="0">
                <a:solidFill>
                  <a:srgbClr val="83276A"/>
                </a:solidFill>
                <a:effectLst>
                  <a:outerShdw blurRad="38100" dist="38100" dir="2700000" algn="tl">
                    <a:srgbClr val="000000">
                      <a:alpha val="43137"/>
                    </a:srgbClr>
                  </a:outerShdw>
                </a:effectLst>
                <a:latin typeface="Arial"/>
                <a:cs typeface="Arial"/>
              </a:rPr>
              <a:t> Relationship</a:t>
            </a:r>
            <a:br>
              <a:rPr lang="en-US" sz="2400" dirty="0">
                <a:solidFill>
                  <a:srgbClr val="221F1F"/>
                </a:solidFill>
                <a:latin typeface="Arial"/>
                <a:cs typeface="Arial"/>
              </a:rPr>
            </a:br>
            <a:endParaRPr lang="en-US" sz="2400" dirty="0">
              <a:latin typeface="Arial"/>
              <a:cs typeface="Arial"/>
            </a:endParaRPr>
          </a:p>
        </p:txBody>
      </p:sp>
      <p:sp>
        <p:nvSpPr>
          <p:cNvPr id="2" name="TextBox 1">
            <a:extLst>
              <a:ext uri="{FF2B5EF4-FFF2-40B4-BE49-F238E27FC236}">
                <a16:creationId xmlns:a16="http://schemas.microsoft.com/office/drawing/2014/main" id="{CBAEA2D2-FBC8-6549-859D-F23EF3785754}"/>
              </a:ext>
            </a:extLst>
          </p:cNvPr>
          <p:cNvSpPr txBox="1"/>
          <p:nvPr/>
        </p:nvSpPr>
        <p:spPr>
          <a:xfrm>
            <a:off x="62861" y="1963485"/>
            <a:ext cx="11900539" cy="646331"/>
          </a:xfrm>
          <a:prstGeom prst="rect">
            <a:avLst/>
          </a:prstGeom>
          <a:noFill/>
        </p:spPr>
        <p:txBody>
          <a:bodyPr wrap="square" rtlCol="0">
            <a:spAutoFit/>
          </a:bodyPr>
          <a:lstStyle/>
          <a:p>
            <a:pPr algn="ctr"/>
            <a:r>
              <a:rPr lang="en-US" sz="1100" dirty="0">
                <a:solidFill>
                  <a:srgbClr val="000000"/>
                </a:solidFill>
                <a:latin typeface="Arial" panose="020B0604020202020204" pitchFamily="34" charset="0"/>
              </a:rPr>
              <a:t>Describe the </a:t>
            </a:r>
            <a:r>
              <a:rPr lang="en-US" sz="1100" dirty="0" err="1">
                <a:solidFill>
                  <a:srgbClr val="000000"/>
                </a:solidFill>
                <a:latin typeface="Arial" panose="020B0604020202020204" pitchFamily="34" charset="0"/>
              </a:rPr>
              <a:t>interarch</a:t>
            </a:r>
            <a:r>
              <a:rPr lang="en-US" sz="1100" dirty="0">
                <a:solidFill>
                  <a:srgbClr val="000000"/>
                </a:solidFill>
                <a:latin typeface="Arial" panose="020B0604020202020204" pitchFamily="34" charset="0"/>
              </a:rPr>
              <a:t> relationship</a:t>
            </a:r>
            <a:r>
              <a:rPr lang="en-US" sz="1100" b="0" i="0" u="none" strike="noStrike" baseline="0" dirty="0">
                <a:solidFill>
                  <a:srgbClr val="000000"/>
                </a:solidFill>
                <a:latin typeface="Arial" panose="020B0604020202020204" pitchFamily="34" charset="0"/>
              </a:rPr>
              <a:t>.</a:t>
            </a:r>
            <a:r>
              <a:rPr lang="en-US" sz="1800" b="0" i="0" u="none" strike="noStrike" baseline="0" dirty="0">
                <a:solidFill>
                  <a:srgbClr val="000000"/>
                </a:solidFill>
                <a:latin typeface="Arial" panose="020B0604020202020204" pitchFamily="34" charset="0"/>
              </a:rPr>
              <a:t>	</a:t>
            </a:r>
          </a:p>
          <a:p>
            <a:pPr algn="ctr"/>
            <a:r>
              <a:rPr lang="en-US" sz="1800" b="0" i="0" u="none" strike="noStrike" baseline="0" dirty="0">
                <a:solidFill>
                  <a:srgbClr val="000000"/>
                </a:solidFill>
                <a:latin typeface="Arial" panose="020B0604020202020204" pitchFamily="34" charset="0"/>
              </a:rPr>
              <a:t>	</a:t>
            </a:r>
          </a:p>
        </p:txBody>
      </p:sp>
      <p:sp>
        <p:nvSpPr>
          <p:cNvPr id="13" name="TextBox 12">
            <a:extLst>
              <a:ext uri="{FF2B5EF4-FFF2-40B4-BE49-F238E27FC236}">
                <a16:creationId xmlns:a16="http://schemas.microsoft.com/office/drawing/2014/main" id="{AFEB3DC9-8DDC-2FF7-D9A9-EB14EE1E2376}"/>
              </a:ext>
            </a:extLst>
          </p:cNvPr>
          <p:cNvSpPr txBox="1"/>
          <p:nvPr/>
        </p:nvSpPr>
        <p:spPr>
          <a:xfrm>
            <a:off x="373420" y="2438004"/>
            <a:ext cx="11132297" cy="369332"/>
          </a:xfrm>
          <a:prstGeom prst="rect">
            <a:avLst/>
          </a:prstGeom>
          <a:noFill/>
        </p:spPr>
        <p:txBody>
          <a:bodyPr wrap="square" rtlCol="0">
            <a:spAutoFit/>
          </a:bodyPr>
          <a:lstStyle/>
          <a:p>
            <a:r>
              <a:rPr lang="en-US" sz="1800" dirty="0">
                <a:solidFill>
                  <a:srgbClr val="221F1F"/>
                </a:solidFill>
                <a:latin typeface="Arial"/>
                <a:cs typeface="Arial"/>
              </a:rPr>
              <a:t>Copy your text here using the same font and size.</a:t>
            </a:r>
            <a:endParaRPr lang="en-US" dirty="0"/>
          </a:p>
        </p:txBody>
      </p:sp>
      <p:sp>
        <p:nvSpPr>
          <p:cNvPr id="16" name="object 13">
            <a:extLst>
              <a:ext uri="{FF2B5EF4-FFF2-40B4-BE49-F238E27FC236}">
                <a16:creationId xmlns:a16="http://schemas.microsoft.com/office/drawing/2014/main" id="{86A99E55-64CD-00CA-24CA-E530F4FBF652}"/>
              </a:ext>
            </a:extLst>
          </p:cNvPr>
          <p:cNvSpPr txBox="1"/>
          <p:nvPr/>
        </p:nvSpPr>
        <p:spPr>
          <a:xfrm>
            <a:off x="1371600" y="3996972"/>
            <a:ext cx="8991600" cy="874598"/>
          </a:xfrm>
          <a:prstGeom prst="rect">
            <a:avLst/>
          </a:prstGeom>
        </p:spPr>
        <p:txBody>
          <a:bodyPr vert="horz" wrap="square" lIns="0" tIns="12700" rIns="0" bIns="0" rtlCol="0">
            <a:spAutoFit/>
          </a:bodyPr>
          <a:lstStyle/>
          <a:p>
            <a:pPr marL="298450" marR="5080" indent="-285750" algn="ctr">
              <a:spcBef>
                <a:spcPts val="120"/>
              </a:spcBef>
              <a:buFont typeface="Wingdings" panose="05000000000000000000" pitchFamily="2" charset="2"/>
              <a:buChar char="Ø"/>
            </a:pPr>
            <a:r>
              <a:rPr lang="en-US" sz="3200" dirty="0">
                <a:solidFill>
                  <a:srgbClr val="83276A"/>
                </a:solidFill>
                <a:effectLst>
                  <a:outerShdw blurRad="38100" dist="38100" dir="2700000" algn="tl">
                    <a:srgbClr val="000000">
                      <a:alpha val="43137"/>
                    </a:srgbClr>
                  </a:outerShdw>
                </a:effectLst>
                <a:latin typeface="Arial"/>
                <a:cs typeface="Arial"/>
              </a:rPr>
              <a:t>Evaluation of Edentulous Ridge</a:t>
            </a:r>
            <a:br>
              <a:rPr lang="en-US" sz="2400" dirty="0">
                <a:solidFill>
                  <a:srgbClr val="221F1F"/>
                </a:solidFill>
                <a:latin typeface="Arial"/>
                <a:cs typeface="Arial"/>
              </a:rPr>
            </a:br>
            <a:endParaRPr lang="en-US" sz="2400" dirty="0">
              <a:latin typeface="Arial"/>
              <a:cs typeface="Arial"/>
            </a:endParaRPr>
          </a:p>
        </p:txBody>
      </p:sp>
      <p:sp>
        <p:nvSpPr>
          <p:cNvPr id="19" name="TextBox 18">
            <a:extLst>
              <a:ext uri="{FF2B5EF4-FFF2-40B4-BE49-F238E27FC236}">
                <a16:creationId xmlns:a16="http://schemas.microsoft.com/office/drawing/2014/main" id="{50DA91B8-4A46-E4B8-17B7-C3459D941428}"/>
              </a:ext>
            </a:extLst>
          </p:cNvPr>
          <p:cNvSpPr txBox="1"/>
          <p:nvPr/>
        </p:nvSpPr>
        <p:spPr>
          <a:xfrm>
            <a:off x="144460" y="4443295"/>
            <a:ext cx="11900539" cy="646331"/>
          </a:xfrm>
          <a:prstGeom prst="rect">
            <a:avLst/>
          </a:prstGeom>
          <a:noFill/>
        </p:spPr>
        <p:txBody>
          <a:bodyPr wrap="square" rtlCol="0">
            <a:spAutoFit/>
          </a:bodyPr>
          <a:lstStyle/>
          <a:p>
            <a:pPr algn="ctr"/>
            <a:r>
              <a:rPr lang="en-US" sz="1100" b="0" i="0" u="none" strike="noStrike" baseline="0" dirty="0">
                <a:solidFill>
                  <a:srgbClr val="000000"/>
                </a:solidFill>
                <a:latin typeface="Arial" panose="020B0604020202020204" pitchFamily="34" charset="0"/>
              </a:rPr>
              <a:t>Describe the evaluation of the edentulous ridge.</a:t>
            </a:r>
            <a:r>
              <a:rPr lang="en-US" sz="1800" b="0" i="0" u="none" strike="noStrike" baseline="0" dirty="0">
                <a:solidFill>
                  <a:srgbClr val="000000"/>
                </a:solidFill>
                <a:latin typeface="Arial" panose="020B0604020202020204" pitchFamily="34" charset="0"/>
              </a:rPr>
              <a:t>	</a:t>
            </a:r>
          </a:p>
          <a:p>
            <a:pPr algn="ctr"/>
            <a:r>
              <a:rPr lang="en-US" sz="1800" b="0" i="0" u="none" strike="noStrike" baseline="0" dirty="0">
                <a:solidFill>
                  <a:srgbClr val="000000"/>
                </a:solidFill>
                <a:latin typeface="Arial" panose="020B0604020202020204" pitchFamily="34" charset="0"/>
              </a:rPr>
              <a:t>	</a:t>
            </a:r>
          </a:p>
        </p:txBody>
      </p:sp>
      <p:sp>
        <p:nvSpPr>
          <p:cNvPr id="20" name="TextBox 19">
            <a:extLst>
              <a:ext uri="{FF2B5EF4-FFF2-40B4-BE49-F238E27FC236}">
                <a16:creationId xmlns:a16="http://schemas.microsoft.com/office/drawing/2014/main" id="{3B3B6DEC-94B6-FF3C-10A1-E0ED812C9940}"/>
              </a:ext>
            </a:extLst>
          </p:cNvPr>
          <p:cNvSpPr txBox="1"/>
          <p:nvPr/>
        </p:nvSpPr>
        <p:spPr>
          <a:xfrm>
            <a:off x="373420" y="4870319"/>
            <a:ext cx="11132297" cy="369332"/>
          </a:xfrm>
          <a:prstGeom prst="rect">
            <a:avLst/>
          </a:prstGeom>
          <a:noFill/>
        </p:spPr>
        <p:txBody>
          <a:bodyPr wrap="square" rtlCol="0">
            <a:spAutoFit/>
          </a:bodyPr>
          <a:lstStyle/>
          <a:p>
            <a:r>
              <a:rPr lang="en-US" sz="1800" dirty="0">
                <a:solidFill>
                  <a:srgbClr val="221F1F"/>
                </a:solidFill>
                <a:latin typeface="Arial"/>
                <a:cs typeface="Arial"/>
              </a:rPr>
              <a:t>Copy your text here using the same font and size.</a:t>
            </a:r>
            <a:endParaRPr lang="en-US" dirty="0"/>
          </a:p>
        </p:txBody>
      </p:sp>
    </p:spTree>
    <p:extLst>
      <p:ext uri="{BB962C8B-B14F-4D97-AF65-F5344CB8AC3E}">
        <p14:creationId xmlns:p14="http://schemas.microsoft.com/office/powerpoint/2010/main" val="316380873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9EC78B-6E1C-295D-1219-60E30624E4B1}"/>
            </a:ext>
          </a:extLst>
        </p:cNvPr>
        <p:cNvGrpSpPr/>
        <p:nvPr/>
      </p:nvGrpSpPr>
      <p:grpSpPr>
        <a:xfrm>
          <a:off x="0" y="0"/>
          <a:ext cx="0" cy="0"/>
          <a:chOff x="0" y="0"/>
          <a:chExt cx="0" cy="0"/>
        </a:xfrm>
      </p:grpSpPr>
      <p:grpSp>
        <p:nvGrpSpPr>
          <p:cNvPr id="3" name="object 3">
            <a:extLst>
              <a:ext uri="{FF2B5EF4-FFF2-40B4-BE49-F238E27FC236}">
                <a16:creationId xmlns:a16="http://schemas.microsoft.com/office/drawing/2014/main" id="{C3434154-D60C-7235-019F-0BCAEE83D4D1}"/>
              </a:ext>
            </a:extLst>
          </p:cNvPr>
          <p:cNvGrpSpPr/>
          <p:nvPr/>
        </p:nvGrpSpPr>
        <p:grpSpPr>
          <a:xfrm>
            <a:off x="0" y="0"/>
            <a:ext cx="12189460" cy="1392555"/>
            <a:chOff x="0" y="0"/>
            <a:chExt cx="12189460" cy="1392555"/>
          </a:xfrm>
        </p:grpSpPr>
        <p:sp>
          <p:nvSpPr>
            <p:cNvPr id="4" name="object 4">
              <a:extLst>
                <a:ext uri="{FF2B5EF4-FFF2-40B4-BE49-F238E27FC236}">
                  <a16:creationId xmlns:a16="http://schemas.microsoft.com/office/drawing/2014/main" id="{15CDC066-261F-084A-FF01-3C7FB314663A}"/>
                </a:ext>
              </a:extLst>
            </p:cNvPr>
            <p:cNvSpPr/>
            <p:nvPr/>
          </p:nvSpPr>
          <p:spPr>
            <a:xfrm>
              <a:off x="0" y="0"/>
              <a:ext cx="12189460" cy="1375410"/>
            </a:xfrm>
            <a:custGeom>
              <a:avLst/>
              <a:gdLst/>
              <a:ahLst/>
              <a:cxnLst/>
              <a:rect l="l" t="t" r="r" b="b"/>
              <a:pathLst>
                <a:path w="12189460" h="1375410">
                  <a:moveTo>
                    <a:pt x="12188952" y="0"/>
                  </a:moveTo>
                  <a:lnTo>
                    <a:pt x="10822457" y="0"/>
                  </a:lnTo>
                  <a:lnTo>
                    <a:pt x="0" y="0"/>
                  </a:lnTo>
                  <a:lnTo>
                    <a:pt x="0" y="226783"/>
                  </a:lnTo>
                  <a:lnTo>
                    <a:pt x="10822457" y="226783"/>
                  </a:lnTo>
                  <a:lnTo>
                    <a:pt x="10822457" y="1375003"/>
                  </a:lnTo>
                  <a:lnTo>
                    <a:pt x="12188952" y="1375003"/>
                  </a:lnTo>
                  <a:lnTo>
                    <a:pt x="12188952" y="226783"/>
                  </a:lnTo>
                  <a:lnTo>
                    <a:pt x="12188952" y="0"/>
                  </a:lnTo>
                  <a:close/>
                </a:path>
              </a:pathLst>
            </a:custGeom>
            <a:solidFill>
              <a:srgbClr val="007699"/>
            </a:solidFill>
          </p:spPr>
          <p:txBody>
            <a:bodyPr wrap="square" lIns="0" tIns="0" rIns="0" bIns="0" rtlCol="0"/>
            <a:lstStyle/>
            <a:p>
              <a:endParaRPr/>
            </a:p>
          </p:txBody>
        </p:sp>
        <p:sp>
          <p:nvSpPr>
            <p:cNvPr id="5" name="object 5">
              <a:extLst>
                <a:ext uri="{FF2B5EF4-FFF2-40B4-BE49-F238E27FC236}">
                  <a16:creationId xmlns:a16="http://schemas.microsoft.com/office/drawing/2014/main" id="{30DB9C1B-CA38-9DF0-EEE4-6FD0669B9F4D}"/>
                </a:ext>
              </a:extLst>
            </p:cNvPr>
            <p:cNvSpPr/>
            <p:nvPr/>
          </p:nvSpPr>
          <p:spPr>
            <a:xfrm>
              <a:off x="10822457" y="1368653"/>
              <a:ext cx="1366520" cy="12700"/>
            </a:xfrm>
            <a:custGeom>
              <a:avLst/>
              <a:gdLst/>
              <a:ahLst/>
              <a:cxnLst/>
              <a:rect l="l" t="t" r="r" b="b"/>
              <a:pathLst>
                <a:path w="1366520" h="12700">
                  <a:moveTo>
                    <a:pt x="0" y="12700"/>
                  </a:moveTo>
                  <a:lnTo>
                    <a:pt x="1366494" y="12700"/>
                  </a:lnTo>
                  <a:lnTo>
                    <a:pt x="1366494" y="0"/>
                  </a:lnTo>
                  <a:lnTo>
                    <a:pt x="0" y="0"/>
                  </a:lnTo>
                  <a:lnTo>
                    <a:pt x="0" y="12700"/>
                  </a:lnTo>
                  <a:close/>
                </a:path>
              </a:pathLst>
            </a:custGeom>
            <a:solidFill>
              <a:srgbClr val="FFFFFF"/>
            </a:solidFill>
          </p:spPr>
          <p:txBody>
            <a:bodyPr wrap="square" lIns="0" tIns="0" rIns="0" bIns="0" rtlCol="0"/>
            <a:lstStyle/>
            <a:p>
              <a:endParaRPr/>
            </a:p>
          </p:txBody>
        </p:sp>
        <p:sp>
          <p:nvSpPr>
            <p:cNvPr id="6" name="object 6">
              <a:extLst>
                <a:ext uri="{FF2B5EF4-FFF2-40B4-BE49-F238E27FC236}">
                  <a16:creationId xmlns:a16="http://schemas.microsoft.com/office/drawing/2014/main" id="{FC3B4F56-1606-05D6-B2FF-0871954B4E23}"/>
                </a:ext>
              </a:extLst>
            </p:cNvPr>
            <p:cNvSpPr/>
            <p:nvPr/>
          </p:nvSpPr>
          <p:spPr>
            <a:xfrm>
              <a:off x="10822457" y="0"/>
              <a:ext cx="0" cy="1375410"/>
            </a:xfrm>
            <a:custGeom>
              <a:avLst/>
              <a:gdLst/>
              <a:ahLst/>
              <a:cxnLst/>
              <a:rect l="l" t="t" r="r" b="b"/>
              <a:pathLst>
                <a:path h="1375410">
                  <a:moveTo>
                    <a:pt x="0" y="0"/>
                  </a:moveTo>
                  <a:lnTo>
                    <a:pt x="0" y="1375003"/>
                  </a:lnTo>
                </a:path>
              </a:pathLst>
            </a:custGeom>
            <a:ln w="12700">
              <a:solidFill>
                <a:srgbClr val="FFFFFF"/>
              </a:solidFill>
            </a:ln>
          </p:spPr>
          <p:txBody>
            <a:bodyPr wrap="square" lIns="0" tIns="0" rIns="0" bIns="0" rtlCol="0"/>
            <a:lstStyle/>
            <a:p>
              <a:endParaRPr/>
            </a:p>
          </p:txBody>
        </p:sp>
        <p:sp>
          <p:nvSpPr>
            <p:cNvPr id="7" name="object 7">
              <a:extLst>
                <a:ext uri="{FF2B5EF4-FFF2-40B4-BE49-F238E27FC236}">
                  <a16:creationId xmlns:a16="http://schemas.microsoft.com/office/drawing/2014/main" id="{2084EA48-3A67-9C5B-BD50-545EABF26D2D}"/>
                </a:ext>
              </a:extLst>
            </p:cNvPr>
            <p:cNvSpPr/>
            <p:nvPr/>
          </p:nvSpPr>
          <p:spPr>
            <a:xfrm>
              <a:off x="10822461" y="8511"/>
              <a:ext cx="1366520" cy="1366520"/>
            </a:xfrm>
            <a:custGeom>
              <a:avLst/>
              <a:gdLst/>
              <a:ahLst/>
              <a:cxnLst/>
              <a:rect l="l" t="t" r="r" b="b"/>
              <a:pathLst>
                <a:path w="1366520" h="1366520">
                  <a:moveTo>
                    <a:pt x="1366494" y="0"/>
                  </a:moveTo>
                  <a:lnTo>
                    <a:pt x="0" y="1366494"/>
                  </a:lnTo>
                  <a:lnTo>
                    <a:pt x="1366494" y="1366494"/>
                  </a:lnTo>
                  <a:lnTo>
                    <a:pt x="1366494" y="0"/>
                  </a:lnTo>
                  <a:close/>
                </a:path>
              </a:pathLst>
            </a:custGeom>
            <a:solidFill>
              <a:srgbClr val="004E66"/>
            </a:solidFill>
          </p:spPr>
          <p:txBody>
            <a:bodyPr wrap="square" lIns="0" tIns="0" rIns="0" bIns="0" rtlCol="0"/>
            <a:lstStyle/>
            <a:p>
              <a:endParaRPr/>
            </a:p>
          </p:txBody>
        </p:sp>
        <p:sp>
          <p:nvSpPr>
            <p:cNvPr id="8" name="object 8">
              <a:extLst>
                <a:ext uri="{FF2B5EF4-FFF2-40B4-BE49-F238E27FC236}">
                  <a16:creationId xmlns:a16="http://schemas.microsoft.com/office/drawing/2014/main" id="{608CE663-AA91-32E8-809C-9E818487928E}"/>
                </a:ext>
              </a:extLst>
            </p:cNvPr>
            <p:cNvSpPr/>
            <p:nvPr/>
          </p:nvSpPr>
          <p:spPr>
            <a:xfrm>
              <a:off x="0" y="1275626"/>
              <a:ext cx="2957195" cy="116839"/>
            </a:xfrm>
            <a:custGeom>
              <a:avLst/>
              <a:gdLst/>
              <a:ahLst/>
              <a:cxnLst/>
              <a:rect l="l" t="t" r="r" b="b"/>
              <a:pathLst>
                <a:path w="2957195" h="116840">
                  <a:moveTo>
                    <a:pt x="0" y="116649"/>
                  </a:moveTo>
                  <a:lnTo>
                    <a:pt x="2956941" y="116649"/>
                  </a:lnTo>
                  <a:lnTo>
                    <a:pt x="2956941" y="0"/>
                  </a:lnTo>
                  <a:lnTo>
                    <a:pt x="0" y="0"/>
                  </a:lnTo>
                  <a:lnTo>
                    <a:pt x="0" y="116649"/>
                  </a:lnTo>
                  <a:close/>
                </a:path>
              </a:pathLst>
            </a:custGeom>
            <a:solidFill>
              <a:srgbClr val="007198"/>
            </a:solidFill>
          </p:spPr>
          <p:txBody>
            <a:bodyPr wrap="square" lIns="0" tIns="0" rIns="0" bIns="0" rtlCol="0"/>
            <a:lstStyle/>
            <a:p>
              <a:endParaRPr/>
            </a:p>
          </p:txBody>
        </p:sp>
        <p:sp>
          <p:nvSpPr>
            <p:cNvPr id="9" name="object 9">
              <a:extLst>
                <a:ext uri="{FF2B5EF4-FFF2-40B4-BE49-F238E27FC236}">
                  <a16:creationId xmlns:a16="http://schemas.microsoft.com/office/drawing/2014/main" id="{83140208-D97D-D8B7-8EB2-3C8D55593C49}"/>
                </a:ext>
              </a:extLst>
            </p:cNvPr>
            <p:cNvSpPr/>
            <p:nvPr/>
          </p:nvSpPr>
          <p:spPr>
            <a:xfrm>
              <a:off x="2956941" y="1275626"/>
              <a:ext cx="3044190" cy="116839"/>
            </a:xfrm>
            <a:custGeom>
              <a:avLst/>
              <a:gdLst/>
              <a:ahLst/>
              <a:cxnLst/>
              <a:rect l="l" t="t" r="r" b="b"/>
              <a:pathLst>
                <a:path w="3044190" h="116840">
                  <a:moveTo>
                    <a:pt x="0" y="116649"/>
                  </a:moveTo>
                  <a:lnTo>
                    <a:pt x="3043745" y="116649"/>
                  </a:lnTo>
                  <a:lnTo>
                    <a:pt x="3043745" y="0"/>
                  </a:lnTo>
                  <a:lnTo>
                    <a:pt x="0" y="0"/>
                  </a:lnTo>
                  <a:lnTo>
                    <a:pt x="0" y="116649"/>
                  </a:lnTo>
                  <a:close/>
                </a:path>
              </a:pathLst>
            </a:custGeom>
            <a:solidFill>
              <a:srgbClr val="83276A"/>
            </a:solidFill>
          </p:spPr>
          <p:txBody>
            <a:bodyPr wrap="square" lIns="0" tIns="0" rIns="0" bIns="0" rtlCol="0"/>
            <a:lstStyle/>
            <a:p>
              <a:endParaRPr/>
            </a:p>
          </p:txBody>
        </p:sp>
        <p:sp>
          <p:nvSpPr>
            <p:cNvPr id="10" name="object 10">
              <a:extLst>
                <a:ext uri="{FF2B5EF4-FFF2-40B4-BE49-F238E27FC236}">
                  <a16:creationId xmlns:a16="http://schemas.microsoft.com/office/drawing/2014/main" id="{8F04400B-CE57-BDF7-0252-0F8A7361C661}"/>
                </a:ext>
              </a:extLst>
            </p:cNvPr>
            <p:cNvSpPr/>
            <p:nvPr/>
          </p:nvSpPr>
          <p:spPr>
            <a:xfrm>
              <a:off x="6000686" y="1275626"/>
              <a:ext cx="3357245" cy="116839"/>
            </a:xfrm>
            <a:custGeom>
              <a:avLst/>
              <a:gdLst/>
              <a:ahLst/>
              <a:cxnLst/>
              <a:rect l="l" t="t" r="r" b="b"/>
              <a:pathLst>
                <a:path w="3357245" h="116840">
                  <a:moveTo>
                    <a:pt x="0" y="116649"/>
                  </a:moveTo>
                  <a:lnTo>
                    <a:pt x="3356749" y="116649"/>
                  </a:lnTo>
                  <a:lnTo>
                    <a:pt x="3356749" y="0"/>
                  </a:lnTo>
                  <a:lnTo>
                    <a:pt x="0" y="0"/>
                  </a:lnTo>
                  <a:lnTo>
                    <a:pt x="0" y="116649"/>
                  </a:lnTo>
                  <a:close/>
                </a:path>
              </a:pathLst>
            </a:custGeom>
            <a:solidFill>
              <a:srgbClr val="033B6A"/>
            </a:solidFill>
          </p:spPr>
          <p:txBody>
            <a:bodyPr wrap="square" lIns="0" tIns="0" rIns="0" bIns="0" rtlCol="0"/>
            <a:lstStyle/>
            <a:p>
              <a:endParaRPr/>
            </a:p>
          </p:txBody>
        </p:sp>
        <p:sp>
          <p:nvSpPr>
            <p:cNvPr id="11" name="object 11">
              <a:extLst>
                <a:ext uri="{FF2B5EF4-FFF2-40B4-BE49-F238E27FC236}">
                  <a16:creationId xmlns:a16="http://schemas.microsoft.com/office/drawing/2014/main" id="{36173E10-8FE0-7DEC-E75B-6339B6E6AB27}"/>
                </a:ext>
              </a:extLst>
            </p:cNvPr>
            <p:cNvSpPr/>
            <p:nvPr/>
          </p:nvSpPr>
          <p:spPr>
            <a:xfrm>
              <a:off x="9357436" y="1275626"/>
              <a:ext cx="2832100" cy="116839"/>
            </a:xfrm>
            <a:custGeom>
              <a:avLst/>
              <a:gdLst/>
              <a:ahLst/>
              <a:cxnLst/>
              <a:rect l="l" t="t" r="r" b="b"/>
              <a:pathLst>
                <a:path w="2832100" h="116840">
                  <a:moveTo>
                    <a:pt x="2831515" y="0"/>
                  </a:moveTo>
                  <a:lnTo>
                    <a:pt x="0" y="0"/>
                  </a:lnTo>
                  <a:lnTo>
                    <a:pt x="0" y="116649"/>
                  </a:lnTo>
                  <a:lnTo>
                    <a:pt x="2831515" y="116649"/>
                  </a:lnTo>
                  <a:lnTo>
                    <a:pt x="2831515" y="0"/>
                  </a:lnTo>
                  <a:close/>
                </a:path>
              </a:pathLst>
            </a:custGeom>
            <a:solidFill>
              <a:srgbClr val="1F6A84"/>
            </a:solidFill>
          </p:spPr>
          <p:txBody>
            <a:bodyPr wrap="square" lIns="0" tIns="0" rIns="0" bIns="0" rtlCol="0"/>
            <a:lstStyle/>
            <a:p>
              <a:endParaRPr/>
            </a:p>
          </p:txBody>
        </p:sp>
        <p:pic>
          <p:nvPicPr>
            <p:cNvPr id="12" name="object 12">
              <a:extLst>
                <a:ext uri="{FF2B5EF4-FFF2-40B4-BE49-F238E27FC236}">
                  <a16:creationId xmlns:a16="http://schemas.microsoft.com/office/drawing/2014/main" id="{3099E47E-674D-1166-AFA6-4CB396A6E9B9}"/>
                </a:ext>
              </a:extLst>
            </p:cNvPr>
            <p:cNvPicPr/>
            <p:nvPr/>
          </p:nvPicPr>
          <p:blipFill>
            <a:blip r:embed="rId2" cstate="print"/>
            <a:stretch>
              <a:fillRect/>
            </a:stretch>
          </p:blipFill>
          <p:spPr>
            <a:xfrm>
              <a:off x="577773" y="266509"/>
              <a:ext cx="1845106" cy="917575"/>
            </a:xfrm>
            <a:prstGeom prst="rect">
              <a:avLst/>
            </a:prstGeom>
          </p:spPr>
        </p:pic>
      </p:grpSp>
      <p:sp>
        <p:nvSpPr>
          <p:cNvPr id="14" name="object 14">
            <a:extLst>
              <a:ext uri="{FF2B5EF4-FFF2-40B4-BE49-F238E27FC236}">
                <a16:creationId xmlns:a16="http://schemas.microsoft.com/office/drawing/2014/main" id="{29C7BFC2-B07B-AFAC-748D-182AFB7BA9B0}"/>
              </a:ext>
            </a:extLst>
          </p:cNvPr>
          <p:cNvSpPr txBox="1">
            <a:spLocks noGrp="1"/>
          </p:cNvSpPr>
          <p:nvPr>
            <p:ph type="ftr" sz="quarter" idx="5"/>
          </p:nvPr>
        </p:nvSpPr>
        <p:spPr>
          <a:xfrm>
            <a:off x="4038212" y="6622993"/>
            <a:ext cx="4113033" cy="205184"/>
          </a:xfrm>
          <a:prstGeom prst="rect">
            <a:avLst/>
          </a:prstGeom>
        </p:spPr>
        <p:txBody>
          <a:bodyPr vert="horz" wrap="square" lIns="0" tIns="0" rIns="0" bIns="0" rtlCol="0">
            <a:spAutoFit/>
          </a:bodyPr>
          <a:lstStyle/>
          <a:p>
            <a:pPr marL="12700">
              <a:lnSpc>
                <a:spcPts val="1645"/>
              </a:lnSpc>
            </a:pPr>
            <a:r>
              <a:rPr lang="en-US" dirty="0"/>
              <a:t>2027</a:t>
            </a:r>
            <a:r>
              <a:rPr lang="en-US" spc="360" dirty="0"/>
              <a:t> </a:t>
            </a:r>
            <a:r>
              <a:rPr dirty="0"/>
              <a:t>|</a:t>
            </a:r>
            <a:r>
              <a:rPr spc="310" dirty="0"/>
              <a:t> </a:t>
            </a:r>
            <a:r>
              <a:rPr dirty="0"/>
              <a:t>American</a:t>
            </a:r>
            <a:r>
              <a:rPr spc="-70" dirty="0"/>
              <a:t> </a:t>
            </a:r>
            <a:r>
              <a:rPr dirty="0"/>
              <a:t>Academy</a:t>
            </a:r>
            <a:r>
              <a:rPr spc="-10" dirty="0"/>
              <a:t> </a:t>
            </a:r>
            <a:r>
              <a:rPr dirty="0"/>
              <a:t>of</a:t>
            </a:r>
            <a:r>
              <a:rPr spc="-10" dirty="0"/>
              <a:t> </a:t>
            </a:r>
            <a:r>
              <a:rPr dirty="0"/>
              <a:t>Implant</a:t>
            </a:r>
            <a:r>
              <a:rPr spc="-15" dirty="0"/>
              <a:t> </a:t>
            </a:r>
            <a:r>
              <a:rPr dirty="0"/>
              <a:t>Dentistry</a:t>
            </a:r>
            <a:r>
              <a:rPr spc="365" dirty="0"/>
              <a:t> </a:t>
            </a:r>
            <a:endParaRPr spc="-50" dirty="0"/>
          </a:p>
        </p:txBody>
      </p:sp>
      <p:sp>
        <p:nvSpPr>
          <p:cNvPr id="15" name="object 2">
            <a:extLst>
              <a:ext uri="{FF2B5EF4-FFF2-40B4-BE49-F238E27FC236}">
                <a16:creationId xmlns:a16="http://schemas.microsoft.com/office/drawing/2014/main" id="{2EA18DD2-43BF-46A1-3B00-1921C08E02C1}"/>
              </a:ext>
            </a:extLst>
          </p:cNvPr>
          <p:cNvSpPr txBox="1">
            <a:spLocks/>
          </p:cNvSpPr>
          <p:nvPr/>
        </p:nvSpPr>
        <p:spPr>
          <a:xfrm>
            <a:off x="2956941" y="530889"/>
            <a:ext cx="10130563" cy="443711"/>
          </a:xfrm>
          <a:prstGeom prst="rect">
            <a:avLst/>
          </a:prstGeom>
        </p:spPr>
        <p:txBody>
          <a:bodyPr vert="horz" wrap="square" lIns="0" tIns="12700" rIns="0" bIns="0" rtlCol="0">
            <a:spAutoFit/>
          </a:bodyPr>
          <a:lstStyle>
            <a:lvl1pPr>
              <a:defRPr sz="2900" b="1" i="0">
                <a:solidFill>
                  <a:srgbClr val="00589D"/>
                </a:solidFill>
                <a:latin typeface="Arial"/>
                <a:ea typeface="+mj-ea"/>
                <a:cs typeface="Arial"/>
              </a:defRPr>
            </a:lvl1pPr>
          </a:lstStyle>
          <a:p>
            <a:pPr marL="19050">
              <a:spcBef>
                <a:spcPts val="100"/>
              </a:spcBef>
            </a:pPr>
            <a:r>
              <a:rPr lang="en-US" sz="2800" dirty="0">
                <a:solidFill>
                  <a:srgbClr val="007198"/>
                </a:solidFill>
              </a:rPr>
              <a:t>Candidate Number: </a:t>
            </a:r>
            <a:r>
              <a:rPr lang="en-US" sz="2800" dirty="0">
                <a:solidFill>
                  <a:srgbClr val="83276A"/>
                </a:solidFill>
              </a:rPr>
              <a:t>{Candidate number}</a:t>
            </a:r>
          </a:p>
        </p:txBody>
      </p:sp>
      <p:sp>
        <p:nvSpPr>
          <p:cNvPr id="17" name="object 13">
            <a:extLst>
              <a:ext uri="{FF2B5EF4-FFF2-40B4-BE49-F238E27FC236}">
                <a16:creationId xmlns:a16="http://schemas.microsoft.com/office/drawing/2014/main" id="{1197EE3A-BCB3-7769-6CBC-49EDB0D98B2C}"/>
              </a:ext>
            </a:extLst>
          </p:cNvPr>
          <p:cNvSpPr txBox="1"/>
          <p:nvPr/>
        </p:nvSpPr>
        <p:spPr>
          <a:xfrm>
            <a:off x="1295400" y="1458219"/>
            <a:ext cx="8991600" cy="874598"/>
          </a:xfrm>
          <a:prstGeom prst="rect">
            <a:avLst/>
          </a:prstGeom>
        </p:spPr>
        <p:txBody>
          <a:bodyPr vert="horz" wrap="square" lIns="0" tIns="12700" rIns="0" bIns="0" rtlCol="0">
            <a:spAutoFit/>
          </a:bodyPr>
          <a:lstStyle/>
          <a:p>
            <a:pPr marL="298450" marR="5080" indent="-285750" algn="ctr">
              <a:spcBef>
                <a:spcPts val="120"/>
              </a:spcBef>
              <a:buFont typeface="Wingdings" panose="05000000000000000000" pitchFamily="2" charset="2"/>
              <a:buChar char="Ø"/>
            </a:pPr>
            <a:r>
              <a:rPr lang="en-US" sz="3200" dirty="0">
                <a:solidFill>
                  <a:srgbClr val="83276A"/>
                </a:solidFill>
                <a:effectLst>
                  <a:outerShdw blurRad="38100" dist="38100" dir="2700000" algn="tl">
                    <a:srgbClr val="000000">
                      <a:alpha val="43137"/>
                    </a:srgbClr>
                  </a:outerShdw>
                </a:effectLst>
                <a:latin typeface="Arial"/>
                <a:cs typeface="Arial"/>
              </a:rPr>
              <a:t>Prosthetic Restoration Selection</a:t>
            </a:r>
            <a:br>
              <a:rPr lang="en-US" sz="2400" dirty="0">
                <a:solidFill>
                  <a:srgbClr val="221F1F"/>
                </a:solidFill>
                <a:latin typeface="Arial"/>
                <a:cs typeface="Arial"/>
              </a:rPr>
            </a:br>
            <a:endParaRPr lang="en-US" sz="2400" dirty="0">
              <a:latin typeface="Arial"/>
              <a:cs typeface="Arial"/>
            </a:endParaRPr>
          </a:p>
        </p:txBody>
      </p:sp>
      <p:sp>
        <p:nvSpPr>
          <p:cNvPr id="2" name="TextBox 1">
            <a:extLst>
              <a:ext uri="{FF2B5EF4-FFF2-40B4-BE49-F238E27FC236}">
                <a16:creationId xmlns:a16="http://schemas.microsoft.com/office/drawing/2014/main" id="{DD0BF180-A77C-68AA-2A48-774B01588D26}"/>
              </a:ext>
            </a:extLst>
          </p:cNvPr>
          <p:cNvSpPr txBox="1"/>
          <p:nvPr/>
        </p:nvSpPr>
        <p:spPr>
          <a:xfrm>
            <a:off x="62861" y="1963485"/>
            <a:ext cx="11900539" cy="646331"/>
          </a:xfrm>
          <a:prstGeom prst="rect">
            <a:avLst/>
          </a:prstGeom>
          <a:noFill/>
        </p:spPr>
        <p:txBody>
          <a:bodyPr wrap="square" rtlCol="0">
            <a:spAutoFit/>
          </a:bodyPr>
          <a:lstStyle/>
          <a:p>
            <a:pPr algn="ctr"/>
            <a:r>
              <a:rPr lang="en-US" sz="1100" b="0" i="0" u="none" strike="noStrike" baseline="0" dirty="0">
                <a:solidFill>
                  <a:srgbClr val="000000"/>
                </a:solidFill>
                <a:latin typeface="Arial" panose="020B0604020202020204" pitchFamily="34" charset="0"/>
              </a:rPr>
              <a:t>Describe the restoration selection.</a:t>
            </a:r>
            <a:r>
              <a:rPr lang="en-US" sz="1800" b="0" i="0" u="none" strike="noStrike" baseline="0" dirty="0">
                <a:solidFill>
                  <a:srgbClr val="000000"/>
                </a:solidFill>
                <a:latin typeface="Arial" panose="020B0604020202020204" pitchFamily="34" charset="0"/>
              </a:rPr>
              <a:t>	</a:t>
            </a:r>
          </a:p>
          <a:p>
            <a:pPr algn="ctr"/>
            <a:r>
              <a:rPr lang="en-US" sz="1800" b="0" i="0" u="none" strike="noStrike" baseline="0" dirty="0">
                <a:solidFill>
                  <a:srgbClr val="000000"/>
                </a:solidFill>
                <a:latin typeface="Arial" panose="020B0604020202020204" pitchFamily="34" charset="0"/>
              </a:rPr>
              <a:t>	</a:t>
            </a:r>
          </a:p>
        </p:txBody>
      </p:sp>
      <p:sp>
        <p:nvSpPr>
          <p:cNvPr id="13" name="TextBox 12">
            <a:extLst>
              <a:ext uri="{FF2B5EF4-FFF2-40B4-BE49-F238E27FC236}">
                <a16:creationId xmlns:a16="http://schemas.microsoft.com/office/drawing/2014/main" id="{C73F2E6D-5DA5-32E2-CBE5-5685514CA262}"/>
              </a:ext>
            </a:extLst>
          </p:cNvPr>
          <p:cNvSpPr txBox="1"/>
          <p:nvPr/>
        </p:nvSpPr>
        <p:spPr>
          <a:xfrm>
            <a:off x="373420" y="2438004"/>
            <a:ext cx="11132297" cy="369332"/>
          </a:xfrm>
          <a:prstGeom prst="rect">
            <a:avLst/>
          </a:prstGeom>
          <a:noFill/>
        </p:spPr>
        <p:txBody>
          <a:bodyPr wrap="square" rtlCol="0">
            <a:spAutoFit/>
          </a:bodyPr>
          <a:lstStyle/>
          <a:p>
            <a:r>
              <a:rPr lang="en-US" sz="1800" dirty="0">
                <a:solidFill>
                  <a:srgbClr val="221F1F"/>
                </a:solidFill>
                <a:latin typeface="Arial"/>
                <a:cs typeface="Arial"/>
              </a:rPr>
              <a:t>Copy your text here using the same font and size.</a:t>
            </a:r>
            <a:endParaRPr lang="en-US" dirty="0"/>
          </a:p>
        </p:txBody>
      </p:sp>
      <p:sp>
        <p:nvSpPr>
          <p:cNvPr id="16" name="object 13">
            <a:extLst>
              <a:ext uri="{FF2B5EF4-FFF2-40B4-BE49-F238E27FC236}">
                <a16:creationId xmlns:a16="http://schemas.microsoft.com/office/drawing/2014/main" id="{D0C80056-FFDF-5FA8-3882-C012815E17AF}"/>
              </a:ext>
            </a:extLst>
          </p:cNvPr>
          <p:cNvSpPr txBox="1"/>
          <p:nvPr/>
        </p:nvSpPr>
        <p:spPr>
          <a:xfrm>
            <a:off x="1371600" y="3996972"/>
            <a:ext cx="8991600" cy="874598"/>
          </a:xfrm>
          <a:prstGeom prst="rect">
            <a:avLst/>
          </a:prstGeom>
        </p:spPr>
        <p:txBody>
          <a:bodyPr vert="horz" wrap="square" lIns="0" tIns="12700" rIns="0" bIns="0" rtlCol="0">
            <a:spAutoFit/>
          </a:bodyPr>
          <a:lstStyle/>
          <a:p>
            <a:pPr marL="298450" marR="5080" indent="-285750" algn="ctr">
              <a:spcBef>
                <a:spcPts val="120"/>
              </a:spcBef>
              <a:buFont typeface="Wingdings" panose="05000000000000000000" pitchFamily="2" charset="2"/>
              <a:buChar char="Ø"/>
            </a:pPr>
            <a:r>
              <a:rPr lang="en-US" sz="3200" dirty="0">
                <a:solidFill>
                  <a:srgbClr val="83276A"/>
                </a:solidFill>
                <a:effectLst>
                  <a:outerShdw blurRad="38100" dist="38100" dir="2700000" algn="tl">
                    <a:srgbClr val="000000">
                      <a:alpha val="43137"/>
                    </a:srgbClr>
                  </a:outerShdw>
                </a:effectLst>
                <a:latin typeface="Arial"/>
                <a:cs typeface="Arial"/>
              </a:rPr>
              <a:t>Hard and Soft Tissue Modifications</a:t>
            </a:r>
            <a:br>
              <a:rPr lang="en-US" sz="2400" dirty="0">
                <a:solidFill>
                  <a:srgbClr val="221F1F"/>
                </a:solidFill>
                <a:latin typeface="Arial"/>
                <a:cs typeface="Arial"/>
              </a:rPr>
            </a:br>
            <a:endParaRPr lang="en-US" sz="2400" dirty="0">
              <a:latin typeface="Arial"/>
              <a:cs typeface="Arial"/>
            </a:endParaRPr>
          </a:p>
        </p:txBody>
      </p:sp>
      <p:sp>
        <p:nvSpPr>
          <p:cNvPr id="19" name="TextBox 18">
            <a:extLst>
              <a:ext uri="{FF2B5EF4-FFF2-40B4-BE49-F238E27FC236}">
                <a16:creationId xmlns:a16="http://schemas.microsoft.com/office/drawing/2014/main" id="{85E5E2AF-1ECD-8AC4-E564-0AE3F9CF701B}"/>
              </a:ext>
            </a:extLst>
          </p:cNvPr>
          <p:cNvSpPr txBox="1"/>
          <p:nvPr/>
        </p:nvSpPr>
        <p:spPr>
          <a:xfrm>
            <a:off x="144460" y="4443295"/>
            <a:ext cx="11900539" cy="646331"/>
          </a:xfrm>
          <a:prstGeom prst="rect">
            <a:avLst/>
          </a:prstGeom>
          <a:noFill/>
        </p:spPr>
        <p:txBody>
          <a:bodyPr wrap="square" rtlCol="0">
            <a:spAutoFit/>
          </a:bodyPr>
          <a:lstStyle/>
          <a:p>
            <a:pPr algn="ctr"/>
            <a:r>
              <a:rPr lang="en-US" sz="1100" b="0" i="0" u="none" strike="noStrike" baseline="0" dirty="0">
                <a:solidFill>
                  <a:srgbClr val="000000"/>
                </a:solidFill>
                <a:latin typeface="Arial" panose="020B0604020202020204" pitchFamily="34" charset="0"/>
              </a:rPr>
              <a:t>Describe the modifications to the tissues.</a:t>
            </a:r>
            <a:r>
              <a:rPr lang="en-US" sz="1800" b="0" i="0" u="none" strike="noStrike" baseline="0" dirty="0">
                <a:solidFill>
                  <a:srgbClr val="000000"/>
                </a:solidFill>
                <a:latin typeface="Arial" panose="020B0604020202020204" pitchFamily="34" charset="0"/>
              </a:rPr>
              <a:t>	</a:t>
            </a:r>
          </a:p>
          <a:p>
            <a:pPr algn="ctr"/>
            <a:r>
              <a:rPr lang="en-US" sz="1800" b="0" i="0" u="none" strike="noStrike" baseline="0" dirty="0">
                <a:solidFill>
                  <a:srgbClr val="000000"/>
                </a:solidFill>
                <a:latin typeface="Arial" panose="020B0604020202020204" pitchFamily="34" charset="0"/>
              </a:rPr>
              <a:t>	</a:t>
            </a:r>
          </a:p>
        </p:txBody>
      </p:sp>
      <p:sp>
        <p:nvSpPr>
          <p:cNvPr id="20" name="TextBox 19">
            <a:extLst>
              <a:ext uri="{FF2B5EF4-FFF2-40B4-BE49-F238E27FC236}">
                <a16:creationId xmlns:a16="http://schemas.microsoft.com/office/drawing/2014/main" id="{F94CFD6D-D066-C951-F38C-BF23CF59CEB0}"/>
              </a:ext>
            </a:extLst>
          </p:cNvPr>
          <p:cNvSpPr txBox="1"/>
          <p:nvPr/>
        </p:nvSpPr>
        <p:spPr>
          <a:xfrm>
            <a:off x="373420" y="4870319"/>
            <a:ext cx="11132297" cy="369332"/>
          </a:xfrm>
          <a:prstGeom prst="rect">
            <a:avLst/>
          </a:prstGeom>
          <a:noFill/>
        </p:spPr>
        <p:txBody>
          <a:bodyPr wrap="square" rtlCol="0">
            <a:spAutoFit/>
          </a:bodyPr>
          <a:lstStyle/>
          <a:p>
            <a:r>
              <a:rPr lang="en-US" sz="1800" dirty="0">
                <a:solidFill>
                  <a:srgbClr val="221F1F"/>
                </a:solidFill>
                <a:latin typeface="Arial"/>
                <a:cs typeface="Arial"/>
              </a:rPr>
              <a:t>Copy your text here using the same font and size.</a:t>
            </a:r>
            <a:endParaRPr lang="en-US" dirty="0"/>
          </a:p>
        </p:txBody>
      </p:sp>
    </p:spTree>
    <p:extLst>
      <p:ext uri="{BB962C8B-B14F-4D97-AF65-F5344CB8AC3E}">
        <p14:creationId xmlns:p14="http://schemas.microsoft.com/office/powerpoint/2010/main" val="118262073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37EA06-A676-F747-E903-6411742071FE}"/>
            </a:ext>
          </a:extLst>
        </p:cNvPr>
        <p:cNvGrpSpPr/>
        <p:nvPr/>
      </p:nvGrpSpPr>
      <p:grpSpPr>
        <a:xfrm>
          <a:off x="0" y="0"/>
          <a:ext cx="0" cy="0"/>
          <a:chOff x="0" y="0"/>
          <a:chExt cx="0" cy="0"/>
        </a:xfrm>
      </p:grpSpPr>
      <p:grpSp>
        <p:nvGrpSpPr>
          <p:cNvPr id="3" name="object 3">
            <a:extLst>
              <a:ext uri="{FF2B5EF4-FFF2-40B4-BE49-F238E27FC236}">
                <a16:creationId xmlns:a16="http://schemas.microsoft.com/office/drawing/2014/main" id="{51EBF522-226D-B6EA-EB25-D79D9E9BE77D}"/>
              </a:ext>
            </a:extLst>
          </p:cNvPr>
          <p:cNvGrpSpPr/>
          <p:nvPr/>
        </p:nvGrpSpPr>
        <p:grpSpPr>
          <a:xfrm>
            <a:off x="0" y="0"/>
            <a:ext cx="12189460" cy="1392555"/>
            <a:chOff x="0" y="0"/>
            <a:chExt cx="12189460" cy="1392555"/>
          </a:xfrm>
        </p:grpSpPr>
        <p:sp>
          <p:nvSpPr>
            <p:cNvPr id="4" name="object 4">
              <a:extLst>
                <a:ext uri="{FF2B5EF4-FFF2-40B4-BE49-F238E27FC236}">
                  <a16:creationId xmlns:a16="http://schemas.microsoft.com/office/drawing/2014/main" id="{6F725DC4-8FF1-4462-B576-13385DB568BD}"/>
                </a:ext>
              </a:extLst>
            </p:cNvPr>
            <p:cNvSpPr/>
            <p:nvPr/>
          </p:nvSpPr>
          <p:spPr>
            <a:xfrm>
              <a:off x="0" y="0"/>
              <a:ext cx="12189460" cy="1375410"/>
            </a:xfrm>
            <a:custGeom>
              <a:avLst/>
              <a:gdLst/>
              <a:ahLst/>
              <a:cxnLst/>
              <a:rect l="l" t="t" r="r" b="b"/>
              <a:pathLst>
                <a:path w="12189460" h="1375410">
                  <a:moveTo>
                    <a:pt x="12188952" y="0"/>
                  </a:moveTo>
                  <a:lnTo>
                    <a:pt x="10822457" y="0"/>
                  </a:lnTo>
                  <a:lnTo>
                    <a:pt x="0" y="0"/>
                  </a:lnTo>
                  <a:lnTo>
                    <a:pt x="0" y="226783"/>
                  </a:lnTo>
                  <a:lnTo>
                    <a:pt x="10822457" y="226783"/>
                  </a:lnTo>
                  <a:lnTo>
                    <a:pt x="10822457" y="1375003"/>
                  </a:lnTo>
                  <a:lnTo>
                    <a:pt x="12188952" y="1375003"/>
                  </a:lnTo>
                  <a:lnTo>
                    <a:pt x="12188952" y="226783"/>
                  </a:lnTo>
                  <a:lnTo>
                    <a:pt x="12188952" y="0"/>
                  </a:lnTo>
                  <a:close/>
                </a:path>
              </a:pathLst>
            </a:custGeom>
            <a:solidFill>
              <a:srgbClr val="007699"/>
            </a:solidFill>
          </p:spPr>
          <p:txBody>
            <a:bodyPr wrap="square" lIns="0" tIns="0" rIns="0" bIns="0" rtlCol="0"/>
            <a:lstStyle/>
            <a:p>
              <a:endParaRPr/>
            </a:p>
          </p:txBody>
        </p:sp>
        <p:sp>
          <p:nvSpPr>
            <p:cNvPr id="5" name="object 5">
              <a:extLst>
                <a:ext uri="{FF2B5EF4-FFF2-40B4-BE49-F238E27FC236}">
                  <a16:creationId xmlns:a16="http://schemas.microsoft.com/office/drawing/2014/main" id="{04BFBDE6-EA5F-FDE5-FA05-308620E9ECBC}"/>
                </a:ext>
              </a:extLst>
            </p:cNvPr>
            <p:cNvSpPr/>
            <p:nvPr/>
          </p:nvSpPr>
          <p:spPr>
            <a:xfrm>
              <a:off x="10822457" y="1368653"/>
              <a:ext cx="1366520" cy="12700"/>
            </a:xfrm>
            <a:custGeom>
              <a:avLst/>
              <a:gdLst/>
              <a:ahLst/>
              <a:cxnLst/>
              <a:rect l="l" t="t" r="r" b="b"/>
              <a:pathLst>
                <a:path w="1366520" h="12700">
                  <a:moveTo>
                    <a:pt x="0" y="12700"/>
                  </a:moveTo>
                  <a:lnTo>
                    <a:pt x="1366494" y="12700"/>
                  </a:lnTo>
                  <a:lnTo>
                    <a:pt x="1366494" y="0"/>
                  </a:lnTo>
                  <a:lnTo>
                    <a:pt x="0" y="0"/>
                  </a:lnTo>
                  <a:lnTo>
                    <a:pt x="0" y="12700"/>
                  </a:lnTo>
                  <a:close/>
                </a:path>
              </a:pathLst>
            </a:custGeom>
            <a:solidFill>
              <a:srgbClr val="FFFFFF"/>
            </a:solidFill>
          </p:spPr>
          <p:txBody>
            <a:bodyPr wrap="square" lIns="0" tIns="0" rIns="0" bIns="0" rtlCol="0"/>
            <a:lstStyle/>
            <a:p>
              <a:endParaRPr/>
            </a:p>
          </p:txBody>
        </p:sp>
        <p:sp>
          <p:nvSpPr>
            <p:cNvPr id="6" name="object 6">
              <a:extLst>
                <a:ext uri="{FF2B5EF4-FFF2-40B4-BE49-F238E27FC236}">
                  <a16:creationId xmlns:a16="http://schemas.microsoft.com/office/drawing/2014/main" id="{9C932997-81A6-121E-47CB-D592AE3A5E3F}"/>
                </a:ext>
              </a:extLst>
            </p:cNvPr>
            <p:cNvSpPr/>
            <p:nvPr/>
          </p:nvSpPr>
          <p:spPr>
            <a:xfrm>
              <a:off x="10822457" y="0"/>
              <a:ext cx="0" cy="1375410"/>
            </a:xfrm>
            <a:custGeom>
              <a:avLst/>
              <a:gdLst/>
              <a:ahLst/>
              <a:cxnLst/>
              <a:rect l="l" t="t" r="r" b="b"/>
              <a:pathLst>
                <a:path h="1375410">
                  <a:moveTo>
                    <a:pt x="0" y="0"/>
                  </a:moveTo>
                  <a:lnTo>
                    <a:pt x="0" y="1375003"/>
                  </a:lnTo>
                </a:path>
              </a:pathLst>
            </a:custGeom>
            <a:ln w="12700">
              <a:solidFill>
                <a:srgbClr val="FFFFFF"/>
              </a:solidFill>
            </a:ln>
          </p:spPr>
          <p:txBody>
            <a:bodyPr wrap="square" lIns="0" tIns="0" rIns="0" bIns="0" rtlCol="0"/>
            <a:lstStyle/>
            <a:p>
              <a:endParaRPr/>
            </a:p>
          </p:txBody>
        </p:sp>
        <p:sp>
          <p:nvSpPr>
            <p:cNvPr id="7" name="object 7">
              <a:extLst>
                <a:ext uri="{FF2B5EF4-FFF2-40B4-BE49-F238E27FC236}">
                  <a16:creationId xmlns:a16="http://schemas.microsoft.com/office/drawing/2014/main" id="{AF37BB48-7594-C2C8-346B-FD837BC28A8F}"/>
                </a:ext>
              </a:extLst>
            </p:cNvPr>
            <p:cNvSpPr/>
            <p:nvPr/>
          </p:nvSpPr>
          <p:spPr>
            <a:xfrm>
              <a:off x="10822461" y="8511"/>
              <a:ext cx="1366520" cy="1366520"/>
            </a:xfrm>
            <a:custGeom>
              <a:avLst/>
              <a:gdLst/>
              <a:ahLst/>
              <a:cxnLst/>
              <a:rect l="l" t="t" r="r" b="b"/>
              <a:pathLst>
                <a:path w="1366520" h="1366520">
                  <a:moveTo>
                    <a:pt x="1366494" y="0"/>
                  </a:moveTo>
                  <a:lnTo>
                    <a:pt x="0" y="1366494"/>
                  </a:lnTo>
                  <a:lnTo>
                    <a:pt x="1366494" y="1366494"/>
                  </a:lnTo>
                  <a:lnTo>
                    <a:pt x="1366494" y="0"/>
                  </a:lnTo>
                  <a:close/>
                </a:path>
              </a:pathLst>
            </a:custGeom>
            <a:solidFill>
              <a:srgbClr val="004E66"/>
            </a:solidFill>
          </p:spPr>
          <p:txBody>
            <a:bodyPr wrap="square" lIns="0" tIns="0" rIns="0" bIns="0" rtlCol="0"/>
            <a:lstStyle/>
            <a:p>
              <a:endParaRPr/>
            </a:p>
          </p:txBody>
        </p:sp>
        <p:sp>
          <p:nvSpPr>
            <p:cNvPr id="8" name="object 8">
              <a:extLst>
                <a:ext uri="{FF2B5EF4-FFF2-40B4-BE49-F238E27FC236}">
                  <a16:creationId xmlns:a16="http://schemas.microsoft.com/office/drawing/2014/main" id="{FBD40FA3-0624-422E-7BDF-E0F92454984B}"/>
                </a:ext>
              </a:extLst>
            </p:cNvPr>
            <p:cNvSpPr/>
            <p:nvPr/>
          </p:nvSpPr>
          <p:spPr>
            <a:xfrm>
              <a:off x="0" y="1275626"/>
              <a:ext cx="2957195" cy="116839"/>
            </a:xfrm>
            <a:custGeom>
              <a:avLst/>
              <a:gdLst/>
              <a:ahLst/>
              <a:cxnLst/>
              <a:rect l="l" t="t" r="r" b="b"/>
              <a:pathLst>
                <a:path w="2957195" h="116840">
                  <a:moveTo>
                    <a:pt x="0" y="116649"/>
                  </a:moveTo>
                  <a:lnTo>
                    <a:pt x="2956941" y="116649"/>
                  </a:lnTo>
                  <a:lnTo>
                    <a:pt x="2956941" y="0"/>
                  </a:lnTo>
                  <a:lnTo>
                    <a:pt x="0" y="0"/>
                  </a:lnTo>
                  <a:lnTo>
                    <a:pt x="0" y="116649"/>
                  </a:lnTo>
                  <a:close/>
                </a:path>
              </a:pathLst>
            </a:custGeom>
            <a:solidFill>
              <a:srgbClr val="007198"/>
            </a:solidFill>
          </p:spPr>
          <p:txBody>
            <a:bodyPr wrap="square" lIns="0" tIns="0" rIns="0" bIns="0" rtlCol="0"/>
            <a:lstStyle/>
            <a:p>
              <a:endParaRPr/>
            </a:p>
          </p:txBody>
        </p:sp>
        <p:sp>
          <p:nvSpPr>
            <p:cNvPr id="9" name="object 9">
              <a:extLst>
                <a:ext uri="{FF2B5EF4-FFF2-40B4-BE49-F238E27FC236}">
                  <a16:creationId xmlns:a16="http://schemas.microsoft.com/office/drawing/2014/main" id="{EBE3C7D2-69E7-EB91-90AA-41F90365541F}"/>
                </a:ext>
              </a:extLst>
            </p:cNvPr>
            <p:cNvSpPr/>
            <p:nvPr/>
          </p:nvSpPr>
          <p:spPr>
            <a:xfrm>
              <a:off x="2956941" y="1275626"/>
              <a:ext cx="3044190" cy="116839"/>
            </a:xfrm>
            <a:custGeom>
              <a:avLst/>
              <a:gdLst/>
              <a:ahLst/>
              <a:cxnLst/>
              <a:rect l="l" t="t" r="r" b="b"/>
              <a:pathLst>
                <a:path w="3044190" h="116840">
                  <a:moveTo>
                    <a:pt x="0" y="116649"/>
                  </a:moveTo>
                  <a:lnTo>
                    <a:pt x="3043745" y="116649"/>
                  </a:lnTo>
                  <a:lnTo>
                    <a:pt x="3043745" y="0"/>
                  </a:lnTo>
                  <a:lnTo>
                    <a:pt x="0" y="0"/>
                  </a:lnTo>
                  <a:lnTo>
                    <a:pt x="0" y="116649"/>
                  </a:lnTo>
                  <a:close/>
                </a:path>
              </a:pathLst>
            </a:custGeom>
            <a:solidFill>
              <a:srgbClr val="83276A"/>
            </a:solidFill>
          </p:spPr>
          <p:txBody>
            <a:bodyPr wrap="square" lIns="0" tIns="0" rIns="0" bIns="0" rtlCol="0"/>
            <a:lstStyle/>
            <a:p>
              <a:endParaRPr/>
            </a:p>
          </p:txBody>
        </p:sp>
        <p:sp>
          <p:nvSpPr>
            <p:cNvPr id="10" name="object 10">
              <a:extLst>
                <a:ext uri="{FF2B5EF4-FFF2-40B4-BE49-F238E27FC236}">
                  <a16:creationId xmlns:a16="http://schemas.microsoft.com/office/drawing/2014/main" id="{5D817B5D-44C8-453E-7DA3-E96900C69A04}"/>
                </a:ext>
              </a:extLst>
            </p:cNvPr>
            <p:cNvSpPr/>
            <p:nvPr/>
          </p:nvSpPr>
          <p:spPr>
            <a:xfrm>
              <a:off x="6000686" y="1275626"/>
              <a:ext cx="3357245" cy="116839"/>
            </a:xfrm>
            <a:custGeom>
              <a:avLst/>
              <a:gdLst/>
              <a:ahLst/>
              <a:cxnLst/>
              <a:rect l="l" t="t" r="r" b="b"/>
              <a:pathLst>
                <a:path w="3357245" h="116840">
                  <a:moveTo>
                    <a:pt x="0" y="116649"/>
                  </a:moveTo>
                  <a:lnTo>
                    <a:pt x="3356749" y="116649"/>
                  </a:lnTo>
                  <a:lnTo>
                    <a:pt x="3356749" y="0"/>
                  </a:lnTo>
                  <a:lnTo>
                    <a:pt x="0" y="0"/>
                  </a:lnTo>
                  <a:lnTo>
                    <a:pt x="0" y="116649"/>
                  </a:lnTo>
                  <a:close/>
                </a:path>
              </a:pathLst>
            </a:custGeom>
            <a:solidFill>
              <a:srgbClr val="033B6A"/>
            </a:solidFill>
          </p:spPr>
          <p:txBody>
            <a:bodyPr wrap="square" lIns="0" tIns="0" rIns="0" bIns="0" rtlCol="0"/>
            <a:lstStyle/>
            <a:p>
              <a:endParaRPr/>
            </a:p>
          </p:txBody>
        </p:sp>
        <p:sp>
          <p:nvSpPr>
            <p:cNvPr id="11" name="object 11">
              <a:extLst>
                <a:ext uri="{FF2B5EF4-FFF2-40B4-BE49-F238E27FC236}">
                  <a16:creationId xmlns:a16="http://schemas.microsoft.com/office/drawing/2014/main" id="{F14F7FF6-E52D-309A-BEEA-A20AA64AB539}"/>
                </a:ext>
              </a:extLst>
            </p:cNvPr>
            <p:cNvSpPr/>
            <p:nvPr/>
          </p:nvSpPr>
          <p:spPr>
            <a:xfrm>
              <a:off x="9357436" y="1275626"/>
              <a:ext cx="2832100" cy="116839"/>
            </a:xfrm>
            <a:custGeom>
              <a:avLst/>
              <a:gdLst/>
              <a:ahLst/>
              <a:cxnLst/>
              <a:rect l="l" t="t" r="r" b="b"/>
              <a:pathLst>
                <a:path w="2832100" h="116840">
                  <a:moveTo>
                    <a:pt x="2831515" y="0"/>
                  </a:moveTo>
                  <a:lnTo>
                    <a:pt x="0" y="0"/>
                  </a:lnTo>
                  <a:lnTo>
                    <a:pt x="0" y="116649"/>
                  </a:lnTo>
                  <a:lnTo>
                    <a:pt x="2831515" y="116649"/>
                  </a:lnTo>
                  <a:lnTo>
                    <a:pt x="2831515" y="0"/>
                  </a:lnTo>
                  <a:close/>
                </a:path>
              </a:pathLst>
            </a:custGeom>
            <a:solidFill>
              <a:srgbClr val="1F6A84"/>
            </a:solidFill>
          </p:spPr>
          <p:txBody>
            <a:bodyPr wrap="square" lIns="0" tIns="0" rIns="0" bIns="0" rtlCol="0"/>
            <a:lstStyle/>
            <a:p>
              <a:endParaRPr/>
            </a:p>
          </p:txBody>
        </p:sp>
        <p:pic>
          <p:nvPicPr>
            <p:cNvPr id="12" name="object 12">
              <a:extLst>
                <a:ext uri="{FF2B5EF4-FFF2-40B4-BE49-F238E27FC236}">
                  <a16:creationId xmlns:a16="http://schemas.microsoft.com/office/drawing/2014/main" id="{5299C042-2622-E00A-047A-AD61D055A2BF}"/>
                </a:ext>
              </a:extLst>
            </p:cNvPr>
            <p:cNvPicPr/>
            <p:nvPr/>
          </p:nvPicPr>
          <p:blipFill>
            <a:blip r:embed="rId2" cstate="print"/>
            <a:stretch>
              <a:fillRect/>
            </a:stretch>
          </p:blipFill>
          <p:spPr>
            <a:xfrm>
              <a:off x="577773" y="266509"/>
              <a:ext cx="1845106" cy="917575"/>
            </a:xfrm>
            <a:prstGeom prst="rect">
              <a:avLst/>
            </a:prstGeom>
          </p:spPr>
        </p:pic>
      </p:grpSp>
      <p:sp>
        <p:nvSpPr>
          <p:cNvPr id="14" name="object 14">
            <a:extLst>
              <a:ext uri="{FF2B5EF4-FFF2-40B4-BE49-F238E27FC236}">
                <a16:creationId xmlns:a16="http://schemas.microsoft.com/office/drawing/2014/main" id="{8FEA9E40-7E32-1958-EC13-F13A39CED7DE}"/>
              </a:ext>
            </a:extLst>
          </p:cNvPr>
          <p:cNvSpPr txBox="1">
            <a:spLocks noGrp="1"/>
          </p:cNvSpPr>
          <p:nvPr>
            <p:ph type="ftr" sz="quarter" idx="5"/>
          </p:nvPr>
        </p:nvSpPr>
        <p:spPr>
          <a:xfrm>
            <a:off x="4038212" y="6622993"/>
            <a:ext cx="4113033" cy="205184"/>
          </a:xfrm>
          <a:prstGeom prst="rect">
            <a:avLst/>
          </a:prstGeom>
        </p:spPr>
        <p:txBody>
          <a:bodyPr vert="horz" wrap="square" lIns="0" tIns="0" rIns="0" bIns="0" rtlCol="0">
            <a:spAutoFit/>
          </a:bodyPr>
          <a:lstStyle/>
          <a:p>
            <a:pPr marL="12700">
              <a:lnSpc>
                <a:spcPts val="1645"/>
              </a:lnSpc>
            </a:pPr>
            <a:r>
              <a:rPr lang="en-US" dirty="0"/>
              <a:t>2027</a:t>
            </a:r>
            <a:r>
              <a:rPr lang="en-US" spc="360" dirty="0"/>
              <a:t> </a:t>
            </a:r>
            <a:r>
              <a:rPr dirty="0"/>
              <a:t>|</a:t>
            </a:r>
            <a:r>
              <a:rPr spc="310" dirty="0"/>
              <a:t> </a:t>
            </a:r>
            <a:r>
              <a:rPr dirty="0"/>
              <a:t>American</a:t>
            </a:r>
            <a:r>
              <a:rPr spc="-70" dirty="0"/>
              <a:t> </a:t>
            </a:r>
            <a:r>
              <a:rPr dirty="0"/>
              <a:t>Academy</a:t>
            </a:r>
            <a:r>
              <a:rPr spc="-10" dirty="0"/>
              <a:t> </a:t>
            </a:r>
            <a:r>
              <a:rPr dirty="0"/>
              <a:t>of</a:t>
            </a:r>
            <a:r>
              <a:rPr spc="-10" dirty="0"/>
              <a:t> </a:t>
            </a:r>
            <a:r>
              <a:rPr dirty="0"/>
              <a:t>Implant</a:t>
            </a:r>
            <a:r>
              <a:rPr spc="-15" dirty="0"/>
              <a:t> </a:t>
            </a:r>
            <a:r>
              <a:rPr dirty="0"/>
              <a:t>Dentistry</a:t>
            </a:r>
            <a:r>
              <a:rPr spc="365" dirty="0"/>
              <a:t> </a:t>
            </a:r>
            <a:endParaRPr spc="-50" dirty="0"/>
          </a:p>
        </p:txBody>
      </p:sp>
      <p:sp>
        <p:nvSpPr>
          <p:cNvPr id="15" name="object 2">
            <a:extLst>
              <a:ext uri="{FF2B5EF4-FFF2-40B4-BE49-F238E27FC236}">
                <a16:creationId xmlns:a16="http://schemas.microsoft.com/office/drawing/2014/main" id="{EED7F534-D835-8883-AD8F-C8CB53682967}"/>
              </a:ext>
            </a:extLst>
          </p:cNvPr>
          <p:cNvSpPr txBox="1">
            <a:spLocks/>
          </p:cNvSpPr>
          <p:nvPr/>
        </p:nvSpPr>
        <p:spPr>
          <a:xfrm>
            <a:off x="2956941" y="530889"/>
            <a:ext cx="10130563" cy="443711"/>
          </a:xfrm>
          <a:prstGeom prst="rect">
            <a:avLst/>
          </a:prstGeom>
        </p:spPr>
        <p:txBody>
          <a:bodyPr vert="horz" wrap="square" lIns="0" tIns="12700" rIns="0" bIns="0" rtlCol="0">
            <a:spAutoFit/>
          </a:bodyPr>
          <a:lstStyle>
            <a:lvl1pPr>
              <a:defRPr sz="2900" b="1" i="0">
                <a:solidFill>
                  <a:srgbClr val="00589D"/>
                </a:solidFill>
                <a:latin typeface="Arial"/>
                <a:ea typeface="+mj-ea"/>
                <a:cs typeface="Arial"/>
              </a:defRPr>
            </a:lvl1pPr>
          </a:lstStyle>
          <a:p>
            <a:pPr marL="19050">
              <a:spcBef>
                <a:spcPts val="100"/>
              </a:spcBef>
            </a:pPr>
            <a:r>
              <a:rPr lang="en-US" sz="2800" dirty="0">
                <a:solidFill>
                  <a:srgbClr val="007198"/>
                </a:solidFill>
              </a:rPr>
              <a:t>Candidate Number: </a:t>
            </a:r>
            <a:r>
              <a:rPr lang="en-US" sz="2800" dirty="0">
                <a:solidFill>
                  <a:srgbClr val="83276A"/>
                </a:solidFill>
              </a:rPr>
              <a:t>{Candidate number}</a:t>
            </a:r>
          </a:p>
        </p:txBody>
      </p:sp>
      <p:sp>
        <p:nvSpPr>
          <p:cNvPr id="17" name="object 13">
            <a:extLst>
              <a:ext uri="{FF2B5EF4-FFF2-40B4-BE49-F238E27FC236}">
                <a16:creationId xmlns:a16="http://schemas.microsoft.com/office/drawing/2014/main" id="{BE4E5C0F-4C8C-CA64-14EC-817E3C7B831E}"/>
              </a:ext>
            </a:extLst>
          </p:cNvPr>
          <p:cNvSpPr txBox="1"/>
          <p:nvPr/>
        </p:nvSpPr>
        <p:spPr>
          <a:xfrm>
            <a:off x="1295400" y="1458219"/>
            <a:ext cx="8991600" cy="874598"/>
          </a:xfrm>
          <a:prstGeom prst="rect">
            <a:avLst/>
          </a:prstGeom>
        </p:spPr>
        <p:txBody>
          <a:bodyPr vert="horz" wrap="square" lIns="0" tIns="12700" rIns="0" bIns="0" rtlCol="0">
            <a:spAutoFit/>
          </a:bodyPr>
          <a:lstStyle/>
          <a:p>
            <a:pPr marL="298450" marR="5080" indent="-285750" algn="ctr">
              <a:spcBef>
                <a:spcPts val="120"/>
              </a:spcBef>
              <a:buFont typeface="Wingdings" panose="05000000000000000000" pitchFamily="2" charset="2"/>
              <a:buChar char="Ø"/>
            </a:pPr>
            <a:r>
              <a:rPr lang="en-US" sz="3200" dirty="0">
                <a:solidFill>
                  <a:srgbClr val="83276A"/>
                </a:solidFill>
                <a:effectLst>
                  <a:outerShdw blurRad="38100" dist="38100" dir="2700000" algn="tl">
                    <a:srgbClr val="000000">
                      <a:alpha val="43137"/>
                    </a:srgbClr>
                  </a:outerShdw>
                </a:effectLst>
                <a:latin typeface="Arial"/>
                <a:cs typeface="Arial"/>
              </a:rPr>
              <a:t>Implant Selection Rationale</a:t>
            </a:r>
            <a:br>
              <a:rPr lang="en-US" sz="2400" dirty="0">
                <a:solidFill>
                  <a:srgbClr val="221F1F"/>
                </a:solidFill>
                <a:latin typeface="Arial"/>
                <a:cs typeface="Arial"/>
              </a:rPr>
            </a:br>
            <a:endParaRPr lang="en-US" sz="2400" dirty="0">
              <a:latin typeface="Arial"/>
              <a:cs typeface="Arial"/>
            </a:endParaRPr>
          </a:p>
        </p:txBody>
      </p:sp>
      <p:sp>
        <p:nvSpPr>
          <p:cNvPr id="2" name="TextBox 1">
            <a:extLst>
              <a:ext uri="{FF2B5EF4-FFF2-40B4-BE49-F238E27FC236}">
                <a16:creationId xmlns:a16="http://schemas.microsoft.com/office/drawing/2014/main" id="{8A272093-5731-F0B8-A99D-DD2440A90023}"/>
              </a:ext>
            </a:extLst>
          </p:cNvPr>
          <p:cNvSpPr txBox="1"/>
          <p:nvPr/>
        </p:nvSpPr>
        <p:spPr>
          <a:xfrm>
            <a:off x="62861" y="1963485"/>
            <a:ext cx="11900539" cy="646331"/>
          </a:xfrm>
          <a:prstGeom prst="rect">
            <a:avLst/>
          </a:prstGeom>
          <a:noFill/>
        </p:spPr>
        <p:txBody>
          <a:bodyPr wrap="square" rtlCol="0">
            <a:spAutoFit/>
          </a:bodyPr>
          <a:lstStyle/>
          <a:p>
            <a:pPr algn="ctr"/>
            <a:r>
              <a:rPr lang="en-US" sz="1100" b="0" i="0" u="none" strike="noStrike" baseline="0" dirty="0">
                <a:solidFill>
                  <a:srgbClr val="000000"/>
                </a:solidFill>
                <a:latin typeface="Arial" panose="020B0604020202020204" pitchFamily="34" charset="0"/>
              </a:rPr>
              <a:t>Describe the rationale for the implant(s) selected.</a:t>
            </a:r>
            <a:r>
              <a:rPr lang="en-US" sz="1800" b="0" i="0" u="none" strike="noStrike" baseline="0" dirty="0">
                <a:solidFill>
                  <a:srgbClr val="000000"/>
                </a:solidFill>
                <a:latin typeface="Arial" panose="020B0604020202020204" pitchFamily="34" charset="0"/>
              </a:rPr>
              <a:t>	</a:t>
            </a:r>
          </a:p>
          <a:p>
            <a:pPr algn="ctr"/>
            <a:r>
              <a:rPr lang="en-US" sz="1800" b="0" i="0" u="none" strike="noStrike" baseline="0" dirty="0">
                <a:solidFill>
                  <a:srgbClr val="000000"/>
                </a:solidFill>
                <a:latin typeface="Arial" panose="020B0604020202020204" pitchFamily="34" charset="0"/>
              </a:rPr>
              <a:t>	</a:t>
            </a:r>
          </a:p>
        </p:txBody>
      </p:sp>
      <p:sp>
        <p:nvSpPr>
          <p:cNvPr id="13" name="TextBox 12">
            <a:extLst>
              <a:ext uri="{FF2B5EF4-FFF2-40B4-BE49-F238E27FC236}">
                <a16:creationId xmlns:a16="http://schemas.microsoft.com/office/drawing/2014/main" id="{DE5BD1DF-C7CF-3BB0-1532-40D83AE4C668}"/>
              </a:ext>
            </a:extLst>
          </p:cNvPr>
          <p:cNvSpPr txBox="1"/>
          <p:nvPr/>
        </p:nvSpPr>
        <p:spPr>
          <a:xfrm>
            <a:off x="373420" y="2438004"/>
            <a:ext cx="11132297" cy="369332"/>
          </a:xfrm>
          <a:prstGeom prst="rect">
            <a:avLst/>
          </a:prstGeom>
          <a:noFill/>
        </p:spPr>
        <p:txBody>
          <a:bodyPr wrap="square" rtlCol="0">
            <a:spAutoFit/>
          </a:bodyPr>
          <a:lstStyle/>
          <a:p>
            <a:r>
              <a:rPr lang="en-US" sz="1800" dirty="0">
                <a:solidFill>
                  <a:srgbClr val="221F1F"/>
                </a:solidFill>
                <a:latin typeface="Arial"/>
                <a:cs typeface="Arial"/>
              </a:rPr>
              <a:t>Copy your text here using the same font and size.</a:t>
            </a:r>
            <a:endParaRPr lang="en-US" dirty="0"/>
          </a:p>
        </p:txBody>
      </p:sp>
    </p:spTree>
    <p:extLst>
      <p:ext uri="{BB962C8B-B14F-4D97-AF65-F5344CB8AC3E}">
        <p14:creationId xmlns:p14="http://schemas.microsoft.com/office/powerpoint/2010/main" val="44224968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6F9F75-54C2-68B5-95A8-AF9EFE321618}"/>
            </a:ext>
          </a:extLst>
        </p:cNvPr>
        <p:cNvGrpSpPr/>
        <p:nvPr/>
      </p:nvGrpSpPr>
      <p:grpSpPr>
        <a:xfrm>
          <a:off x="0" y="0"/>
          <a:ext cx="0" cy="0"/>
          <a:chOff x="0" y="0"/>
          <a:chExt cx="0" cy="0"/>
        </a:xfrm>
      </p:grpSpPr>
      <p:grpSp>
        <p:nvGrpSpPr>
          <p:cNvPr id="3" name="object 3">
            <a:extLst>
              <a:ext uri="{FF2B5EF4-FFF2-40B4-BE49-F238E27FC236}">
                <a16:creationId xmlns:a16="http://schemas.microsoft.com/office/drawing/2014/main" id="{01060866-8315-28DF-8AEF-531634A7D4C9}"/>
              </a:ext>
            </a:extLst>
          </p:cNvPr>
          <p:cNvGrpSpPr/>
          <p:nvPr/>
        </p:nvGrpSpPr>
        <p:grpSpPr>
          <a:xfrm>
            <a:off x="0" y="0"/>
            <a:ext cx="12189460" cy="1392555"/>
            <a:chOff x="0" y="0"/>
            <a:chExt cx="12189460" cy="1392555"/>
          </a:xfrm>
        </p:grpSpPr>
        <p:sp>
          <p:nvSpPr>
            <p:cNvPr id="4" name="object 4">
              <a:extLst>
                <a:ext uri="{FF2B5EF4-FFF2-40B4-BE49-F238E27FC236}">
                  <a16:creationId xmlns:a16="http://schemas.microsoft.com/office/drawing/2014/main" id="{C6F90DCE-9C36-4203-149F-C0C2A8F025EB}"/>
                </a:ext>
              </a:extLst>
            </p:cNvPr>
            <p:cNvSpPr/>
            <p:nvPr/>
          </p:nvSpPr>
          <p:spPr>
            <a:xfrm>
              <a:off x="0" y="0"/>
              <a:ext cx="12189460" cy="1375410"/>
            </a:xfrm>
            <a:custGeom>
              <a:avLst/>
              <a:gdLst/>
              <a:ahLst/>
              <a:cxnLst/>
              <a:rect l="l" t="t" r="r" b="b"/>
              <a:pathLst>
                <a:path w="12189460" h="1375410">
                  <a:moveTo>
                    <a:pt x="12188952" y="0"/>
                  </a:moveTo>
                  <a:lnTo>
                    <a:pt x="10822457" y="0"/>
                  </a:lnTo>
                  <a:lnTo>
                    <a:pt x="0" y="0"/>
                  </a:lnTo>
                  <a:lnTo>
                    <a:pt x="0" y="226783"/>
                  </a:lnTo>
                  <a:lnTo>
                    <a:pt x="10822457" y="226783"/>
                  </a:lnTo>
                  <a:lnTo>
                    <a:pt x="10822457" y="1375003"/>
                  </a:lnTo>
                  <a:lnTo>
                    <a:pt x="12188952" y="1375003"/>
                  </a:lnTo>
                  <a:lnTo>
                    <a:pt x="12188952" y="226783"/>
                  </a:lnTo>
                  <a:lnTo>
                    <a:pt x="12188952" y="0"/>
                  </a:lnTo>
                  <a:close/>
                </a:path>
              </a:pathLst>
            </a:custGeom>
            <a:solidFill>
              <a:srgbClr val="007699"/>
            </a:solidFill>
          </p:spPr>
          <p:txBody>
            <a:bodyPr wrap="square" lIns="0" tIns="0" rIns="0" bIns="0" rtlCol="0"/>
            <a:lstStyle/>
            <a:p>
              <a:endParaRPr/>
            </a:p>
          </p:txBody>
        </p:sp>
        <p:sp>
          <p:nvSpPr>
            <p:cNvPr id="5" name="object 5">
              <a:extLst>
                <a:ext uri="{FF2B5EF4-FFF2-40B4-BE49-F238E27FC236}">
                  <a16:creationId xmlns:a16="http://schemas.microsoft.com/office/drawing/2014/main" id="{0C5D8E2F-B080-9EAB-1A79-49904D0FD808}"/>
                </a:ext>
              </a:extLst>
            </p:cNvPr>
            <p:cNvSpPr/>
            <p:nvPr/>
          </p:nvSpPr>
          <p:spPr>
            <a:xfrm>
              <a:off x="10822457" y="1368653"/>
              <a:ext cx="1366520" cy="12700"/>
            </a:xfrm>
            <a:custGeom>
              <a:avLst/>
              <a:gdLst/>
              <a:ahLst/>
              <a:cxnLst/>
              <a:rect l="l" t="t" r="r" b="b"/>
              <a:pathLst>
                <a:path w="1366520" h="12700">
                  <a:moveTo>
                    <a:pt x="0" y="12700"/>
                  </a:moveTo>
                  <a:lnTo>
                    <a:pt x="1366494" y="12700"/>
                  </a:lnTo>
                  <a:lnTo>
                    <a:pt x="1366494" y="0"/>
                  </a:lnTo>
                  <a:lnTo>
                    <a:pt x="0" y="0"/>
                  </a:lnTo>
                  <a:lnTo>
                    <a:pt x="0" y="12700"/>
                  </a:lnTo>
                  <a:close/>
                </a:path>
              </a:pathLst>
            </a:custGeom>
            <a:solidFill>
              <a:srgbClr val="FFFFFF"/>
            </a:solidFill>
          </p:spPr>
          <p:txBody>
            <a:bodyPr wrap="square" lIns="0" tIns="0" rIns="0" bIns="0" rtlCol="0"/>
            <a:lstStyle/>
            <a:p>
              <a:endParaRPr/>
            </a:p>
          </p:txBody>
        </p:sp>
        <p:sp>
          <p:nvSpPr>
            <p:cNvPr id="6" name="object 6">
              <a:extLst>
                <a:ext uri="{FF2B5EF4-FFF2-40B4-BE49-F238E27FC236}">
                  <a16:creationId xmlns:a16="http://schemas.microsoft.com/office/drawing/2014/main" id="{8192CA45-1635-C0A7-2D7D-F39E4E565B9A}"/>
                </a:ext>
              </a:extLst>
            </p:cNvPr>
            <p:cNvSpPr/>
            <p:nvPr/>
          </p:nvSpPr>
          <p:spPr>
            <a:xfrm>
              <a:off x="10822457" y="0"/>
              <a:ext cx="0" cy="1375410"/>
            </a:xfrm>
            <a:custGeom>
              <a:avLst/>
              <a:gdLst/>
              <a:ahLst/>
              <a:cxnLst/>
              <a:rect l="l" t="t" r="r" b="b"/>
              <a:pathLst>
                <a:path h="1375410">
                  <a:moveTo>
                    <a:pt x="0" y="0"/>
                  </a:moveTo>
                  <a:lnTo>
                    <a:pt x="0" y="1375003"/>
                  </a:lnTo>
                </a:path>
              </a:pathLst>
            </a:custGeom>
            <a:ln w="12700">
              <a:solidFill>
                <a:srgbClr val="FFFFFF"/>
              </a:solidFill>
            </a:ln>
          </p:spPr>
          <p:txBody>
            <a:bodyPr wrap="square" lIns="0" tIns="0" rIns="0" bIns="0" rtlCol="0"/>
            <a:lstStyle/>
            <a:p>
              <a:endParaRPr/>
            </a:p>
          </p:txBody>
        </p:sp>
        <p:sp>
          <p:nvSpPr>
            <p:cNvPr id="7" name="object 7">
              <a:extLst>
                <a:ext uri="{FF2B5EF4-FFF2-40B4-BE49-F238E27FC236}">
                  <a16:creationId xmlns:a16="http://schemas.microsoft.com/office/drawing/2014/main" id="{CF605F87-A9BF-363B-070B-2CD215C45743}"/>
                </a:ext>
              </a:extLst>
            </p:cNvPr>
            <p:cNvSpPr/>
            <p:nvPr/>
          </p:nvSpPr>
          <p:spPr>
            <a:xfrm>
              <a:off x="10822461" y="8511"/>
              <a:ext cx="1366520" cy="1366520"/>
            </a:xfrm>
            <a:custGeom>
              <a:avLst/>
              <a:gdLst/>
              <a:ahLst/>
              <a:cxnLst/>
              <a:rect l="l" t="t" r="r" b="b"/>
              <a:pathLst>
                <a:path w="1366520" h="1366520">
                  <a:moveTo>
                    <a:pt x="1366494" y="0"/>
                  </a:moveTo>
                  <a:lnTo>
                    <a:pt x="0" y="1366494"/>
                  </a:lnTo>
                  <a:lnTo>
                    <a:pt x="1366494" y="1366494"/>
                  </a:lnTo>
                  <a:lnTo>
                    <a:pt x="1366494" y="0"/>
                  </a:lnTo>
                  <a:close/>
                </a:path>
              </a:pathLst>
            </a:custGeom>
            <a:solidFill>
              <a:srgbClr val="004E66"/>
            </a:solidFill>
          </p:spPr>
          <p:txBody>
            <a:bodyPr wrap="square" lIns="0" tIns="0" rIns="0" bIns="0" rtlCol="0"/>
            <a:lstStyle/>
            <a:p>
              <a:endParaRPr/>
            </a:p>
          </p:txBody>
        </p:sp>
        <p:sp>
          <p:nvSpPr>
            <p:cNvPr id="8" name="object 8">
              <a:extLst>
                <a:ext uri="{FF2B5EF4-FFF2-40B4-BE49-F238E27FC236}">
                  <a16:creationId xmlns:a16="http://schemas.microsoft.com/office/drawing/2014/main" id="{1052D118-766B-7F1C-2275-55BA0C916052}"/>
                </a:ext>
              </a:extLst>
            </p:cNvPr>
            <p:cNvSpPr/>
            <p:nvPr/>
          </p:nvSpPr>
          <p:spPr>
            <a:xfrm>
              <a:off x="0" y="1275626"/>
              <a:ext cx="2957195" cy="116839"/>
            </a:xfrm>
            <a:custGeom>
              <a:avLst/>
              <a:gdLst/>
              <a:ahLst/>
              <a:cxnLst/>
              <a:rect l="l" t="t" r="r" b="b"/>
              <a:pathLst>
                <a:path w="2957195" h="116840">
                  <a:moveTo>
                    <a:pt x="0" y="116649"/>
                  </a:moveTo>
                  <a:lnTo>
                    <a:pt x="2956941" y="116649"/>
                  </a:lnTo>
                  <a:lnTo>
                    <a:pt x="2956941" y="0"/>
                  </a:lnTo>
                  <a:lnTo>
                    <a:pt x="0" y="0"/>
                  </a:lnTo>
                  <a:lnTo>
                    <a:pt x="0" y="116649"/>
                  </a:lnTo>
                  <a:close/>
                </a:path>
              </a:pathLst>
            </a:custGeom>
            <a:solidFill>
              <a:srgbClr val="007198"/>
            </a:solidFill>
          </p:spPr>
          <p:txBody>
            <a:bodyPr wrap="square" lIns="0" tIns="0" rIns="0" bIns="0" rtlCol="0"/>
            <a:lstStyle/>
            <a:p>
              <a:endParaRPr/>
            </a:p>
          </p:txBody>
        </p:sp>
        <p:sp>
          <p:nvSpPr>
            <p:cNvPr id="9" name="object 9">
              <a:extLst>
                <a:ext uri="{FF2B5EF4-FFF2-40B4-BE49-F238E27FC236}">
                  <a16:creationId xmlns:a16="http://schemas.microsoft.com/office/drawing/2014/main" id="{5DDCF9E6-F353-BB28-935D-A8CBAB1ABE94}"/>
                </a:ext>
              </a:extLst>
            </p:cNvPr>
            <p:cNvSpPr/>
            <p:nvPr/>
          </p:nvSpPr>
          <p:spPr>
            <a:xfrm>
              <a:off x="2956941" y="1275626"/>
              <a:ext cx="3044190" cy="116839"/>
            </a:xfrm>
            <a:custGeom>
              <a:avLst/>
              <a:gdLst/>
              <a:ahLst/>
              <a:cxnLst/>
              <a:rect l="l" t="t" r="r" b="b"/>
              <a:pathLst>
                <a:path w="3044190" h="116840">
                  <a:moveTo>
                    <a:pt x="0" y="116649"/>
                  </a:moveTo>
                  <a:lnTo>
                    <a:pt x="3043745" y="116649"/>
                  </a:lnTo>
                  <a:lnTo>
                    <a:pt x="3043745" y="0"/>
                  </a:lnTo>
                  <a:lnTo>
                    <a:pt x="0" y="0"/>
                  </a:lnTo>
                  <a:lnTo>
                    <a:pt x="0" y="116649"/>
                  </a:lnTo>
                  <a:close/>
                </a:path>
              </a:pathLst>
            </a:custGeom>
            <a:solidFill>
              <a:srgbClr val="83276A"/>
            </a:solidFill>
          </p:spPr>
          <p:txBody>
            <a:bodyPr wrap="square" lIns="0" tIns="0" rIns="0" bIns="0" rtlCol="0"/>
            <a:lstStyle/>
            <a:p>
              <a:endParaRPr/>
            </a:p>
          </p:txBody>
        </p:sp>
        <p:sp>
          <p:nvSpPr>
            <p:cNvPr id="10" name="object 10">
              <a:extLst>
                <a:ext uri="{FF2B5EF4-FFF2-40B4-BE49-F238E27FC236}">
                  <a16:creationId xmlns:a16="http://schemas.microsoft.com/office/drawing/2014/main" id="{D3399D13-EC4E-2391-E08F-891BEA7FDFA7}"/>
                </a:ext>
              </a:extLst>
            </p:cNvPr>
            <p:cNvSpPr/>
            <p:nvPr/>
          </p:nvSpPr>
          <p:spPr>
            <a:xfrm>
              <a:off x="6000686" y="1275626"/>
              <a:ext cx="3357245" cy="116839"/>
            </a:xfrm>
            <a:custGeom>
              <a:avLst/>
              <a:gdLst/>
              <a:ahLst/>
              <a:cxnLst/>
              <a:rect l="l" t="t" r="r" b="b"/>
              <a:pathLst>
                <a:path w="3357245" h="116840">
                  <a:moveTo>
                    <a:pt x="0" y="116649"/>
                  </a:moveTo>
                  <a:lnTo>
                    <a:pt x="3356749" y="116649"/>
                  </a:lnTo>
                  <a:lnTo>
                    <a:pt x="3356749" y="0"/>
                  </a:lnTo>
                  <a:lnTo>
                    <a:pt x="0" y="0"/>
                  </a:lnTo>
                  <a:lnTo>
                    <a:pt x="0" y="116649"/>
                  </a:lnTo>
                  <a:close/>
                </a:path>
              </a:pathLst>
            </a:custGeom>
            <a:solidFill>
              <a:srgbClr val="033B6A"/>
            </a:solidFill>
          </p:spPr>
          <p:txBody>
            <a:bodyPr wrap="square" lIns="0" tIns="0" rIns="0" bIns="0" rtlCol="0"/>
            <a:lstStyle/>
            <a:p>
              <a:endParaRPr/>
            </a:p>
          </p:txBody>
        </p:sp>
        <p:sp>
          <p:nvSpPr>
            <p:cNvPr id="11" name="object 11">
              <a:extLst>
                <a:ext uri="{FF2B5EF4-FFF2-40B4-BE49-F238E27FC236}">
                  <a16:creationId xmlns:a16="http://schemas.microsoft.com/office/drawing/2014/main" id="{515559DC-D044-C7DB-77D5-62F2C91973D4}"/>
                </a:ext>
              </a:extLst>
            </p:cNvPr>
            <p:cNvSpPr/>
            <p:nvPr/>
          </p:nvSpPr>
          <p:spPr>
            <a:xfrm>
              <a:off x="9357436" y="1275626"/>
              <a:ext cx="2832100" cy="116839"/>
            </a:xfrm>
            <a:custGeom>
              <a:avLst/>
              <a:gdLst/>
              <a:ahLst/>
              <a:cxnLst/>
              <a:rect l="l" t="t" r="r" b="b"/>
              <a:pathLst>
                <a:path w="2832100" h="116840">
                  <a:moveTo>
                    <a:pt x="2831515" y="0"/>
                  </a:moveTo>
                  <a:lnTo>
                    <a:pt x="0" y="0"/>
                  </a:lnTo>
                  <a:lnTo>
                    <a:pt x="0" y="116649"/>
                  </a:lnTo>
                  <a:lnTo>
                    <a:pt x="2831515" y="116649"/>
                  </a:lnTo>
                  <a:lnTo>
                    <a:pt x="2831515" y="0"/>
                  </a:lnTo>
                  <a:close/>
                </a:path>
              </a:pathLst>
            </a:custGeom>
            <a:solidFill>
              <a:srgbClr val="1F6A84"/>
            </a:solidFill>
          </p:spPr>
          <p:txBody>
            <a:bodyPr wrap="square" lIns="0" tIns="0" rIns="0" bIns="0" rtlCol="0"/>
            <a:lstStyle/>
            <a:p>
              <a:endParaRPr/>
            </a:p>
          </p:txBody>
        </p:sp>
        <p:pic>
          <p:nvPicPr>
            <p:cNvPr id="12" name="object 12">
              <a:extLst>
                <a:ext uri="{FF2B5EF4-FFF2-40B4-BE49-F238E27FC236}">
                  <a16:creationId xmlns:a16="http://schemas.microsoft.com/office/drawing/2014/main" id="{54B0ED02-3C66-9297-FF11-8F3E7B941C74}"/>
                </a:ext>
              </a:extLst>
            </p:cNvPr>
            <p:cNvPicPr/>
            <p:nvPr/>
          </p:nvPicPr>
          <p:blipFill>
            <a:blip r:embed="rId2" cstate="print"/>
            <a:stretch>
              <a:fillRect/>
            </a:stretch>
          </p:blipFill>
          <p:spPr>
            <a:xfrm>
              <a:off x="577773" y="266509"/>
              <a:ext cx="1845106" cy="917575"/>
            </a:xfrm>
            <a:prstGeom prst="rect">
              <a:avLst/>
            </a:prstGeom>
          </p:spPr>
        </p:pic>
      </p:grpSp>
      <p:sp>
        <p:nvSpPr>
          <p:cNvPr id="14" name="object 14">
            <a:extLst>
              <a:ext uri="{FF2B5EF4-FFF2-40B4-BE49-F238E27FC236}">
                <a16:creationId xmlns:a16="http://schemas.microsoft.com/office/drawing/2014/main" id="{C6725FD2-F6B0-961B-CC77-8C9D77BBA297}"/>
              </a:ext>
            </a:extLst>
          </p:cNvPr>
          <p:cNvSpPr txBox="1">
            <a:spLocks noGrp="1"/>
          </p:cNvSpPr>
          <p:nvPr>
            <p:ph type="ftr" sz="quarter" idx="5"/>
          </p:nvPr>
        </p:nvSpPr>
        <p:spPr>
          <a:xfrm>
            <a:off x="4038212" y="6622993"/>
            <a:ext cx="4113033" cy="205184"/>
          </a:xfrm>
          <a:prstGeom prst="rect">
            <a:avLst/>
          </a:prstGeom>
        </p:spPr>
        <p:txBody>
          <a:bodyPr vert="horz" wrap="square" lIns="0" tIns="0" rIns="0" bIns="0" rtlCol="0">
            <a:spAutoFit/>
          </a:bodyPr>
          <a:lstStyle/>
          <a:p>
            <a:pPr marL="12700">
              <a:lnSpc>
                <a:spcPts val="1645"/>
              </a:lnSpc>
            </a:pPr>
            <a:r>
              <a:rPr lang="en-US" dirty="0"/>
              <a:t>2027</a:t>
            </a:r>
            <a:r>
              <a:rPr lang="en-US" spc="360" dirty="0"/>
              <a:t> </a:t>
            </a:r>
            <a:r>
              <a:rPr dirty="0"/>
              <a:t>|</a:t>
            </a:r>
            <a:r>
              <a:rPr spc="310" dirty="0"/>
              <a:t> </a:t>
            </a:r>
            <a:r>
              <a:rPr dirty="0"/>
              <a:t>American</a:t>
            </a:r>
            <a:r>
              <a:rPr spc="-70" dirty="0"/>
              <a:t> </a:t>
            </a:r>
            <a:r>
              <a:rPr dirty="0"/>
              <a:t>Academy</a:t>
            </a:r>
            <a:r>
              <a:rPr spc="-10" dirty="0"/>
              <a:t> </a:t>
            </a:r>
            <a:r>
              <a:rPr dirty="0"/>
              <a:t>of</a:t>
            </a:r>
            <a:r>
              <a:rPr spc="-10" dirty="0"/>
              <a:t> </a:t>
            </a:r>
            <a:r>
              <a:rPr dirty="0"/>
              <a:t>Implant</a:t>
            </a:r>
            <a:r>
              <a:rPr spc="-15" dirty="0"/>
              <a:t> </a:t>
            </a:r>
            <a:r>
              <a:rPr dirty="0"/>
              <a:t>Dentistry</a:t>
            </a:r>
            <a:r>
              <a:rPr spc="365" dirty="0"/>
              <a:t> </a:t>
            </a:r>
            <a:endParaRPr spc="-50" dirty="0"/>
          </a:p>
        </p:txBody>
      </p:sp>
      <p:sp>
        <p:nvSpPr>
          <p:cNvPr id="15" name="object 2">
            <a:extLst>
              <a:ext uri="{FF2B5EF4-FFF2-40B4-BE49-F238E27FC236}">
                <a16:creationId xmlns:a16="http://schemas.microsoft.com/office/drawing/2014/main" id="{4FF2D498-6ADB-53CD-D33D-1EFA84977FC6}"/>
              </a:ext>
            </a:extLst>
          </p:cNvPr>
          <p:cNvSpPr txBox="1">
            <a:spLocks/>
          </p:cNvSpPr>
          <p:nvPr/>
        </p:nvSpPr>
        <p:spPr>
          <a:xfrm>
            <a:off x="2956941" y="530889"/>
            <a:ext cx="10130563" cy="443711"/>
          </a:xfrm>
          <a:prstGeom prst="rect">
            <a:avLst/>
          </a:prstGeom>
        </p:spPr>
        <p:txBody>
          <a:bodyPr vert="horz" wrap="square" lIns="0" tIns="12700" rIns="0" bIns="0" rtlCol="0">
            <a:spAutoFit/>
          </a:bodyPr>
          <a:lstStyle>
            <a:lvl1pPr>
              <a:defRPr sz="2900" b="1" i="0">
                <a:solidFill>
                  <a:srgbClr val="00589D"/>
                </a:solidFill>
                <a:latin typeface="Arial"/>
                <a:ea typeface="+mj-ea"/>
                <a:cs typeface="Arial"/>
              </a:defRPr>
            </a:lvl1pPr>
          </a:lstStyle>
          <a:p>
            <a:pPr marL="19050">
              <a:spcBef>
                <a:spcPts val="100"/>
              </a:spcBef>
            </a:pPr>
            <a:r>
              <a:rPr lang="en-US" sz="2800" dirty="0">
                <a:solidFill>
                  <a:srgbClr val="007198"/>
                </a:solidFill>
              </a:rPr>
              <a:t>Candidate Number: </a:t>
            </a:r>
            <a:r>
              <a:rPr lang="en-US" sz="2800" dirty="0">
                <a:solidFill>
                  <a:srgbClr val="83276A"/>
                </a:solidFill>
              </a:rPr>
              <a:t>{Candidate number}</a:t>
            </a:r>
          </a:p>
        </p:txBody>
      </p:sp>
      <p:sp>
        <p:nvSpPr>
          <p:cNvPr id="17" name="object 13">
            <a:extLst>
              <a:ext uri="{FF2B5EF4-FFF2-40B4-BE49-F238E27FC236}">
                <a16:creationId xmlns:a16="http://schemas.microsoft.com/office/drawing/2014/main" id="{FE57FF39-CDFE-E567-D4BD-5E975F0DE09C}"/>
              </a:ext>
            </a:extLst>
          </p:cNvPr>
          <p:cNvSpPr txBox="1"/>
          <p:nvPr/>
        </p:nvSpPr>
        <p:spPr>
          <a:xfrm>
            <a:off x="1295400" y="1458219"/>
            <a:ext cx="8991600" cy="874598"/>
          </a:xfrm>
          <a:prstGeom prst="rect">
            <a:avLst/>
          </a:prstGeom>
        </p:spPr>
        <p:txBody>
          <a:bodyPr vert="horz" wrap="square" lIns="0" tIns="12700" rIns="0" bIns="0" rtlCol="0">
            <a:spAutoFit/>
          </a:bodyPr>
          <a:lstStyle/>
          <a:p>
            <a:pPr marL="298450" marR="5080" indent="-285750" algn="ctr">
              <a:spcBef>
                <a:spcPts val="120"/>
              </a:spcBef>
              <a:buFont typeface="Wingdings" panose="05000000000000000000" pitchFamily="2" charset="2"/>
              <a:buChar char="Ø"/>
            </a:pPr>
            <a:r>
              <a:rPr lang="en-US" sz="3200" dirty="0">
                <a:solidFill>
                  <a:srgbClr val="83276A"/>
                </a:solidFill>
                <a:effectLst>
                  <a:outerShdw blurRad="38100" dist="38100" dir="2700000" algn="tl">
                    <a:srgbClr val="000000">
                      <a:alpha val="43137"/>
                    </a:srgbClr>
                  </a:outerShdw>
                </a:effectLst>
                <a:latin typeface="Arial"/>
                <a:cs typeface="Arial"/>
              </a:rPr>
              <a:t>Surgical Procedures</a:t>
            </a:r>
            <a:br>
              <a:rPr lang="en-US" sz="2400" dirty="0">
                <a:solidFill>
                  <a:srgbClr val="221F1F"/>
                </a:solidFill>
                <a:latin typeface="Arial"/>
                <a:cs typeface="Arial"/>
              </a:rPr>
            </a:br>
            <a:endParaRPr lang="en-US" sz="2400" dirty="0">
              <a:latin typeface="Arial"/>
              <a:cs typeface="Arial"/>
            </a:endParaRPr>
          </a:p>
        </p:txBody>
      </p:sp>
      <p:sp>
        <p:nvSpPr>
          <p:cNvPr id="2" name="TextBox 1">
            <a:extLst>
              <a:ext uri="{FF2B5EF4-FFF2-40B4-BE49-F238E27FC236}">
                <a16:creationId xmlns:a16="http://schemas.microsoft.com/office/drawing/2014/main" id="{CA9EA6F0-4ADA-C4C9-FB9B-8F7AE36E5DB7}"/>
              </a:ext>
            </a:extLst>
          </p:cNvPr>
          <p:cNvSpPr txBox="1"/>
          <p:nvPr/>
        </p:nvSpPr>
        <p:spPr>
          <a:xfrm>
            <a:off x="62861" y="1963485"/>
            <a:ext cx="11900539" cy="1092607"/>
          </a:xfrm>
          <a:prstGeom prst="rect">
            <a:avLst/>
          </a:prstGeom>
          <a:noFill/>
        </p:spPr>
        <p:txBody>
          <a:bodyPr wrap="square" rtlCol="0">
            <a:spAutoFit/>
          </a:bodyPr>
          <a:lstStyle/>
          <a:p>
            <a:pPr algn="ctr"/>
            <a:r>
              <a:rPr lang="en-US" sz="1100" b="0" i="0" u="none" strike="noStrike" baseline="0" dirty="0">
                <a:solidFill>
                  <a:srgbClr val="000000"/>
                </a:solidFill>
                <a:latin typeface="Arial" panose="020B0604020202020204" pitchFamily="34" charset="0"/>
              </a:rPr>
              <a:t>In a written, detailed operative report, describe the type and amount of anesthesia, instruments and materials used, suture type and techniques, surgical and postoperative complications.</a:t>
            </a:r>
            <a:r>
              <a:rPr lang="en-US" sz="1800" b="0" i="0" u="none" strike="noStrike" baseline="0" dirty="0">
                <a:solidFill>
                  <a:srgbClr val="000000"/>
                </a:solidFill>
                <a:latin typeface="Arial" panose="020B0604020202020204" pitchFamily="34" charset="0"/>
              </a:rPr>
              <a:t>	</a:t>
            </a:r>
          </a:p>
          <a:p>
            <a:pPr algn="ctr"/>
            <a:r>
              <a:rPr lang="en-US" sz="1800" b="0" i="0" u="none" strike="noStrike" baseline="0" dirty="0">
                <a:solidFill>
                  <a:srgbClr val="000000"/>
                </a:solidFill>
                <a:latin typeface="Arial" panose="020B0604020202020204" pitchFamily="34" charset="0"/>
              </a:rPr>
              <a:t>	</a:t>
            </a:r>
          </a:p>
          <a:p>
            <a:pPr algn="ctr"/>
            <a:r>
              <a:rPr lang="en-US" sz="1800" b="0" i="0" u="none" strike="noStrike" baseline="0" dirty="0">
                <a:solidFill>
                  <a:srgbClr val="000000"/>
                </a:solidFill>
                <a:latin typeface="Arial" panose="020B0604020202020204" pitchFamily="34" charset="0"/>
              </a:rPr>
              <a:t>	</a:t>
            </a:r>
          </a:p>
        </p:txBody>
      </p:sp>
      <p:sp>
        <p:nvSpPr>
          <p:cNvPr id="13" name="TextBox 12">
            <a:extLst>
              <a:ext uri="{FF2B5EF4-FFF2-40B4-BE49-F238E27FC236}">
                <a16:creationId xmlns:a16="http://schemas.microsoft.com/office/drawing/2014/main" id="{BB14F184-E0B1-3D6A-E9E7-363CB1FE48A8}"/>
              </a:ext>
            </a:extLst>
          </p:cNvPr>
          <p:cNvSpPr txBox="1"/>
          <p:nvPr/>
        </p:nvSpPr>
        <p:spPr>
          <a:xfrm>
            <a:off x="373420" y="2438004"/>
            <a:ext cx="11132297" cy="369332"/>
          </a:xfrm>
          <a:prstGeom prst="rect">
            <a:avLst/>
          </a:prstGeom>
          <a:noFill/>
        </p:spPr>
        <p:txBody>
          <a:bodyPr wrap="square" rtlCol="0">
            <a:spAutoFit/>
          </a:bodyPr>
          <a:lstStyle/>
          <a:p>
            <a:r>
              <a:rPr lang="en-US" sz="1800" dirty="0">
                <a:solidFill>
                  <a:srgbClr val="221F1F"/>
                </a:solidFill>
                <a:latin typeface="Arial"/>
                <a:cs typeface="Arial"/>
              </a:rPr>
              <a:t>Copy your text here using the same font and size.</a:t>
            </a:r>
            <a:endParaRPr lang="en-US" dirty="0"/>
          </a:p>
        </p:txBody>
      </p:sp>
      <p:sp>
        <p:nvSpPr>
          <p:cNvPr id="16" name="object 13">
            <a:extLst>
              <a:ext uri="{FF2B5EF4-FFF2-40B4-BE49-F238E27FC236}">
                <a16:creationId xmlns:a16="http://schemas.microsoft.com/office/drawing/2014/main" id="{9E98DA61-6065-3202-E043-C01612664135}"/>
              </a:ext>
            </a:extLst>
          </p:cNvPr>
          <p:cNvSpPr txBox="1"/>
          <p:nvPr/>
        </p:nvSpPr>
        <p:spPr>
          <a:xfrm>
            <a:off x="1371600" y="3996972"/>
            <a:ext cx="8991600" cy="874598"/>
          </a:xfrm>
          <a:prstGeom prst="rect">
            <a:avLst/>
          </a:prstGeom>
        </p:spPr>
        <p:txBody>
          <a:bodyPr vert="horz" wrap="square" lIns="0" tIns="12700" rIns="0" bIns="0" rtlCol="0">
            <a:spAutoFit/>
          </a:bodyPr>
          <a:lstStyle/>
          <a:p>
            <a:pPr marL="298450" marR="5080" indent="-285750" algn="ctr">
              <a:spcBef>
                <a:spcPts val="120"/>
              </a:spcBef>
              <a:buFont typeface="Wingdings" panose="05000000000000000000" pitchFamily="2" charset="2"/>
              <a:buChar char="Ø"/>
            </a:pPr>
            <a:r>
              <a:rPr lang="en-US" sz="3200" dirty="0">
                <a:solidFill>
                  <a:srgbClr val="83276A"/>
                </a:solidFill>
                <a:effectLst>
                  <a:outerShdw blurRad="38100" dist="38100" dir="2700000" algn="tl">
                    <a:srgbClr val="000000">
                      <a:alpha val="43137"/>
                    </a:srgbClr>
                  </a:outerShdw>
                </a:effectLst>
                <a:latin typeface="Arial"/>
                <a:cs typeface="Arial"/>
              </a:rPr>
              <a:t>Prosthetic Procedures</a:t>
            </a:r>
            <a:br>
              <a:rPr lang="en-US" sz="2400" dirty="0">
                <a:solidFill>
                  <a:srgbClr val="221F1F"/>
                </a:solidFill>
                <a:latin typeface="Arial"/>
                <a:cs typeface="Arial"/>
              </a:rPr>
            </a:br>
            <a:endParaRPr lang="en-US" sz="2400" dirty="0">
              <a:latin typeface="Arial"/>
              <a:cs typeface="Arial"/>
            </a:endParaRPr>
          </a:p>
        </p:txBody>
      </p:sp>
      <p:sp>
        <p:nvSpPr>
          <p:cNvPr id="19" name="TextBox 18">
            <a:extLst>
              <a:ext uri="{FF2B5EF4-FFF2-40B4-BE49-F238E27FC236}">
                <a16:creationId xmlns:a16="http://schemas.microsoft.com/office/drawing/2014/main" id="{1F7BF6F9-0A57-2BBD-64CF-513F9C6D985A}"/>
              </a:ext>
            </a:extLst>
          </p:cNvPr>
          <p:cNvSpPr txBox="1"/>
          <p:nvPr/>
        </p:nvSpPr>
        <p:spPr>
          <a:xfrm>
            <a:off x="144460" y="4443295"/>
            <a:ext cx="11900539" cy="646331"/>
          </a:xfrm>
          <a:prstGeom prst="rect">
            <a:avLst/>
          </a:prstGeom>
          <a:noFill/>
        </p:spPr>
        <p:txBody>
          <a:bodyPr wrap="square" rtlCol="0">
            <a:spAutoFit/>
          </a:bodyPr>
          <a:lstStyle/>
          <a:p>
            <a:pPr algn="ctr"/>
            <a:r>
              <a:rPr lang="en-US" sz="1100" b="0" i="0" u="none" strike="noStrike" baseline="0" dirty="0">
                <a:solidFill>
                  <a:srgbClr val="000000"/>
                </a:solidFill>
                <a:latin typeface="Arial" panose="020B0604020202020204" pitchFamily="34" charset="0"/>
              </a:rPr>
              <a:t>In a written, detailed operative report, describe the prosthetic procedures.</a:t>
            </a:r>
            <a:r>
              <a:rPr lang="en-US" sz="1800" b="0" i="0" u="none" strike="noStrike" baseline="0" dirty="0">
                <a:solidFill>
                  <a:srgbClr val="000000"/>
                </a:solidFill>
                <a:latin typeface="Arial" panose="020B0604020202020204" pitchFamily="34" charset="0"/>
              </a:rPr>
              <a:t>	</a:t>
            </a:r>
          </a:p>
          <a:p>
            <a:pPr algn="ctr"/>
            <a:r>
              <a:rPr lang="en-US" sz="1800" b="0" i="0" u="none" strike="noStrike" baseline="0" dirty="0">
                <a:solidFill>
                  <a:srgbClr val="000000"/>
                </a:solidFill>
                <a:latin typeface="Arial" panose="020B0604020202020204" pitchFamily="34" charset="0"/>
              </a:rPr>
              <a:t>	</a:t>
            </a:r>
          </a:p>
        </p:txBody>
      </p:sp>
      <p:sp>
        <p:nvSpPr>
          <p:cNvPr id="20" name="TextBox 19">
            <a:extLst>
              <a:ext uri="{FF2B5EF4-FFF2-40B4-BE49-F238E27FC236}">
                <a16:creationId xmlns:a16="http://schemas.microsoft.com/office/drawing/2014/main" id="{2F99FE54-757C-283B-CAD8-91743AE3A7AF}"/>
              </a:ext>
            </a:extLst>
          </p:cNvPr>
          <p:cNvSpPr txBox="1"/>
          <p:nvPr/>
        </p:nvSpPr>
        <p:spPr>
          <a:xfrm>
            <a:off x="373420" y="4870319"/>
            <a:ext cx="11132297" cy="369332"/>
          </a:xfrm>
          <a:prstGeom prst="rect">
            <a:avLst/>
          </a:prstGeom>
          <a:noFill/>
        </p:spPr>
        <p:txBody>
          <a:bodyPr wrap="square" rtlCol="0">
            <a:spAutoFit/>
          </a:bodyPr>
          <a:lstStyle/>
          <a:p>
            <a:r>
              <a:rPr lang="en-US" sz="1800" dirty="0">
                <a:solidFill>
                  <a:srgbClr val="221F1F"/>
                </a:solidFill>
                <a:latin typeface="Arial"/>
                <a:cs typeface="Arial"/>
              </a:rPr>
              <a:t>Copy your text here using the same font and size.</a:t>
            </a:r>
            <a:endParaRPr lang="en-US" dirty="0"/>
          </a:p>
        </p:txBody>
      </p:sp>
    </p:spTree>
    <p:extLst>
      <p:ext uri="{BB962C8B-B14F-4D97-AF65-F5344CB8AC3E}">
        <p14:creationId xmlns:p14="http://schemas.microsoft.com/office/powerpoint/2010/main" val="58256972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335A75-6DA8-B958-9DCE-5A4782CEFA9A}"/>
            </a:ext>
          </a:extLst>
        </p:cNvPr>
        <p:cNvGrpSpPr/>
        <p:nvPr/>
      </p:nvGrpSpPr>
      <p:grpSpPr>
        <a:xfrm>
          <a:off x="0" y="0"/>
          <a:ext cx="0" cy="0"/>
          <a:chOff x="0" y="0"/>
          <a:chExt cx="0" cy="0"/>
        </a:xfrm>
      </p:grpSpPr>
      <p:grpSp>
        <p:nvGrpSpPr>
          <p:cNvPr id="3" name="object 3">
            <a:extLst>
              <a:ext uri="{FF2B5EF4-FFF2-40B4-BE49-F238E27FC236}">
                <a16:creationId xmlns:a16="http://schemas.microsoft.com/office/drawing/2014/main" id="{9F0E7F07-729D-C79A-C03A-6F347394D9B4}"/>
              </a:ext>
            </a:extLst>
          </p:cNvPr>
          <p:cNvGrpSpPr/>
          <p:nvPr/>
        </p:nvGrpSpPr>
        <p:grpSpPr>
          <a:xfrm>
            <a:off x="0" y="0"/>
            <a:ext cx="12189460" cy="1392555"/>
            <a:chOff x="0" y="0"/>
            <a:chExt cx="12189460" cy="1392555"/>
          </a:xfrm>
        </p:grpSpPr>
        <p:sp>
          <p:nvSpPr>
            <p:cNvPr id="4" name="object 4">
              <a:extLst>
                <a:ext uri="{FF2B5EF4-FFF2-40B4-BE49-F238E27FC236}">
                  <a16:creationId xmlns:a16="http://schemas.microsoft.com/office/drawing/2014/main" id="{ED4570FF-BF43-F0C3-426E-B4F67C8520CF}"/>
                </a:ext>
              </a:extLst>
            </p:cNvPr>
            <p:cNvSpPr/>
            <p:nvPr/>
          </p:nvSpPr>
          <p:spPr>
            <a:xfrm>
              <a:off x="0" y="0"/>
              <a:ext cx="12189460" cy="1375410"/>
            </a:xfrm>
            <a:custGeom>
              <a:avLst/>
              <a:gdLst/>
              <a:ahLst/>
              <a:cxnLst/>
              <a:rect l="l" t="t" r="r" b="b"/>
              <a:pathLst>
                <a:path w="12189460" h="1375410">
                  <a:moveTo>
                    <a:pt x="12188952" y="0"/>
                  </a:moveTo>
                  <a:lnTo>
                    <a:pt x="10822457" y="0"/>
                  </a:lnTo>
                  <a:lnTo>
                    <a:pt x="0" y="0"/>
                  </a:lnTo>
                  <a:lnTo>
                    <a:pt x="0" y="226783"/>
                  </a:lnTo>
                  <a:lnTo>
                    <a:pt x="10822457" y="226783"/>
                  </a:lnTo>
                  <a:lnTo>
                    <a:pt x="10822457" y="1375003"/>
                  </a:lnTo>
                  <a:lnTo>
                    <a:pt x="12188952" y="1375003"/>
                  </a:lnTo>
                  <a:lnTo>
                    <a:pt x="12188952" y="226783"/>
                  </a:lnTo>
                  <a:lnTo>
                    <a:pt x="12188952" y="0"/>
                  </a:lnTo>
                  <a:close/>
                </a:path>
              </a:pathLst>
            </a:custGeom>
            <a:solidFill>
              <a:srgbClr val="007699"/>
            </a:solidFill>
          </p:spPr>
          <p:txBody>
            <a:bodyPr wrap="square" lIns="0" tIns="0" rIns="0" bIns="0" rtlCol="0"/>
            <a:lstStyle/>
            <a:p>
              <a:endParaRPr/>
            </a:p>
          </p:txBody>
        </p:sp>
        <p:sp>
          <p:nvSpPr>
            <p:cNvPr id="5" name="object 5">
              <a:extLst>
                <a:ext uri="{FF2B5EF4-FFF2-40B4-BE49-F238E27FC236}">
                  <a16:creationId xmlns:a16="http://schemas.microsoft.com/office/drawing/2014/main" id="{5ACE4125-961F-12E3-D91E-8282A4149B8F}"/>
                </a:ext>
              </a:extLst>
            </p:cNvPr>
            <p:cNvSpPr/>
            <p:nvPr/>
          </p:nvSpPr>
          <p:spPr>
            <a:xfrm>
              <a:off x="10822457" y="1368653"/>
              <a:ext cx="1366520" cy="12700"/>
            </a:xfrm>
            <a:custGeom>
              <a:avLst/>
              <a:gdLst/>
              <a:ahLst/>
              <a:cxnLst/>
              <a:rect l="l" t="t" r="r" b="b"/>
              <a:pathLst>
                <a:path w="1366520" h="12700">
                  <a:moveTo>
                    <a:pt x="0" y="12700"/>
                  </a:moveTo>
                  <a:lnTo>
                    <a:pt x="1366494" y="12700"/>
                  </a:lnTo>
                  <a:lnTo>
                    <a:pt x="1366494" y="0"/>
                  </a:lnTo>
                  <a:lnTo>
                    <a:pt x="0" y="0"/>
                  </a:lnTo>
                  <a:lnTo>
                    <a:pt x="0" y="12700"/>
                  </a:lnTo>
                  <a:close/>
                </a:path>
              </a:pathLst>
            </a:custGeom>
            <a:solidFill>
              <a:srgbClr val="FFFFFF"/>
            </a:solidFill>
          </p:spPr>
          <p:txBody>
            <a:bodyPr wrap="square" lIns="0" tIns="0" rIns="0" bIns="0" rtlCol="0"/>
            <a:lstStyle/>
            <a:p>
              <a:endParaRPr/>
            </a:p>
          </p:txBody>
        </p:sp>
        <p:sp>
          <p:nvSpPr>
            <p:cNvPr id="6" name="object 6">
              <a:extLst>
                <a:ext uri="{FF2B5EF4-FFF2-40B4-BE49-F238E27FC236}">
                  <a16:creationId xmlns:a16="http://schemas.microsoft.com/office/drawing/2014/main" id="{9277DABD-0A04-8747-44C5-4139CEBD1A72}"/>
                </a:ext>
              </a:extLst>
            </p:cNvPr>
            <p:cNvSpPr/>
            <p:nvPr/>
          </p:nvSpPr>
          <p:spPr>
            <a:xfrm>
              <a:off x="10822457" y="0"/>
              <a:ext cx="0" cy="1375410"/>
            </a:xfrm>
            <a:custGeom>
              <a:avLst/>
              <a:gdLst/>
              <a:ahLst/>
              <a:cxnLst/>
              <a:rect l="l" t="t" r="r" b="b"/>
              <a:pathLst>
                <a:path h="1375410">
                  <a:moveTo>
                    <a:pt x="0" y="0"/>
                  </a:moveTo>
                  <a:lnTo>
                    <a:pt x="0" y="1375003"/>
                  </a:lnTo>
                </a:path>
              </a:pathLst>
            </a:custGeom>
            <a:ln w="12700">
              <a:solidFill>
                <a:srgbClr val="FFFFFF"/>
              </a:solidFill>
            </a:ln>
          </p:spPr>
          <p:txBody>
            <a:bodyPr wrap="square" lIns="0" tIns="0" rIns="0" bIns="0" rtlCol="0"/>
            <a:lstStyle/>
            <a:p>
              <a:endParaRPr/>
            </a:p>
          </p:txBody>
        </p:sp>
        <p:sp>
          <p:nvSpPr>
            <p:cNvPr id="7" name="object 7">
              <a:extLst>
                <a:ext uri="{FF2B5EF4-FFF2-40B4-BE49-F238E27FC236}">
                  <a16:creationId xmlns:a16="http://schemas.microsoft.com/office/drawing/2014/main" id="{D091992F-AD16-8802-BBB5-744892697C20}"/>
                </a:ext>
              </a:extLst>
            </p:cNvPr>
            <p:cNvSpPr/>
            <p:nvPr/>
          </p:nvSpPr>
          <p:spPr>
            <a:xfrm>
              <a:off x="10822461" y="8511"/>
              <a:ext cx="1366520" cy="1366520"/>
            </a:xfrm>
            <a:custGeom>
              <a:avLst/>
              <a:gdLst/>
              <a:ahLst/>
              <a:cxnLst/>
              <a:rect l="l" t="t" r="r" b="b"/>
              <a:pathLst>
                <a:path w="1366520" h="1366520">
                  <a:moveTo>
                    <a:pt x="1366494" y="0"/>
                  </a:moveTo>
                  <a:lnTo>
                    <a:pt x="0" y="1366494"/>
                  </a:lnTo>
                  <a:lnTo>
                    <a:pt x="1366494" y="1366494"/>
                  </a:lnTo>
                  <a:lnTo>
                    <a:pt x="1366494" y="0"/>
                  </a:lnTo>
                  <a:close/>
                </a:path>
              </a:pathLst>
            </a:custGeom>
            <a:solidFill>
              <a:srgbClr val="004E66"/>
            </a:solidFill>
          </p:spPr>
          <p:txBody>
            <a:bodyPr wrap="square" lIns="0" tIns="0" rIns="0" bIns="0" rtlCol="0"/>
            <a:lstStyle/>
            <a:p>
              <a:endParaRPr/>
            </a:p>
          </p:txBody>
        </p:sp>
        <p:sp>
          <p:nvSpPr>
            <p:cNvPr id="8" name="object 8">
              <a:extLst>
                <a:ext uri="{FF2B5EF4-FFF2-40B4-BE49-F238E27FC236}">
                  <a16:creationId xmlns:a16="http://schemas.microsoft.com/office/drawing/2014/main" id="{8D681064-0044-1587-874A-77134EB384AD}"/>
                </a:ext>
              </a:extLst>
            </p:cNvPr>
            <p:cNvSpPr/>
            <p:nvPr/>
          </p:nvSpPr>
          <p:spPr>
            <a:xfrm>
              <a:off x="0" y="1275626"/>
              <a:ext cx="2957195" cy="116839"/>
            </a:xfrm>
            <a:custGeom>
              <a:avLst/>
              <a:gdLst/>
              <a:ahLst/>
              <a:cxnLst/>
              <a:rect l="l" t="t" r="r" b="b"/>
              <a:pathLst>
                <a:path w="2957195" h="116840">
                  <a:moveTo>
                    <a:pt x="0" y="116649"/>
                  </a:moveTo>
                  <a:lnTo>
                    <a:pt x="2956941" y="116649"/>
                  </a:lnTo>
                  <a:lnTo>
                    <a:pt x="2956941" y="0"/>
                  </a:lnTo>
                  <a:lnTo>
                    <a:pt x="0" y="0"/>
                  </a:lnTo>
                  <a:lnTo>
                    <a:pt x="0" y="116649"/>
                  </a:lnTo>
                  <a:close/>
                </a:path>
              </a:pathLst>
            </a:custGeom>
            <a:solidFill>
              <a:srgbClr val="007198"/>
            </a:solidFill>
          </p:spPr>
          <p:txBody>
            <a:bodyPr wrap="square" lIns="0" tIns="0" rIns="0" bIns="0" rtlCol="0"/>
            <a:lstStyle/>
            <a:p>
              <a:endParaRPr/>
            </a:p>
          </p:txBody>
        </p:sp>
        <p:sp>
          <p:nvSpPr>
            <p:cNvPr id="9" name="object 9">
              <a:extLst>
                <a:ext uri="{FF2B5EF4-FFF2-40B4-BE49-F238E27FC236}">
                  <a16:creationId xmlns:a16="http://schemas.microsoft.com/office/drawing/2014/main" id="{D351756B-BB8A-53DC-B1E7-7DC3400A9AB9}"/>
                </a:ext>
              </a:extLst>
            </p:cNvPr>
            <p:cNvSpPr/>
            <p:nvPr/>
          </p:nvSpPr>
          <p:spPr>
            <a:xfrm>
              <a:off x="2956941" y="1275626"/>
              <a:ext cx="3044190" cy="116839"/>
            </a:xfrm>
            <a:custGeom>
              <a:avLst/>
              <a:gdLst/>
              <a:ahLst/>
              <a:cxnLst/>
              <a:rect l="l" t="t" r="r" b="b"/>
              <a:pathLst>
                <a:path w="3044190" h="116840">
                  <a:moveTo>
                    <a:pt x="0" y="116649"/>
                  </a:moveTo>
                  <a:lnTo>
                    <a:pt x="3043745" y="116649"/>
                  </a:lnTo>
                  <a:lnTo>
                    <a:pt x="3043745" y="0"/>
                  </a:lnTo>
                  <a:lnTo>
                    <a:pt x="0" y="0"/>
                  </a:lnTo>
                  <a:lnTo>
                    <a:pt x="0" y="116649"/>
                  </a:lnTo>
                  <a:close/>
                </a:path>
              </a:pathLst>
            </a:custGeom>
            <a:solidFill>
              <a:srgbClr val="83276A"/>
            </a:solidFill>
          </p:spPr>
          <p:txBody>
            <a:bodyPr wrap="square" lIns="0" tIns="0" rIns="0" bIns="0" rtlCol="0"/>
            <a:lstStyle/>
            <a:p>
              <a:endParaRPr/>
            </a:p>
          </p:txBody>
        </p:sp>
        <p:sp>
          <p:nvSpPr>
            <p:cNvPr id="10" name="object 10">
              <a:extLst>
                <a:ext uri="{FF2B5EF4-FFF2-40B4-BE49-F238E27FC236}">
                  <a16:creationId xmlns:a16="http://schemas.microsoft.com/office/drawing/2014/main" id="{51EE519A-1AB9-2ED6-FB57-138BB0F2E01F}"/>
                </a:ext>
              </a:extLst>
            </p:cNvPr>
            <p:cNvSpPr/>
            <p:nvPr/>
          </p:nvSpPr>
          <p:spPr>
            <a:xfrm>
              <a:off x="6000686" y="1275626"/>
              <a:ext cx="3357245" cy="116839"/>
            </a:xfrm>
            <a:custGeom>
              <a:avLst/>
              <a:gdLst/>
              <a:ahLst/>
              <a:cxnLst/>
              <a:rect l="l" t="t" r="r" b="b"/>
              <a:pathLst>
                <a:path w="3357245" h="116840">
                  <a:moveTo>
                    <a:pt x="0" y="116649"/>
                  </a:moveTo>
                  <a:lnTo>
                    <a:pt x="3356749" y="116649"/>
                  </a:lnTo>
                  <a:lnTo>
                    <a:pt x="3356749" y="0"/>
                  </a:lnTo>
                  <a:lnTo>
                    <a:pt x="0" y="0"/>
                  </a:lnTo>
                  <a:lnTo>
                    <a:pt x="0" y="116649"/>
                  </a:lnTo>
                  <a:close/>
                </a:path>
              </a:pathLst>
            </a:custGeom>
            <a:solidFill>
              <a:srgbClr val="033B6A"/>
            </a:solidFill>
          </p:spPr>
          <p:txBody>
            <a:bodyPr wrap="square" lIns="0" tIns="0" rIns="0" bIns="0" rtlCol="0"/>
            <a:lstStyle/>
            <a:p>
              <a:endParaRPr/>
            </a:p>
          </p:txBody>
        </p:sp>
        <p:sp>
          <p:nvSpPr>
            <p:cNvPr id="11" name="object 11">
              <a:extLst>
                <a:ext uri="{FF2B5EF4-FFF2-40B4-BE49-F238E27FC236}">
                  <a16:creationId xmlns:a16="http://schemas.microsoft.com/office/drawing/2014/main" id="{EA273348-004F-2866-381E-629DDDCDE4D4}"/>
                </a:ext>
              </a:extLst>
            </p:cNvPr>
            <p:cNvSpPr/>
            <p:nvPr/>
          </p:nvSpPr>
          <p:spPr>
            <a:xfrm>
              <a:off x="9357436" y="1275626"/>
              <a:ext cx="2832100" cy="116839"/>
            </a:xfrm>
            <a:custGeom>
              <a:avLst/>
              <a:gdLst/>
              <a:ahLst/>
              <a:cxnLst/>
              <a:rect l="l" t="t" r="r" b="b"/>
              <a:pathLst>
                <a:path w="2832100" h="116840">
                  <a:moveTo>
                    <a:pt x="2831515" y="0"/>
                  </a:moveTo>
                  <a:lnTo>
                    <a:pt x="0" y="0"/>
                  </a:lnTo>
                  <a:lnTo>
                    <a:pt x="0" y="116649"/>
                  </a:lnTo>
                  <a:lnTo>
                    <a:pt x="2831515" y="116649"/>
                  </a:lnTo>
                  <a:lnTo>
                    <a:pt x="2831515" y="0"/>
                  </a:lnTo>
                  <a:close/>
                </a:path>
              </a:pathLst>
            </a:custGeom>
            <a:solidFill>
              <a:srgbClr val="1F6A84"/>
            </a:solidFill>
          </p:spPr>
          <p:txBody>
            <a:bodyPr wrap="square" lIns="0" tIns="0" rIns="0" bIns="0" rtlCol="0"/>
            <a:lstStyle/>
            <a:p>
              <a:endParaRPr/>
            </a:p>
          </p:txBody>
        </p:sp>
        <p:pic>
          <p:nvPicPr>
            <p:cNvPr id="12" name="object 12">
              <a:extLst>
                <a:ext uri="{FF2B5EF4-FFF2-40B4-BE49-F238E27FC236}">
                  <a16:creationId xmlns:a16="http://schemas.microsoft.com/office/drawing/2014/main" id="{690015C7-53DB-FA09-AF54-D96128BDF3FF}"/>
                </a:ext>
              </a:extLst>
            </p:cNvPr>
            <p:cNvPicPr/>
            <p:nvPr/>
          </p:nvPicPr>
          <p:blipFill>
            <a:blip r:embed="rId2" cstate="print"/>
            <a:stretch>
              <a:fillRect/>
            </a:stretch>
          </p:blipFill>
          <p:spPr>
            <a:xfrm>
              <a:off x="577773" y="266509"/>
              <a:ext cx="1845106" cy="917575"/>
            </a:xfrm>
            <a:prstGeom prst="rect">
              <a:avLst/>
            </a:prstGeom>
          </p:spPr>
        </p:pic>
      </p:grpSp>
      <p:sp>
        <p:nvSpPr>
          <p:cNvPr id="14" name="object 14">
            <a:extLst>
              <a:ext uri="{FF2B5EF4-FFF2-40B4-BE49-F238E27FC236}">
                <a16:creationId xmlns:a16="http://schemas.microsoft.com/office/drawing/2014/main" id="{AE43528A-5261-2845-F823-7B1CA708C537}"/>
              </a:ext>
            </a:extLst>
          </p:cNvPr>
          <p:cNvSpPr txBox="1">
            <a:spLocks noGrp="1"/>
          </p:cNvSpPr>
          <p:nvPr>
            <p:ph type="ftr" sz="quarter" idx="5"/>
          </p:nvPr>
        </p:nvSpPr>
        <p:spPr>
          <a:xfrm>
            <a:off x="4038212" y="6622993"/>
            <a:ext cx="4113033" cy="205184"/>
          </a:xfrm>
          <a:prstGeom prst="rect">
            <a:avLst/>
          </a:prstGeom>
        </p:spPr>
        <p:txBody>
          <a:bodyPr vert="horz" wrap="square" lIns="0" tIns="0" rIns="0" bIns="0" rtlCol="0">
            <a:spAutoFit/>
          </a:bodyPr>
          <a:lstStyle/>
          <a:p>
            <a:pPr marL="12700">
              <a:lnSpc>
                <a:spcPts val="1645"/>
              </a:lnSpc>
            </a:pPr>
            <a:r>
              <a:rPr lang="en-US" dirty="0"/>
              <a:t>2027</a:t>
            </a:r>
            <a:r>
              <a:rPr lang="en-US" spc="360" dirty="0"/>
              <a:t> </a:t>
            </a:r>
            <a:r>
              <a:rPr dirty="0"/>
              <a:t>|</a:t>
            </a:r>
            <a:r>
              <a:rPr spc="310" dirty="0"/>
              <a:t> </a:t>
            </a:r>
            <a:r>
              <a:rPr dirty="0"/>
              <a:t>American</a:t>
            </a:r>
            <a:r>
              <a:rPr spc="-70" dirty="0"/>
              <a:t> </a:t>
            </a:r>
            <a:r>
              <a:rPr dirty="0"/>
              <a:t>Academy</a:t>
            </a:r>
            <a:r>
              <a:rPr spc="-10" dirty="0"/>
              <a:t> </a:t>
            </a:r>
            <a:r>
              <a:rPr dirty="0"/>
              <a:t>of</a:t>
            </a:r>
            <a:r>
              <a:rPr spc="-10" dirty="0"/>
              <a:t> </a:t>
            </a:r>
            <a:r>
              <a:rPr dirty="0"/>
              <a:t>Implant</a:t>
            </a:r>
            <a:r>
              <a:rPr spc="-15" dirty="0"/>
              <a:t> </a:t>
            </a:r>
            <a:r>
              <a:rPr dirty="0"/>
              <a:t>Dentistry</a:t>
            </a:r>
            <a:r>
              <a:rPr spc="365" dirty="0"/>
              <a:t> </a:t>
            </a:r>
            <a:endParaRPr spc="-50" dirty="0"/>
          </a:p>
        </p:txBody>
      </p:sp>
      <p:sp>
        <p:nvSpPr>
          <p:cNvPr id="15" name="object 2">
            <a:extLst>
              <a:ext uri="{FF2B5EF4-FFF2-40B4-BE49-F238E27FC236}">
                <a16:creationId xmlns:a16="http://schemas.microsoft.com/office/drawing/2014/main" id="{626D7D4C-0A89-F26B-4116-A003C7A14581}"/>
              </a:ext>
            </a:extLst>
          </p:cNvPr>
          <p:cNvSpPr txBox="1">
            <a:spLocks/>
          </p:cNvSpPr>
          <p:nvPr/>
        </p:nvSpPr>
        <p:spPr>
          <a:xfrm>
            <a:off x="2956941" y="530889"/>
            <a:ext cx="10130563" cy="443711"/>
          </a:xfrm>
          <a:prstGeom prst="rect">
            <a:avLst/>
          </a:prstGeom>
        </p:spPr>
        <p:txBody>
          <a:bodyPr vert="horz" wrap="square" lIns="0" tIns="12700" rIns="0" bIns="0" rtlCol="0">
            <a:spAutoFit/>
          </a:bodyPr>
          <a:lstStyle>
            <a:lvl1pPr>
              <a:defRPr sz="2900" b="1" i="0">
                <a:solidFill>
                  <a:srgbClr val="00589D"/>
                </a:solidFill>
                <a:latin typeface="Arial"/>
                <a:ea typeface="+mj-ea"/>
                <a:cs typeface="Arial"/>
              </a:defRPr>
            </a:lvl1pPr>
          </a:lstStyle>
          <a:p>
            <a:pPr marL="19050">
              <a:spcBef>
                <a:spcPts val="100"/>
              </a:spcBef>
            </a:pPr>
            <a:r>
              <a:rPr lang="en-US" sz="2800" dirty="0">
                <a:solidFill>
                  <a:srgbClr val="007198"/>
                </a:solidFill>
              </a:rPr>
              <a:t>Candidate Number: </a:t>
            </a:r>
            <a:r>
              <a:rPr lang="en-US" sz="2800" dirty="0">
                <a:solidFill>
                  <a:srgbClr val="83276A"/>
                </a:solidFill>
              </a:rPr>
              <a:t>{Candidate number}</a:t>
            </a:r>
          </a:p>
        </p:txBody>
      </p:sp>
      <p:sp>
        <p:nvSpPr>
          <p:cNvPr id="17" name="object 13">
            <a:extLst>
              <a:ext uri="{FF2B5EF4-FFF2-40B4-BE49-F238E27FC236}">
                <a16:creationId xmlns:a16="http://schemas.microsoft.com/office/drawing/2014/main" id="{0956B02B-644E-1006-D906-D552C4CEB4DD}"/>
              </a:ext>
            </a:extLst>
          </p:cNvPr>
          <p:cNvSpPr txBox="1"/>
          <p:nvPr/>
        </p:nvSpPr>
        <p:spPr>
          <a:xfrm>
            <a:off x="457200" y="1458219"/>
            <a:ext cx="10896600" cy="874598"/>
          </a:xfrm>
          <a:prstGeom prst="rect">
            <a:avLst/>
          </a:prstGeom>
        </p:spPr>
        <p:txBody>
          <a:bodyPr vert="horz" wrap="square" lIns="0" tIns="12700" rIns="0" bIns="0" rtlCol="0">
            <a:spAutoFit/>
          </a:bodyPr>
          <a:lstStyle/>
          <a:p>
            <a:pPr marL="298450" marR="5080" indent="-285750" algn="ctr">
              <a:spcBef>
                <a:spcPts val="120"/>
              </a:spcBef>
              <a:buFont typeface="Wingdings" panose="05000000000000000000" pitchFamily="2" charset="2"/>
              <a:buChar char="Ø"/>
            </a:pPr>
            <a:r>
              <a:rPr lang="en-US" sz="3200" dirty="0">
                <a:solidFill>
                  <a:srgbClr val="83276A"/>
                </a:solidFill>
                <a:effectLst>
                  <a:outerShdw blurRad="38100" dist="38100" dir="2700000" algn="tl">
                    <a:srgbClr val="000000">
                      <a:alpha val="43137"/>
                    </a:srgbClr>
                  </a:outerShdw>
                </a:effectLst>
                <a:latin typeface="Arial"/>
                <a:cs typeface="Arial"/>
              </a:rPr>
              <a:t>Comparison of Preoperative and Postoperative Diagnoses</a:t>
            </a:r>
            <a:br>
              <a:rPr lang="en-US" sz="2400" dirty="0">
                <a:solidFill>
                  <a:srgbClr val="221F1F"/>
                </a:solidFill>
                <a:latin typeface="Arial"/>
                <a:cs typeface="Arial"/>
              </a:rPr>
            </a:br>
            <a:endParaRPr lang="en-US" sz="2400" dirty="0">
              <a:latin typeface="Arial"/>
              <a:cs typeface="Arial"/>
            </a:endParaRPr>
          </a:p>
        </p:txBody>
      </p:sp>
      <p:sp>
        <p:nvSpPr>
          <p:cNvPr id="2" name="TextBox 1">
            <a:extLst>
              <a:ext uri="{FF2B5EF4-FFF2-40B4-BE49-F238E27FC236}">
                <a16:creationId xmlns:a16="http://schemas.microsoft.com/office/drawing/2014/main" id="{6EE3F5FD-EA50-F44B-DA34-32D79AD07D52}"/>
              </a:ext>
            </a:extLst>
          </p:cNvPr>
          <p:cNvSpPr txBox="1"/>
          <p:nvPr/>
        </p:nvSpPr>
        <p:spPr>
          <a:xfrm>
            <a:off x="62861" y="1963485"/>
            <a:ext cx="11900539" cy="1092607"/>
          </a:xfrm>
          <a:prstGeom prst="rect">
            <a:avLst/>
          </a:prstGeom>
          <a:noFill/>
        </p:spPr>
        <p:txBody>
          <a:bodyPr wrap="square" rtlCol="0">
            <a:spAutoFit/>
          </a:bodyPr>
          <a:lstStyle/>
          <a:p>
            <a:pPr algn="ctr"/>
            <a:r>
              <a:rPr lang="en-US" sz="1100" b="0" i="0" u="none" strike="noStrike" baseline="0" dirty="0">
                <a:solidFill>
                  <a:srgbClr val="000000"/>
                </a:solidFill>
                <a:latin typeface="Arial" panose="020B0604020202020204" pitchFamily="34" charset="0"/>
              </a:rPr>
              <a:t>Comparison of preoperative and postoperative diagnoses.	</a:t>
            </a:r>
          </a:p>
          <a:p>
            <a:pPr algn="ctr"/>
            <a:r>
              <a:rPr lang="en-US" sz="1100" b="0" i="0" u="none" strike="noStrike" baseline="0" dirty="0">
                <a:solidFill>
                  <a:srgbClr val="000000"/>
                </a:solidFill>
                <a:latin typeface="Arial" panose="020B0604020202020204" pitchFamily="34" charset="0"/>
              </a:rPr>
              <a:t>.</a:t>
            </a:r>
            <a:r>
              <a:rPr lang="en-US" sz="1800" b="0" i="0" u="none" strike="noStrike" baseline="0" dirty="0">
                <a:solidFill>
                  <a:srgbClr val="000000"/>
                </a:solidFill>
                <a:latin typeface="Arial" panose="020B0604020202020204" pitchFamily="34" charset="0"/>
              </a:rPr>
              <a:t>	</a:t>
            </a:r>
          </a:p>
          <a:p>
            <a:pPr algn="ctr"/>
            <a:r>
              <a:rPr lang="en-US" sz="1800" b="0" i="0" u="none" strike="noStrike" baseline="0" dirty="0">
                <a:solidFill>
                  <a:srgbClr val="000000"/>
                </a:solidFill>
                <a:latin typeface="Arial" panose="020B0604020202020204" pitchFamily="34" charset="0"/>
              </a:rPr>
              <a:t>	</a:t>
            </a:r>
          </a:p>
          <a:p>
            <a:pPr algn="ctr"/>
            <a:r>
              <a:rPr lang="en-US" sz="1800" b="0" i="0" u="none" strike="noStrike" baseline="0" dirty="0">
                <a:solidFill>
                  <a:srgbClr val="000000"/>
                </a:solidFill>
                <a:latin typeface="Arial" panose="020B0604020202020204" pitchFamily="34" charset="0"/>
              </a:rPr>
              <a:t>	</a:t>
            </a:r>
          </a:p>
        </p:txBody>
      </p:sp>
      <p:sp>
        <p:nvSpPr>
          <p:cNvPr id="13" name="TextBox 12">
            <a:extLst>
              <a:ext uri="{FF2B5EF4-FFF2-40B4-BE49-F238E27FC236}">
                <a16:creationId xmlns:a16="http://schemas.microsoft.com/office/drawing/2014/main" id="{3B5616A8-DACF-3184-3306-3B244A3B7867}"/>
              </a:ext>
            </a:extLst>
          </p:cNvPr>
          <p:cNvSpPr txBox="1"/>
          <p:nvPr/>
        </p:nvSpPr>
        <p:spPr>
          <a:xfrm>
            <a:off x="373420" y="2438004"/>
            <a:ext cx="11132297" cy="369332"/>
          </a:xfrm>
          <a:prstGeom prst="rect">
            <a:avLst/>
          </a:prstGeom>
          <a:noFill/>
        </p:spPr>
        <p:txBody>
          <a:bodyPr wrap="square" rtlCol="0">
            <a:spAutoFit/>
          </a:bodyPr>
          <a:lstStyle/>
          <a:p>
            <a:r>
              <a:rPr lang="en-US" sz="1800" dirty="0">
                <a:solidFill>
                  <a:srgbClr val="221F1F"/>
                </a:solidFill>
                <a:latin typeface="Arial"/>
                <a:cs typeface="Arial"/>
              </a:rPr>
              <a:t>Copy your text here using the same font and size.</a:t>
            </a:r>
            <a:endParaRPr lang="en-US" dirty="0"/>
          </a:p>
        </p:txBody>
      </p:sp>
      <p:sp>
        <p:nvSpPr>
          <p:cNvPr id="16" name="object 13">
            <a:extLst>
              <a:ext uri="{FF2B5EF4-FFF2-40B4-BE49-F238E27FC236}">
                <a16:creationId xmlns:a16="http://schemas.microsoft.com/office/drawing/2014/main" id="{CAE96EEE-19B1-E7E2-8C5B-CBD7A681A99A}"/>
              </a:ext>
            </a:extLst>
          </p:cNvPr>
          <p:cNvSpPr txBox="1"/>
          <p:nvPr/>
        </p:nvSpPr>
        <p:spPr>
          <a:xfrm>
            <a:off x="1371600" y="3996972"/>
            <a:ext cx="8991600" cy="874598"/>
          </a:xfrm>
          <a:prstGeom prst="rect">
            <a:avLst/>
          </a:prstGeom>
        </p:spPr>
        <p:txBody>
          <a:bodyPr vert="horz" wrap="square" lIns="0" tIns="12700" rIns="0" bIns="0" rtlCol="0">
            <a:spAutoFit/>
          </a:bodyPr>
          <a:lstStyle/>
          <a:p>
            <a:pPr marL="298450" marR="5080" indent="-285750" algn="ctr">
              <a:spcBef>
                <a:spcPts val="120"/>
              </a:spcBef>
              <a:buFont typeface="Wingdings" panose="05000000000000000000" pitchFamily="2" charset="2"/>
              <a:buChar char="Ø"/>
            </a:pPr>
            <a:r>
              <a:rPr lang="en-US" sz="3200" dirty="0">
                <a:solidFill>
                  <a:srgbClr val="83276A"/>
                </a:solidFill>
                <a:effectLst>
                  <a:outerShdw blurRad="38100" dist="38100" dir="2700000" algn="tl">
                    <a:srgbClr val="000000">
                      <a:alpha val="43137"/>
                    </a:srgbClr>
                  </a:outerShdw>
                </a:effectLst>
                <a:latin typeface="Arial"/>
                <a:cs typeface="Arial"/>
              </a:rPr>
              <a:t>Patient Instructions</a:t>
            </a:r>
            <a:br>
              <a:rPr lang="en-US" sz="2400" dirty="0">
                <a:solidFill>
                  <a:srgbClr val="221F1F"/>
                </a:solidFill>
                <a:latin typeface="Arial"/>
                <a:cs typeface="Arial"/>
              </a:rPr>
            </a:br>
            <a:endParaRPr lang="en-US" sz="2400" dirty="0">
              <a:latin typeface="Arial"/>
              <a:cs typeface="Arial"/>
            </a:endParaRPr>
          </a:p>
        </p:txBody>
      </p:sp>
      <p:sp>
        <p:nvSpPr>
          <p:cNvPr id="19" name="TextBox 18">
            <a:extLst>
              <a:ext uri="{FF2B5EF4-FFF2-40B4-BE49-F238E27FC236}">
                <a16:creationId xmlns:a16="http://schemas.microsoft.com/office/drawing/2014/main" id="{3F761424-9E91-5653-0995-C9A6ED4B92C4}"/>
              </a:ext>
            </a:extLst>
          </p:cNvPr>
          <p:cNvSpPr txBox="1"/>
          <p:nvPr/>
        </p:nvSpPr>
        <p:spPr>
          <a:xfrm>
            <a:off x="144460" y="4443295"/>
            <a:ext cx="11900539" cy="646331"/>
          </a:xfrm>
          <a:prstGeom prst="rect">
            <a:avLst/>
          </a:prstGeom>
          <a:noFill/>
        </p:spPr>
        <p:txBody>
          <a:bodyPr wrap="square" rtlCol="0">
            <a:spAutoFit/>
          </a:bodyPr>
          <a:lstStyle/>
          <a:p>
            <a:pPr algn="ctr"/>
            <a:r>
              <a:rPr lang="en-US" sz="1100" b="0" i="0" u="none" strike="noStrike" baseline="0" dirty="0">
                <a:solidFill>
                  <a:srgbClr val="000000"/>
                </a:solidFill>
                <a:latin typeface="Arial" panose="020B0604020202020204" pitchFamily="34" charset="0"/>
              </a:rPr>
              <a:t>In a written, detailed operative report, describe the patient instructions including diet, temporization, and any prosthetics.</a:t>
            </a:r>
            <a:r>
              <a:rPr lang="en-US" sz="1800" b="0" i="0" u="none" strike="noStrike" baseline="0" dirty="0">
                <a:solidFill>
                  <a:srgbClr val="000000"/>
                </a:solidFill>
                <a:latin typeface="Arial" panose="020B0604020202020204" pitchFamily="34" charset="0"/>
              </a:rPr>
              <a:t>	</a:t>
            </a:r>
          </a:p>
          <a:p>
            <a:pPr algn="ctr"/>
            <a:r>
              <a:rPr lang="en-US" sz="1800" b="0" i="0" u="none" strike="noStrike" baseline="0" dirty="0">
                <a:solidFill>
                  <a:srgbClr val="000000"/>
                </a:solidFill>
                <a:latin typeface="Arial" panose="020B0604020202020204" pitchFamily="34" charset="0"/>
              </a:rPr>
              <a:t>	</a:t>
            </a:r>
          </a:p>
        </p:txBody>
      </p:sp>
      <p:sp>
        <p:nvSpPr>
          <p:cNvPr id="20" name="TextBox 19">
            <a:extLst>
              <a:ext uri="{FF2B5EF4-FFF2-40B4-BE49-F238E27FC236}">
                <a16:creationId xmlns:a16="http://schemas.microsoft.com/office/drawing/2014/main" id="{7EDFD27A-A416-04DA-15E5-0742A61960C5}"/>
              </a:ext>
            </a:extLst>
          </p:cNvPr>
          <p:cNvSpPr txBox="1"/>
          <p:nvPr/>
        </p:nvSpPr>
        <p:spPr>
          <a:xfrm>
            <a:off x="373420" y="4870319"/>
            <a:ext cx="11132297" cy="369332"/>
          </a:xfrm>
          <a:prstGeom prst="rect">
            <a:avLst/>
          </a:prstGeom>
          <a:noFill/>
        </p:spPr>
        <p:txBody>
          <a:bodyPr wrap="square" rtlCol="0">
            <a:spAutoFit/>
          </a:bodyPr>
          <a:lstStyle/>
          <a:p>
            <a:r>
              <a:rPr lang="en-US" sz="1800" dirty="0">
                <a:solidFill>
                  <a:srgbClr val="221F1F"/>
                </a:solidFill>
                <a:latin typeface="Arial"/>
                <a:cs typeface="Arial"/>
              </a:rPr>
              <a:t>Copy your text here using the same font and size.</a:t>
            </a:r>
            <a:endParaRPr lang="en-US" dirty="0"/>
          </a:p>
        </p:txBody>
      </p:sp>
    </p:spTree>
    <p:extLst>
      <p:ext uri="{BB962C8B-B14F-4D97-AF65-F5344CB8AC3E}">
        <p14:creationId xmlns:p14="http://schemas.microsoft.com/office/powerpoint/2010/main" val="419983346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B6AA3D-4B1E-63B9-E962-305A2DD7A832}"/>
            </a:ext>
          </a:extLst>
        </p:cNvPr>
        <p:cNvGrpSpPr/>
        <p:nvPr/>
      </p:nvGrpSpPr>
      <p:grpSpPr>
        <a:xfrm>
          <a:off x="0" y="0"/>
          <a:ext cx="0" cy="0"/>
          <a:chOff x="0" y="0"/>
          <a:chExt cx="0" cy="0"/>
        </a:xfrm>
      </p:grpSpPr>
      <p:grpSp>
        <p:nvGrpSpPr>
          <p:cNvPr id="3" name="object 3">
            <a:extLst>
              <a:ext uri="{FF2B5EF4-FFF2-40B4-BE49-F238E27FC236}">
                <a16:creationId xmlns:a16="http://schemas.microsoft.com/office/drawing/2014/main" id="{917E95EE-EB42-F329-BF11-85AE2C25F7BC}"/>
              </a:ext>
            </a:extLst>
          </p:cNvPr>
          <p:cNvGrpSpPr/>
          <p:nvPr/>
        </p:nvGrpSpPr>
        <p:grpSpPr>
          <a:xfrm>
            <a:off x="0" y="0"/>
            <a:ext cx="12189460" cy="1392555"/>
            <a:chOff x="0" y="0"/>
            <a:chExt cx="12189460" cy="1392555"/>
          </a:xfrm>
        </p:grpSpPr>
        <p:sp>
          <p:nvSpPr>
            <p:cNvPr id="4" name="object 4">
              <a:extLst>
                <a:ext uri="{FF2B5EF4-FFF2-40B4-BE49-F238E27FC236}">
                  <a16:creationId xmlns:a16="http://schemas.microsoft.com/office/drawing/2014/main" id="{EF758341-216B-9FAC-FCF1-AFC5B9AEF9A6}"/>
                </a:ext>
              </a:extLst>
            </p:cNvPr>
            <p:cNvSpPr/>
            <p:nvPr/>
          </p:nvSpPr>
          <p:spPr>
            <a:xfrm>
              <a:off x="0" y="0"/>
              <a:ext cx="12189460" cy="1375410"/>
            </a:xfrm>
            <a:custGeom>
              <a:avLst/>
              <a:gdLst/>
              <a:ahLst/>
              <a:cxnLst/>
              <a:rect l="l" t="t" r="r" b="b"/>
              <a:pathLst>
                <a:path w="12189460" h="1375410">
                  <a:moveTo>
                    <a:pt x="12188952" y="0"/>
                  </a:moveTo>
                  <a:lnTo>
                    <a:pt x="10822457" y="0"/>
                  </a:lnTo>
                  <a:lnTo>
                    <a:pt x="0" y="0"/>
                  </a:lnTo>
                  <a:lnTo>
                    <a:pt x="0" y="226783"/>
                  </a:lnTo>
                  <a:lnTo>
                    <a:pt x="10822457" y="226783"/>
                  </a:lnTo>
                  <a:lnTo>
                    <a:pt x="10822457" y="1375003"/>
                  </a:lnTo>
                  <a:lnTo>
                    <a:pt x="12188952" y="1375003"/>
                  </a:lnTo>
                  <a:lnTo>
                    <a:pt x="12188952" y="226783"/>
                  </a:lnTo>
                  <a:lnTo>
                    <a:pt x="12188952" y="0"/>
                  </a:lnTo>
                  <a:close/>
                </a:path>
              </a:pathLst>
            </a:custGeom>
            <a:solidFill>
              <a:srgbClr val="007699"/>
            </a:solidFill>
          </p:spPr>
          <p:txBody>
            <a:bodyPr wrap="square" lIns="0" tIns="0" rIns="0" bIns="0" rtlCol="0"/>
            <a:lstStyle/>
            <a:p>
              <a:endParaRPr/>
            </a:p>
          </p:txBody>
        </p:sp>
        <p:sp>
          <p:nvSpPr>
            <p:cNvPr id="5" name="object 5">
              <a:extLst>
                <a:ext uri="{FF2B5EF4-FFF2-40B4-BE49-F238E27FC236}">
                  <a16:creationId xmlns:a16="http://schemas.microsoft.com/office/drawing/2014/main" id="{B5B37BF9-7705-82A3-4C61-E4E715E5A32F}"/>
                </a:ext>
              </a:extLst>
            </p:cNvPr>
            <p:cNvSpPr/>
            <p:nvPr/>
          </p:nvSpPr>
          <p:spPr>
            <a:xfrm>
              <a:off x="10822457" y="1368653"/>
              <a:ext cx="1366520" cy="12700"/>
            </a:xfrm>
            <a:custGeom>
              <a:avLst/>
              <a:gdLst/>
              <a:ahLst/>
              <a:cxnLst/>
              <a:rect l="l" t="t" r="r" b="b"/>
              <a:pathLst>
                <a:path w="1366520" h="12700">
                  <a:moveTo>
                    <a:pt x="0" y="12700"/>
                  </a:moveTo>
                  <a:lnTo>
                    <a:pt x="1366494" y="12700"/>
                  </a:lnTo>
                  <a:lnTo>
                    <a:pt x="1366494" y="0"/>
                  </a:lnTo>
                  <a:lnTo>
                    <a:pt x="0" y="0"/>
                  </a:lnTo>
                  <a:lnTo>
                    <a:pt x="0" y="12700"/>
                  </a:lnTo>
                  <a:close/>
                </a:path>
              </a:pathLst>
            </a:custGeom>
            <a:solidFill>
              <a:srgbClr val="FFFFFF"/>
            </a:solidFill>
          </p:spPr>
          <p:txBody>
            <a:bodyPr wrap="square" lIns="0" tIns="0" rIns="0" bIns="0" rtlCol="0"/>
            <a:lstStyle/>
            <a:p>
              <a:endParaRPr/>
            </a:p>
          </p:txBody>
        </p:sp>
        <p:sp>
          <p:nvSpPr>
            <p:cNvPr id="6" name="object 6">
              <a:extLst>
                <a:ext uri="{FF2B5EF4-FFF2-40B4-BE49-F238E27FC236}">
                  <a16:creationId xmlns:a16="http://schemas.microsoft.com/office/drawing/2014/main" id="{63586A92-9522-2B7C-971A-90D8E8B837CD}"/>
                </a:ext>
              </a:extLst>
            </p:cNvPr>
            <p:cNvSpPr/>
            <p:nvPr/>
          </p:nvSpPr>
          <p:spPr>
            <a:xfrm>
              <a:off x="10822457" y="0"/>
              <a:ext cx="0" cy="1375410"/>
            </a:xfrm>
            <a:custGeom>
              <a:avLst/>
              <a:gdLst/>
              <a:ahLst/>
              <a:cxnLst/>
              <a:rect l="l" t="t" r="r" b="b"/>
              <a:pathLst>
                <a:path h="1375410">
                  <a:moveTo>
                    <a:pt x="0" y="0"/>
                  </a:moveTo>
                  <a:lnTo>
                    <a:pt x="0" y="1375003"/>
                  </a:lnTo>
                </a:path>
              </a:pathLst>
            </a:custGeom>
            <a:ln w="12700">
              <a:solidFill>
                <a:srgbClr val="FFFFFF"/>
              </a:solidFill>
            </a:ln>
          </p:spPr>
          <p:txBody>
            <a:bodyPr wrap="square" lIns="0" tIns="0" rIns="0" bIns="0" rtlCol="0"/>
            <a:lstStyle/>
            <a:p>
              <a:endParaRPr/>
            </a:p>
          </p:txBody>
        </p:sp>
        <p:sp>
          <p:nvSpPr>
            <p:cNvPr id="7" name="object 7">
              <a:extLst>
                <a:ext uri="{FF2B5EF4-FFF2-40B4-BE49-F238E27FC236}">
                  <a16:creationId xmlns:a16="http://schemas.microsoft.com/office/drawing/2014/main" id="{687185E6-4757-5FEE-1293-62BF25419525}"/>
                </a:ext>
              </a:extLst>
            </p:cNvPr>
            <p:cNvSpPr/>
            <p:nvPr/>
          </p:nvSpPr>
          <p:spPr>
            <a:xfrm>
              <a:off x="10822461" y="8511"/>
              <a:ext cx="1366520" cy="1366520"/>
            </a:xfrm>
            <a:custGeom>
              <a:avLst/>
              <a:gdLst/>
              <a:ahLst/>
              <a:cxnLst/>
              <a:rect l="l" t="t" r="r" b="b"/>
              <a:pathLst>
                <a:path w="1366520" h="1366520">
                  <a:moveTo>
                    <a:pt x="1366494" y="0"/>
                  </a:moveTo>
                  <a:lnTo>
                    <a:pt x="0" y="1366494"/>
                  </a:lnTo>
                  <a:lnTo>
                    <a:pt x="1366494" y="1366494"/>
                  </a:lnTo>
                  <a:lnTo>
                    <a:pt x="1366494" y="0"/>
                  </a:lnTo>
                  <a:close/>
                </a:path>
              </a:pathLst>
            </a:custGeom>
            <a:solidFill>
              <a:srgbClr val="004E66"/>
            </a:solidFill>
          </p:spPr>
          <p:txBody>
            <a:bodyPr wrap="square" lIns="0" tIns="0" rIns="0" bIns="0" rtlCol="0"/>
            <a:lstStyle/>
            <a:p>
              <a:endParaRPr/>
            </a:p>
          </p:txBody>
        </p:sp>
        <p:sp>
          <p:nvSpPr>
            <p:cNvPr id="8" name="object 8">
              <a:extLst>
                <a:ext uri="{FF2B5EF4-FFF2-40B4-BE49-F238E27FC236}">
                  <a16:creationId xmlns:a16="http://schemas.microsoft.com/office/drawing/2014/main" id="{8CCC4EBA-ED32-FB54-D4BC-87127DF27E5F}"/>
                </a:ext>
              </a:extLst>
            </p:cNvPr>
            <p:cNvSpPr/>
            <p:nvPr/>
          </p:nvSpPr>
          <p:spPr>
            <a:xfrm>
              <a:off x="0" y="1275626"/>
              <a:ext cx="2957195" cy="116839"/>
            </a:xfrm>
            <a:custGeom>
              <a:avLst/>
              <a:gdLst/>
              <a:ahLst/>
              <a:cxnLst/>
              <a:rect l="l" t="t" r="r" b="b"/>
              <a:pathLst>
                <a:path w="2957195" h="116840">
                  <a:moveTo>
                    <a:pt x="0" y="116649"/>
                  </a:moveTo>
                  <a:lnTo>
                    <a:pt x="2956941" y="116649"/>
                  </a:lnTo>
                  <a:lnTo>
                    <a:pt x="2956941" y="0"/>
                  </a:lnTo>
                  <a:lnTo>
                    <a:pt x="0" y="0"/>
                  </a:lnTo>
                  <a:lnTo>
                    <a:pt x="0" y="116649"/>
                  </a:lnTo>
                  <a:close/>
                </a:path>
              </a:pathLst>
            </a:custGeom>
            <a:solidFill>
              <a:srgbClr val="007198"/>
            </a:solidFill>
          </p:spPr>
          <p:txBody>
            <a:bodyPr wrap="square" lIns="0" tIns="0" rIns="0" bIns="0" rtlCol="0"/>
            <a:lstStyle/>
            <a:p>
              <a:endParaRPr/>
            </a:p>
          </p:txBody>
        </p:sp>
        <p:sp>
          <p:nvSpPr>
            <p:cNvPr id="9" name="object 9">
              <a:extLst>
                <a:ext uri="{FF2B5EF4-FFF2-40B4-BE49-F238E27FC236}">
                  <a16:creationId xmlns:a16="http://schemas.microsoft.com/office/drawing/2014/main" id="{646A0CD9-44A5-3245-24A5-E2353E83A71E}"/>
                </a:ext>
              </a:extLst>
            </p:cNvPr>
            <p:cNvSpPr/>
            <p:nvPr/>
          </p:nvSpPr>
          <p:spPr>
            <a:xfrm>
              <a:off x="2956941" y="1275626"/>
              <a:ext cx="3044190" cy="116839"/>
            </a:xfrm>
            <a:custGeom>
              <a:avLst/>
              <a:gdLst/>
              <a:ahLst/>
              <a:cxnLst/>
              <a:rect l="l" t="t" r="r" b="b"/>
              <a:pathLst>
                <a:path w="3044190" h="116840">
                  <a:moveTo>
                    <a:pt x="0" y="116649"/>
                  </a:moveTo>
                  <a:lnTo>
                    <a:pt x="3043745" y="116649"/>
                  </a:lnTo>
                  <a:lnTo>
                    <a:pt x="3043745" y="0"/>
                  </a:lnTo>
                  <a:lnTo>
                    <a:pt x="0" y="0"/>
                  </a:lnTo>
                  <a:lnTo>
                    <a:pt x="0" y="116649"/>
                  </a:lnTo>
                  <a:close/>
                </a:path>
              </a:pathLst>
            </a:custGeom>
            <a:solidFill>
              <a:srgbClr val="83276A"/>
            </a:solidFill>
          </p:spPr>
          <p:txBody>
            <a:bodyPr wrap="square" lIns="0" tIns="0" rIns="0" bIns="0" rtlCol="0"/>
            <a:lstStyle/>
            <a:p>
              <a:endParaRPr/>
            </a:p>
          </p:txBody>
        </p:sp>
        <p:sp>
          <p:nvSpPr>
            <p:cNvPr id="10" name="object 10">
              <a:extLst>
                <a:ext uri="{FF2B5EF4-FFF2-40B4-BE49-F238E27FC236}">
                  <a16:creationId xmlns:a16="http://schemas.microsoft.com/office/drawing/2014/main" id="{87CD7F90-46F5-4A19-F878-E295444ADA79}"/>
                </a:ext>
              </a:extLst>
            </p:cNvPr>
            <p:cNvSpPr/>
            <p:nvPr/>
          </p:nvSpPr>
          <p:spPr>
            <a:xfrm>
              <a:off x="6000686" y="1275626"/>
              <a:ext cx="3357245" cy="116839"/>
            </a:xfrm>
            <a:custGeom>
              <a:avLst/>
              <a:gdLst/>
              <a:ahLst/>
              <a:cxnLst/>
              <a:rect l="l" t="t" r="r" b="b"/>
              <a:pathLst>
                <a:path w="3357245" h="116840">
                  <a:moveTo>
                    <a:pt x="0" y="116649"/>
                  </a:moveTo>
                  <a:lnTo>
                    <a:pt x="3356749" y="116649"/>
                  </a:lnTo>
                  <a:lnTo>
                    <a:pt x="3356749" y="0"/>
                  </a:lnTo>
                  <a:lnTo>
                    <a:pt x="0" y="0"/>
                  </a:lnTo>
                  <a:lnTo>
                    <a:pt x="0" y="116649"/>
                  </a:lnTo>
                  <a:close/>
                </a:path>
              </a:pathLst>
            </a:custGeom>
            <a:solidFill>
              <a:srgbClr val="033B6A"/>
            </a:solidFill>
          </p:spPr>
          <p:txBody>
            <a:bodyPr wrap="square" lIns="0" tIns="0" rIns="0" bIns="0" rtlCol="0"/>
            <a:lstStyle/>
            <a:p>
              <a:endParaRPr/>
            </a:p>
          </p:txBody>
        </p:sp>
        <p:sp>
          <p:nvSpPr>
            <p:cNvPr id="11" name="object 11">
              <a:extLst>
                <a:ext uri="{FF2B5EF4-FFF2-40B4-BE49-F238E27FC236}">
                  <a16:creationId xmlns:a16="http://schemas.microsoft.com/office/drawing/2014/main" id="{D8A8F70C-5ADB-D3E8-D91B-80B8D48E6EEE}"/>
                </a:ext>
              </a:extLst>
            </p:cNvPr>
            <p:cNvSpPr/>
            <p:nvPr/>
          </p:nvSpPr>
          <p:spPr>
            <a:xfrm>
              <a:off x="9357436" y="1275626"/>
              <a:ext cx="2832100" cy="116839"/>
            </a:xfrm>
            <a:custGeom>
              <a:avLst/>
              <a:gdLst/>
              <a:ahLst/>
              <a:cxnLst/>
              <a:rect l="l" t="t" r="r" b="b"/>
              <a:pathLst>
                <a:path w="2832100" h="116840">
                  <a:moveTo>
                    <a:pt x="2831515" y="0"/>
                  </a:moveTo>
                  <a:lnTo>
                    <a:pt x="0" y="0"/>
                  </a:lnTo>
                  <a:lnTo>
                    <a:pt x="0" y="116649"/>
                  </a:lnTo>
                  <a:lnTo>
                    <a:pt x="2831515" y="116649"/>
                  </a:lnTo>
                  <a:lnTo>
                    <a:pt x="2831515" y="0"/>
                  </a:lnTo>
                  <a:close/>
                </a:path>
              </a:pathLst>
            </a:custGeom>
            <a:solidFill>
              <a:srgbClr val="1F6A84"/>
            </a:solidFill>
          </p:spPr>
          <p:txBody>
            <a:bodyPr wrap="square" lIns="0" tIns="0" rIns="0" bIns="0" rtlCol="0"/>
            <a:lstStyle/>
            <a:p>
              <a:endParaRPr/>
            </a:p>
          </p:txBody>
        </p:sp>
        <p:pic>
          <p:nvPicPr>
            <p:cNvPr id="12" name="object 12">
              <a:extLst>
                <a:ext uri="{FF2B5EF4-FFF2-40B4-BE49-F238E27FC236}">
                  <a16:creationId xmlns:a16="http://schemas.microsoft.com/office/drawing/2014/main" id="{DAA5DF93-6311-121D-05ED-8CCC48CBD799}"/>
                </a:ext>
              </a:extLst>
            </p:cNvPr>
            <p:cNvPicPr/>
            <p:nvPr/>
          </p:nvPicPr>
          <p:blipFill>
            <a:blip r:embed="rId2" cstate="print"/>
            <a:stretch>
              <a:fillRect/>
            </a:stretch>
          </p:blipFill>
          <p:spPr>
            <a:xfrm>
              <a:off x="577773" y="266509"/>
              <a:ext cx="1845106" cy="917575"/>
            </a:xfrm>
            <a:prstGeom prst="rect">
              <a:avLst/>
            </a:prstGeom>
          </p:spPr>
        </p:pic>
      </p:grpSp>
      <p:sp>
        <p:nvSpPr>
          <p:cNvPr id="14" name="object 14">
            <a:extLst>
              <a:ext uri="{FF2B5EF4-FFF2-40B4-BE49-F238E27FC236}">
                <a16:creationId xmlns:a16="http://schemas.microsoft.com/office/drawing/2014/main" id="{D2457091-5EF3-C527-308E-F0E8390D92DC}"/>
              </a:ext>
            </a:extLst>
          </p:cNvPr>
          <p:cNvSpPr txBox="1">
            <a:spLocks noGrp="1"/>
          </p:cNvSpPr>
          <p:nvPr>
            <p:ph type="ftr" sz="quarter" idx="5"/>
          </p:nvPr>
        </p:nvSpPr>
        <p:spPr>
          <a:xfrm>
            <a:off x="4038212" y="6622993"/>
            <a:ext cx="4113033" cy="205184"/>
          </a:xfrm>
          <a:prstGeom prst="rect">
            <a:avLst/>
          </a:prstGeom>
        </p:spPr>
        <p:txBody>
          <a:bodyPr vert="horz" wrap="square" lIns="0" tIns="0" rIns="0" bIns="0" rtlCol="0">
            <a:spAutoFit/>
          </a:bodyPr>
          <a:lstStyle/>
          <a:p>
            <a:pPr marL="12700">
              <a:lnSpc>
                <a:spcPts val="1645"/>
              </a:lnSpc>
            </a:pPr>
            <a:r>
              <a:rPr lang="en-US" dirty="0"/>
              <a:t>2027</a:t>
            </a:r>
            <a:r>
              <a:rPr lang="en-US" spc="360" dirty="0"/>
              <a:t> </a:t>
            </a:r>
            <a:r>
              <a:rPr dirty="0"/>
              <a:t>|</a:t>
            </a:r>
            <a:r>
              <a:rPr spc="310" dirty="0"/>
              <a:t> </a:t>
            </a:r>
            <a:r>
              <a:rPr dirty="0"/>
              <a:t>American</a:t>
            </a:r>
            <a:r>
              <a:rPr spc="-70" dirty="0"/>
              <a:t> </a:t>
            </a:r>
            <a:r>
              <a:rPr dirty="0"/>
              <a:t>Academy</a:t>
            </a:r>
            <a:r>
              <a:rPr spc="-10" dirty="0"/>
              <a:t> </a:t>
            </a:r>
            <a:r>
              <a:rPr dirty="0"/>
              <a:t>of</a:t>
            </a:r>
            <a:r>
              <a:rPr spc="-10" dirty="0"/>
              <a:t> </a:t>
            </a:r>
            <a:r>
              <a:rPr dirty="0"/>
              <a:t>Implant</a:t>
            </a:r>
            <a:r>
              <a:rPr spc="-15" dirty="0"/>
              <a:t> </a:t>
            </a:r>
            <a:r>
              <a:rPr dirty="0"/>
              <a:t>Dentistry</a:t>
            </a:r>
            <a:r>
              <a:rPr spc="365" dirty="0"/>
              <a:t> </a:t>
            </a:r>
            <a:endParaRPr spc="-50" dirty="0"/>
          </a:p>
        </p:txBody>
      </p:sp>
      <p:sp>
        <p:nvSpPr>
          <p:cNvPr id="15" name="object 2">
            <a:extLst>
              <a:ext uri="{FF2B5EF4-FFF2-40B4-BE49-F238E27FC236}">
                <a16:creationId xmlns:a16="http://schemas.microsoft.com/office/drawing/2014/main" id="{20A11486-0512-4CE6-6C5D-913426C07683}"/>
              </a:ext>
            </a:extLst>
          </p:cNvPr>
          <p:cNvSpPr txBox="1">
            <a:spLocks/>
          </p:cNvSpPr>
          <p:nvPr/>
        </p:nvSpPr>
        <p:spPr>
          <a:xfrm>
            <a:off x="2956941" y="530889"/>
            <a:ext cx="10130563" cy="443711"/>
          </a:xfrm>
          <a:prstGeom prst="rect">
            <a:avLst/>
          </a:prstGeom>
        </p:spPr>
        <p:txBody>
          <a:bodyPr vert="horz" wrap="square" lIns="0" tIns="12700" rIns="0" bIns="0" rtlCol="0">
            <a:spAutoFit/>
          </a:bodyPr>
          <a:lstStyle>
            <a:lvl1pPr>
              <a:defRPr sz="2900" b="1" i="0">
                <a:solidFill>
                  <a:srgbClr val="00589D"/>
                </a:solidFill>
                <a:latin typeface="Arial"/>
                <a:ea typeface="+mj-ea"/>
                <a:cs typeface="Arial"/>
              </a:defRPr>
            </a:lvl1pPr>
          </a:lstStyle>
          <a:p>
            <a:pPr marL="19050">
              <a:spcBef>
                <a:spcPts val="100"/>
              </a:spcBef>
            </a:pPr>
            <a:r>
              <a:rPr lang="en-US" sz="2800" dirty="0">
                <a:solidFill>
                  <a:srgbClr val="007198"/>
                </a:solidFill>
              </a:rPr>
              <a:t>Candidate Number: </a:t>
            </a:r>
            <a:r>
              <a:rPr lang="en-US" sz="2800" dirty="0">
                <a:solidFill>
                  <a:srgbClr val="83276A"/>
                </a:solidFill>
              </a:rPr>
              <a:t>{Candidate number}</a:t>
            </a:r>
          </a:p>
        </p:txBody>
      </p:sp>
      <p:sp>
        <p:nvSpPr>
          <p:cNvPr id="17" name="object 13">
            <a:extLst>
              <a:ext uri="{FF2B5EF4-FFF2-40B4-BE49-F238E27FC236}">
                <a16:creationId xmlns:a16="http://schemas.microsoft.com/office/drawing/2014/main" id="{A6D7199C-BE80-42FF-9777-02AD43B6E0EC}"/>
              </a:ext>
            </a:extLst>
          </p:cNvPr>
          <p:cNvSpPr txBox="1"/>
          <p:nvPr/>
        </p:nvSpPr>
        <p:spPr>
          <a:xfrm>
            <a:off x="457200" y="1458219"/>
            <a:ext cx="10896600" cy="874598"/>
          </a:xfrm>
          <a:prstGeom prst="rect">
            <a:avLst/>
          </a:prstGeom>
        </p:spPr>
        <p:txBody>
          <a:bodyPr vert="horz" wrap="square" lIns="0" tIns="12700" rIns="0" bIns="0" rtlCol="0">
            <a:spAutoFit/>
          </a:bodyPr>
          <a:lstStyle/>
          <a:p>
            <a:pPr marL="298450" marR="5080" indent="-285750" algn="ctr">
              <a:spcBef>
                <a:spcPts val="120"/>
              </a:spcBef>
              <a:buFont typeface="Wingdings" panose="05000000000000000000" pitchFamily="2" charset="2"/>
              <a:buChar char="Ø"/>
            </a:pPr>
            <a:r>
              <a:rPr lang="en-US" sz="3200" dirty="0">
                <a:solidFill>
                  <a:srgbClr val="83276A"/>
                </a:solidFill>
                <a:effectLst>
                  <a:outerShdw blurRad="38100" dist="38100" dir="2700000" algn="tl">
                    <a:srgbClr val="000000">
                      <a:alpha val="43137"/>
                    </a:srgbClr>
                  </a:outerShdw>
                </a:effectLst>
                <a:latin typeface="Arial"/>
                <a:cs typeface="Arial"/>
              </a:rPr>
              <a:t>Complications</a:t>
            </a:r>
            <a:br>
              <a:rPr lang="en-US" sz="2400" dirty="0">
                <a:solidFill>
                  <a:srgbClr val="221F1F"/>
                </a:solidFill>
                <a:latin typeface="Arial"/>
                <a:cs typeface="Arial"/>
              </a:rPr>
            </a:br>
            <a:endParaRPr lang="en-US" sz="2400" dirty="0">
              <a:latin typeface="Arial"/>
              <a:cs typeface="Arial"/>
            </a:endParaRPr>
          </a:p>
        </p:txBody>
      </p:sp>
      <p:sp>
        <p:nvSpPr>
          <p:cNvPr id="2" name="TextBox 1">
            <a:extLst>
              <a:ext uri="{FF2B5EF4-FFF2-40B4-BE49-F238E27FC236}">
                <a16:creationId xmlns:a16="http://schemas.microsoft.com/office/drawing/2014/main" id="{614E7C78-5412-DA9B-7FEE-A58111EC5981}"/>
              </a:ext>
            </a:extLst>
          </p:cNvPr>
          <p:cNvSpPr txBox="1"/>
          <p:nvPr/>
        </p:nvSpPr>
        <p:spPr>
          <a:xfrm>
            <a:off x="62861" y="1963485"/>
            <a:ext cx="11900539" cy="1092607"/>
          </a:xfrm>
          <a:prstGeom prst="rect">
            <a:avLst/>
          </a:prstGeom>
          <a:noFill/>
        </p:spPr>
        <p:txBody>
          <a:bodyPr wrap="square" rtlCol="0">
            <a:spAutoFit/>
          </a:bodyPr>
          <a:lstStyle/>
          <a:p>
            <a:pPr algn="ctr"/>
            <a:r>
              <a:rPr lang="en-US" sz="1100" b="0" i="0" u="none" strike="noStrike" baseline="0" dirty="0">
                <a:solidFill>
                  <a:srgbClr val="000000"/>
                </a:solidFill>
                <a:latin typeface="Arial" panose="020B0604020202020204" pitchFamily="34" charset="0"/>
              </a:rPr>
              <a:t>Detail any complications.	</a:t>
            </a:r>
          </a:p>
          <a:p>
            <a:pPr algn="ctr"/>
            <a:r>
              <a:rPr lang="en-US" sz="1100" b="0" i="0" u="none" strike="noStrike" baseline="0" dirty="0">
                <a:solidFill>
                  <a:srgbClr val="000000"/>
                </a:solidFill>
                <a:latin typeface="Arial" panose="020B0604020202020204" pitchFamily="34" charset="0"/>
              </a:rPr>
              <a:t>.</a:t>
            </a:r>
            <a:r>
              <a:rPr lang="en-US" sz="1800" b="0" i="0" u="none" strike="noStrike" baseline="0" dirty="0">
                <a:solidFill>
                  <a:srgbClr val="000000"/>
                </a:solidFill>
                <a:latin typeface="Arial" panose="020B0604020202020204" pitchFamily="34" charset="0"/>
              </a:rPr>
              <a:t>	</a:t>
            </a:r>
          </a:p>
          <a:p>
            <a:pPr algn="ctr"/>
            <a:r>
              <a:rPr lang="en-US" sz="1800" b="0" i="0" u="none" strike="noStrike" baseline="0" dirty="0">
                <a:solidFill>
                  <a:srgbClr val="000000"/>
                </a:solidFill>
                <a:latin typeface="Arial" panose="020B0604020202020204" pitchFamily="34" charset="0"/>
              </a:rPr>
              <a:t>	</a:t>
            </a:r>
          </a:p>
          <a:p>
            <a:pPr algn="ctr"/>
            <a:r>
              <a:rPr lang="en-US" sz="1800" b="0" i="0" u="none" strike="noStrike" baseline="0" dirty="0">
                <a:solidFill>
                  <a:srgbClr val="000000"/>
                </a:solidFill>
                <a:latin typeface="Arial" panose="020B0604020202020204" pitchFamily="34" charset="0"/>
              </a:rPr>
              <a:t>	</a:t>
            </a:r>
          </a:p>
        </p:txBody>
      </p:sp>
      <p:sp>
        <p:nvSpPr>
          <p:cNvPr id="13" name="TextBox 12">
            <a:extLst>
              <a:ext uri="{FF2B5EF4-FFF2-40B4-BE49-F238E27FC236}">
                <a16:creationId xmlns:a16="http://schemas.microsoft.com/office/drawing/2014/main" id="{DB3A14B0-9326-FEA4-5E76-52505EA12EB7}"/>
              </a:ext>
            </a:extLst>
          </p:cNvPr>
          <p:cNvSpPr txBox="1"/>
          <p:nvPr/>
        </p:nvSpPr>
        <p:spPr>
          <a:xfrm>
            <a:off x="373420" y="2438004"/>
            <a:ext cx="11132297" cy="369332"/>
          </a:xfrm>
          <a:prstGeom prst="rect">
            <a:avLst/>
          </a:prstGeom>
          <a:noFill/>
        </p:spPr>
        <p:txBody>
          <a:bodyPr wrap="square" rtlCol="0">
            <a:spAutoFit/>
          </a:bodyPr>
          <a:lstStyle/>
          <a:p>
            <a:r>
              <a:rPr lang="en-US" sz="1800" dirty="0">
                <a:solidFill>
                  <a:srgbClr val="221F1F"/>
                </a:solidFill>
                <a:latin typeface="Arial"/>
                <a:cs typeface="Arial"/>
              </a:rPr>
              <a:t>Copy your text here using the same font and size.</a:t>
            </a:r>
            <a:endParaRPr lang="en-US" dirty="0"/>
          </a:p>
        </p:txBody>
      </p:sp>
      <p:sp>
        <p:nvSpPr>
          <p:cNvPr id="16" name="object 13">
            <a:extLst>
              <a:ext uri="{FF2B5EF4-FFF2-40B4-BE49-F238E27FC236}">
                <a16:creationId xmlns:a16="http://schemas.microsoft.com/office/drawing/2014/main" id="{A4EABC69-A373-5B07-9ACA-A040C592B3D3}"/>
              </a:ext>
            </a:extLst>
          </p:cNvPr>
          <p:cNvSpPr txBox="1"/>
          <p:nvPr/>
        </p:nvSpPr>
        <p:spPr>
          <a:xfrm>
            <a:off x="1371600" y="3996972"/>
            <a:ext cx="8991600" cy="874598"/>
          </a:xfrm>
          <a:prstGeom prst="rect">
            <a:avLst/>
          </a:prstGeom>
        </p:spPr>
        <p:txBody>
          <a:bodyPr vert="horz" wrap="square" lIns="0" tIns="12700" rIns="0" bIns="0" rtlCol="0">
            <a:spAutoFit/>
          </a:bodyPr>
          <a:lstStyle/>
          <a:p>
            <a:pPr marL="298450" marR="5080" indent="-285750" algn="ctr">
              <a:spcBef>
                <a:spcPts val="120"/>
              </a:spcBef>
              <a:buFont typeface="Wingdings" panose="05000000000000000000" pitchFamily="2" charset="2"/>
              <a:buChar char="Ø"/>
            </a:pPr>
            <a:r>
              <a:rPr lang="en-US" sz="3200" dirty="0">
                <a:solidFill>
                  <a:srgbClr val="83276A"/>
                </a:solidFill>
                <a:effectLst>
                  <a:outerShdw blurRad="38100" dist="38100" dir="2700000" algn="tl">
                    <a:srgbClr val="000000">
                      <a:alpha val="43137"/>
                    </a:srgbClr>
                  </a:outerShdw>
                </a:effectLst>
                <a:latin typeface="Arial"/>
                <a:cs typeface="Arial"/>
              </a:rPr>
              <a:t>Patient Acceptance and Prognosis</a:t>
            </a:r>
            <a:br>
              <a:rPr lang="en-US" sz="2400" dirty="0">
                <a:solidFill>
                  <a:srgbClr val="221F1F"/>
                </a:solidFill>
                <a:latin typeface="Arial"/>
                <a:cs typeface="Arial"/>
              </a:rPr>
            </a:br>
            <a:endParaRPr lang="en-US" sz="2400" dirty="0">
              <a:latin typeface="Arial"/>
              <a:cs typeface="Arial"/>
            </a:endParaRPr>
          </a:p>
        </p:txBody>
      </p:sp>
      <p:sp>
        <p:nvSpPr>
          <p:cNvPr id="19" name="TextBox 18">
            <a:extLst>
              <a:ext uri="{FF2B5EF4-FFF2-40B4-BE49-F238E27FC236}">
                <a16:creationId xmlns:a16="http://schemas.microsoft.com/office/drawing/2014/main" id="{46D197DE-88E9-B435-CE63-2F5726ED2D8E}"/>
              </a:ext>
            </a:extLst>
          </p:cNvPr>
          <p:cNvSpPr txBox="1"/>
          <p:nvPr/>
        </p:nvSpPr>
        <p:spPr>
          <a:xfrm>
            <a:off x="144460" y="4443295"/>
            <a:ext cx="11900539" cy="646331"/>
          </a:xfrm>
          <a:prstGeom prst="rect">
            <a:avLst/>
          </a:prstGeom>
          <a:noFill/>
        </p:spPr>
        <p:txBody>
          <a:bodyPr wrap="square" rtlCol="0">
            <a:spAutoFit/>
          </a:bodyPr>
          <a:lstStyle/>
          <a:p>
            <a:pPr algn="ctr"/>
            <a:r>
              <a:rPr lang="en-US" sz="1100" b="0" i="0" u="none" strike="noStrike" baseline="0" dirty="0">
                <a:solidFill>
                  <a:srgbClr val="000000"/>
                </a:solidFill>
                <a:latin typeface="Arial" panose="020B0604020202020204" pitchFamily="34" charset="0"/>
              </a:rPr>
              <a:t>Detail the patient acceptance and prognosis.</a:t>
            </a:r>
            <a:r>
              <a:rPr lang="en-US" sz="1800" b="0" i="0" u="none" strike="noStrike" baseline="0" dirty="0">
                <a:solidFill>
                  <a:srgbClr val="000000"/>
                </a:solidFill>
                <a:latin typeface="Arial" panose="020B0604020202020204" pitchFamily="34" charset="0"/>
              </a:rPr>
              <a:t>	</a:t>
            </a:r>
          </a:p>
          <a:p>
            <a:pPr algn="ctr"/>
            <a:r>
              <a:rPr lang="en-US" sz="1800" b="0" i="0" u="none" strike="noStrike" baseline="0" dirty="0">
                <a:solidFill>
                  <a:srgbClr val="000000"/>
                </a:solidFill>
                <a:latin typeface="Arial" panose="020B0604020202020204" pitchFamily="34" charset="0"/>
              </a:rPr>
              <a:t>	</a:t>
            </a:r>
          </a:p>
        </p:txBody>
      </p:sp>
      <p:sp>
        <p:nvSpPr>
          <p:cNvPr id="20" name="TextBox 19">
            <a:extLst>
              <a:ext uri="{FF2B5EF4-FFF2-40B4-BE49-F238E27FC236}">
                <a16:creationId xmlns:a16="http://schemas.microsoft.com/office/drawing/2014/main" id="{159B300D-4026-598E-154F-4851D7D22822}"/>
              </a:ext>
            </a:extLst>
          </p:cNvPr>
          <p:cNvSpPr txBox="1"/>
          <p:nvPr/>
        </p:nvSpPr>
        <p:spPr>
          <a:xfrm>
            <a:off x="373420" y="4870319"/>
            <a:ext cx="11132297" cy="369332"/>
          </a:xfrm>
          <a:prstGeom prst="rect">
            <a:avLst/>
          </a:prstGeom>
          <a:noFill/>
        </p:spPr>
        <p:txBody>
          <a:bodyPr wrap="square" rtlCol="0">
            <a:spAutoFit/>
          </a:bodyPr>
          <a:lstStyle/>
          <a:p>
            <a:r>
              <a:rPr lang="en-US" sz="1800" dirty="0">
                <a:solidFill>
                  <a:srgbClr val="221F1F"/>
                </a:solidFill>
                <a:latin typeface="Arial"/>
                <a:cs typeface="Arial"/>
              </a:rPr>
              <a:t>Copy your text here using the same font and size.</a:t>
            </a:r>
            <a:endParaRPr lang="en-US" dirty="0"/>
          </a:p>
        </p:txBody>
      </p:sp>
    </p:spTree>
    <p:extLst>
      <p:ext uri="{BB962C8B-B14F-4D97-AF65-F5344CB8AC3E}">
        <p14:creationId xmlns:p14="http://schemas.microsoft.com/office/powerpoint/2010/main" val="205698499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C27C3E-B754-0CAD-5DB6-6B0AA7DB3A01}"/>
            </a:ext>
          </a:extLst>
        </p:cNvPr>
        <p:cNvGrpSpPr/>
        <p:nvPr/>
      </p:nvGrpSpPr>
      <p:grpSpPr>
        <a:xfrm>
          <a:off x="0" y="0"/>
          <a:ext cx="0" cy="0"/>
          <a:chOff x="0" y="0"/>
          <a:chExt cx="0" cy="0"/>
        </a:xfrm>
      </p:grpSpPr>
      <p:grpSp>
        <p:nvGrpSpPr>
          <p:cNvPr id="3" name="object 3">
            <a:extLst>
              <a:ext uri="{FF2B5EF4-FFF2-40B4-BE49-F238E27FC236}">
                <a16:creationId xmlns:a16="http://schemas.microsoft.com/office/drawing/2014/main" id="{F1DB5AC9-6F83-6314-4E99-87E386E2821A}"/>
              </a:ext>
            </a:extLst>
          </p:cNvPr>
          <p:cNvGrpSpPr/>
          <p:nvPr/>
        </p:nvGrpSpPr>
        <p:grpSpPr>
          <a:xfrm>
            <a:off x="0" y="0"/>
            <a:ext cx="12189460" cy="1392555"/>
            <a:chOff x="0" y="0"/>
            <a:chExt cx="12189460" cy="1392555"/>
          </a:xfrm>
        </p:grpSpPr>
        <p:sp>
          <p:nvSpPr>
            <p:cNvPr id="4" name="object 4">
              <a:extLst>
                <a:ext uri="{FF2B5EF4-FFF2-40B4-BE49-F238E27FC236}">
                  <a16:creationId xmlns:a16="http://schemas.microsoft.com/office/drawing/2014/main" id="{FCFABC8D-AC73-FD7E-73DB-4FD18936121E}"/>
                </a:ext>
              </a:extLst>
            </p:cNvPr>
            <p:cNvSpPr/>
            <p:nvPr/>
          </p:nvSpPr>
          <p:spPr>
            <a:xfrm>
              <a:off x="0" y="0"/>
              <a:ext cx="12189460" cy="1375410"/>
            </a:xfrm>
            <a:custGeom>
              <a:avLst/>
              <a:gdLst/>
              <a:ahLst/>
              <a:cxnLst/>
              <a:rect l="l" t="t" r="r" b="b"/>
              <a:pathLst>
                <a:path w="12189460" h="1375410">
                  <a:moveTo>
                    <a:pt x="12188952" y="0"/>
                  </a:moveTo>
                  <a:lnTo>
                    <a:pt x="10822457" y="0"/>
                  </a:lnTo>
                  <a:lnTo>
                    <a:pt x="0" y="0"/>
                  </a:lnTo>
                  <a:lnTo>
                    <a:pt x="0" y="226783"/>
                  </a:lnTo>
                  <a:lnTo>
                    <a:pt x="10822457" y="226783"/>
                  </a:lnTo>
                  <a:lnTo>
                    <a:pt x="10822457" y="1375003"/>
                  </a:lnTo>
                  <a:lnTo>
                    <a:pt x="12188952" y="1375003"/>
                  </a:lnTo>
                  <a:lnTo>
                    <a:pt x="12188952" y="226783"/>
                  </a:lnTo>
                  <a:lnTo>
                    <a:pt x="12188952" y="0"/>
                  </a:lnTo>
                  <a:close/>
                </a:path>
              </a:pathLst>
            </a:custGeom>
            <a:solidFill>
              <a:srgbClr val="007699"/>
            </a:solidFill>
          </p:spPr>
          <p:txBody>
            <a:bodyPr wrap="square" lIns="0" tIns="0" rIns="0" bIns="0" rtlCol="0"/>
            <a:lstStyle/>
            <a:p>
              <a:endParaRPr/>
            </a:p>
          </p:txBody>
        </p:sp>
        <p:sp>
          <p:nvSpPr>
            <p:cNvPr id="5" name="object 5">
              <a:extLst>
                <a:ext uri="{FF2B5EF4-FFF2-40B4-BE49-F238E27FC236}">
                  <a16:creationId xmlns:a16="http://schemas.microsoft.com/office/drawing/2014/main" id="{362043D1-BF5C-C302-3C98-3FA4DC623293}"/>
                </a:ext>
              </a:extLst>
            </p:cNvPr>
            <p:cNvSpPr/>
            <p:nvPr/>
          </p:nvSpPr>
          <p:spPr>
            <a:xfrm>
              <a:off x="10822457" y="1368653"/>
              <a:ext cx="1366520" cy="12700"/>
            </a:xfrm>
            <a:custGeom>
              <a:avLst/>
              <a:gdLst/>
              <a:ahLst/>
              <a:cxnLst/>
              <a:rect l="l" t="t" r="r" b="b"/>
              <a:pathLst>
                <a:path w="1366520" h="12700">
                  <a:moveTo>
                    <a:pt x="0" y="12700"/>
                  </a:moveTo>
                  <a:lnTo>
                    <a:pt x="1366494" y="12700"/>
                  </a:lnTo>
                  <a:lnTo>
                    <a:pt x="1366494" y="0"/>
                  </a:lnTo>
                  <a:lnTo>
                    <a:pt x="0" y="0"/>
                  </a:lnTo>
                  <a:lnTo>
                    <a:pt x="0" y="12700"/>
                  </a:lnTo>
                  <a:close/>
                </a:path>
              </a:pathLst>
            </a:custGeom>
            <a:solidFill>
              <a:srgbClr val="FFFFFF"/>
            </a:solidFill>
          </p:spPr>
          <p:txBody>
            <a:bodyPr wrap="square" lIns="0" tIns="0" rIns="0" bIns="0" rtlCol="0"/>
            <a:lstStyle/>
            <a:p>
              <a:endParaRPr/>
            </a:p>
          </p:txBody>
        </p:sp>
        <p:sp>
          <p:nvSpPr>
            <p:cNvPr id="6" name="object 6">
              <a:extLst>
                <a:ext uri="{FF2B5EF4-FFF2-40B4-BE49-F238E27FC236}">
                  <a16:creationId xmlns:a16="http://schemas.microsoft.com/office/drawing/2014/main" id="{207565EC-9D0E-2895-7D15-C72ECA08CB82}"/>
                </a:ext>
              </a:extLst>
            </p:cNvPr>
            <p:cNvSpPr/>
            <p:nvPr/>
          </p:nvSpPr>
          <p:spPr>
            <a:xfrm>
              <a:off x="10822457" y="0"/>
              <a:ext cx="0" cy="1375410"/>
            </a:xfrm>
            <a:custGeom>
              <a:avLst/>
              <a:gdLst/>
              <a:ahLst/>
              <a:cxnLst/>
              <a:rect l="l" t="t" r="r" b="b"/>
              <a:pathLst>
                <a:path h="1375410">
                  <a:moveTo>
                    <a:pt x="0" y="0"/>
                  </a:moveTo>
                  <a:lnTo>
                    <a:pt x="0" y="1375003"/>
                  </a:lnTo>
                </a:path>
              </a:pathLst>
            </a:custGeom>
            <a:ln w="12700">
              <a:solidFill>
                <a:srgbClr val="FFFFFF"/>
              </a:solidFill>
            </a:ln>
          </p:spPr>
          <p:txBody>
            <a:bodyPr wrap="square" lIns="0" tIns="0" rIns="0" bIns="0" rtlCol="0"/>
            <a:lstStyle/>
            <a:p>
              <a:endParaRPr/>
            </a:p>
          </p:txBody>
        </p:sp>
        <p:sp>
          <p:nvSpPr>
            <p:cNvPr id="7" name="object 7">
              <a:extLst>
                <a:ext uri="{FF2B5EF4-FFF2-40B4-BE49-F238E27FC236}">
                  <a16:creationId xmlns:a16="http://schemas.microsoft.com/office/drawing/2014/main" id="{E93393C2-B36E-B283-FD75-5052A3AEA5EC}"/>
                </a:ext>
              </a:extLst>
            </p:cNvPr>
            <p:cNvSpPr/>
            <p:nvPr/>
          </p:nvSpPr>
          <p:spPr>
            <a:xfrm>
              <a:off x="10822461" y="8511"/>
              <a:ext cx="1366520" cy="1366520"/>
            </a:xfrm>
            <a:custGeom>
              <a:avLst/>
              <a:gdLst/>
              <a:ahLst/>
              <a:cxnLst/>
              <a:rect l="l" t="t" r="r" b="b"/>
              <a:pathLst>
                <a:path w="1366520" h="1366520">
                  <a:moveTo>
                    <a:pt x="1366494" y="0"/>
                  </a:moveTo>
                  <a:lnTo>
                    <a:pt x="0" y="1366494"/>
                  </a:lnTo>
                  <a:lnTo>
                    <a:pt x="1366494" y="1366494"/>
                  </a:lnTo>
                  <a:lnTo>
                    <a:pt x="1366494" y="0"/>
                  </a:lnTo>
                  <a:close/>
                </a:path>
              </a:pathLst>
            </a:custGeom>
            <a:solidFill>
              <a:srgbClr val="004E66"/>
            </a:solidFill>
          </p:spPr>
          <p:txBody>
            <a:bodyPr wrap="square" lIns="0" tIns="0" rIns="0" bIns="0" rtlCol="0"/>
            <a:lstStyle/>
            <a:p>
              <a:endParaRPr/>
            </a:p>
          </p:txBody>
        </p:sp>
        <p:sp>
          <p:nvSpPr>
            <p:cNvPr id="8" name="object 8">
              <a:extLst>
                <a:ext uri="{FF2B5EF4-FFF2-40B4-BE49-F238E27FC236}">
                  <a16:creationId xmlns:a16="http://schemas.microsoft.com/office/drawing/2014/main" id="{A1012517-C416-9B99-6BBD-5730628E7751}"/>
                </a:ext>
              </a:extLst>
            </p:cNvPr>
            <p:cNvSpPr/>
            <p:nvPr/>
          </p:nvSpPr>
          <p:spPr>
            <a:xfrm>
              <a:off x="0" y="1275626"/>
              <a:ext cx="2957195" cy="116839"/>
            </a:xfrm>
            <a:custGeom>
              <a:avLst/>
              <a:gdLst/>
              <a:ahLst/>
              <a:cxnLst/>
              <a:rect l="l" t="t" r="r" b="b"/>
              <a:pathLst>
                <a:path w="2957195" h="116840">
                  <a:moveTo>
                    <a:pt x="0" y="116649"/>
                  </a:moveTo>
                  <a:lnTo>
                    <a:pt x="2956941" y="116649"/>
                  </a:lnTo>
                  <a:lnTo>
                    <a:pt x="2956941" y="0"/>
                  </a:lnTo>
                  <a:lnTo>
                    <a:pt x="0" y="0"/>
                  </a:lnTo>
                  <a:lnTo>
                    <a:pt x="0" y="116649"/>
                  </a:lnTo>
                  <a:close/>
                </a:path>
              </a:pathLst>
            </a:custGeom>
            <a:solidFill>
              <a:srgbClr val="007198"/>
            </a:solidFill>
          </p:spPr>
          <p:txBody>
            <a:bodyPr wrap="square" lIns="0" tIns="0" rIns="0" bIns="0" rtlCol="0"/>
            <a:lstStyle/>
            <a:p>
              <a:endParaRPr/>
            </a:p>
          </p:txBody>
        </p:sp>
        <p:sp>
          <p:nvSpPr>
            <p:cNvPr id="9" name="object 9">
              <a:extLst>
                <a:ext uri="{FF2B5EF4-FFF2-40B4-BE49-F238E27FC236}">
                  <a16:creationId xmlns:a16="http://schemas.microsoft.com/office/drawing/2014/main" id="{C16D90AC-CC17-42A8-A1AA-E9C4F1C45743}"/>
                </a:ext>
              </a:extLst>
            </p:cNvPr>
            <p:cNvSpPr/>
            <p:nvPr/>
          </p:nvSpPr>
          <p:spPr>
            <a:xfrm>
              <a:off x="2956941" y="1275626"/>
              <a:ext cx="3044190" cy="116839"/>
            </a:xfrm>
            <a:custGeom>
              <a:avLst/>
              <a:gdLst/>
              <a:ahLst/>
              <a:cxnLst/>
              <a:rect l="l" t="t" r="r" b="b"/>
              <a:pathLst>
                <a:path w="3044190" h="116840">
                  <a:moveTo>
                    <a:pt x="0" y="116649"/>
                  </a:moveTo>
                  <a:lnTo>
                    <a:pt x="3043745" y="116649"/>
                  </a:lnTo>
                  <a:lnTo>
                    <a:pt x="3043745" y="0"/>
                  </a:lnTo>
                  <a:lnTo>
                    <a:pt x="0" y="0"/>
                  </a:lnTo>
                  <a:lnTo>
                    <a:pt x="0" y="116649"/>
                  </a:lnTo>
                  <a:close/>
                </a:path>
              </a:pathLst>
            </a:custGeom>
            <a:solidFill>
              <a:srgbClr val="83276A"/>
            </a:solidFill>
          </p:spPr>
          <p:txBody>
            <a:bodyPr wrap="square" lIns="0" tIns="0" rIns="0" bIns="0" rtlCol="0"/>
            <a:lstStyle/>
            <a:p>
              <a:endParaRPr/>
            </a:p>
          </p:txBody>
        </p:sp>
        <p:sp>
          <p:nvSpPr>
            <p:cNvPr id="10" name="object 10">
              <a:extLst>
                <a:ext uri="{FF2B5EF4-FFF2-40B4-BE49-F238E27FC236}">
                  <a16:creationId xmlns:a16="http://schemas.microsoft.com/office/drawing/2014/main" id="{8D0007F6-8C56-ECC6-7973-BBEDE5348DE5}"/>
                </a:ext>
              </a:extLst>
            </p:cNvPr>
            <p:cNvSpPr/>
            <p:nvPr/>
          </p:nvSpPr>
          <p:spPr>
            <a:xfrm>
              <a:off x="6000686" y="1275626"/>
              <a:ext cx="3357245" cy="116839"/>
            </a:xfrm>
            <a:custGeom>
              <a:avLst/>
              <a:gdLst/>
              <a:ahLst/>
              <a:cxnLst/>
              <a:rect l="l" t="t" r="r" b="b"/>
              <a:pathLst>
                <a:path w="3357245" h="116840">
                  <a:moveTo>
                    <a:pt x="0" y="116649"/>
                  </a:moveTo>
                  <a:lnTo>
                    <a:pt x="3356749" y="116649"/>
                  </a:lnTo>
                  <a:lnTo>
                    <a:pt x="3356749" y="0"/>
                  </a:lnTo>
                  <a:lnTo>
                    <a:pt x="0" y="0"/>
                  </a:lnTo>
                  <a:lnTo>
                    <a:pt x="0" y="116649"/>
                  </a:lnTo>
                  <a:close/>
                </a:path>
              </a:pathLst>
            </a:custGeom>
            <a:solidFill>
              <a:srgbClr val="033B6A"/>
            </a:solidFill>
          </p:spPr>
          <p:txBody>
            <a:bodyPr wrap="square" lIns="0" tIns="0" rIns="0" bIns="0" rtlCol="0"/>
            <a:lstStyle/>
            <a:p>
              <a:endParaRPr/>
            </a:p>
          </p:txBody>
        </p:sp>
        <p:sp>
          <p:nvSpPr>
            <p:cNvPr id="11" name="object 11">
              <a:extLst>
                <a:ext uri="{FF2B5EF4-FFF2-40B4-BE49-F238E27FC236}">
                  <a16:creationId xmlns:a16="http://schemas.microsoft.com/office/drawing/2014/main" id="{631663AD-1EB2-69F5-883E-E3AA670DB549}"/>
                </a:ext>
              </a:extLst>
            </p:cNvPr>
            <p:cNvSpPr/>
            <p:nvPr/>
          </p:nvSpPr>
          <p:spPr>
            <a:xfrm>
              <a:off x="9357436" y="1275626"/>
              <a:ext cx="2832100" cy="116839"/>
            </a:xfrm>
            <a:custGeom>
              <a:avLst/>
              <a:gdLst/>
              <a:ahLst/>
              <a:cxnLst/>
              <a:rect l="l" t="t" r="r" b="b"/>
              <a:pathLst>
                <a:path w="2832100" h="116840">
                  <a:moveTo>
                    <a:pt x="2831515" y="0"/>
                  </a:moveTo>
                  <a:lnTo>
                    <a:pt x="0" y="0"/>
                  </a:lnTo>
                  <a:lnTo>
                    <a:pt x="0" y="116649"/>
                  </a:lnTo>
                  <a:lnTo>
                    <a:pt x="2831515" y="116649"/>
                  </a:lnTo>
                  <a:lnTo>
                    <a:pt x="2831515" y="0"/>
                  </a:lnTo>
                  <a:close/>
                </a:path>
              </a:pathLst>
            </a:custGeom>
            <a:solidFill>
              <a:srgbClr val="1F6A84"/>
            </a:solidFill>
          </p:spPr>
          <p:txBody>
            <a:bodyPr wrap="square" lIns="0" tIns="0" rIns="0" bIns="0" rtlCol="0"/>
            <a:lstStyle/>
            <a:p>
              <a:endParaRPr/>
            </a:p>
          </p:txBody>
        </p:sp>
        <p:pic>
          <p:nvPicPr>
            <p:cNvPr id="12" name="object 12">
              <a:extLst>
                <a:ext uri="{FF2B5EF4-FFF2-40B4-BE49-F238E27FC236}">
                  <a16:creationId xmlns:a16="http://schemas.microsoft.com/office/drawing/2014/main" id="{5F753108-F88D-FDD2-9C35-5DBA8AC2CF19}"/>
                </a:ext>
              </a:extLst>
            </p:cNvPr>
            <p:cNvPicPr/>
            <p:nvPr/>
          </p:nvPicPr>
          <p:blipFill>
            <a:blip r:embed="rId2" cstate="print"/>
            <a:stretch>
              <a:fillRect/>
            </a:stretch>
          </p:blipFill>
          <p:spPr>
            <a:xfrm>
              <a:off x="577773" y="266509"/>
              <a:ext cx="1845106" cy="917575"/>
            </a:xfrm>
            <a:prstGeom prst="rect">
              <a:avLst/>
            </a:prstGeom>
          </p:spPr>
        </p:pic>
      </p:grpSp>
      <p:sp>
        <p:nvSpPr>
          <p:cNvPr id="14" name="object 14">
            <a:extLst>
              <a:ext uri="{FF2B5EF4-FFF2-40B4-BE49-F238E27FC236}">
                <a16:creationId xmlns:a16="http://schemas.microsoft.com/office/drawing/2014/main" id="{0B389D32-A47F-D572-4C12-C07F55608DCB}"/>
              </a:ext>
            </a:extLst>
          </p:cNvPr>
          <p:cNvSpPr txBox="1">
            <a:spLocks noGrp="1"/>
          </p:cNvSpPr>
          <p:nvPr>
            <p:ph type="ftr" sz="quarter" idx="5"/>
          </p:nvPr>
        </p:nvSpPr>
        <p:spPr>
          <a:xfrm>
            <a:off x="4039483" y="6400800"/>
            <a:ext cx="4113033" cy="205184"/>
          </a:xfrm>
          <a:prstGeom prst="rect">
            <a:avLst/>
          </a:prstGeom>
        </p:spPr>
        <p:txBody>
          <a:bodyPr vert="horz" wrap="square" lIns="0" tIns="0" rIns="0" bIns="0" rtlCol="0">
            <a:spAutoFit/>
          </a:bodyPr>
          <a:lstStyle/>
          <a:p>
            <a:pPr marL="12700">
              <a:lnSpc>
                <a:spcPts val="1645"/>
              </a:lnSpc>
            </a:pPr>
            <a:r>
              <a:rPr lang="en-US" dirty="0"/>
              <a:t>2027</a:t>
            </a:r>
            <a:r>
              <a:rPr lang="en-US" spc="360" dirty="0"/>
              <a:t> </a:t>
            </a:r>
            <a:r>
              <a:rPr dirty="0"/>
              <a:t>|</a:t>
            </a:r>
            <a:r>
              <a:rPr spc="310" dirty="0"/>
              <a:t> </a:t>
            </a:r>
            <a:r>
              <a:rPr dirty="0"/>
              <a:t>American</a:t>
            </a:r>
            <a:r>
              <a:rPr spc="-70" dirty="0"/>
              <a:t> </a:t>
            </a:r>
            <a:r>
              <a:rPr dirty="0"/>
              <a:t>Academy</a:t>
            </a:r>
            <a:r>
              <a:rPr spc="-10" dirty="0"/>
              <a:t> </a:t>
            </a:r>
            <a:r>
              <a:rPr dirty="0"/>
              <a:t>of</a:t>
            </a:r>
            <a:r>
              <a:rPr spc="-10" dirty="0"/>
              <a:t> </a:t>
            </a:r>
            <a:r>
              <a:rPr dirty="0"/>
              <a:t>Implant</a:t>
            </a:r>
            <a:r>
              <a:rPr spc="-15" dirty="0"/>
              <a:t> </a:t>
            </a:r>
            <a:r>
              <a:rPr dirty="0"/>
              <a:t>Dentistry</a:t>
            </a:r>
            <a:r>
              <a:rPr spc="365" dirty="0"/>
              <a:t> </a:t>
            </a:r>
            <a:endParaRPr spc="-50" dirty="0"/>
          </a:p>
        </p:txBody>
      </p:sp>
      <p:sp>
        <p:nvSpPr>
          <p:cNvPr id="15" name="object 2">
            <a:extLst>
              <a:ext uri="{FF2B5EF4-FFF2-40B4-BE49-F238E27FC236}">
                <a16:creationId xmlns:a16="http://schemas.microsoft.com/office/drawing/2014/main" id="{39CAB290-2F1C-18BA-0ABD-CC1A2070753B}"/>
              </a:ext>
            </a:extLst>
          </p:cNvPr>
          <p:cNvSpPr txBox="1">
            <a:spLocks/>
          </p:cNvSpPr>
          <p:nvPr/>
        </p:nvSpPr>
        <p:spPr>
          <a:xfrm>
            <a:off x="2956941" y="530889"/>
            <a:ext cx="10130563" cy="443711"/>
          </a:xfrm>
          <a:prstGeom prst="rect">
            <a:avLst/>
          </a:prstGeom>
        </p:spPr>
        <p:txBody>
          <a:bodyPr vert="horz" wrap="square" lIns="0" tIns="12700" rIns="0" bIns="0" rtlCol="0">
            <a:spAutoFit/>
          </a:bodyPr>
          <a:lstStyle>
            <a:lvl1pPr>
              <a:defRPr sz="2900" b="1" i="0">
                <a:solidFill>
                  <a:srgbClr val="00589D"/>
                </a:solidFill>
                <a:latin typeface="Arial"/>
                <a:ea typeface="+mj-ea"/>
                <a:cs typeface="Arial"/>
              </a:defRPr>
            </a:lvl1pPr>
          </a:lstStyle>
          <a:p>
            <a:pPr marL="19050">
              <a:spcBef>
                <a:spcPts val="100"/>
              </a:spcBef>
            </a:pPr>
            <a:r>
              <a:rPr lang="en-US" sz="2800" dirty="0">
                <a:solidFill>
                  <a:srgbClr val="007198"/>
                </a:solidFill>
              </a:rPr>
              <a:t>Candidate Number: </a:t>
            </a:r>
            <a:r>
              <a:rPr lang="en-US" sz="2800" dirty="0">
                <a:solidFill>
                  <a:srgbClr val="83276A"/>
                </a:solidFill>
              </a:rPr>
              <a:t>{Candidate number}</a:t>
            </a:r>
          </a:p>
        </p:txBody>
      </p:sp>
      <p:sp>
        <p:nvSpPr>
          <p:cNvPr id="16" name="object 2">
            <a:extLst>
              <a:ext uri="{FF2B5EF4-FFF2-40B4-BE49-F238E27FC236}">
                <a16:creationId xmlns:a16="http://schemas.microsoft.com/office/drawing/2014/main" id="{BFF98008-F9C8-89C6-1A06-437244CE7DEC}"/>
              </a:ext>
            </a:extLst>
          </p:cNvPr>
          <p:cNvSpPr txBox="1">
            <a:spLocks/>
          </p:cNvSpPr>
          <p:nvPr/>
        </p:nvSpPr>
        <p:spPr>
          <a:xfrm>
            <a:off x="3542030" y="4874838"/>
            <a:ext cx="5105400" cy="961802"/>
          </a:xfrm>
          <a:prstGeom prst="rect">
            <a:avLst/>
          </a:prstGeom>
        </p:spPr>
        <p:txBody>
          <a:bodyPr vert="horz" wrap="square" lIns="0" tIns="12700" rIns="0" bIns="0" rtlCol="0">
            <a:spAutoFit/>
          </a:bodyPr>
          <a:lstStyle>
            <a:lvl1pPr>
              <a:defRPr sz="2900" b="1" i="0">
                <a:solidFill>
                  <a:srgbClr val="00589D"/>
                </a:solidFill>
                <a:latin typeface="Arial"/>
                <a:ea typeface="+mj-ea"/>
                <a:cs typeface="Arial"/>
              </a:defRPr>
            </a:lvl1pPr>
          </a:lstStyle>
          <a:p>
            <a:pPr marL="19050">
              <a:spcBef>
                <a:spcPts val="100"/>
              </a:spcBef>
            </a:pPr>
            <a:r>
              <a:rPr lang="en-US" sz="2000" dirty="0">
                <a:solidFill>
                  <a:srgbClr val="007198"/>
                </a:solidFill>
              </a:rPr>
              <a:t>View: </a:t>
            </a:r>
            <a:r>
              <a:rPr lang="en-US" sz="2000" dirty="0">
                <a:solidFill>
                  <a:srgbClr val="83276A"/>
                </a:solidFill>
              </a:rPr>
              <a:t>{View}</a:t>
            </a:r>
          </a:p>
          <a:p>
            <a:pPr marL="19050">
              <a:spcBef>
                <a:spcPts val="100"/>
              </a:spcBef>
            </a:pPr>
            <a:r>
              <a:rPr lang="en-US" sz="2000" dirty="0">
                <a:solidFill>
                  <a:srgbClr val="007198"/>
                </a:solidFill>
              </a:rPr>
              <a:t>Date Photograph taken: </a:t>
            </a:r>
            <a:r>
              <a:rPr lang="en-US" sz="2000" dirty="0">
                <a:solidFill>
                  <a:srgbClr val="83276A"/>
                </a:solidFill>
              </a:rPr>
              <a:t>{01/01/2000}</a:t>
            </a:r>
          </a:p>
          <a:p>
            <a:pPr marL="19050">
              <a:spcBef>
                <a:spcPts val="100"/>
              </a:spcBef>
            </a:pPr>
            <a:r>
              <a:rPr lang="en-US" sz="2000" dirty="0">
                <a:solidFill>
                  <a:srgbClr val="007198"/>
                </a:solidFill>
              </a:rPr>
              <a:t>Patient Initials: </a:t>
            </a:r>
            <a:r>
              <a:rPr lang="en-US" sz="2000" dirty="0">
                <a:solidFill>
                  <a:srgbClr val="83276A"/>
                </a:solidFill>
              </a:rPr>
              <a:t>{ABC}</a:t>
            </a:r>
          </a:p>
        </p:txBody>
      </p:sp>
      <p:sp>
        <p:nvSpPr>
          <p:cNvPr id="17" name="object 13">
            <a:extLst>
              <a:ext uri="{FF2B5EF4-FFF2-40B4-BE49-F238E27FC236}">
                <a16:creationId xmlns:a16="http://schemas.microsoft.com/office/drawing/2014/main" id="{64F25D6B-6865-D980-FBAD-BD7F3B592847}"/>
              </a:ext>
            </a:extLst>
          </p:cNvPr>
          <p:cNvSpPr txBox="1"/>
          <p:nvPr/>
        </p:nvSpPr>
        <p:spPr>
          <a:xfrm>
            <a:off x="1295400" y="2514600"/>
            <a:ext cx="8991600" cy="382156"/>
          </a:xfrm>
          <a:prstGeom prst="rect">
            <a:avLst/>
          </a:prstGeom>
        </p:spPr>
        <p:txBody>
          <a:bodyPr vert="horz" wrap="square" lIns="0" tIns="12700" rIns="0" bIns="0" rtlCol="0">
            <a:spAutoFit/>
          </a:bodyPr>
          <a:lstStyle/>
          <a:p>
            <a:pPr marL="298450" marR="5080" indent="-285750">
              <a:spcBef>
                <a:spcPts val="120"/>
              </a:spcBef>
              <a:buFont typeface="Wingdings" panose="05000000000000000000" pitchFamily="2" charset="2"/>
              <a:buChar char="Ø"/>
            </a:pPr>
            <a:r>
              <a:rPr lang="en-US" sz="2400" dirty="0">
                <a:solidFill>
                  <a:srgbClr val="221F1F"/>
                </a:solidFill>
                <a:latin typeface="Arial"/>
                <a:cs typeface="Arial"/>
              </a:rPr>
              <a:t>Insert photos</a:t>
            </a:r>
            <a:endParaRPr lang="en-US" sz="2400" dirty="0">
              <a:latin typeface="Arial"/>
              <a:cs typeface="Arial"/>
            </a:endParaRPr>
          </a:p>
        </p:txBody>
      </p:sp>
    </p:spTree>
    <p:extLst>
      <p:ext uri="{BB962C8B-B14F-4D97-AF65-F5344CB8AC3E}">
        <p14:creationId xmlns:p14="http://schemas.microsoft.com/office/powerpoint/2010/main" val="346942523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06334E-9552-199D-BA29-7D2E5051D9CD}"/>
            </a:ext>
          </a:extLst>
        </p:cNvPr>
        <p:cNvGrpSpPr/>
        <p:nvPr/>
      </p:nvGrpSpPr>
      <p:grpSpPr>
        <a:xfrm>
          <a:off x="0" y="0"/>
          <a:ext cx="0" cy="0"/>
          <a:chOff x="0" y="0"/>
          <a:chExt cx="0" cy="0"/>
        </a:xfrm>
      </p:grpSpPr>
      <p:grpSp>
        <p:nvGrpSpPr>
          <p:cNvPr id="3" name="object 3">
            <a:extLst>
              <a:ext uri="{FF2B5EF4-FFF2-40B4-BE49-F238E27FC236}">
                <a16:creationId xmlns:a16="http://schemas.microsoft.com/office/drawing/2014/main" id="{37FEB3F7-14D9-7EF8-7AC8-90088436A099}"/>
              </a:ext>
            </a:extLst>
          </p:cNvPr>
          <p:cNvGrpSpPr/>
          <p:nvPr/>
        </p:nvGrpSpPr>
        <p:grpSpPr>
          <a:xfrm>
            <a:off x="0" y="0"/>
            <a:ext cx="12189460" cy="1392555"/>
            <a:chOff x="0" y="0"/>
            <a:chExt cx="12189460" cy="1392555"/>
          </a:xfrm>
        </p:grpSpPr>
        <p:sp>
          <p:nvSpPr>
            <p:cNvPr id="4" name="object 4">
              <a:extLst>
                <a:ext uri="{FF2B5EF4-FFF2-40B4-BE49-F238E27FC236}">
                  <a16:creationId xmlns:a16="http://schemas.microsoft.com/office/drawing/2014/main" id="{853072C1-483D-A812-858C-170C735A6A59}"/>
                </a:ext>
              </a:extLst>
            </p:cNvPr>
            <p:cNvSpPr/>
            <p:nvPr/>
          </p:nvSpPr>
          <p:spPr>
            <a:xfrm>
              <a:off x="0" y="0"/>
              <a:ext cx="12189460" cy="1375410"/>
            </a:xfrm>
            <a:custGeom>
              <a:avLst/>
              <a:gdLst/>
              <a:ahLst/>
              <a:cxnLst/>
              <a:rect l="l" t="t" r="r" b="b"/>
              <a:pathLst>
                <a:path w="12189460" h="1375410">
                  <a:moveTo>
                    <a:pt x="12188952" y="0"/>
                  </a:moveTo>
                  <a:lnTo>
                    <a:pt x="10822457" y="0"/>
                  </a:lnTo>
                  <a:lnTo>
                    <a:pt x="0" y="0"/>
                  </a:lnTo>
                  <a:lnTo>
                    <a:pt x="0" y="226783"/>
                  </a:lnTo>
                  <a:lnTo>
                    <a:pt x="10822457" y="226783"/>
                  </a:lnTo>
                  <a:lnTo>
                    <a:pt x="10822457" y="1375003"/>
                  </a:lnTo>
                  <a:lnTo>
                    <a:pt x="12188952" y="1375003"/>
                  </a:lnTo>
                  <a:lnTo>
                    <a:pt x="12188952" y="226783"/>
                  </a:lnTo>
                  <a:lnTo>
                    <a:pt x="12188952" y="0"/>
                  </a:lnTo>
                  <a:close/>
                </a:path>
              </a:pathLst>
            </a:custGeom>
            <a:solidFill>
              <a:srgbClr val="007699"/>
            </a:solidFill>
          </p:spPr>
          <p:txBody>
            <a:bodyPr wrap="square" lIns="0" tIns="0" rIns="0" bIns="0" rtlCol="0"/>
            <a:lstStyle/>
            <a:p>
              <a:endParaRPr/>
            </a:p>
          </p:txBody>
        </p:sp>
        <p:sp>
          <p:nvSpPr>
            <p:cNvPr id="5" name="object 5">
              <a:extLst>
                <a:ext uri="{FF2B5EF4-FFF2-40B4-BE49-F238E27FC236}">
                  <a16:creationId xmlns:a16="http://schemas.microsoft.com/office/drawing/2014/main" id="{B6F8DE42-2B9D-F543-CAC8-E28832432B3B}"/>
                </a:ext>
              </a:extLst>
            </p:cNvPr>
            <p:cNvSpPr/>
            <p:nvPr/>
          </p:nvSpPr>
          <p:spPr>
            <a:xfrm>
              <a:off x="10822457" y="1368653"/>
              <a:ext cx="1366520" cy="12700"/>
            </a:xfrm>
            <a:custGeom>
              <a:avLst/>
              <a:gdLst/>
              <a:ahLst/>
              <a:cxnLst/>
              <a:rect l="l" t="t" r="r" b="b"/>
              <a:pathLst>
                <a:path w="1366520" h="12700">
                  <a:moveTo>
                    <a:pt x="0" y="12700"/>
                  </a:moveTo>
                  <a:lnTo>
                    <a:pt x="1366494" y="12700"/>
                  </a:lnTo>
                  <a:lnTo>
                    <a:pt x="1366494" y="0"/>
                  </a:lnTo>
                  <a:lnTo>
                    <a:pt x="0" y="0"/>
                  </a:lnTo>
                  <a:lnTo>
                    <a:pt x="0" y="12700"/>
                  </a:lnTo>
                  <a:close/>
                </a:path>
              </a:pathLst>
            </a:custGeom>
            <a:solidFill>
              <a:srgbClr val="FFFFFF"/>
            </a:solidFill>
          </p:spPr>
          <p:txBody>
            <a:bodyPr wrap="square" lIns="0" tIns="0" rIns="0" bIns="0" rtlCol="0"/>
            <a:lstStyle/>
            <a:p>
              <a:endParaRPr/>
            </a:p>
          </p:txBody>
        </p:sp>
        <p:sp>
          <p:nvSpPr>
            <p:cNvPr id="6" name="object 6">
              <a:extLst>
                <a:ext uri="{FF2B5EF4-FFF2-40B4-BE49-F238E27FC236}">
                  <a16:creationId xmlns:a16="http://schemas.microsoft.com/office/drawing/2014/main" id="{DF1F1517-272D-703C-2905-C017415BDAE2}"/>
                </a:ext>
              </a:extLst>
            </p:cNvPr>
            <p:cNvSpPr/>
            <p:nvPr/>
          </p:nvSpPr>
          <p:spPr>
            <a:xfrm>
              <a:off x="10822457" y="0"/>
              <a:ext cx="0" cy="1375410"/>
            </a:xfrm>
            <a:custGeom>
              <a:avLst/>
              <a:gdLst/>
              <a:ahLst/>
              <a:cxnLst/>
              <a:rect l="l" t="t" r="r" b="b"/>
              <a:pathLst>
                <a:path h="1375410">
                  <a:moveTo>
                    <a:pt x="0" y="0"/>
                  </a:moveTo>
                  <a:lnTo>
                    <a:pt x="0" y="1375003"/>
                  </a:lnTo>
                </a:path>
              </a:pathLst>
            </a:custGeom>
            <a:ln w="12700">
              <a:solidFill>
                <a:srgbClr val="FFFFFF"/>
              </a:solidFill>
            </a:ln>
          </p:spPr>
          <p:txBody>
            <a:bodyPr wrap="square" lIns="0" tIns="0" rIns="0" bIns="0" rtlCol="0"/>
            <a:lstStyle/>
            <a:p>
              <a:endParaRPr/>
            </a:p>
          </p:txBody>
        </p:sp>
        <p:sp>
          <p:nvSpPr>
            <p:cNvPr id="7" name="object 7">
              <a:extLst>
                <a:ext uri="{FF2B5EF4-FFF2-40B4-BE49-F238E27FC236}">
                  <a16:creationId xmlns:a16="http://schemas.microsoft.com/office/drawing/2014/main" id="{D7F2AD6C-3CA0-92C1-44CD-689E38C05EED}"/>
                </a:ext>
              </a:extLst>
            </p:cNvPr>
            <p:cNvSpPr/>
            <p:nvPr/>
          </p:nvSpPr>
          <p:spPr>
            <a:xfrm>
              <a:off x="10822461" y="8511"/>
              <a:ext cx="1366520" cy="1366520"/>
            </a:xfrm>
            <a:custGeom>
              <a:avLst/>
              <a:gdLst/>
              <a:ahLst/>
              <a:cxnLst/>
              <a:rect l="l" t="t" r="r" b="b"/>
              <a:pathLst>
                <a:path w="1366520" h="1366520">
                  <a:moveTo>
                    <a:pt x="1366494" y="0"/>
                  </a:moveTo>
                  <a:lnTo>
                    <a:pt x="0" y="1366494"/>
                  </a:lnTo>
                  <a:lnTo>
                    <a:pt x="1366494" y="1366494"/>
                  </a:lnTo>
                  <a:lnTo>
                    <a:pt x="1366494" y="0"/>
                  </a:lnTo>
                  <a:close/>
                </a:path>
              </a:pathLst>
            </a:custGeom>
            <a:solidFill>
              <a:srgbClr val="004E66"/>
            </a:solidFill>
          </p:spPr>
          <p:txBody>
            <a:bodyPr wrap="square" lIns="0" tIns="0" rIns="0" bIns="0" rtlCol="0"/>
            <a:lstStyle/>
            <a:p>
              <a:endParaRPr/>
            </a:p>
          </p:txBody>
        </p:sp>
        <p:sp>
          <p:nvSpPr>
            <p:cNvPr id="8" name="object 8">
              <a:extLst>
                <a:ext uri="{FF2B5EF4-FFF2-40B4-BE49-F238E27FC236}">
                  <a16:creationId xmlns:a16="http://schemas.microsoft.com/office/drawing/2014/main" id="{2DF5C61D-1911-68C1-BF65-61E08836F747}"/>
                </a:ext>
              </a:extLst>
            </p:cNvPr>
            <p:cNvSpPr/>
            <p:nvPr/>
          </p:nvSpPr>
          <p:spPr>
            <a:xfrm>
              <a:off x="0" y="1275626"/>
              <a:ext cx="2957195" cy="116839"/>
            </a:xfrm>
            <a:custGeom>
              <a:avLst/>
              <a:gdLst/>
              <a:ahLst/>
              <a:cxnLst/>
              <a:rect l="l" t="t" r="r" b="b"/>
              <a:pathLst>
                <a:path w="2957195" h="116840">
                  <a:moveTo>
                    <a:pt x="0" y="116649"/>
                  </a:moveTo>
                  <a:lnTo>
                    <a:pt x="2956941" y="116649"/>
                  </a:lnTo>
                  <a:lnTo>
                    <a:pt x="2956941" y="0"/>
                  </a:lnTo>
                  <a:lnTo>
                    <a:pt x="0" y="0"/>
                  </a:lnTo>
                  <a:lnTo>
                    <a:pt x="0" y="116649"/>
                  </a:lnTo>
                  <a:close/>
                </a:path>
              </a:pathLst>
            </a:custGeom>
            <a:solidFill>
              <a:srgbClr val="007198"/>
            </a:solidFill>
          </p:spPr>
          <p:txBody>
            <a:bodyPr wrap="square" lIns="0" tIns="0" rIns="0" bIns="0" rtlCol="0"/>
            <a:lstStyle/>
            <a:p>
              <a:endParaRPr/>
            </a:p>
          </p:txBody>
        </p:sp>
        <p:sp>
          <p:nvSpPr>
            <p:cNvPr id="9" name="object 9">
              <a:extLst>
                <a:ext uri="{FF2B5EF4-FFF2-40B4-BE49-F238E27FC236}">
                  <a16:creationId xmlns:a16="http://schemas.microsoft.com/office/drawing/2014/main" id="{5401EFDB-2AAA-C098-41EA-0288F49E125B}"/>
                </a:ext>
              </a:extLst>
            </p:cNvPr>
            <p:cNvSpPr/>
            <p:nvPr/>
          </p:nvSpPr>
          <p:spPr>
            <a:xfrm>
              <a:off x="2956941" y="1275626"/>
              <a:ext cx="3044190" cy="116839"/>
            </a:xfrm>
            <a:custGeom>
              <a:avLst/>
              <a:gdLst/>
              <a:ahLst/>
              <a:cxnLst/>
              <a:rect l="l" t="t" r="r" b="b"/>
              <a:pathLst>
                <a:path w="3044190" h="116840">
                  <a:moveTo>
                    <a:pt x="0" y="116649"/>
                  </a:moveTo>
                  <a:lnTo>
                    <a:pt x="3043745" y="116649"/>
                  </a:lnTo>
                  <a:lnTo>
                    <a:pt x="3043745" y="0"/>
                  </a:lnTo>
                  <a:lnTo>
                    <a:pt x="0" y="0"/>
                  </a:lnTo>
                  <a:lnTo>
                    <a:pt x="0" y="116649"/>
                  </a:lnTo>
                  <a:close/>
                </a:path>
              </a:pathLst>
            </a:custGeom>
            <a:solidFill>
              <a:srgbClr val="83276A"/>
            </a:solidFill>
          </p:spPr>
          <p:txBody>
            <a:bodyPr wrap="square" lIns="0" tIns="0" rIns="0" bIns="0" rtlCol="0"/>
            <a:lstStyle/>
            <a:p>
              <a:endParaRPr/>
            </a:p>
          </p:txBody>
        </p:sp>
        <p:sp>
          <p:nvSpPr>
            <p:cNvPr id="10" name="object 10">
              <a:extLst>
                <a:ext uri="{FF2B5EF4-FFF2-40B4-BE49-F238E27FC236}">
                  <a16:creationId xmlns:a16="http://schemas.microsoft.com/office/drawing/2014/main" id="{5C889135-71BC-02BC-AA9A-314CFE4C6611}"/>
                </a:ext>
              </a:extLst>
            </p:cNvPr>
            <p:cNvSpPr/>
            <p:nvPr/>
          </p:nvSpPr>
          <p:spPr>
            <a:xfrm>
              <a:off x="6000686" y="1275626"/>
              <a:ext cx="3357245" cy="116839"/>
            </a:xfrm>
            <a:custGeom>
              <a:avLst/>
              <a:gdLst/>
              <a:ahLst/>
              <a:cxnLst/>
              <a:rect l="l" t="t" r="r" b="b"/>
              <a:pathLst>
                <a:path w="3357245" h="116840">
                  <a:moveTo>
                    <a:pt x="0" y="116649"/>
                  </a:moveTo>
                  <a:lnTo>
                    <a:pt x="3356749" y="116649"/>
                  </a:lnTo>
                  <a:lnTo>
                    <a:pt x="3356749" y="0"/>
                  </a:lnTo>
                  <a:lnTo>
                    <a:pt x="0" y="0"/>
                  </a:lnTo>
                  <a:lnTo>
                    <a:pt x="0" y="116649"/>
                  </a:lnTo>
                  <a:close/>
                </a:path>
              </a:pathLst>
            </a:custGeom>
            <a:solidFill>
              <a:srgbClr val="033B6A"/>
            </a:solidFill>
          </p:spPr>
          <p:txBody>
            <a:bodyPr wrap="square" lIns="0" tIns="0" rIns="0" bIns="0" rtlCol="0"/>
            <a:lstStyle/>
            <a:p>
              <a:endParaRPr/>
            </a:p>
          </p:txBody>
        </p:sp>
        <p:sp>
          <p:nvSpPr>
            <p:cNvPr id="11" name="object 11">
              <a:extLst>
                <a:ext uri="{FF2B5EF4-FFF2-40B4-BE49-F238E27FC236}">
                  <a16:creationId xmlns:a16="http://schemas.microsoft.com/office/drawing/2014/main" id="{839C6612-2B80-0E97-5DED-48739247FF56}"/>
                </a:ext>
              </a:extLst>
            </p:cNvPr>
            <p:cNvSpPr/>
            <p:nvPr/>
          </p:nvSpPr>
          <p:spPr>
            <a:xfrm>
              <a:off x="9357436" y="1275626"/>
              <a:ext cx="2832100" cy="116839"/>
            </a:xfrm>
            <a:custGeom>
              <a:avLst/>
              <a:gdLst/>
              <a:ahLst/>
              <a:cxnLst/>
              <a:rect l="l" t="t" r="r" b="b"/>
              <a:pathLst>
                <a:path w="2832100" h="116840">
                  <a:moveTo>
                    <a:pt x="2831515" y="0"/>
                  </a:moveTo>
                  <a:lnTo>
                    <a:pt x="0" y="0"/>
                  </a:lnTo>
                  <a:lnTo>
                    <a:pt x="0" y="116649"/>
                  </a:lnTo>
                  <a:lnTo>
                    <a:pt x="2831515" y="116649"/>
                  </a:lnTo>
                  <a:lnTo>
                    <a:pt x="2831515" y="0"/>
                  </a:lnTo>
                  <a:close/>
                </a:path>
              </a:pathLst>
            </a:custGeom>
            <a:solidFill>
              <a:srgbClr val="1F6A84"/>
            </a:solidFill>
          </p:spPr>
          <p:txBody>
            <a:bodyPr wrap="square" lIns="0" tIns="0" rIns="0" bIns="0" rtlCol="0"/>
            <a:lstStyle/>
            <a:p>
              <a:endParaRPr/>
            </a:p>
          </p:txBody>
        </p:sp>
        <p:pic>
          <p:nvPicPr>
            <p:cNvPr id="12" name="object 12">
              <a:extLst>
                <a:ext uri="{FF2B5EF4-FFF2-40B4-BE49-F238E27FC236}">
                  <a16:creationId xmlns:a16="http://schemas.microsoft.com/office/drawing/2014/main" id="{D9F237C2-8DAA-00EE-9505-EA46981FE95F}"/>
                </a:ext>
              </a:extLst>
            </p:cNvPr>
            <p:cNvPicPr/>
            <p:nvPr/>
          </p:nvPicPr>
          <p:blipFill>
            <a:blip r:embed="rId2" cstate="print"/>
            <a:stretch>
              <a:fillRect/>
            </a:stretch>
          </p:blipFill>
          <p:spPr>
            <a:xfrm>
              <a:off x="577773" y="266509"/>
              <a:ext cx="1845106" cy="917575"/>
            </a:xfrm>
            <a:prstGeom prst="rect">
              <a:avLst/>
            </a:prstGeom>
          </p:spPr>
        </p:pic>
      </p:grpSp>
      <p:sp>
        <p:nvSpPr>
          <p:cNvPr id="14" name="object 14">
            <a:extLst>
              <a:ext uri="{FF2B5EF4-FFF2-40B4-BE49-F238E27FC236}">
                <a16:creationId xmlns:a16="http://schemas.microsoft.com/office/drawing/2014/main" id="{39D1DBDD-5598-A8F3-5BCF-0E0FE6A300E0}"/>
              </a:ext>
            </a:extLst>
          </p:cNvPr>
          <p:cNvSpPr txBox="1">
            <a:spLocks noGrp="1"/>
          </p:cNvSpPr>
          <p:nvPr>
            <p:ph type="ftr" sz="quarter" idx="5"/>
          </p:nvPr>
        </p:nvSpPr>
        <p:spPr>
          <a:xfrm>
            <a:off x="4039483" y="6400800"/>
            <a:ext cx="4113033" cy="205184"/>
          </a:xfrm>
          <a:prstGeom prst="rect">
            <a:avLst/>
          </a:prstGeom>
        </p:spPr>
        <p:txBody>
          <a:bodyPr vert="horz" wrap="square" lIns="0" tIns="0" rIns="0" bIns="0" rtlCol="0">
            <a:spAutoFit/>
          </a:bodyPr>
          <a:lstStyle/>
          <a:p>
            <a:pPr marL="12700">
              <a:lnSpc>
                <a:spcPts val="1645"/>
              </a:lnSpc>
            </a:pPr>
            <a:r>
              <a:rPr lang="en-US" dirty="0"/>
              <a:t>2027</a:t>
            </a:r>
            <a:r>
              <a:rPr lang="en-US" spc="360" dirty="0"/>
              <a:t> </a:t>
            </a:r>
            <a:r>
              <a:rPr dirty="0"/>
              <a:t>|</a:t>
            </a:r>
            <a:r>
              <a:rPr spc="310" dirty="0"/>
              <a:t> </a:t>
            </a:r>
            <a:r>
              <a:rPr dirty="0"/>
              <a:t>American</a:t>
            </a:r>
            <a:r>
              <a:rPr spc="-70" dirty="0"/>
              <a:t> </a:t>
            </a:r>
            <a:r>
              <a:rPr dirty="0"/>
              <a:t>Academy</a:t>
            </a:r>
            <a:r>
              <a:rPr spc="-10" dirty="0"/>
              <a:t> </a:t>
            </a:r>
            <a:r>
              <a:rPr dirty="0"/>
              <a:t>of</a:t>
            </a:r>
            <a:r>
              <a:rPr spc="-10" dirty="0"/>
              <a:t> </a:t>
            </a:r>
            <a:r>
              <a:rPr dirty="0"/>
              <a:t>Implant</a:t>
            </a:r>
            <a:r>
              <a:rPr spc="-15" dirty="0"/>
              <a:t> </a:t>
            </a:r>
            <a:r>
              <a:rPr dirty="0"/>
              <a:t>Dentistry</a:t>
            </a:r>
            <a:r>
              <a:rPr spc="365" dirty="0"/>
              <a:t> </a:t>
            </a:r>
            <a:endParaRPr spc="-50" dirty="0"/>
          </a:p>
        </p:txBody>
      </p:sp>
      <p:sp>
        <p:nvSpPr>
          <p:cNvPr id="15" name="object 2">
            <a:extLst>
              <a:ext uri="{FF2B5EF4-FFF2-40B4-BE49-F238E27FC236}">
                <a16:creationId xmlns:a16="http://schemas.microsoft.com/office/drawing/2014/main" id="{BB31AFE9-14C4-A4B1-2238-81251F57EA55}"/>
              </a:ext>
            </a:extLst>
          </p:cNvPr>
          <p:cNvSpPr txBox="1">
            <a:spLocks/>
          </p:cNvSpPr>
          <p:nvPr/>
        </p:nvSpPr>
        <p:spPr>
          <a:xfrm>
            <a:off x="2956941" y="530889"/>
            <a:ext cx="10130563" cy="443711"/>
          </a:xfrm>
          <a:prstGeom prst="rect">
            <a:avLst/>
          </a:prstGeom>
        </p:spPr>
        <p:txBody>
          <a:bodyPr vert="horz" wrap="square" lIns="0" tIns="12700" rIns="0" bIns="0" rtlCol="0">
            <a:spAutoFit/>
          </a:bodyPr>
          <a:lstStyle>
            <a:lvl1pPr>
              <a:defRPr sz="2900" b="1" i="0">
                <a:solidFill>
                  <a:srgbClr val="00589D"/>
                </a:solidFill>
                <a:latin typeface="Arial"/>
                <a:ea typeface="+mj-ea"/>
                <a:cs typeface="Arial"/>
              </a:defRPr>
            </a:lvl1pPr>
          </a:lstStyle>
          <a:p>
            <a:pPr marL="19050">
              <a:spcBef>
                <a:spcPts val="100"/>
              </a:spcBef>
            </a:pPr>
            <a:r>
              <a:rPr lang="en-US" sz="2800" dirty="0">
                <a:solidFill>
                  <a:srgbClr val="007198"/>
                </a:solidFill>
              </a:rPr>
              <a:t>Candidate Number: </a:t>
            </a:r>
            <a:r>
              <a:rPr lang="en-US" sz="2800" dirty="0">
                <a:solidFill>
                  <a:srgbClr val="83276A"/>
                </a:solidFill>
              </a:rPr>
              <a:t>{Candidate number}</a:t>
            </a:r>
          </a:p>
        </p:txBody>
      </p:sp>
      <p:sp>
        <p:nvSpPr>
          <p:cNvPr id="16" name="object 2">
            <a:extLst>
              <a:ext uri="{FF2B5EF4-FFF2-40B4-BE49-F238E27FC236}">
                <a16:creationId xmlns:a16="http://schemas.microsoft.com/office/drawing/2014/main" id="{43761FF7-C909-8D63-302B-00E400B48596}"/>
              </a:ext>
            </a:extLst>
          </p:cNvPr>
          <p:cNvSpPr txBox="1">
            <a:spLocks/>
          </p:cNvSpPr>
          <p:nvPr/>
        </p:nvSpPr>
        <p:spPr>
          <a:xfrm>
            <a:off x="3542030" y="4874838"/>
            <a:ext cx="5105400" cy="961802"/>
          </a:xfrm>
          <a:prstGeom prst="rect">
            <a:avLst/>
          </a:prstGeom>
        </p:spPr>
        <p:txBody>
          <a:bodyPr vert="horz" wrap="square" lIns="0" tIns="12700" rIns="0" bIns="0" rtlCol="0">
            <a:spAutoFit/>
          </a:bodyPr>
          <a:lstStyle>
            <a:lvl1pPr>
              <a:defRPr sz="2900" b="1" i="0">
                <a:solidFill>
                  <a:srgbClr val="00589D"/>
                </a:solidFill>
                <a:latin typeface="Arial"/>
                <a:ea typeface="+mj-ea"/>
                <a:cs typeface="Arial"/>
              </a:defRPr>
            </a:lvl1pPr>
          </a:lstStyle>
          <a:p>
            <a:pPr marL="19050">
              <a:spcBef>
                <a:spcPts val="100"/>
              </a:spcBef>
            </a:pPr>
            <a:r>
              <a:rPr lang="en-US" sz="2000" dirty="0">
                <a:solidFill>
                  <a:srgbClr val="007198"/>
                </a:solidFill>
              </a:rPr>
              <a:t>View: </a:t>
            </a:r>
            <a:r>
              <a:rPr lang="en-US" sz="2000" dirty="0">
                <a:solidFill>
                  <a:srgbClr val="83276A"/>
                </a:solidFill>
              </a:rPr>
              <a:t>{View}</a:t>
            </a:r>
          </a:p>
          <a:p>
            <a:pPr marL="19050">
              <a:spcBef>
                <a:spcPts val="100"/>
              </a:spcBef>
            </a:pPr>
            <a:r>
              <a:rPr lang="en-US" sz="2000" dirty="0">
                <a:solidFill>
                  <a:srgbClr val="007198"/>
                </a:solidFill>
              </a:rPr>
              <a:t>Date Photograph taken: </a:t>
            </a:r>
            <a:r>
              <a:rPr lang="en-US" sz="2000" dirty="0">
                <a:solidFill>
                  <a:srgbClr val="83276A"/>
                </a:solidFill>
              </a:rPr>
              <a:t>{01/01/2000}</a:t>
            </a:r>
          </a:p>
          <a:p>
            <a:pPr marL="19050">
              <a:spcBef>
                <a:spcPts val="100"/>
              </a:spcBef>
            </a:pPr>
            <a:r>
              <a:rPr lang="en-US" sz="2000" dirty="0">
                <a:solidFill>
                  <a:srgbClr val="007198"/>
                </a:solidFill>
              </a:rPr>
              <a:t>Patient Initials: </a:t>
            </a:r>
            <a:r>
              <a:rPr lang="en-US" sz="2000" dirty="0">
                <a:solidFill>
                  <a:srgbClr val="83276A"/>
                </a:solidFill>
              </a:rPr>
              <a:t>{ABC}</a:t>
            </a:r>
          </a:p>
        </p:txBody>
      </p:sp>
      <p:sp>
        <p:nvSpPr>
          <p:cNvPr id="17" name="object 13">
            <a:extLst>
              <a:ext uri="{FF2B5EF4-FFF2-40B4-BE49-F238E27FC236}">
                <a16:creationId xmlns:a16="http://schemas.microsoft.com/office/drawing/2014/main" id="{7EB22E2B-7AA1-20CF-78A8-B15D7EE85340}"/>
              </a:ext>
            </a:extLst>
          </p:cNvPr>
          <p:cNvSpPr txBox="1"/>
          <p:nvPr/>
        </p:nvSpPr>
        <p:spPr>
          <a:xfrm>
            <a:off x="1295400" y="2514600"/>
            <a:ext cx="8991600" cy="382156"/>
          </a:xfrm>
          <a:prstGeom prst="rect">
            <a:avLst/>
          </a:prstGeom>
        </p:spPr>
        <p:txBody>
          <a:bodyPr vert="horz" wrap="square" lIns="0" tIns="12700" rIns="0" bIns="0" rtlCol="0">
            <a:spAutoFit/>
          </a:bodyPr>
          <a:lstStyle/>
          <a:p>
            <a:pPr marL="298450" marR="5080" indent="-285750">
              <a:spcBef>
                <a:spcPts val="120"/>
              </a:spcBef>
              <a:buFont typeface="Wingdings" panose="05000000000000000000" pitchFamily="2" charset="2"/>
              <a:buChar char="Ø"/>
            </a:pPr>
            <a:r>
              <a:rPr lang="en-US" sz="2400" dirty="0">
                <a:solidFill>
                  <a:srgbClr val="221F1F"/>
                </a:solidFill>
                <a:latin typeface="Arial"/>
                <a:cs typeface="Arial"/>
              </a:rPr>
              <a:t>Insert photos</a:t>
            </a:r>
            <a:endParaRPr lang="en-US" sz="2400" dirty="0">
              <a:latin typeface="Arial"/>
              <a:cs typeface="Arial"/>
            </a:endParaRPr>
          </a:p>
        </p:txBody>
      </p:sp>
    </p:spTree>
    <p:extLst>
      <p:ext uri="{BB962C8B-B14F-4D97-AF65-F5344CB8AC3E}">
        <p14:creationId xmlns:p14="http://schemas.microsoft.com/office/powerpoint/2010/main" val="2202129264"/>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5D89D6-6C32-14B3-1B3E-1086146F070B}"/>
            </a:ext>
          </a:extLst>
        </p:cNvPr>
        <p:cNvGrpSpPr/>
        <p:nvPr/>
      </p:nvGrpSpPr>
      <p:grpSpPr>
        <a:xfrm>
          <a:off x="0" y="0"/>
          <a:ext cx="0" cy="0"/>
          <a:chOff x="0" y="0"/>
          <a:chExt cx="0" cy="0"/>
        </a:xfrm>
      </p:grpSpPr>
      <p:grpSp>
        <p:nvGrpSpPr>
          <p:cNvPr id="3" name="object 3">
            <a:extLst>
              <a:ext uri="{FF2B5EF4-FFF2-40B4-BE49-F238E27FC236}">
                <a16:creationId xmlns:a16="http://schemas.microsoft.com/office/drawing/2014/main" id="{E4C2C7FD-3275-5FFF-14C5-69EA27107FE0}"/>
              </a:ext>
            </a:extLst>
          </p:cNvPr>
          <p:cNvGrpSpPr/>
          <p:nvPr/>
        </p:nvGrpSpPr>
        <p:grpSpPr>
          <a:xfrm>
            <a:off x="0" y="0"/>
            <a:ext cx="12189460" cy="1392555"/>
            <a:chOff x="0" y="0"/>
            <a:chExt cx="12189460" cy="1392555"/>
          </a:xfrm>
        </p:grpSpPr>
        <p:sp>
          <p:nvSpPr>
            <p:cNvPr id="4" name="object 4">
              <a:extLst>
                <a:ext uri="{FF2B5EF4-FFF2-40B4-BE49-F238E27FC236}">
                  <a16:creationId xmlns:a16="http://schemas.microsoft.com/office/drawing/2014/main" id="{5A61A0DA-1E5C-4951-CE16-E6D5E3751602}"/>
                </a:ext>
              </a:extLst>
            </p:cNvPr>
            <p:cNvSpPr/>
            <p:nvPr/>
          </p:nvSpPr>
          <p:spPr>
            <a:xfrm>
              <a:off x="0" y="0"/>
              <a:ext cx="12189460" cy="1375410"/>
            </a:xfrm>
            <a:custGeom>
              <a:avLst/>
              <a:gdLst/>
              <a:ahLst/>
              <a:cxnLst/>
              <a:rect l="l" t="t" r="r" b="b"/>
              <a:pathLst>
                <a:path w="12189460" h="1375410">
                  <a:moveTo>
                    <a:pt x="12188952" y="0"/>
                  </a:moveTo>
                  <a:lnTo>
                    <a:pt x="10822457" y="0"/>
                  </a:lnTo>
                  <a:lnTo>
                    <a:pt x="0" y="0"/>
                  </a:lnTo>
                  <a:lnTo>
                    <a:pt x="0" y="226783"/>
                  </a:lnTo>
                  <a:lnTo>
                    <a:pt x="10822457" y="226783"/>
                  </a:lnTo>
                  <a:lnTo>
                    <a:pt x="10822457" y="1375003"/>
                  </a:lnTo>
                  <a:lnTo>
                    <a:pt x="12188952" y="1375003"/>
                  </a:lnTo>
                  <a:lnTo>
                    <a:pt x="12188952" y="226783"/>
                  </a:lnTo>
                  <a:lnTo>
                    <a:pt x="12188952" y="0"/>
                  </a:lnTo>
                  <a:close/>
                </a:path>
              </a:pathLst>
            </a:custGeom>
            <a:solidFill>
              <a:srgbClr val="007699"/>
            </a:solidFill>
          </p:spPr>
          <p:txBody>
            <a:bodyPr wrap="square" lIns="0" tIns="0" rIns="0" bIns="0" rtlCol="0"/>
            <a:lstStyle/>
            <a:p>
              <a:endParaRPr/>
            </a:p>
          </p:txBody>
        </p:sp>
        <p:sp>
          <p:nvSpPr>
            <p:cNvPr id="5" name="object 5">
              <a:extLst>
                <a:ext uri="{FF2B5EF4-FFF2-40B4-BE49-F238E27FC236}">
                  <a16:creationId xmlns:a16="http://schemas.microsoft.com/office/drawing/2014/main" id="{B7A696AC-AECB-0F12-058A-501EF377ADD7}"/>
                </a:ext>
              </a:extLst>
            </p:cNvPr>
            <p:cNvSpPr/>
            <p:nvPr/>
          </p:nvSpPr>
          <p:spPr>
            <a:xfrm>
              <a:off x="10822457" y="1368653"/>
              <a:ext cx="1366520" cy="12700"/>
            </a:xfrm>
            <a:custGeom>
              <a:avLst/>
              <a:gdLst/>
              <a:ahLst/>
              <a:cxnLst/>
              <a:rect l="l" t="t" r="r" b="b"/>
              <a:pathLst>
                <a:path w="1366520" h="12700">
                  <a:moveTo>
                    <a:pt x="0" y="12700"/>
                  </a:moveTo>
                  <a:lnTo>
                    <a:pt x="1366494" y="12700"/>
                  </a:lnTo>
                  <a:lnTo>
                    <a:pt x="1366494" y="0"/>
                  </a:lnTo>
                  <a:lnTo>
                    <a:pt x="0" y="0"/>
                  </a:lnTo>
                  <a:lnTo>
                    <a:pt x="0" y="12700"/>
                  </a:lnTo>
                  <a:close/>
                </a:path>
              </a:pathLst>
            </a:custGeom>
            <a:solidFill>
              <a:srgbClr val="FFFFFF"/>
            </a:solidFill>
          </p:spPr>
          <p:txBody>
            <a:bodyPr wrap="square" lIns="0" tIns="0" rIns="0" bIns="0" rtlCol="0"/>
            <a:lstStyle/>
            <a:p>
              <a:endParaRPr/>
            </a:p>
          </p:txBody>
        </p:sp>
        <p:sp>
          <p:nvSpPr>
            <p:cNvPr id="6" name="object 6">
              <a:extLst>
                <a:ext uri="{FF2B5EF4-FFF2-40B4-BE49-F238E27FC236}">
                  <a16:creationId xmlns:a16="http://schemas.microsoft.com/office/drawing/2014/main" id="{BAED2F7E-EF82-52CB-EE25-F3D37110CD18}"/>
                </a:ext>
              </a:extLst>
            </p:cNvPr>
            <p:cNvSpPr/>
            <p:nvPr/>
          </p:nvSpPr>
          <p:spPr>
            <a:xfrm>
              <a:off x="10822457" y="0"/>
              <a:ext cx="0" cy="1375410"/>
            </a:xfrm>
            <a:custGeom>
              <a:avLst/>
              <a:gdLst/>
              <a:ahLst/>
              <a:cxnLst/>
              <a:rect l="l" t="t" r="r" b="b"/>
              <a:pathLst>
                <a:path h="1375410">
                  <a:moveTo>
                    <a:pt x="0" y="0"/>
                  </a:moveTo>
                  <a:lnTo>
                    <a:pt x="0" y="1375003"/>
                  </a:lnTo>
                </a:path>
              </a:pathLst>
            </a:custGeom>
            <a:ln w="12700">
              <a:solidFill>
                <a:srgbClr val="FFFFFF"/>
              </a:solidFill>
            </a:ln>
          </p:spPr>
          <p:txBody>
            <a:bodyPr wrap="square" lIns="0" tIns="0" rIns="0" bIns="0" rtlCol="0"/>
            <a:lstStyle/>
            <a:p>
              <a:endParaRPr/>
            </a:p>
          </p:txBody>
        </p:sp>
        <p:sp>
          <p:nvSpPr>
            <p:cNvPr id="7" name="object 7">
              <a:extLst>
                <a:ext uri="{FF2B5EF4-FFF2-40B4-BE49-F238E27FC236}">
                  <a16:creationId xmlns:a16="http://schemas.microsoft.com/office/drawing/2014/main" id="{49E711BE-B50A-FBC6-09DE-941AB214DCFA}"/>
                </a:ext>
              </a:extLst>
            </p:cNvPr>
            <p:cNvSpPr/>
            <p:nvPr/>
          </p:nvSpPr>
          <p:spPr>
            <a:xfrm>
              <a:off x="10822461" y="8511"/>
              <a:ext cx="1366520" cy="1366520"/>
            </a:xfrm>
            <a:custGeom>
              <a:avLst/>
              <a:gdLst/>
              <a:ahLst/>
              <a:cxnLst/>
              <a:rect l="l" t="t" r="r" b="b"/>
              <a:pathLst>
                <a:path w="1366520" h="1366520">
                  <a:moveTo>
                    <a:pt x="1366494" y="0"/>
                  </a:moveTo>
                  <a:lnTo>
                    <a:pt x="0" y="1366494"/>
                  </a:lnTo>
                  <a:lnTo>
                    <a:pt x="1366494" y="1366494"/>
                  </a:lnTo>
                  <a:lnTo>
                    <a:pt x="1366494" y="0"/>
                  </a:lnTo>
                  <a:close/>
                </a:path>
              </a:pathLst>
            </a:custGeom>
            <a:solidFill>
              <a:srgbClr val="004E66"/>
            </a:solidFill>
          </p:spPr>
          <p:txBody>
            <a:bodyPr wrap="square" lIns="0" tIns="0" rIns="0" bIns="0" rtlCol="0"/>
            <a:lstStyle/>
            <a:p>
              <a:endParaRPr/>
            </a:p>
          </p:txBody>
        </p:sp>
        <p:sp>
          <p:nvSpPr>
            <p:cNvPr id="8" name="object 8">
              <a:extLst>
                <a:ext uri="{FF2B5EF4-FFF2-40B4-BE49-F238E27FC236}">
                  <a16:creationId xmlns:a16="http://schemas.microsoft.com/office/drawing/2014/main" id="{B665DC67-0B48-F540-958C-0D48C7E87755}"/>
                </a:ext>
              </a:extLst>
            </p:cNvPr>
            <p:cNvSpPr/>
            <p:nvPr/>
          </p:nvSpPr>
          <p:spPr>
            <a:xfrm>
              <a:off x="0" y="1275626"/>
              <a:ext cx="2957195" cy="116839"/>
            </a:xfrm>
            <a:custGeom>
              <a:avLst/>
              <a:gdLst/>
              <a:ahLst/>
              <a:cxnLst/>
              <a:rect l="l" t="t" r="r" b="b"/>
              <a:pathLst>
                <a:path w="2957195" h="116840">
                  <a:moveTo>
                    <a:pt x="0" y="116649"/>
                  </a:moveTo>
                  <a:lnTo>
                    <a:pt x="2956941" y="116649"/>
                  </a:lnTo>
                  <a:lnTo>
                    <a:pt x="2956941" y="0"/>
                  </a:lnTo>
                  <a:lnTo>
                    <a:pt x="0" y="0"/>
                  </a:lnTo>
                  <a:lnTo>
                    <a:pt x="0" y="116649"/>
                  </a:lnTo>
                  <a:close/>
                </a:path>
              </a:pathLst>
            </a:custGeom>
            <a:solidFill>
              <a:srgbClr val="007198"/>
            </a:solidFill>
          </p:spPr>
          <p:txBody>
            <a:bodyPr wrap="square" lIns="0" tIns="0" rIns="0" bIns="0" rtlCol="0"/>
            <a:lstStyle/>
            <a:p>
              <a:endParaRPr/>
            </a:p>
          </p:txBody>
        </p:sp>
        <p:sp>
          <p:nvSpPr>
            <p:cNvPr id="9" name="object 9">
              <a:extLst>
                <a:ext uri="{FF2B5EF4-FFF2-40B4-BE49-F238E27FC236}">
                  <a16:creationId xmlns:a16="http://schemas.microsoft.com/office/drawing/2014/main" id="{AF5007F3-E181-92AA-846B-2F5EC74CCEA6}"/>
                </a:ext>
              </a:extLst>
            </p:cNvPr>
            <p:cNvSpPr/>
            <p:nvPr/>
          </p:nvSpPr>
          <p:spPr>
            <a:xfrm>
              <a:off x="2956941" y="1275626"/>
              <a:ext cx="3044190" cy="116839"/>
            </a:xfrm>
            <a:custGeom>
              <a:avLst/>
              <a:gdLst/>
              <a:ahLst/>
              <a:cxnLst/>
              <a:rect l="l" t="t" r="r" b="b"/>
              <a:pathLst>
                <a:path w="3044190" h="116840">
                  <a:moveTo>
                    <a:pt x="0" y="116649"/>
                  </a:moveTo>
                  <a:lnTo>
                    <a:pt x="3043745" y="116649"/>
                  </a:lnTo>
                  <a:lnTo>
                    <a:pt x="3043745" y="0"/>
                  </a:lnTo>
                  <a:lnTo>
                    <a:pt x="0" y="0"/>
                  </a:lnTo>
                  <a:lnTo>
                    <a:pt x="0" y="116649"/>
                  </a:lnTo>
                  <a:close/>
                </a:path>
              </a:pathLst>
            </a:custGeom>
            <a:solidFill>
              <a:srgbClr val="83276A"/>
            </a:solidFill>
          </p:spPr>
          <p:txBody>
            <a:bodyPr wrap="square" lIns="0" tIns="0" rIns="0" bIns="0" rtlCol="0"/>
            <a:lstStyle/>
            <a:p>
              <a:endParaRPr/>
            </a:p>
          </p:txBody>
        </p:sp>
        <p:sp>
          <p:nvSpPr>
            <p:cNvPr id="10" name="object 10">
              <a:extLst>
                <a:ext uri="{FF2B5EF4-FFF2-40B4-BE49-F238E27FC236}">
                  <a16:creationId xmlns:a16="http://schemas.microsoft.com/office/drawing/2014/main" id="{F2733966-9E52-92B1-23FF-91D0F148D2ED}"/>
                </a:ext>
              </a:extLst>
            </p:cNvPr>
            <p:cNvSpPr/>
            <p:nvPr/>
          </p:nvSpPr>
          <p:spPr>
            <a:xfrm>
              <a:off x="6000686" y="1275626"/>
              <a:ext cx="3357245" cy="116839"/>
            </a:xfrm>
            <a:custGeom>
              <a:avLst/>
              <a:gdLst/>
              <a:ahLst/>
              <a:cxnLst/>
              <a:rect l="l" t="t" r="r" b="b"/>
              <a:pathLst>
                <a:path w="3357245" h="116840">
                  <a:moveTo>
                    <a:pt x="0" y="116649"/>
                  </a:moveTo>
                  <a:lnTo>
                    <a:pt x="3356749" y="116649"/>
                  </a:lnTo>
                  <a:lnTo>
                    <a:pt x="3356749" y="0"/>
                  </a:lnTo>
                  <a:lnTo>
                    <a:pt x="0" y="0"/>
                  </a:lnTo>
                  <a:lnTo>
                    <a:pt x="0" y="116649"/>
                  </a:lnTo>
                  <a:close/>
                </a:path>
              </a:pathLst>
            </a:custGeom>
            <a:solidFill>
              <a:srgbClr val="033B6A"/>
            </a:solidFill>
          </p:spPr>
          <p:txBody>
            <a:bodyPr wrap="square" lIns="0" tIns="0" rIns="0" bIns="0" rtlCol="0"/>
            <a:lstStyle/>
            <a:p>
              <a:endParaRPr/>
            </a:p>
          </p:txBody>
        </p:sp>
        <p:sp>
          <p:nvSpPr>
            <p:cNvPr id="11" name="object 11">
              <a:extLst>
                <a:ext uri="{FF2B5EF4-FFF2-40B4-BE49-F238E27FC236}">
                  <a16:creationId xmlns:a16="http://schemas.microsoft.com/office/drawing/2014/main" id="{C32BDF44-CC65-8E73-3870-CD90109D3D5C}"/>
                </a:ext>
              </a:extLst>
            </p:cNvPr>
            <p:cNvSpPr/>
            <p:nvPr/>
          </p:nvSpPr>
          <p:spPr>
            <a:xfrm>
              <a:off x="9357436" y="1275626"/>
              <a:ext cx="2832100" cy="116839"/>
            </a:xfrm>
            <a:custGeom>
              <a:avLst/>
              <a:gdLst/>
              <a:ahLst/>
              <a:cxnLst/>
              <a:rect l="l" t="t" r="r" b="b"/>
              <a:pathLst>
                <a:path w="2832100" h="116840">
                  <a:moveTo>
                    <a:pt x="2831515" y="0"/>
                  </a:moveTo>
                  <a:lnTo>
                    <a:pt x="0" y="0"/>
                  </a:lnTo>
                  <a:lnTo>
                    <a:pt x="0" y="116649"/>
                  </a:lnTo>
                  <a:lnTo>
                    <a:pt x="2831515" y="116649"/>
                  </a:lnTo>
                  <a:lnTo>
                    <a:pt x="2831515" y="0"/>
                  </a:lnTo>
                  <a:close/>
                </a:path>
              </a:pathLst>
            </a:custGeom>
            <a:solidFill>
              <a:srgbClr val="1F6A84"/>
            </a:solidFill>
          </p:spPr>
          <p:txBody>
            <a:bodyPr wrap="square" lIns="0" tIns="0" rIns="0" bIns="0" rtlCol="0"/>
            <a:lstStyle/>
            <a:p>
              <a:endParaRPr/>
            </a:p>
          </p:txBody>
        </p:sp>
        <p:pic>
          <p:nvPicPr>
            <p:cNvPr id="12" name="object 12">
              <a:extLst>
                <a:ext uri="{FF2B5EF4-FFF2-40B4-BE49-F238E27FC236}">
                  <a16:creationId xmlns:a16="http://schemas.microsoft.com/office/drawing/2014/main" id="{634946F6-78C2-F75B-00F5-55F69CE6024C}"/>
                </a:ext>
              </a:extLst>
            </p:cNvPr>
            <p:cNvPicPr/>
            <p:nvPr/>
          </p:nvPicPr>
          <p:blipFill>
            <a:blip r:embed="rId2" cstate="print"/>
            <a:stretch>
              <a:fillRect/>
            </a:stretch>
          </p:blipFill>
          <p:spPr>
            <a:xfrm>
              <a:off x="577773" y="266509"/>
              <a:ext cx="1845106" cy="917575"/>
            </a:xfrm>
            <a:prstGeom prst="rect">
              <a:avLst/>
            </a:prstGeom>
          </p:spPr>
        </p:pic>
      </p:grpSp>
      <p:sp>
        <p:nvSpPr>
          <p:cNvPr id="14" name="object 14">
            <a:extLst>
              <a:ext uri="{FF2B5EF4-FFF2-40B4-BE49-F238E27FC236}">
                <a16:creationId xmlns:a16="http://schemas.microsoft.com/office/drawing/2014/main" id="{63D11994-5093-0F91-BF5D-A9EECEF39F93}"/>
              </a:ext>
            </a:extLst>
          </p:cNvPr>
          <p:cNvSpPr txBox="1">
            <a:spLocks noGrp="1"/>
          </p:cNvSpPr>
          <p:nvPr>
            <p:ph type="ftr" sz="quarter" idx="5"/>
          </p:nvPr>
        </p:nvSpPr>
        <p:spPr>
          <a:xfrm>
            <a:off x="4039483" y="6477000"/>
            <a:ext cx="4113033" cy="205184"/>
          </a:xfrm>
          <a:prstGeom prst="rect">
            <a:avLst/>
          </a:prstGeom>
        </p:spPr>
        <p:txBody>
          <a:bodyPr vert="horz" wrap="square" lIns="0" tIns="0" rIns="0" bIns="0" rtlCol="0">
            <a:spAutoFit/>
          </a:bodyPr>
          <a:lstStyle/>
          <a:p>
            <a:pPr marL="12700">
              <a:lnSpc>
                <a:spcPts val="1645"/>
              </a:lnSpc>
            </a:pPr>
            <a:r>
              <a:rPr lang="en-US" dirty="0"/>
              <a:t>2023</a:t>
            </a:r>
            <a:r>
              <a:rPr lang="en-US" spc="360" dirty="0"/>
              <a:t> </a:t>
            </a:r>
            <a:r>
              <a:rPr dirty="0"/>
              <a:t>|</a:t>
            </a:r>
            <a:r>
              <a:rPr spc="310" dirty="0"/>
              <a:t> </a:t>
            </a:r>
            <a:r>
              <a:rPr dirty="0"/>
              <a:t>American</a:t>
            </a:r>
            <a:r>
              <a:rPr spc="-70" dirty="0"/>
              <a:t> </a:t>
            </a:r>
            <a:r>
              <a:rPr dirty="0"/>
              <a:t>Academy</a:t>
            </a:r>
            <a:r>
              <a:rPr spc="-10" dirty="0"/>
              <a:t> </a:t>
            </a:r>
            <a:r>
              <a:rPr dirty="0"/>
              <a:t>of</a:t>
            </a:r>
            <a:r>
              <a:rPr spc="-10" dirty="0"/>
              <a:t> </a:t>
            </a:r>
            <a:r>
              <a:rPr dirty="0"/>
              <a:t>Implant</a:t>
            </a:r>
            <a:r>
              <a:rPr spc="-15" dirty="0"/>
              <a:t> </a:t>
            </a:r>
            <a:r>
              <a:rPr dirty="0"/>
              <a:t>Dentistry</a:t>
            </a:r>
            <a:r>
              <a:rPr spc="365" dirty="0"/>
              <a:t> </a:t>
            </a:r>
            <a:endParaRPr spc="-50" dirty="0"/>
          </a:p>
        </p:txBody>
      </p:sp>
      <p:sp>
        <p:nvSpPr>
          <p:cNvPr id="15" name="object 2">
            <a:extLst>
              <a:ext uri="{FF2B5EF4-FFF2-40B4-BE49-F238E27FC236}">
                <a16:creationId xmlns:a16="http://schemas.microsoft.com/office/drawing/2014/main" id="{CF73EA55-223F-3445-0E2F-4FE63941BEF3}"/>
              </a:ext>
            </a:extLst>
          </p:cNvPr>
          <p:cNvSpPr txBox="1">
            <a:spLocks/>
          </p:cNvSpPr>
          <p:nvPr/>
        </p:nvSpPr>
        <p:spPr>
          <a:xfrm>
            <a:off x="2956941" y="530889"/>
            <a:ext cx="10130563" cy="443711"/>
          </a:xfrm>
          <a:prstGeom prst="rect">
            <a:avLst/>
          </a:prstGeom>
        </p:spPr>
        <p:txBody>
          <a:bodyPr vert="horz" wrap="square" lIns="0" tIns="12700" rIns="0" bIns="0" rtlCol="0">
            <a:spAutoFit/>
          </a:bodyPr>
          <a:lstStyle>
            <a:lvl1pPr>
              <a:defRPr sz="2900" b="1" i="0">
                <a:solidFill>
                  <a:srgbClr val="00589D"/>
                </a:solidFill>
                <a:latin typeface="Arial"/>
                <a:ea typeface="+mj-ea"/>
                <a:cs typeface="Arial"/>
              </a:defRPr>
            </a:lvl1pPr>
          </a:lstStyle>
          <a:p>
            <a:pPr marL="19050">
              <a:spcBef>
                <a:spcPts val="100"/>
              </a:spcBef>
            </a:pPr>
            <a:r>
              <a:rPr lang="en-US" sz="2800" dirty="0">
                <a:solidFill>
                  <a:srgbClr val="007198"/>
                </a:solidFill>
              </a:rPr>
              <a:t>Candidate Number: </a:t>
            </a:r>
            <a:r>
              <a:rPr lang="en-US" sz="2800" dirty="0">
                <a:solidFill>
                  <a:srgbClr val="83276A"/>
                </a:solidFill>
              </a:rPr>
              <a:t>{Candidate number}</a:t>
            </a:r>
          </a:p>
        </p:txBody>
      </p:sp>
      <p:sp>
        <p:nvSpPr>
          <p:cNvPr id="16" name="object 2">
            <a:extLst>
              <a:ext uri="{FF2B5EF4-FFF2-40B4-BE49-F238E27FC236}">
                <a16:creationId xmlns:a16="http://schemas.microsoft.com/office/drawing/2014/main" id="{50F92190-2854-2831-3F40-5DBD930EBC5B}"/>
              </a:ext>
            </a:extLst>
          </p:cNvPr>
          <p:cNvSpPr txBox="1">
            <a:spLocks/>
          </p:cNvSpPr>
          <p:nvPr/>
        </p:nvSpPr>
        <p:spPr>
          <a:xfrm>
            <a:off x="3770630" y="4876800"/>
            <a:ext cx="4648200" cy="961802"/>
          </a:xfrm>
          <a:prstGeom prst="rect">
            <a:avLst/>
          </a:prstGeom>
        </p:spPr>
        <p:txBody>
          <a:bodyPr vert="horz" wrap="square" lIns="0" tIns="12700" rIns="0" bIns="0" rtlCol="0">
            <a:spAutoFit/>
          </a:bodyPr>
          <a:lstStyle>
            <a:lvl1pPr>
              <a:defRPr sz="2900" b="1" i="0">
                <a:solidFill>
                  <a:srgbClr val="00589D"/>
                </a:solidFill>
                <a:latin typeface="Arial"/>
                <a:ea typeface="+mj-ea"/>
                <a:cs typeface="Arial"/>
              </a:defRPr>
            </a:lvl1pPr>
          </a:lstStyle>
          <a:p>
            <a:pPr marL="19050">
              <a:spcBef>
                <a:spcPts val="100"/>
              </a:spcBef>
            </a:pPr>
            <a:r>
              <a:rPr lang="en-US" sz="2000" dirty="0">
                <a:solidFill>
                  <a:srgbClr val="007198"/>
                </a:solidFill>
              </a:rPr>
              <a:t>View: </a:t>
            </a:r>
            <a:r>
              <a:rPr lang="en-US" sz="2000" dirty="0">
                <a:solidFill>
                  <a:srgbClr val="83276A"/>
                </a:solidFill>
              </a:rPr>
              <a:t>{View}</a:t>
            </a:r>
          </a:p>
          <a:p>
            <a:pPr marL="19050">
              <a:spcBef>
                <a:spcPts val="100"/>
              </a:spcBef>
            </a:pPr>
            <a:r>
              <a:rPr lang="en-US" sz="2000" dirty="0">
                <a:solidFill>
                  <a:srgbClr val="007198"/>
                </a:solidFill>
              </a:rPr>
              <a:t>Date Radiograph taken: </a:t>
            </a:r>
            <a:r>
              <a:rPr lang="en-US" sz="2000" dirty="0">
                <a:solidFill>
                  <a:srgbClr val="83276A"/>
                </a:solidFill>
              </a:rPr>
              <a:t>{01/01/2000}</a:t>
            </a:r>
          </a:p>
          <a:p>
            <a:pPr marL="19050">
              <a:spcBef>
                <a:spcPts val="100"/>
              </a:spcBef>
            </a:pPr>
            <a:r>
              <a:rPr lang="en-US" sz="2000" dirty="0">
                <a:solidFill>
                  <a:srgbClr val="007198"/>
                </a:solidFill>
              </a:rPr>
              <a:t>Patient Initials: </a:t>
            </a:r>
            <a:r>
              <a:rPr lang="en-US" sz="2000" dirty="0">
                <a:solidFill>
                  <a:srgbClr val="83276A"/>
                </a:solidFill>
              </a:rPr>
              <a:t>{ABC}</a:t>
            </a:r>
          </a:p>
        </p:txBody>
      </p:sp>
      <p:sp>
        <p:nvSpPr>
          <p:cNvPr id="17" name="object 13">
            <a:extLst>
              <a:ext uri="{FF2B5EF4-FFF2-40B4-BE49-F238E27FC236}">
                <a16:creationId xmlns:a16="http://schemas.microsoft.com/office/drawing/2014/main" id="{1295CFE6-341A-221F-31EC-ACE248E09600}"/>
              </a:ext>
            </a:extLst>
          </p:cNvPr>
          <p:cNvSpPr txBox="1"/>
          <p:nvPr/>
        </p:nvSpPr>
        <p:spPr>
          <a:xfrm>
            <a:off x="1230904" y="2518235"/>
            <a:ext cx="8991600" cy="382156"/>
          </a:xfrm>
          <a:prstGeom prst="rect">
            <a:avLst/>
          </a:prstGeom>
        </p:spPr>
        <p:txBody>
          <a:bodyPr vert="horz" wrap="square" lIns="0" tIns="12700" rIns="0" bIns="0" rtlCol="0">
            <a:spAutoFit/>
          </a:bodyPr>
          <a:lstStyle/>
          <a:p>
            <a:pPr marL="298450" marR="5080" indent="-285750">
              <a:spcBef>
                <a:spcPts val="120"/>
              </a:spcBef>
              <a:buFont typeface="Wingdings" panose="05000000000000000000" pitchFamily="2" charset="2"/>
              <a:buChar char="Ø"/>
            </a:pPr>
            <a:r>
              <a:rPr lang="en-US" sz="2400" dirty="0">
                <a:solidFill>
                  <a:srgbClr val="221F1F"/>
                </a:solidFill>
                <a:latin typeface="Arial"/>
                <a:cs typeface="Arial"/>
              </a:rPr>
              <a:t>Insert Radiograph </a:t>
            </a:r>
            <a:endParaRPr lang="en-US" sz="2400" dirty="0">
              <a:latin typeface="Arial"/>
              <a:cs typeface="Arial"/>
            </a:endParaRPr>
          </a:p>
        </p:txBody>
      </p:sp>
    </p:spTree>
    <p:extLst>
      <p:ext uri="{BB962C8B-B14F-4D97-AF65-F5344CB8AC3E}">
        <p14:creationId xmlns:p14="http://schemas.microsoft.com/office/powerpoint/2010/main" val="1453423077"/>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947B72-F7D5-263D-CEF2-8712039731CD}"/>
            </a:ext>
          </a:extLst>
        </p:cNvPr>
        <p:cNvGrpSpPr/>
        <p:nvPr/>
      </p:nvGrpSpPr>
      <p:grpSpPr>
        <a:xfrm>
          <a:off x="0" y="0"/>
          <a:ext cx="0" cy="0"/>
          <a:chOff x="0" y="0"/>
          <a:chExt cx="0" cy="0"/>
        </a:xfrm>
      </p:grpSpPr>
      <p:grpSp>
        <p:nvGrpSpPr>
          <p:cNvPr id="3" name="object 3">
            <a:extLst>
              <a:ext uri="{FF2B5EF4-FFF2-40B4-BE49-F238E27FC236}">
                <a16:creationId xmlns:a16="http://schemas.microsoft.com/office/drawing/2014/main" id="{02F6D9FD-E6EE-59E9-8395-8811D2683881}"/>
              </a:ext>
            </a:extLst>
          </p:cNvPr>
          <p:cNvGrpSpPr/>
          <p:nvPr/>
        </p:nvGrpSpPr>
        <p:grpSpPr>
          <a:xfrm>
            <a:off x="0" y="0"/>
            <a:ext cx="12189460" cy="1392555"/>
            <a:chOff x="0" y="0"/>
            <a:chExt cx="12189460" cy="1392555"/>
          </a:xfrm>
        </p:grpSpPr>
        <p:sp>
          <p:nvSpPr>
            <p:cNvPr id="4" name="object 4">
              <a:extLst>
                <a:ext uri="{FF2B5EF4-FFF2-40B4-BE49-F238E27FC236}">
                  <a16:creationId xmlns:a16="http://schemas.microsoft.com/office/drawing/2014/main" id="{5F004235-FC77-8383-C8AD-71945220EB58}"/>
                </a:ext>
              </a:extLst>
            </p:cNvPr>
            <p:cNvSpPr/>
            <p:nvPr/>
          </p:nvSpPr>
          <p:spPr>
            <a:xfrm>
              <a:off x="0" y="0"/>
              <a:ext cx="12189460" cy="1375410"/>
            </a:xfrm>
            <a:custGeom>
              <a:avLst/>
              <a:gdLst/>
              <a:ahLst/>
              <a:cxnLst/>
              <a:rect l="l" t="t" r="r" b="b"/>
              <a:pathLst>
                <a:path w="12189460" h="1375410">
                  <a:moveTo>
                    <a:pt x="12188952" y="0"/>
                  </a:moveTo>
                  <a:lnTo>
                    <a:pt x="10822457" y="0"/>
                  </a:lnTo>
                  <a:lnTo>
                    <a:pt x="0" y="0"/>
                  </a:lnTo>
                  <a:lnTo>
                    <a:pt x="0" y="226783"/>
                  </a:lnTo>
                  <a:lnTo>
                    <a:pt x="10822457" y="226783"/>
                  </a:lnTo>
                  <a:lnTo>
                    <a:pt x="10822457" y="1375003"/>
                  </a:lnTo>
                  <a:lnTo>
                    <a:pt x="12188952" y="1375003"/>
                  </a:lnTo>
                  <a:lnTo>
                    <a:pt x="12188952" y="226783"/>
                  </a:lnTo>
                  <a:lnTo>
                    <a:pt x="12188952" y="0"/>
                  </a:lnTo>
                  <a:close/>
                </a:path>
              </a:pathLst>
            </a:custGeom>
            <a:solidFill>
              <a:srgbClr val="007699"/>
            </a:solidFill>
          </p:spPr>
          <p:txBody>
            <a:bodyPr wrap="square" lIns="0" tIns="0" rIns="0" bIns="0" rtlCol="0"/>
            <a:lstStyle/>
            <a:p>
              <a:endParaRPr/>
            </a:p>
          </p:txBody>
        </p:sp>
        <p:sp>
          <p:nvSpPr>
            <p:cNvPr id="5" name="object 5">
              <a:extLst>
                <a:ext uri="{FF2B5EF4-FFF2-40B4-BE49-F238E27FC236}">
                  <a16:creationId xmlns:a16="http://schemas.microsoft.com/office/drawing/2014/main" id="{FD1063E7-4CD7-7E58-9A16-A9C12B0AE1E4}"/>
                </a:ext>
              </a:extLst>
            </p:cNvPr>
            <p:cNvSpPr/>
            <p:nvPr/>
          </p:nvSpPr>
          <p:spPr>
            <a:xfrm>
              <a:off x="10822457" y="1368653"/>
              <a:ext cx="1366520" cy="12700"/>
            </a:xfrm>
            <a:custGeom>
              <a:avLst/>
              <a:gdLst/>
              <a:ahLst/>
              <a:cxnLst/>
              <a:rect l="l" t="t" r="r" b="b"/>
              <a:pathLst>
                <a:path w="1366520" h="12700">
                  <a:moveTo>
                    <a:pt x="0" y="12700"/>
                  </a:moveTo>
                  <a:lnTo>
                    <a:pt x="1366494" y="12700"/>
                  </a:lnTo>
                  <a:lnTo>
                    <a:pt x="1366494" y="0"/>
                  </a:lnTo>
                  <a:lnTo>
                    <a:pt x="0" y="0"/>
                  </a:lnTo>
                  <a:lnTo>
                    <a:pt x="0" y="12700"/>
                  </a:lnTo>
                  <a:close/>
                </a:path>
              </a:pathLst>
            </a:custGeom>
            <a:solidFill>
              <a:srgbClr val="FFFFFF"/>
            </a:solidFill>
          </p:spPr>
          <p:txBody>
            <a:bodyPr wrap="square" lIns="0" tIns="0" rIns="0" bIns="0" rtlCol="0"/>
            <a:lstStyle/>
            <a:p>
              <a:endParaRPr/>
            </a:p>
          </p:txBody>
        </p:sp>
        <p:sp>
          <p:nvSpPr>
            <p:cNvPr id="6" name="object 6">
              <a:extLst>
                <a:ext uri="{FF2B5EF4-FFF2-40B4-BE49-F238E27FC236}">
                  <a16:creationId xmlns:a16="http://schemas.microsoft.com/office/drawing/2014/main" id="{3070ABB9-48EE-B628-4895-6C011E341DD8}"/>
                </a:ext>
              </a:extLst>
            </p:cNvPr>
            <p:cNvSpPr/>
            <p:nvPr/>
          </p:nvSpPr>
          <p:spPr>
            <a:xfrm>
              <a:off x="10822457" y="0"/>
              <a:ext cx="0" cy="1375410"/>
            </a:xfrm>
            <a:custGeom>
              <a:avLst/>
              <a:gdLst/>
              <a:ahLst/>
              <a:cxnLst/>
              <a:rect l="l" t="t" r="r" b="b"/>
              <a:pathLst>
                <a:path h="1375410">
                  <a:moveTo>
                    <a:pt x="0" y="0"/>
                  </a:moveTo>
                  <a:lnTo>
                    <a:pt x="0" y="1375003"/>
                  </a:lnTo>
                </a:path>
              </a:pathLst>
            </a:custGeom>
            <a:ln w="12700">
              <a:solidFill>
                <a:srgbClr val="FFFFFF"/>
              </a:solidFill>
            </a:ln>
          </p:spPr>
          <p:txBody>
            <a:bodyPr wrap="square" lIns="0" tIns="0" rIns="0" bIns="0" rtlCol="0"/>
            <a:lstStyle/>
            <a:p>
              <a:endParaRPr/>
            </a:p>
          </p:txBody>
        </p:sp>
        <p:sp>
          <p:nvSpPr>
            <p:cNvPr id="7" name="object 7">
              <a:extLst>
                <a:ext uri="{FF2B5EF4-FFF2-40B4-BE49-F238E27FC236}">
                  <a16:creationId xmlns:a16="http://schemas.microsoft.com/office/drawing/2014/main" id="{B777376C-D0B8-3582-F74C-4DCA0C60F09D}"/>
                </a:ext>
              </a:extLst>
            </p:cNvPr>
            <p:cNvSpPr/>
            <p:nvPr/>
          </p:nvSpPr>
          <p:spPr>
            <a:xfrm>
              <a:off x="10822461" y="8511"/>
              <a:ext cx="1366520" cy="1366520"/>
            </a:xfrm>
            <a:custGeom>
              <a:avLst/>
              <a:gdLst/>
              <a:ahLst/>
              <a:cxnLst/>
              <a:rect l="l" t="t" r="r" b="b"/>
              <a:pathLst>
                <a:path w="1366520" h="1366520">
                  <a:moveTo>
                    <a:pt x="1366494" y="0"/>
                  </a:moveTo>
                  <a:lnTo>
                    <a:pt x="0" y="1366494"/>
                  </a:lnTo>
                  <a:lnTo>
                    <a:pt x="1366494" y="1366494"/>
                  </a:lnTo>
                  <a:lnTo>
                    <a:pt x="1366494" y="0"/>
                  </a:lnTo>
                  <a:close/>
                </a:path>
              </a:pathLst>
            </a:custGeom>
            <a:solidFill>
              <a:srgbClr val="004E66"/>
            </a:solidFill>
          </p:spPr>
          <p:txBody>
            <a:bodyPr wrap="square" lIns="0" tIns="0" rIns="0" bIns="0" rtlCol="0"/>
            <a:lstStyle/>
            <a:p>
              <a:endParaRPr/>
            </a:p>
          </p:txBody>
        </p:sp>
        <p:sp>
          <p:nvSpPr>
            <p:cNvPr id="8" name="object 8">
              <a:extLst>
                <a:ext uri="{FF2B5EF4-FFF2-40B4-BE49-F238E27FC236}">
                  <a16:creationId xmlns:a16="http://schemas.microsoft.com/office/drawing/2014/main" id="{60AB4B98-DE18-1191-01E5-7BE5370EA370}"/>
                </a:ext>
              </a:extLst>
            </p:cNvPr>
            <p:cNvSpPr/>
            <p:nvPr/>
          </p:nvSpPr>
          <p:spPr>
            <a:xfrm>
              <a:off x="0" y="1275626"/>
              <a:ext cx="2957195" cy="116839"/>
            </a:xfrm>
            <a:custGeom>
              <a:avLst/>
              <a:gdLst/>
              <a:ahLst/>
              <a:cxnLst/>
              <a:rect l="l" t="t" r="r" b="b"/>
              <a:pathLst>
                <a:path w="2957195" h="116840">
                  <a:moveTo>
                    <a:pt x="0" y="116649"/>
                  </a:moveTo>
                  <a:lnTo>
                    <a:pt x="2956941" y="116649"/>
                  </a:lnTo>
                  <a:lnTo>
                    <a:pt x="2956941" y="0"/>
                  </a:lnTo>
                  <a:lnTo>
                    <a:pt x="0" y="0"/>
                  </a:lnTo>
                  <a:lnTo>
                    <a:pt x="0" y="116649"/>
                  </a:lnTo>
                  <a:close/>
                </a:path>
              </a:pathLst>
            </a:custGeom>
            <a:solidFill>
              <a:srgbClr val="007198"/>
            </a:solidFill>
          </p:spPr>
          <p:txBody>
            <a:bodyPr wrap="square" lIns="0" tIns="0" rIns="0" bIns="0" rtlCol="0"/>
            <a:lstStyle/>
            <a:p>
              <a:endParaRPr/>
            </a:p>
          </p:txBody>
        </p:sp>
        <p:sp>
          <p:nvSpPr>
            <p:cNvPr id="9" name="object 9">
              <a:extLst>
                <a:ext uri="{FF2B5EF4-FFF2-40B4-BE49-F238E27FC236}">
                  <a16:creationId xmlns:a16="http://schemas.microsoft.com/office/drawing/2014/main" id="{64D6823A-8EC8-BB88-116B-3E9D0ABEEB0E}"/>
                </a:ext>
              </a:extLst>
            </p:cNvPr>
            <p:cNvSpPr/>
            <p:nvPr/>
          </p:nvSpPr>
          <p:spPr>
            <a:xfrm>
              <a:off x="2956941" y="1275626"/>
              <a:ext cx="3044190" cy="116839"/>
            </a:xfrm>
            <a:custGeom>
              <a:avLst/>
              <a:gdLst/>
              <a:ahLst/>
              <a:cxnLst/>
              <a:rect l="l" t="t" r="r" b="b"/>
              <a:pathLst>
                <a:path w="3044190" h="116840">
                  <a:moveTo>
                    <a:pt x="0" y="116649"/>
                  </a:moveTo>
                  <a:lnTo>
                    <a:pt x="3043745" y="116649"/>
                  </a:lnTo>
                  <a:lnTo>
                    <a:pt x="3043745" y="0"/>
                  </a:lnTo>
                  <a:lnTo>
                    <a:pt x="0" y="0"/>
                  </a:lnTo>
                  <a:lnTo>
                    <a:pt x="0" y="116649"/>
                  </a:lnTo>
                  <a:close/>
                </a:path>
              </a:pathLst>
            </a:custGeom>
            <a:solidFill>
              <a:srgbClr val="83276A"/>
            </a:solidFill>
          </p:spPr>
          <p:txBody>
            <a:bodyPr wrap="square" lIns="0" tIns="0" rIns="0" bIns="0" rtlCol="0"/>
            <a:lstStyle/>
            <a:p>
              <a:endParaRPr/>
            </a:p>
          </p:txBody>
        </p:sp>
        <p:sp>
          <p:nvSpPr>
            <p:cNvPr id="10" name="object 10">
              <a:extLst>
                <a:ext uri="{FF2B5EF4-FFF2-40B4-BE49-F238E27FC236}">
                  <a16:creationId xmlns:a16="http://schemas.microsoft.com/office/drawing/2014/main" id="{F1C22F54-288A-1225-3184-8B54BAE3B2D1}"/>
                </a:ext>
              </a:extLst>
            </p:cNvPr>
            <p:cNvSpPr/>
            <p:nvPr/>
          </p:nvSpPr>
          <p:spPr>
            <a:xfrm>
              <a:off x="6000686" y="1275626"/>
              <a:ext cx="3357245" cy="116839"/>
            </a:xfrm>
            <a:custGeom>
              <a:avLst/>
              <a:gdLst/>
              <a:ahLst/>
              <a:cxnLst/>
              <a:rect l="l" t="t" r="r" b="b"/>
              <a:pathLst>
                <a:path w="3357245" h="116840">
                  <a:moveTo>
                    <a:pt x="0" y="116649"/>
                  </a:moveTo>
                  <a:lnTo>
                    <a:pt x="3356749" y="116649"/>
                  </a:lnTo>
                  <a:lnTo>
                    <a:pt x="3356749" y="0"/>
                  </a:lnTo>
                  <a:lnTo>
                    <a:pt x="0" y="0"/>
                  </a:lnTo>
                  <a:lnTo>
                    <a:pt x="0" y="116649"/>
                  </a:lnTo>
                  <a:close/>
                </a:path>
              </a:pathLst>
            </a:custGeom>
            <a:solidFill>
              <a:srgbClr val="033B6A"/>
            </a:solidFill>
          </p:spPr>
          <p:txBody>
            <a:bodyPr wrap="square" lIns="0" tIns="0" rIns="0" bIns="0" rtlCol="0"/>
            <a:lstStyle/>
            <a:p>
              <a:endParaRPr/>
            </a:p>
          </p:txBody>
        </p:sp>
        <p:sp>
          <p:nvSpPr>
            <p:cNvPr id="11" name="object 11">
              <a:extLst>
                <a:ext uri="{FF2B5EF4-FFF2-40B4-BE49-F238E27FC236}">
                  <a16:creationId xmlns:a16="http://schemas.microsoft.com/office/drawing/2014/main" id="{9E159E94-E022-0740-9403-11CEE6F4FEEE}"/>
                </a:ext>
              </a:extLst>
            </p:cNvPr>
            <p:cNvSpPr/>
            <p:nvPr/>
          </p:nvSpPr>
          <p:spPr>
            <a:xfrm>
              <a:off x="9357436" y="1275626"/>
              <a:ext cx="2832100" cy="116839"/>
            </a:xfrm>
            <a:custGeom>
              <a:avLst/>
              <a:gdLst/>
              <a:ahLst/>
              <a:cxnLst/>
              <a:rect l="l" t="t" r="r" b="b"/>
              <a:pathLst>
                <a:path w="2832100" h="116840">
                  <a:moveTo>
                    <a:pt x="2831515" y="0"/>
                  </a:moveTo>
                  <a:lnTo>
                    <a:pt x="0" y="0"/>
                  </a:lnTo>
                  <a:lnTo>
                    <a:pt x="0" y="116649"/>
                  </a:lnTo>
                  <a:lnTo>
                    <a:pt x="2831515" y="116649"/>
                  </a:lnTo>
                  <a:lnTo>
                    <a:pt x="2831515" y="0"/>
                  </a:lnTo>
                  <a:close/>
                </a:path>
              </a:pathLst>
            </a:custGeom>
            <a:solidFill>
              <a:srgbClr val="1F6A84"/>
            </a:solidFill>
          </p:spPr>
          <p:txBody>
            <a:bodyPr wrap="square" lIns="0" tIns="0" rIns="0" bIns="0" rtlCol="0"/>
            <a:lstStyle/>
            <a:p>
              <a:endParaRPr/>
            </a:p>
          </p:txBody>
        </p:sp>
        <p:pic>
          <p:nvPicPr>
            <p:cNvPr id="12" name="object 12">
              <a:extLst>
                <a:ext uri="{FF2B5EF4-FFF2-40B4-BE49-F238E27FC236}">
                  <a16:creationId xmlns:a16="http://schemas.microsoft.com/office/drawing/2014/main" id="{8DA83694-9D90-4E1B-36C2-094444F88DAA}"/>
                </a:ext>
              </a:extLst>
            </p:cNvPr>
            <p:cNvPicPr/>
            <p:nvPr/>
          </p:nvPicPr>
          <p:blipFill>
            <a:blip r:embed="rId2" cstate="print"/>
            <a:stretch>
              <a:fillRect/>
            </a:stretch>
          </p:blipFill>
          <p:spPr>
            <a:xfrm>
              <a:off x="577773" y="266509"/>
              <a:ext cx="1845106" cy="917575"/>
            </a:xfrm>
            <a:prstGeom prst="rect">
              <a:avLst/>
            </a:prstGeom>
          </p:spPr>
        </p:pic>
      </p:grpSp>
      <p:sp>
        <p:nvSpPr>
          <p:cNvPr id="14" name="object 14">
            <a:extLst>
              <a:ext uri="{FF2B5EF4-FFF2-40B4-BE49-F238E27FC236}">
                <a16:creationId xmlns:a16="http://schemas.microsoft.com/office/drawing/2014/main" id="{D9DBD81A-DDDA-EC00-29CB-84F3B3AD9D00}"/>
              </a:ext>
            </a:extLst>
          </p:cNvPr>
          <p:cNvSpPr txBox="1">
            <a:spLocks noGrp="1"/>
          </p:cNvSpPr>
          <p:nvPr>
            <p:ph type="ftr" sz="quarter" idx="5"/>
          </p:nvPr>
        </p:nvSpPr>
        <p:spPr>
          <a:xfrm>
            <a:off x="4039483" y="6477000"/>
            <a:ext cx="4113033" cy="205184"/>
          </a:xfrm>
          <a:prstGeom prst="rect">
            <a:avLst/>
          </a:prstGeom>
        </p:spPr>
        <p:txBody>
          <a:bodyPr vert="horz" wrap="square" lIns="0" tIns="0" rIns="0" bIns="0" rtlCol="0">
            <a:spAutoFit/>
          </a:bodyPr>
          <a:lstStyle/>
          <a:p>
            <a:pPr marL="12700">
              <a:lnSpc>
                <a:spcPts val="1645"/>
              </a:lnSpc>
            </a:pPr>
            <a:r>
              <a:rPr lang="en-US" dirty="0"/>
              <a:t>2023</a:t>
            </a:r>
            <a:r>
              <a:rPr lang="en-US" spc="360" dirty="0"/>
              <a:t> </a:t>
            </a:r>
            <a:r>
              <a:rPr dirty="0"/>
              <a:t>|</a:t>
            </a:r>
            <a:r>
              <a:rPr spc="310" dirty="0"/>
              <a:t> </a:t>
            </a:r>
            <a:r>
              <a:rPr dirty="0"/>
              <a:t>American</a:t>
            </a:r>
            <a:r>
              <a:rPr spc="-70" dirty="0"/>
              <a:t> </a:t>
            </a:r>
            <a:r>
              <a:rPr dirty="0"/>
              <a:t>Academy</a:t>
            </a:r>
            <a:r>
              <a:rPr spc="-10" dirty="0"/>
              <a:t> </a:t>
            </a:r>
            <a:r>
              <a:rPr dirty="0"/>
              <a:t>of</a:t>
            </a:r>
            <a:r>
              <a:rPr spc="-10" dirty="0"/>
              <a:t> </a:t>
            </a:r>
            <a:r>
              <a:rPr dirty="0"/>
              <a:t>Implant</a:t>
            </a:r>
            <a:r>
              <a:rPr spc="-15" dirty="0"/>
              <a:t> </a:t>
            </a:r>
            <a:r>
              <a:rPr dirty="0"/>
              <a:t>Dentistry</a:t>
            </a:r>
            <a:r>
              <a:rPr spc="365" dirty="0"/>
              <a:t> </a:t>
            </a:r>
            <a:endParaRPr spc="-50" dirty="0"/>
          </a:p>
        </p:txBody>
      </p:sp>
      <p:sp>
        <p:nvSpPr>
          <p:cNvPr id="15" name="object 2">
            <a:extLst>
              <a:ext uri="{FF2B5EF4-FFF2-40B4-BE49-F238E27FC236}">
                <a16:creationId xmlns:a16="http://schemas.microsoft.com/office/drawing/2014/main" id="{30F0071F-F422-3832-B85F-A33426E3D18A}"/>
              </a:ext>
            </a:extLst>
          </p:cNvPr>
          <p:cNvSpPr txBox="1">
            <a:spLocks/>
          </p:cNvSpPr>
          <p:nvPr/>
        </p:nvSpPr>
        <p:spPr>
          <a:xfrm>
            <a:off x="2956941" y="530889"/>
            <a:ext cx="10130563" cy="443711"/>
          </a:xfrm>
          <a:prstGeom prst="rect">
            <a:avLst/>
          </a:prstGeom>
        </p:spPr>
        <p:txBody>
          <a:bodyPr vert="horz" wrap="square" lIns="0" tIns="12700" rIns="0" bIns="0" rtlCol="0">
            <a:spAutoFit/>
          </a:bodyPr>
          <a:lstStyle>
            <a:lvl1pPr>
              <a:defRPr sz="2900" b="1" i="0">
                <a:solidFill>
                  <a:srgbClr val="00589D"/>
                </a:solidFill>
                <a:latin typeface="Arial"/>
                <a:ea typeface="+mj-ea"/>
                <a:cs typeface="Arial"/>
              </a:defRPr>
            </a:lvl1pPr>
          </a:lstStyle>
          <a:p>
            <a:pPr marL="19050">
              <a:spcBef>
                <a:spcPts val="100"/>
              </a:spcBef>
            </a:pPr>
            <a:r>
              <a:rPr lang="en-US" sz="2800" dirty="0">
                <a:solidFill>
                  <a:srgbClr val="007198"/>
                </a:solidFill>
              </a:rPr>
              <a:t>Candidate Number: </a:t>
            </a:r>
            <a:r>
              <a:rPr lang="en-US" sz="2800" dirty="0">
                <a:solidFill>
                  <a:srgbClr val="83276A"/>
                </a:solidFill>
              </a:rPr>
              <a:t>{Candidate number}</a:t>
            </a:r>
          </a:p>
        </p:txBody>
      </p:sp>
      <p:sp>
        <p:nvSpPr>
          <p:cNvPr id="16" name="object 2">
            <a:extLst>
              <a:ext uri="{FF2B5EF4-FFF2-40B4-BE49-F238E27FC236}">
                <a16:creationId xmlns:a16="http://schemas.microsoft.com/office/drawing/2014/main" id="{8AB5DD26-5C8F-DDA4-FEA9-22B59A49DC4C}"/>
              </a:ext>
            </a:extLst>
          </p:cNvPr>
          <p:cNvSpPr txBox="1">
            <a:spLocks/>
          </p:cNvSpPr>
          <p:nvPr/>
        </p:nvSpPr>
        <p:spPr>
          <a:xfrm>
            <a:off x="3770630" y="4876800"/>
            <a:ext cx="4648200" cy="961802"/>
          </a:xfrm>
          <a:prstGeom prst="rect">
            <a:avLst/>
          </a:prstGeom>
        </p:spPr>
        <p:txBody>
          <a:bodyPr vert="horz" wrap="square" lIns="0" tIns="12700" rIns="0" bIns="0" rtlCol="0">
            <a:spAutoFit/>
          </a:bodyPr>
          <a:lstStyle>
            <a:lvl1pPr>
              <a:defRPr sz="2900" b="1" i="0">
                <a:solidFill>
                  <a:srgbClr val="00589D"/>
                </a:solidFill>
                <a:latin typeface="Arial"/>
                <a:ea typeface="+mj-ea"/>
                <a:cs typeface="Arial"/>
              </a:defRPr>
            </a:lvl1pPr>
          </a:lstStyle>
          <a:p>
            <a:pPr marL="19050">
              <a:spcBef>
                <a:spcPts val="100"/>
              </a:spcBef>
            </a:pPr>
            <a:r>
              <a:rPr lang="en-US" sz="2000" dirty="0">
                <a:solidFill>
                  <a:srgbClr val="007198"/>
                </a:solidFill>
              </a:rPr>
              <a:t>View: </a:t>
            </a:r>
            <a:r>
              <a:rPr lang="en-US" sz="2000" dirty="0">
                <a:solidFill>
                  <a:srgbClr val="83276A"/>
                </a:solidFill>
              </a:rPr>
              <a:t>{View}</a:t>
            </a:r>
          </a:p>
          <a:p>
            <a:pPr marL="19050">
              <a:spcBef>
                <a:spcPts val="100"/>
              </a:spcBef>
            </a:pPr>
            <a:r>
              <a:rPr lang="en-US" sz="2000" dirty="0">
                <a:solidFill>
                  <a:srgbClr val="007198"/>
                </a:solidFill>
              </a:rPr>
              <a:t>Date Radiograph taken: </a:t>
            </a:r>
            <a:r>
              <a:rPr lang="en-US" sz="2000" dirty="0">
                <a:solidFill>
                  <a:srgbClr val="83276A"/>
                </a:solidFill>
              </a:rPr>
              <a:t>{01/01/2000}</a:t>
            </a:r>
          </a:p>
          <a:p>
            <a:pPr marL="19050">
              <a:spcBef>
                <a:spcPts val="100"/>
              </a:spcBef>
            </a:pPr>
            <a:r>
              <a:rPr lang="en-US" sz="2000" dirty="0">
                <a:solidFill>
                  <a:srgbClr val="007198"/>
                </a:solidFill>
              </a:rPr>
              <a:t>Patient Initials: </a:t>
            </a:r>
            <a:r>
              <a:rPr lang="en-US" sz="2000" dirty="0">
                <a:solidFill>
                  <a:srgbClr val="83276A"/>
                </a:solidFill>
              </a:rPr>
              <a:t>{ABC}</a:t>
            </a:r>
          </a:p>
        </p:txBody>
      </p:sp>
      <p:sp>
        <p:nvSpPr>
          <p:cNvPr id="17" name="object 13">
            <a:extLst>
              <a:ext uri="{FF2B5EF4-FFF2-40B4-BE49-F238E27FC236}">
                <a16:creationId xmlns:a16="http://schemas.microsoft.com/office/drawing/2014/main" id="{DAEAA063-6636-3D44-CF86-3C9A5D4D5526}"/>
              </a:ext>
            </a:extLst>
          </p:cNvPr>
          <p:cNvSpPr txBox="1"/>
          <p:nvPr/>
        </p:nvSpPr>
        <p:spPr>
          <a:xfrm>
            <a:off x="1230904" y="2518235"/>
            <a:ext cx="8991600" cy="382156"/>
          </a:xfrm>
          <a:prstGeom prst="rect">
            <a:avLst/>
          </a:prstGeom>
        </p:spPr>
        <p:txBody>
          <a:bodyPr vert="horz" wrap="square" lIns="0" tIns="12700" rIns="0" bIns="0" rtlCol="0">
            <a:spAutoFit/>
          </a:bodyPr>
          <a:lstStyle/>
          <a:p>
            <a:pPr marL="298450" marR="5080" indent="-285750">
              <a:spcBef>
                <a:spcPts val="120"/>
              </a:spcBef>
              <a:buFont typeface="Wingdings" panose="05000000000000000000" pitchFamily="2" charset="2"/>
              <a:buChar char="Ø"/>
            </a:pPr>
            <a:r>
              <a:rPr lang="en-US" sz="2400" dirty="0">
                <a:solidFill>
                  <a:srgbClr val="221F1F"/>
                </a:solidFill>
                <a:latin typeface="Arial"/>
                <a:cs typeface="Arial"/>
              </a:rPr>
              <a:t>Insert Radiograph </a:t>
            </a:r>
            <a:endParaRPr lang="en-US" sz="2400" dirty="0">
              <a:latin typeface="Arial"/>
              <a:cs typeface="Arial"/>
            </a:endParaRPr>
          </a:p>
        </p:txBody>
      </p:sp>
    </p:spTree>
    <p:extLst>
      <p:ext uri="{BB962C8B-B14F-4D97-AF65-F5344CB8AC3E}">
        <p14:creationId xmlns:p14="http://schemas.microsoft.com/office/powerpoint/2010/main" val="440641647"/>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F2DED3-2F20-EF73-A0B0-C23BF618ABB8}"/>
            </a:ext>
          </a:extLst>
        </p:cNvPr>
        <p:cNvGrpSpPr/>
        <p:nvPr/>
      </p:nvGrpSpPr>
      <p:grpSpPr>
        <a:xfrm>
          <a:off x="0" y="0"/>
          <a:ext cx="0" cy="0"/>
          <a:chOff x="0" y="0"/>
          <a:chExt cx="0" cy="0"/>
        </a:xfrm>
      </p:grpSpPr>
      <p:sp>
        <p:nvSpPr>
          <p:cNvPr id="2" name="object 2">
            <a:extLst>
              <a:ext uri="{FF2B5EF4-FFF2-40B4-BE49-F238E27FC236}">
                <a16:creationId xmlns:a16="http://schemas.microsoft.com/office/drawing/2014/main" id="{9E7CC790-E318-492E-C3C9-1D2F18B5E6CA}"/>
              </a:ext>
            </a:extLst>
          </p:cNvPr>
          <p:cNvSpPr txBox="1"/>
          <p:nvPr/>
        </p:nvSpPr>
        <p:spPr>
          <a:xfrm>
            <a:off x="3816642" y="224459"/>
            <a:ext cx="8372475" cy="890905"/>
          </a:xfrm>
          <a:prstGeom prst="rect">
            <a:avLst/>
          </a:prstGeom>
          <a:solidFill>
            <a:srgbClr val="007198"/>
          </a:solidFill>
        </p:spPr>
        <p:txBody>
          <a:bodyPr vert="horz" wrap="square" lIns="0" tIns="107314" rIns="0" bIns="0" rtlCol="0">
            <a:spAutoFit/>
          </a:bodyPr>
          <a:lstStyle/>
          <a:p>
            <a:pPr marL="307340" marR="356870">
              <a:lnSpc>
                <a:spcPct val="114599"/>
              </a:lnSpc>
              <a:spcBef>
                <a:spcPts val="844"/>
              </a:spcBef>
            </a:pPr>
            <a:r>
              <a:rPr sz="1600" i="1" dirty="0">
                <a:solidFill>
                  <a:srgbClr val="FFFFFF"/>
                </a:solidFill>
                <a:latin typeface="Arial"/>
                <a:cs typeface="Arial"/>
              </a:rPr>
              <a:t>Advancing</a:t>
            </a:r>
            <a:r>
              <a:rPr sz="1600" i="1" spc="-30" dirty="0">
                <a:solidFill>
                  <a:srgbClr val="FFFFFF"/>
                </a:solidFill>
                <a:latin typeface="Arial"/>
                <a:cs typeface="Arial"/>
              </a:rPr>
              <a:t> </a:t>
            </a:r>
            <a:r>
              <a:rPr sz="1600" i="1" dirty="0">
                <a:solidFill>
                  <a:srgbClr val="FFFFFF"/>
                </a:solidFill>
                <a:latin typeface="Arial"/>
                <a:cs typeface="Arial"/>
              </a:rPr>
              <a:t>the</a:t>
            </a:r>
            <a:r>
              <a:rPr sz="1600" i="1" spc="-15" dirty="0">
                <a:solidFill>
                  <a:srgbClr val="FFFFFF"/>
                </a:solidFill>
                <a:latin typeface="Arial"/>
                <a:cs typeface="Arial"/>
              </a:rPr>
              <a:t> </a:t>
            </a:r>
            <a:r>
              <a:rPr sz="1600" i="1" dirty="0">
                <a:solidFill>
                  <a:srgbClr val="FFFFFF"/>
                </a:solidFill>
                <a:latin typeface="Arial"/>
                <a:cs typeface="Arial"/>
              </a:rPr>
              <a:t>science</a:t>
            </a:r>
            <a:r>
              <a:rPr sz="1600" i="1" spc="-15" dirty="0">
                <a:solidFill>
                  <a:srgbClr val="FFFFFF"/>
                </a:solidFill>
                <a:latin typeface="Arial"/>
                <a:cs typeface="Arial"/>
              </a:rPr>
              <a:t> </a:t>
            </a:r>
            <a:r>
              <a:rPr sz="1600" i="1" dirty="0">
                <a:solidFill>
                  <a:srgbClr val="FFFFFF"/>
                </a:solidFill>
                <a:latin typeface="Arial"/>
                <a:cs typeface="Arial"/>
              </a:rPr>
              <a:t>and</a:t>
            </a:r>
            <a:r>
              <a:rPr sz="1600" i="1" spc="-15" dirty="0">
                <a:solidFill>
                  <a:srgbClr val="FFFFFF"/>
                </a:solidFill>
                <a:latin typeface="Arial"/>
                <a:cs typeface="Arial"/>
              </a:rPr>
              <a:t> </a:t>
            </a:r>
            <a:r>
              <a:rPr sz="1600" i="1" dirty="0">
                <a:solidFill>
                  <a:srgbClr val="FFFFFF"/>
                </a:solidFill>
                <a:latin typeface="Arial"/>
                <a:cs typeface="Arial"/>
              </a:rPr>
              <a:t>practice</a:t>
            </a:r>
            <a:r>
              <a:rPr sz="1600" i="1" spc="-15" dirty="0">
                <a:solidFill>
                  <a:srgbClr val="FFFFFF"/>
                </a:solidFill>
                <a:latin typeface="Arial"/>
                <a:cs typeface="Arial"/>
              </a:rPr>
              <a:t> </a:t>
            </a:r>
            <a:r>
              <a:rPr sz="1600" i="1" dirty="0">
                <a:solidFill>
                  <a:srgbClr val="FFFFFF"/>
                </a:solidFill>
                <a:latin typeface="Arial"/>
                <a:cs typeface="Arial"/>
              </a:rPr>
              <a:t>of</a:t>
            </a:r>
            <a:r>
              <a:rPr sz="1600" i="1" spc="-15" dirty="0">
                <a:solidFill>
                  <a:srgbClr val="FFFFFF"/>
                </a:solidFill>
                <a:latin typeface="Arial"/>
                <a:cs typeface="Arial"/>
              </a:rPr>
              <a:t> </a:t>
            </a:r>
            <a:r>
              <a:rPr sz="1600" i="1" dirty="0">
                <a:solidFill>
                  <a:srgbClr val="FFFFFF"/>
                </a:solidFill>
                <a:latin typeface="Arial"/>
                <a:cs typeface="Arial"/>
              </a:rPr>
              <a:t>Implant</a:t>
            </a:r>
            <a:r>
              <a:rPr sz="1600" i="1" spc="-15" dirty="0">
                <a:solidFill>
                  <a:srgbClr val="FFFFFF"/>
                </a:solidFill>
                <a:latin typeface="Arial"/>
                <a:cs typeface="Arial"/>
              </a:rPr>
              <a:t> </a:t>
            </a:r>
            <a:r>
              <a:rPr sz="1600" i="1" dirty="0">
                <a:solidFill>
                  <a:srgbClr val="FFFFFF"/>
                </a:solidFill>
                <a:latin typeface="Arial"/>
                <a:cs typeface="Arial"/>
              </a:rPr>
              <a:t>Dentistry</a:t>
            </a:r>
            <a:r>
              <a:rPr sz="1600" i="1" spc="-15" dirty="0">
                <a:solidFill>
                  <a:srgbClr val="FFFFFF"/>
                </a:solidFill>
                <a:latin typeface="Arial"/>
                <a:cs typeface="Arial"/>
              </a:rPr>
              <a:t> </a:t>
            </a:r>
            <a:r>
              <a:rPr sz="1600" i="1" dirty="0">
                <a:solidFill>
                  <a:srgbClr val="FFFFFF"/>
                </a:solidFill>
                <a:latin typeface="Arial"/>
                <a:cs typeface="Arial"/>
              </a:rPr>
              <a:t>through</a:t>
            </a:r>
            <a:r>
              <a:rPr sz="1600" i="1" spc="-15" dirty="0">
                <a:solidFill>
                  <a:srgbClr val="FFFFFF"/>
                </a:solidFill>
                <a:latin typeface="Arial"/>
                <a:cs typeface="Arial"/>
              </a:rPr>
              <a:t> </a:t>
            </a:r>
            <a:r>
              <a:rPr sz="1600" i="1" dirty="0">
                <a:solidFill>
                  <a:srgbClr val="FFFFFF"/>
                </a:solidFill>
                <a:latin typeface="Arial"/>
                <a:cs typeface="Arial"/>
              </a:rPr>
              <a:t>education,</a:t>
            </a:r>
            <a:r>
              <a:rPr sz="1600" i="1" spc="-15" dirty="0">
                <a:solidFill>
                  <a:srgbClr val="FFFFFF"/>
                </a:solidFill>
                <a:latin typeface="Arial"/>
                <a:cs typeface="Arial"/>
              </a:rPr>
              <a:t> </a:t>
            </a:r>
            <a:r>
              <a:rPr sz="1600" i="1" spc="-10" dirty="0">
                <a:solidFill>
                  <a:srgbClr val="FFFFFF"/>
                </a:solidFill>
                <a:latin typeface="Arial"/>
                <a:cs typeface="Arial"/>
              </a:rPr>
              <a:t>advocacy, </a:t>
            </a:r>
            <a:r>
              <a:rPr sz="1600" i="1" dirty="0">
                <a:solidFill>
                  <a:srgbClr val="FFFFFF"/>
                </a:solidFill>
                <a:latin typeface="Arial"/>
                <a:cs typeface="Arial"/>
              </a:rPr>
              <a:t>and</a:t>
            </a:r>
            <a:r>
              <a:rPr sz="1600" i="1" spc="-30" dirty="0">
                <a:solidFill>
                  <a:srgbClr val="FFFFFF"/>
                </a:solidFill>
                <a:latin typeface="Arial"/>
                <a:cs typeface="Arial"/>
              </a:rPr>
              <a:t> </a:t>
            </a:r>
            <a:r>
              <a:rPr sz="1600" i="1" dirty="0">
                <a:solidFill>
                  <a:srgbClr val="FFFFFF"/>
                </a:solidFill>
                <a:latin typeface="Arial"/>
                <a:cs typeface="Arial"/>
              </a:rPr>
              <a:t>research</a:t>
            </a:r>
            <a:r>
              <a:rPr sz="1600" i="1" spc="-20" dirty="0">
                <a:solidFill>
                  <a:srgbClr val="FFFFFF"/>
                </a:solidFill>
                <a:latin typeface="Arial"/>
                <a:cs typeface="Arial"/>
              </a:rPr>
              <a:t> </a:t>
            </a:r>
            <a:r>
              <a:rPr sz="1600" i="1" dirty="0">
                <a:solidFill>
                  <a:srgbClr val="FFFFFF"/>
                </a:solidFill>
                <a:latin typeface="Arial"/>
                <a:cs typeface="Arial"/>
              </a:rPr>
              <a:t>support;</a:t>
            </a:r>
            <a:r>
              <a:rPr sz="1600" i="1" spc="-15" dirty="0">
                <a:solidFill>
                  <a:srgbClr val="FFFFFF"/>
                </a:solidFill>
                <a:latin typeface="Arial"/>
                <a:cs typeface="Arial"/>
              </a:rPr>
              <a:t> </a:t>
            </a:r>
            <a:r>
              <a:rPr sz="1600" i="1" dirty="0">
                <a:solidFill>
                  <a:srgbClr val="FFFFFF"/>
                </a:solidFill>
                <a:latin typeface="Arial"/>
                <a:cs typeface="Arial"/>
              </a:rPr>
              <a:t>and</a:t>
            </a:r>
            <a:r>
              <a:rPr sz="1600" i="1" spc="-20" dirty="0">
                <a:solidFill>
                  <a:srgbClr val="FFFFFF"/>
                </a:solidFill>
                <a:latin typeface="Arial"/>
                <a:cs typeface="Arial"/>
              </a:rPr>
              <a:t> </a:t>
            </a:r>
            <a:r>
              <a:rPr sz="1600" i="1" dirty="0">
                <a:solidFill>
                  <a:srgbClr val="FFFFFF"/>
                </a:solidFill>
                <a:latin typeface="Arial"/>
                <a:cs typeface="Arial"/>
              </a:rPr>
              <a:t>serving</a:t>
            </a:r>
            <a:r>
              <a:rPr sz="1600" i="1" spc="-20" dirty="0">
                <a:solidFill>
                  <a:srgbClr val="FFFFFF"/>
                </a:solidFill>
                <a:latin typeface="Arial"/>
                <a:cs typeface="Arial"/>
              </a:rPr>
              <a:t> </a:t>
            </a:r>
            <a:r>
              <a:rPr sz="1600" i="1" dirty="0">
                <a:solidFill>
                  <a:srgbClr val="FFFFFF"/>
                </a:solidFill>
                <a:latin typeface="Arial"/>
                <a:cs typeface="Arial"/>
              </a:rPr>
              <a:t>as</a:t>
            </a:r>
            <a:r>
              <a:rPr sz="1600" i="1" spc="-15" dirty="0">
                <a:solidFill>
                  <a:srgbClr val="FFFFFF"/>
                </a:solidFill>
                <a:latin typeface="Arial"/>
                <a:cs typeface="Arial"/>
              </a:rPr>
              <a:t> </a:t>
            </a:r>
            <a:r>
              <a:rPr sz="1600" i="1" dirty="0">
                <a:solidFill>
                  <a:srgbClr val="FFFFFF"/>
                </a:solidFill>
                <a:latin typeface="Arial"/>
                <a:cs typeface="Arial"/>
              </a:rPr>
              <a:t>the</a:t>
            </a:r>
            <a:r>
              <a:rPr sz="1600" i="1" spc="-20" dirty="0">
                <a:solidFill>
                  <a:srgbClr val="FFFFFF"/>
                </a:solidFill>
                <a:latin typeface="Arial"/>
                <a:cs typeface="Arial"/>
              </a:rPr>
              <a:t> </a:t>
            </a:r>
            <a:r>
              <a:rPr sz="1600" i="1" dirty="0">
                <a:solidFill>
                  <a:srgbClr val="FFFFFF"/>
                </a:solidFill>
                <a:latin typeface="Arial"/>
                <a:cs typeface="Arial"/>
              </a:rPr>
              <a:t>credentialing</a:t>
            </a:r>
            <a:r>
              <a:rPr sz="1600" i="1" spc="-20" dirty="0">
                <a:solidFill>
                  <a:srgbClr val="FFFFFF"/>
                </a:solidFill>
                <a:latin typeface="Arial"/>
                <a:cs typeface="Arial"/>
              </a:rPr>
              <a:t> </a:t>
            </a:r>
            <a:r>
              <a:rPr sz="1600" i="1" dirty="0">
                <a:solidFill>
                  <a:srgbClr val="FFFFFF"/>
                </a:solidFill>
                <a:latin typeface="Arial"/>
                <a:cs typeface="Arial"/>
              </a:rPr>
              <a:t>standard</a:t>
            </a:r>
            <a:r>
              <a:rPr sz="1600" i="1" spc="-15" dirty="0">
                <a:solidFill>
                  <a:srgbClr val="FFFFFF"/>
                </a:solidFill>
                <a:latin typeface="Arial"/>
                <a:cs typeface="Arial"/>
              </a:rPr>
              <a:t> </a:t>
            </a:r>
            <a:r>
              <a:rPr sz="1600" i="1" dirty="0">
                <a:solidFill>
                  <a:srgbClr val="FFFFFF"/>
                </a:solidFill>
                <a:latin typeface="Arial"/>
                <a:cs typeface="Arial"/>
              </a:rPr>
              <a:t>for</a:t>
            </a:r>
            <a:r>
              <a:rPr sz="1600" i="1" spc="-20" dirty="0">
                <a:solidFill>
                  <a:srgbClr val="FFFFFF"/>
                </a:solidFill>
                <a:latin typeface="Arial"/>
                <a:cs typeface="Arial"/>
              </a:rPr>
              <a:t> </a:t>
            </a:r>
            <a:r>
              <a:rPr sz="1600" i="1" dirty="0">
                <a:solidFill>
                  <a:srgbClr val="FFFFFF"/>
                </a:solidFill>
                <a:latin typeface="Arial"/>
                <a:cs typeface="Arial"/>
              </a:rPr>
              <a:t>the</a:t>
            </a:r>
            <a:r>
              <a:rPr sz="1600" i="1" spc="-15" dirty="0">
                <a:solidFill>
                  <a:srgbClr val="FFFFFF"/>
                </a:solidFill>
                <a:latin typeface="Arial"/>
                <a:cs typeface="Arial"/>
              </a:rPr>
              <a:t> </a:t>
            </a:r>
            <a:r>
              <a:rPr sz="1600" i="1" spc="-10" dirty="0">
                <a:solidFill>
                  <a:srgbClr val="FFFFFF"/>
                </a:solidFill>
                <a:latin typeface="Arial"/>
                <a:cs typeface="Arial"/>
              </a:rPr>
              <a:t>profession.</a:t>
            </a:r>
            <a:endParaRPr sz="1600" dirty="0">
              <a:latin typeface="Arial"/>
              <a:cs typeface="Arial"/>
            </a:endParaRPr>
          </a:p>
        </p:txBody>
      </p:sp>
      <p:pic>
        <p:nvPicPr>
          <p:cNvPr id="4" name="object 4">
            <a:extLst>
              <a:ext uri="{FF2B5EF4-FFF2-40B4-BE49-F238E27FC236}">
                <a16:creationId xmlns:a16="http://schemas.microsoft.com/office/drawing/2014/main" id="{CFF94446-FD2A-AAFB-E208-B119AC4B095F}"/>
              </a:ext>
            </a:extLst>
          </p:cNvPr>
          <p:cNvPicPr/>
          <p:nvPr/>
        </p:nvPicPr>
        <p:blipFill>
          <a:blip r:embed="rId2" cstate="print"/>
          <a:stretch>
            <a:fillRect/>
          </a:stretch>
        </p:blipFill>
        <p:spPr>
          <a:xfrm>
            <a:off x="426195" y="224467"/>
            <a:ext cx="2776528" cy="1876036"/>
          </a:xfrm>
          <a:prstGeom prst="rect">
            <a:avLst/>
          </a:prstGeom>
        </p:spPr>
      </p:pic>
      <p:sp>
        <p:nvSpPr>
          <p:cNvPr id="5" name="Rectangle 4">
            <a:extLst>
              <a:ext uri="{FF2B5EF4-FFF2-40B4-BE49-F238E27FC236}">
                <a16:creationId xmlns:a16="http://schemas.microsoft.com/office/drawing/2014/main" id="{1C9E1494-F8DB-1606-6D87-AD88D5B611B2}"/>
              </a:ext>
            </a:extLst>
          </p:cNvPr>
          <p:cNvSpPr>
            <a:spLocks noGrp="1" noRot="1" noMove="1" noResize="1" noEditPoints="1" noAdjustHandles="1" noChangeArrowheads="1" noChangeShapeType="1"/>
          </p:cNvSpPr>
          <p:nvPr/>
        </p:nvSpPr>
        <p:spPr>
          <a:xfrm>
            <a:off x="0" y="2214465"/>
            <a:ext cx="12186007" cy="4648200"/>
          </a:xfrm>
          <a:prstGeom prst="rect">
            <a:avLst/>
          </a:prstGeom>
          <a:solidFill>
            <a:srgbClr val="00589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bject 3">
            <a:extLst>
              <a:ext uri="{FF2B5EF4-FFF2-40B4-BE49-F238E27FC236}">
                <a16:creationId xmlns:a16="http://schemas.microsoft.com/office/drawing/2014/main" id="{E7F69715-C341-B48B-711F-9003AE5068F0}"/>
              </a:ext>
            </a:extLst>
          </p:cNvPr>
          <p:cNvSpPr txBox="1"/>
          <p:nvPr/>
        </p:nvSpPr>
        <p:spPr>
          <a:xfrm>
            <a:off x="426195" y="2362200"/>
            <a:ext cx="11430000" cy="4185761"/>
          </a:xfrm>
          <a:prstGeom prst="rect">
            <a:avLst/>
          </a:prstGeom>
        </p:spPr>
        <p:txBody>
          <a:bodyPr vert="horz" wrap="square" lIns="0" tIns="12700" rIns="0" bIns="0" rtlCol="0">
            <a:spAutoFit/>
          </a:bodyPr>
          <a:lstStyle/>
          <a:p>
            <a:pPr>
              <a:lnSpc>
                <a:spcPct val="100000"/>
              </a:lnSpc>
            </a:pPr>
            <a:endParaRPr sz="2200" dirty="0">
              <a:latin typeface="Arial"/>
              <a:cs typeface="Arial"/>
            </a:endParaRPr>
          </a:p>
          <a:p>
            <a:pPr algn="l">
              <a:spcAft>
                <a:spcPts val="825"/>
              </a:spcAft>
            </a:pPr>
            <a:r>
              <a:rPr lang="en-US" sz="3200" dirty="0">
                <a:solidFill>
                  <a:srgbClr val="FFFF00"/>
                </a:solidFill>
              </a:rPr>
              <a:t>Case</a:t>
            </a:r>
            <a:r>
              <a:rPr lang="en-US" sz="2400" dirty="0">
                <a:solidFill>
                  <a:srgbClr val="FFFF00"/>
                </a:solidFill>
              </a:rPr>
              <a:t>:</a:t>
            </a:r>
            <a:r>
              <a:rPr lang="en-US" sz="2400" dirty="0">
                <a:solidFill>
                  <a:schemeClr val="bg2"/>
                </a:solidFill>
              </a:rPr>
              <a:t> </a:t>
            </a:r>
            <a:r>
              <a:rPr lang="en-US" sz="2400" b="0" i="0" dirty="0">
                <a:solidFill>
                  <a:schemeClr val="bg1"/>
                </a:solidFill>
                <a:effectLst/>
                <a:latin typeface="Open Sans" panose="020B0606030504020204" pitchFamily="34" charset="0"/>
              </a:rPr>
              <a:t>Edentulous mandible or maxilla with four (4) or more root form implants supporting a fixed complete implant prosthesis.</a:t>
            </a:r>
          </a:p>
          <a:p>
            <a:pPr marL="19050">
              <a:spcBef>
                <a:spcPts val="100"/>
              </a:spcBef>
            </a:pPr>
            <a:br>
              <a:rPr lang="en-US" sz="4800" dirty="0">
                <a:solidFill>
                  <a:srgbClr val="007198"/>
                </a:solidFill>
              </a:rPr>
            </a:br>
            <a:r>
              <a:rPr lang="en-US" sz="3200" dirty="0">
                <a:solidFill>
                  <a:srgbClr val="FFFF00"/>
                </a:solidFill>
              </a:rPr>
              <a:t>Candidate Number</a:t>
            </a:r>
            <a:r>
              <a:rPr lang="en-US" sz="4800" dirty="0">
                <a:solidFill>
                  <a:srgbClr val="FFFF00"/>
                </a:solidFill>
              </a:rPr>
              <a:t>:</a:t>
            </a:r>
            <a:r>
              <a:rPr lang="en-US" sz="4800" dirty="0">
                <a:solidFill>
                  <a:srgbClr val="007198"/>
                </a:solidFill>
              </a:rPr>
              <a:t> </a:t>
            </a:r>
            <a:r>
              <a:rPr lang="en-US" sz="2800" dirty="0">
                <a:solidFill>
                  <a:schemeClr val="bg1"/>
                </a:solidFill>
              </a:rPr>
              <a:t>{Candidate number}</a:t>
            </a:r>
            <a:br>
              <a:rPr lang="en-US" sz="2800" dirty="0">
                <a:solidFill>
                  <a:schemeClr val="bg1"/>
                </a:solidFill>
              </a:rPr>
            </a:br>
            <a:endParaRPr lang="en-US" sz="2800" dirty="0">
              <a:solidFill>
                <a:schemeClr val="bg1"/>
              </a:solidFill>
            </a:endParaRPr>
          </a:p>
          <a:p>
            <a:pPr marL="19050">
              <a:spcBef>
                <a:spcPts val="100"/>
              </a:spcBef>
            </a:pPr>
            <a:r>
              <a:rPr lang="en-US" sz="3200" dirty="0">
                <a:solidFill>
                  <a:srgbClr val="FFFF00"/>
                </a:solidFill>
              </a:rPr>
              <a:t>Patient</a:t>
            </a:r>
            <a:r>
              <a:rPr lang="en-US" sz="2800" dirty="0">
                <a:solidFill>
                  <a:srgbClr val="FFFF00"/>
                </a:solidFill>
              </a:rPr>
              <a:t>:</a:t>
            </a:r>
            <a:r>
              <a:rPr lang="en-US" sz="2800" dirty="0">
                <a:solidFill>
                  <a:schemeClr val="bg1"/>
                </a:solidFill>
              </a:rPr>
              <a:t> {ABC}</a:t>
            </a:r>
          </a:p>
          <a:p>
            <a:pPr marL="19050">
              <a:spcBef>
                <a:spcPts val="100"/>
              </a:spcBef>
            </a:pPr>
            <a:endParaRPr lang="en-US" sz="2800" dirty="0">
              <a:solidFill>
                <a:schemeClr val="bg1"/>
              </a:solidFill>
            </a:endParaRPr>
          </a:p>
        </p:txBody>
      </p:sp>
    </p:spTree>
    <p:extLst>
      <p:ext uri="{BB962C8B-B14F-4D97-AF65-F5344CB8AC3E}">
        <p14:creationId xmlns:p14="http://schemas.microsoft.com/office/powerpoint/2010/main" val="158629797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481DA5-F942-CFB9-4F1A-7005AB91A99A}"/>
            </a:ext>
          </a:extLst>
        </p:cNvPr>
        <p:cNvGrpSpPr/>
        <p:nvPr/>
      </p:nvGrpSpPr>
      <p:grpSpPr>
        <a:xfrm>
          <a:off x="0" y="0"/>
          <a:ext cx="0" cy="0"/>
          <a:chOff x="0" y="0"/>
          <a:chExt cx="0" cy="0"/>
        </a:xfrm>
      </p:grpSpPr>
      <p:grpSp>
        <p:nvGrpSpPr>
          <p:cNvPr id="3" name="object 3">
            <a:extLst>
              <a:ext uri="{FF2B5EF4-FFF2-40B4-BE49-F238E27FC236}">
                <a16:creationId xmlns:a16="http://schemas.microsoft.com/office/drawing/2014/main" id="{1BA89D32-4FDD-0471-DCE3-024E8820275D}"/>
              </a:ext>
            </a:extLst>
          </p:cNvPr>
          <p:cNvGrpSpPr/>
          <p:nvPr/>
        </p:nvGrpSpPr>
        <p:grpSpPr>
          <a:xfrm>
            <a:off x="0" y="0"/>
            <a:ext cx="12189460" cy="1392555"/>
            <a:chOff x="0" y="0"/>
            <a:chExt cx="12189460" cy="1392555"/>
          </a:xfrm>
        </p:grpSpPr>
        <p:sp>
          <p:nvSpPr>
            <p:cNvPr id="4" name="object 4">
              <a:extLst>
                <a:ext uri="{FF2B5EF4-FFF2-40B4-BE49-F238E27FC236}">
                  <a16:creationId xmlns:a16="http://schemas.microsoft.com/office/drawing/2014/main" id="{CFF9F93E-6725-C113-2277-7E5F1684ECA8}"/>
                </a:ext>
              </a:extLst>
            </p:cNvPr>
            <p:cNvSpPr/>
            <p:nvPr/>
          </p:nvSpPr>
          <p:spPr>
            <a:xfrm>
              <a:off x="0" y="0"/>
              <a:ext cx="12189460" cy="1375410"/>
            </a:xfrm>
            <a:custGeom>
              <a:avLst/>
              <a:gdLst/>
              <a:ahLst/>
              <a:cxnLst/>
              <a:rect l="l" t="t" r="r" b="b"/>
              <a:pathLst>
                <a:path w="12189460" h="1375410">
                  <a:moveTo>
                    <a:pt x="12188952" y="0"/>
                  </a:moveTo>
                  <a:lnTo>
                    <a:pt x="10822457" y="0"/>
                  </a:lnTo>
                  <a:lnTo>
                    <a:pt x="0" y="0"/>
                  </a:lnTo>
                  <a:lnTo>
                    <a:pt x="0" y="226783"/>
                  </a:lnTo>
                  <a:lnTo>
                    <a:pt x="10822457" y="226783"/>
                  </a:lnTo>
                  <a:lnTo>
                    <a:pt x="10822457" y="1375003"/>
                  </a:lnTo>
                  <a:lnTo>
                    <a:pt x="12188952" y="1375003"/>
                  </a:lnTo>
                  <a:lnTo>
                    <a:pt x="12188952" y="226783"/>
                  </a:lnTo>
                  <a:lnTo>
                    <a:pt x="12188952" y="0"/>
                  </a:lnTo>
                  <a:close/>
                </a:path>
              </a:pathLst>
            </a:custGeom>
            <a:solidFill>
              <a:srgbClr val="007699"/>
            </a:solidFill>
          </p:spPr>
          <p:txBody>
            <a:bodyPr wrap="square" lIns="0" tIns="0" rIns="0" bIns="0" rtlCol="0"/>
            <a:lstStyle/>
            <a:p>
              <a:endParaRPr/>
            </a:p>
          </p:txBody>
        </p:sp>
        <p:sp>
          <p:nvSpPr>
            <p:cNvPr id="5" name="object 5">
              <a:extLst>
                <a:ext uri="{FF2B5EF4-FFF2-40B4-BE49-F238E27FC236}">
                  <a16:creationId xmlns:a16="http://schemas.microsoft.com/office/drawing/2014/main" id="{9E9F11E3-2723-87C3-7BE9-326872348843}"/>
                </a:ext>
              </a:extLst>
            </p:cNvPr>
            <p:cNvSpPr/>
            <p:nvPr/>
          </p:nvSpPr>
          <p:spPr>
            <a:xfrm>
              <a:off x="10822457" y="1368653"/>
              <a:ext cx="1366520" cy="12700"/>
            </a:xfrm>
            <a:custGeom>
              <a:avLst/>
              <a:gdLst/>
              <a:ahLst/>
              <a:cxnLst/>
              <a:rect l="l" t="t" r="r" b="b"/>
              <a:pathLst>
                <a:path w="1366520" h="12700">
                  <a:moveTo>
                    <a:pt x="0" y="12700"/>
                  </a:moveTo>
                  <a:lnTo>
                    <a:pt x="1366494" y="12700"/>
                  </a:lnTo>
                  <a:lnTo>
                    <a:pt x="1366494" y="0"/>
                  </a:lnTo>
                  <a:lnTo>
                    <a:pt x="0" y="0"/>
                  </a:lnTo>
                  <a:lnTo>
                    <a:pt x="0" y="12700"/>
                  </a:lnTo>
                  <a:close/>
                </a:path>
              </a:pathLst>
            </a:custGeom>
            <a:solidFill>
              <a:srgbClr val="FFFFFF"/>
            </a:solidFill>
          </p:spPr>
          <p:txBody>
            <a:bodyPr wrap="square" lIns="0" tIns="0" rIns="0" bIns="0" rtlCol="0"/>
            <a:lstStyle/>
            <a:p>
              <a:endParaRPr/>
            </a:p>
          </p:txBody>
        </p:sp>
        <p:sp>
          <p:nvSpPr>
            <p:cNvPr id="6" name="object 6">
              <a:extLst>
                <a:ext uri="{FF2B5EF4-FFF2-40B4-BE49-F238E27FC236}">
                  <a16:creationId xmlns:a16="http://schemas.microsoft.com/office/drawing/2014/main" id="{C4861B02-B5D8-48EE-6DC4-2228848DA35B}"/>
                </a:ext>
              </a:extLst>
            </p:cNvPr>
            <p:cNvSpPr/>
            <p:nvPr/>
          </p:nvSpPr>
          <p:spPr>
            <a:xfrm>
              <a:off x="10822457" y="0"/>
              <a:ext cx="0" cy="1375410"/>
            </a:xfrm>
            <a:custGeom>
              <a:avLst/>
              <a:gdLst/>
              <a:ahLst/>
              <a:cxnLst/>
              <a:rect l="l" t="t" r="r" b="b"/>
              <a:pathLst>
                <a:path h="1375410">
                  <a:moveTo>
                    <a:pt x="0" y="0"/>
                  </a:moveTo>
                  <a:lnTo>
                    <a:pt x="0" y="1375003"/>
                  </a:lnTo>
                </a:path>
              </a:pathLst>
            </a:custGeom>
            <a:ln w="12700">
              <a:solidFill>
                <a:srgbClr val="FFFFFF"/>
              </a:solidFill>
            </a:ln>
          </p:spPr>
          <p:txBody>
            <a:bodyPr wrap="square" lIns="0" tIns="0" rIns="0" bIns="0" rtlCol="0"/>
            <a:lstStyle/>
            <a:p>
              <a:endParaRPr/>
            </a:p>
          </p:txBody>
        </p:sp>
        <p:sp>
          <p:nvSpPr>
            <p:cNvPr id="7" name="object 7">
              <a:extLst>
                <a:ext uri="{FF2B5EF4-FFF2-40B4-BE49-F238E27FC236}">
                  <a16:creationId xmlns:a16="http://schemas.microsoft.com/office/drawing/2014/main" id="{B49141B4-0763-CC04-267B-80A582768455}"/>
                </a:ext>
              </a:extLst>
            </p:cNvPr>
            <p:cNvSpPr/>
            <p:nvPr/>
          </p:nvSpPr>
          <p:spPr>
            <a:xfrm>
              <a:off x="10822461" y="8511"/>
              <a:ext cx="1366520" cy="1366520"/>
            </a:xfrm>
            <a:custGeom>
              <a:avLst/>
              <a:gdLst/>
              <a:ahLst/>
              <a:cxnLst/>
              <a:rect l="l" t="t" r="r" b="b"/>
              <a:pathLst>
                <a:path w="1366520" h="1366520">
                  <a:moveTo>
                    <a:pt x="1366494" y="0"/>
                  </a:moveTo>
                  <a:lnTo>
                    <a:pt x="0" y="1366494"/>
                  </a:lnTo>
                  <a:lnTo>
                    <a:pt x="1366494" y="1366494"/>
                  </a:lnTo>
                  <a:lnTo>
                    <a:pt x="1366494" y="0"/>
                  </a:lnTo>
                  <a:close/>
                </a:path>
              </a:pathLst>
            </a:custGeom>
            <a:solidFill>
              <a:srgbClr val="004E66"/>
            </a:solidFill>
          </p:spPr>
          <p:txBody>
            <a:bodyPr wrap="square" lIns="0" tIns="0" rIns="0" bIns="0" rtlCol="0"/>
            <a:lstStyle/>
            <a:p>
              <a:endParaRPr/>
            </a:p>
          </p:txBody>
        </p:sp>
        <p:sp>
          <p:nvSpPr>
            <p:cNvPr id="8" name="object 8">
              <a:extLst>
                <a:ext uri="{FF2B5EF4-FFF2-40B4-BE49-F238E27FC236}">
                  <a16:creationId xmlns:a16="http://schemas.microsoft.com/office/drawing/2014/main" id="{10B4ECFE-6FE6-872B-0688-31B4F65EA9FA}"/>
                </a:ext>
              </a:extLst>
            </p:cNvPr>
            <p:cNvSpPr/>
            <p:nvPr/>
          </p:nvSpPr>
          <p:spPr>
            <a:xfrm>
              <a:off x="0" y="1275626"/>
              <a:ext cx="2957195" cy="116839"/>
            </a:xfrm>
            <a:custGeom>
              <a:avLst/>
              <a:gdLst/>
              <a:ahLst/>
              <a:cxnLst/>
              <a:rect l="l" t="t" r="r" b="b"/>
              <a:pathLst>
                <a:path w="2957195" h="116840">
                  <a:moveTo>
                    <a:pt x="0" y="116649"/>
                  </a:moveTo>
                  <a:lnTo>
                    <a:pt x="2956941" y="116649"/>
                  </a:lnTo>
                  <a:lnTo>
                    <a:pt x="2956941" y="0"/>
                  </a:lnTo>
                  <a:lnTo>
                    <a:pt x="0" y="0"/>
                  </a:lnTo>
                  <a:lnTo>
                    <a:pt x="0" y="116649"/>
                  </a:lnTo>
                  <a:close/>
                </a:path>
              </a:pathLst>
            </a:custGeom>
            <a:solidFill>
              <a:srgbClr val="007198"/>
            </a:solidFill>
          </p:spPr>
          <p:txBody>
            <a:bodyPr wrap="square" lIns="0" tIns="0" rIns="0" bIns="0" rtlCol="0"/>
            <a:lstStyle/>
            <a:p>
              <a:endParaRPr/>
            </a:p>
          </p:txBody>
        </p:sp>
        <p:sp>
          <p:nvSpPr>
            <p:cNvPr id="9" name="object 9">
              <a:extLst>
                <a:ext uri="{FF2B5EF4-FFF2-40B4-BE49-F238E27FC236}">
                  <a16:creationId xmlns:a16="http://schemas.microsoft.com/office/drawing/2014/main" id="{C802DED0-BA93-DD1B-0BE6-8C4CCB1257F6}"/>
                </a:ext>
              </a:extLst>
            </p:cNvPr>
            <p:cNvSpPr/>
            <p:nvPr/>
          </p:nvSpPr>
          <p:spPr>
            <a:xfrm>
              <a:off x="2956941" y="1275626"/>
              <a:ext cx="3044190" cy="116839"/>
            </a:xfrm>
            <a:custGeom>
              <a:avLst/>
              <a:gdLst/>
              <a:ahLst/>
              <a:cxnLst/>
              <a:rect l="l" t="t" r="r" b="b"/>
              <a:pathLst>
                <a:path w="3044190" h="116840">
                  <a:moveTo>
                    <a:pt x="0" y="116649"/>
                  </a:moveTo>
                  <a:lnTo>
                    <a:pt x="3043745" y="116649"/>
                  </a:lnTo>
                  <a:lnTo>
                    <a:pt x="3043745" y="0"/>
                  </a:lnTo>
                  <a:lnTo>
                    <a:pt x="0" y="0"/>
                  </a:lnTo>
                  <a:lnTo>
                    <a:pt x="0" y="116649"/>
                  </a:lnTo>
                  <a:close/>
                </a:path>
              </a:pathLst>
            </a:custGeom>
            <a:solidFill>
              <a:srgbClr val="83276A"/>
            </a:solidFill>
          </p:spPr>
          <p:txBody>
            <a:bodyPr wrap="square" lIns="0" tIns="0" rIns="0" bIns="0" rtlCol="0"/>
            <a:lstStyle/>
            <a:p>
              <a:endParaRPr/>
            </a:p>
          </p:txBody>
        </p:sp>
        <p:sp>
          <p:nvSpPr>
            <p:cNvPr id="10" name="object 10">
              <a:extLst>
                <a:ext uri="{FF2B5EF4-FFF2-40B4-BE49-F238E27FC236}">
                  <a16:creationId xmlns:a16="http://schemas.microsoft.com/office/drawing/2014/main" id="{F035F77A-2CFA-315A-0E11-AFC771CD16A7}"/>
                </a:ext>
              </a:extLst>
            </p:cNvPr>
            <p:cNvSpPr/>
            <p:nvPr/>
          </p:nvSpPr>
          <p:spPr>
            <a:xfrm>
              <a:off x="6000686" y="1275626"/>
              <a:ext cx="3357245" cy="116839"/>
            </a:xfrm>
            <a:custGeom>
              <a:avLst/>
              <a:gdLst/>
              <a:ahLst/>
              <a:cxnLst/>
              <a:rect l="l" t="t" r="r" b="b"/>
              <a:pathLst>
                <a:path w="3357245" h="116840">
                  <a:moveTo>
                    <a:pt x="0" y="116649"/>
                  </a:moveTo>
                  <a:lnTo>
                    <a:pt x="3356749" y="116649"/>
                  </a:lnTo>
                  <a:lnTo>
                    <a:pt x="3356749" y="0"/>
                  </a:lnTo>
                  <a:lnTo>
                    <a:pt x="0" y="0"/>
                  </a:lnTo>
                  <a:lnTo>
                    <a:pt x="0" y="116649"/>
                  </a:lnTo>
                  <a:close/>
                </a:path>
              </a:pathLst>
            </a:custGeom>
            <a:solidFill>
              <a:srgbClr val="033B6A"/>
            </a:solidFill>
          </p:spPr>
          <p:txBody>
            <a:bodyPr wrap="square" lIns="0" tIns="0" rIns="0" bIns="0" rtlCol="0"/>
            <a:lstStyle/>
            <a:p>
              <a:endParaRPr/>
            </a:p>
          </p:txBody>
        </p:sp>
        <p:sp>
          <p:nvSpPr>
            <p:cNvPr id="11" name="object 11">
              <a:extLst>
                <a:ext uri="{FF2B5EF4-FFF2-40B4-BE49-F238E27FC236}">
                  <a16:creationId xmlns:a16="http://schemas.microsoft.com/office/drawing/2014/main" id="{9693DDBD-FDF9-02B4-49D3-FB1F247D6EC4}"/>
                </a:ext>
              </a:extLst>
            </p:cNvPr>
            <p:cNvSpPr/>
            <p:nvPr/>
          </p:nvSpPr>
          <p:spPr>
            <a:xfrm>
              <a:off x="9357436" y="1275626"/>
              <a:ext cx="2832100" cy="116839"/>
            </a:xfrm>
            <a:custGeom>
              <a:avLst/>
              <a:gdLst/>
              <a:ahLst/>
              <a:cxnLst/>
              <a:rect l="l" t="t" r="r" b="b"/>
              <a:pathLst>
                <a:path w="2832100" h="116840">
                  <a:moveTo>
                    <a:pt x="2831515" y="0"/>
                  </a:moveTo>
                  <a:lnTo>
                    <a:pt x="0" y="0"/>
                  </a:lnTo>
                  <a:lnTo>
                    <a:pt x="0" y="116649"/>
                  </a:lnTo>
                  <a:lnTo>
                    <a:pt x="2831515" y="116649"/>
                  </a:lnTo>
                  <a:lnTo>
                    <a:pt x="2831515" y="0"/>
                  </a:lnTo>
                  <a:close/>
                </a:path>
              </a:pathLst>
            </a:custGeom>
            <a:solidFill>
              <a:srgbClr val="1F6A84"/>
            </a:solidFill>
          </p:spPr>
          <p:txBody>
            <a:bodyPr wrap="square" lIns="0" tIns="0" rIns="0" bIns="0" rtlCol="0"/>
            <a:lstStyle/>
            <a:p>
              <a:endParaRPr/>
            </a:p>
          </p:txBody>
        </p:sp>
        <p:pic>
          <p:nvPicPr>
            <p:cNvPr id="12" name="object 12">
              <a:extLst>
                <a:ext uri="{FF2B5EF4-FFF2-40B4-BE49-F238E27FC236}">
                  <a16:creationId xmlns:a16="http://schemas.microsoft.com/office/drawing/2014/main" id="{8D74DC56-B338-0751-9DCA-FDE64A06DECE}"/>
                </a:ext>
              </a:extLst>
            </p:cNvPr>
            <p:cNvPicPr/>
            <p:nvPr/>
          </p:nvPicPr>
          <p:blipFill>
            <a:blip r:embed="rId2" cstate="print"/>
            <a:stretch>
              <a:fillRect/>
            </a:stretch>
          </p:blipFill>
          <p:spPr>
            <a:xfrm>
              <a:off x="577773" y="266509"/>
              <a:ext cx="1845106" cy="917575"/>
            </a:xfrm>
            <a:prstGeom prst="rect">
              <a:avLst/>
            </a:prstGeom>
          </p:spPr>
        </p:pic>
      </p:grpSp>
      <p:sp>
        <p:nvSpPr>
          <p:cNvPr id="14" name="object 14">
            <a:extLst>
              <a:ext uri="{FF2B5EF4-FFF2-40B4-BE49-F238E27FC236}">
                <a16:creationId xmlns:a16="http://schemas.microsoft.com/office/drawing/2014/main" id="{A593F7F7-DFB8-03C1-4775-ABEDAB373635}"/>
              </a:ext>
            </a:extLst>
          </p:cNvPr>
          <p:cNvSpPr txBox="1">
            <a:spLocks noGrp="1"/>
          </p:cNvSpPr>
          <p:nvPr>
            <p:ph type="ftr" sz="quarter" idx="5"/>
          </p:nvPr>
        </p:nvSpPr>
        <p:spPr>
          <a:xfrm>
            <a:off x="4039483" y="6400800"/>
            <a:ext cx="4113033" cy="205184"/>
          </a:xfrm>
          <a:prstGeom prst="rect">
            <a:avLst/>
          </a:prstGeom>
        </p:spPr>
        <p:txBody>
          <a:bodyPr vert="horz" wrap="square" lIns="0" tIns="0" rIns="0" bIns="0" rtlCol="0">
            <a:spAutoFit/>
          </a:bodyPr>
          <a:lstStyle/>
          <a:p>
            <a:pPr marL="12700">
              <a:lnSpc>
                <a:spcPts val="1645"/>
              </a:lnSpc>
            </a:pPr>
            <a:r>
              <a:rPr lang="en-US" dirty="0"/>
              <a:t>2027</a:t>
            </a:r>
            <a:r>
              <a:rPr lang="en-US" spc="360" dirty="0"/>
              <a:t> </a:t>
            </a:r>
            <a:r>
              <a:rPr dirty="0"/>
              <a:t>|</a:t>
            </a:r>
            <a:r>
              <a:rPr spc="310" dirty="0"/>
              <a:t> </a:t>
            </a:r>
            <a:r>
              <a:rPr dirty="0"/>
              <a:t>American</a:t>
            </a:r>
            <a:r>
              <a:rPr spc="-70" dirty="0"/>
              <a:t> </a:t>
            </a:r>
            <a:r>
              <a:rPr dirty="0"/>
              <a:t>Academy</a:t>
            </a:r>
            <a:r>
              <a:rPr spc="-10" dirty="0"/>
              <a:t> </a:t>
            </a:r>
            <a:r>
              <a:rPr dirty="0"/>
              <a:t>of</a:t>
            </a:r>
            <a:r>
              <a:rPr spc="-10" dirty="0"/>
              <a:t> </a:t>
            </a:r>
            <a:r>
              <a:rPr dirty="0"/>
              <a:t>Implant</a:t>
            </a:r>
            <a:r>
              <a:rPr spc="-15" dirty="0"/>
              <a:t> </a:t>
            </a:r>
            <a:r>
              <a:rPr dirty="0"/>
              <a:t>Dentistry</a:t>
            </a:r>
            <a:r>
              <a:rPr spc="365" dirty="0"/>
              <a:t> </a:t>
            </a:r>
            <a:endParaRPr spc="-50" dirty="0"/>
          </a:p>
        </p:txBody>
      </p:sp>
      <p:sp>
        <p:nvSpPr>
          <p:cNvPr id="15" name="object 2">
            <a:extLst>
              <a:ext uri="{FF2B5EF4-FFF2-40B4-BE49-F238E27FC236}">
                <a16:creationId xmlns:a16="http://schemas.microsoft.com/office/drawing/2014/main" id="{E31A2724-512B-BD2C-3384-0E471EDBD96C}"/>
              </a:ext>
            </a:extLst>
          </p:cNvPr>
          <p:cNvSpPr txBox="1">
            <a:spLocks/>
          </p:cNvSpPr>
          <p:nvPr/>
        </p:nvSpPr>
        <p:spPr>
          <a:xfrm>
            <a:off x="2956941" y="530889"/>
            <a:ext cx="10130563" cy="443711"/>
          </a:xfrm>
          <a:prstGeom prst="rect">
            <a:avLst/>
          </a:prstGeom>
        </p:spPr>
        <p:txBody>
          <a:bodyPr vert="horz" wrap="square" lIns="0" tIns="12700" rIns="0" bIns="0" rtlCol="0">
            <a:spAutoFit/>
          </a:bodyPr>
          <a:lstStyle>
            <a:lvl1pPr>
              <a:defRPr sz="2900" b="1" i="0">
                <a:solidFill>
                  <a:srgbClr val="00589D"/>
                </a:solidFill>
                <a:latin typeface="Arial"/>
                <a:ea typeface="+mj-ea"/>
                <a:cs typeface="Arial"/>
              </a:defRPr>
            </a:lvl1pPr>
          </a:lstStyle>
          <a:p>
            <a:pPr marL="19050">
              <a:spcBef>
                <a:spcPts val="100"/>
              </a:spcBef>
            </a:pPr>
            <a:r>
              <a:rPr lang="en-US" sz="2800" dirty="0">
                <a:solidFill>
                  <a:srgbClr val="007198"/>
                </a:solidFill>
              </a:rPr>
              <a:t>Candidate Number: </a:t>
            </a:r>
            <a:r>
              <a:rPr lang="en-US" sz="2800" dirty="0">
                <a:solidFill>
                  <a:srgbClr val="83276A"/>
                </a:solidFill>
              </a:rPr>
              <a:t>{Candidate number}</a:t>
            </a:r>
          </a:p>
        </p:txBody>
      </p:sp>
      <p:sp>
        <p:nvSpPr>
          <p:cNvPr id="17" name="object 13">
            <a:extLst>
              <a:ext uri="{FF2B5EF4-FFF2-40B4-BE49-F238E27FC236}">
                <a16:creationId xmlns:a16="http://schemas.microsoft.com/office/drawing/2014/main" id="{0F1F03A7-4672-2841-F698-758BB709A55F}"/>
              </a:ext>
            </a:extLst>
          </p:cNvPr>
          <p:cNvSpPr txBox="1"/>
          <p:nvPr/>
        </p:nvSpPr>
        <p:spPr>
          <a:xfrm>
            <a:off x="1295400" y="1458219"/>
            <a:ext cx="8991600" cy="874598"/>
          </a:xfrm>
          <a:prstGeom prst="rect">
            <a:avLst/>
          </a:prstGeom>
        </p:spPr>
        <p:txBody>
          <a:bodyPr vert="horz" wrap="square" lIns="0" tIns="12700" rIns="0" bIns="0" rtlCol="0">
            <a:spAutoFit/>
          </a:bodyPr>
          <a:lstStyle/>
          <a:p>
            <a:pPr marL="298450" marR="5080" indent="-285750" algn="ctr">
              <a:spcBef>
                <a:spcPts val="120"/>
              </a:spcBef>
              <a:buFont typeface="Wingdings" panose="05000000000000000000" pitchFamily="2" charset="2"/>
              <a:buChar char="Ø"/>
            </a:pPr>
            <a:r>
              <a:rPr lang="en-US" sz="3200" dirty="0">
                <a:solidFill>
                  <a:srgbClr val="83276A"/>
                </a:solidFill>
                <a:effectLst>
                  <a:outerShdw blurRad="38100" dist="38100" dir="2700000" algn="tl">
                    <a:srgbClr val="000000">
                      <a:alpha val="43137"/>
                    </a:srgbClr>
                  </a:outerShdw>
                </a:effectLst>
                <a:latin typeface="Arial"/>
                <a:cs typeface="Arial"/>
              </a:rPr>
              <a:t>Medical History</a:t>
            </a:r>
            <a:br>
              <a:rPr lang="en-US" sz="2400" dirty="0">
                <a:solidFill>
                  <a:srgbClr val="221F1F"/>
                </a:solidFill>
                <a:latin typeface="Arial"/>
                <a:cs typeface="Arial"/>
              </a:rPr>
            </a:br>
            <a:endParaRPr lang="en-US" sz="2400" dirty="0">
              <a:latin typeface="Arial"/>
              <a:cs typeface="Arial"/>
            </a:endParaRPr>
          </a:p>
        </p:txBody>
      </p:sp>
      <p:sp>
        <p:nvSpPr>
          <p:cNvPr id="2" name="TextBox 1">
            <a:extLst>
              <a:ext uri="{FF2B5EF4-FFF2-40B4-BE49-F238E27FC236}">
                <a16:creationId xmlns:a16="http://schemas.microsoft.com/office/drawing/2014/main" id="{295A4452-2DC0-B5E3-665E-D92E9098D170}"/>
              </a:ext>
            </a:extLst>
          </p:cNvPr>
          <p:cNvSpPr txBox="1"/>
          <p:nvPr/>
        </p:nvSpPr>
        <p:spPr>
          <a:xfrm>
            <a:off x="62861" y="1963485"/>
            <a:ext cx="11900539" cy="461665"/>
          </a:xfrm>
          <a:prstGeom prst="rect">
            <a:avLst/>
          </a:prstGeom>
          <a:noFill/>
        </p:spPr>
        <p:txBody>
          <a:bodyPr wrap="square" rtlCol="0">
            <a:spAutoFit/>
          </a:bodyPr>
          <a:lstStyle/>
          <a:p>
            <a:pPr algn="ctr"/>
            <a:r>
              <a:rPr lang="en-US" sz="1200" b="0" i="0" u="none" strike="noStrike" baseline="0" dirty="0">
                <a:solidFill>
                  <a:srgbClr val="000000"/>
                </a:solidFill>
                <a:latin typeface="Arial" panose="020B0604020202020204" pitchFamily="34" charset="0"/>
              </a:rPr>
              <a:t>Describe the chief complaint and secondary complaints. Be sure to describe the patient’s medical history as well as any laboratory findings (e.g. CBC, SMA, PTT, INR) and current medications, as applicable. Use only the space on this page.</a:t>
            </a:r>
            <a:endParaRPr lang="en-US" sz="1800" b="0" i="0" u="none" strike="noStrike" baseline="0" dirty="0">
              <a:solidFill>
                <a:srgbClr val="000000"/>
              </a:solidFill>
              <a:latin typeface="Arial" panose="020B0604020202020204" pitchFamily="34" charset="0"/>
            </a:endParaRPr>
          </a:p>
        </p:txBody>
      </p:sp>
      <p:sp>
        <p:nvSpPr>
          <p:cNvPr id="13" name="TextBox 12">
            <a:extLst>
              <a:ext uri="{FF2B5EF4-FFF2-40B4-BE49-F238E27FC236}">
                <a16:creationId xmlns:a16="http://schemas.microsoft.com/office/drawing/2014/main" id="{29A20A47-5CFA-ECE6-9ED8-9BC09032D4E7}"/>
              </a:ext>
            </a:extLst>
          </p:cNvPr>
          <p:cNvSpPr txBox="1"/>
          <p:nvPr/>
        </p:nvSpPr>
        <p:spPr>
          <a:xfrm>
            <a:off x="378085" y="2653417"/>
            <a:ext cx="11132297" cy="369332"/>
          </a:xfrm>
          <a:prstGeom prst="rect">
            <a:avLst/>
          </a:prstGeom>
          <a:noFill/>
        </p:spPr>
        <p:txBody>
          <a:bodyPr wrap="square" rtlCol="0">
            <a:spAutoFit/>
          </a:bodyPr>
          <a:lstStyle/>
          <a:p>
            <a:r>
              <a:rPr lang="en-US" sz="1800" dirty="0">
                <a:solidFill>
                  <a:srgbClr val="221F1F"/>
                </a:solidFill>
                <a:latin typeface="Arial"/>
                <a:cs typeface="Arial"/>
              </a:rPr>
              <a:t>Copy your text here using the same font and size.</a:t>
            </a:r>
            <a:endParaRPr lang="en-US" dirty="0"/>
          </a:p>
        </p:txBody>
      </p:sp>
    </p:spTree>
    <p:extLst>
      <p:ext uri="{BB962C8B-B14F-4D97-AF65-F5344CB8AC3E}">
        <p14:creationId xmlns:p14="http://schemas.microsoft.com/office/powerpoint/2010/main" val="2800768246"/>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C28D30-CAE1-AED7-49F2-75621E5E99B2}"/>
            </a:ext>
          </a:extLst>
        </p:cNvPr>
        <p:cNvGrpSpPr/>
        <p:nvPr/>
      </p:nvGrpSpPr>
      <p:grpSpPr>
        <a:xfrm>
          <a:off x="0" y="0"/>
          <a:ext cx="0" cy="0"/>
          <a:chOff x="0" y="0"/>
          <a:chExt cx="0" cy="0"/>
        </a:xfrm>
      </p:grpSpPr>
      <p:grpSp>
        <p:nvGrpSpPr>
          <p:cNvPr id="3" name="object 3">
            <a:extLst>
              <a:ext uri="{FF2B5EF4-FFF2-40B4-BE49-F238E27FC236}">
                <a16:creationId xmlns:a16="http://schemas.microsoft.com/office/drawing/2014/main" id="{04ABE038-E7C6-98F1-B2A0-7D6AAE13D497}"/>
              </a:ext>
            </a:extLst>
          </p:cNvPr>
          <p:cNvGrpSpPr/>
          <p:nvPr/>
        </p:nvGrpSpPr>
        <p:grpSpPr>
          <a:xfrm>
            <a:off x="0" y="0"/>
            <a:ext cx="12189460" cy="1392555"/>
            <a:chOff x="0" y="0"/>
            <a:chExt cx="12189460" cy="1392555"/>
          </a:xfrm>
        </p:grpSpPr>
        <p:sp>
          <p:nvSpPr>
            <p:cNvPr id="4" name="object 4">
              <a:extLst>
                <a:ext uri="{FF2B5EF4-FFF2-40B4-BE49-F238E27FC236}">
                  <a16:creationId xmlns:a16="http://schemas.microsoft.com/office/drawing/2014/main" id="{AEF6CE22-5B66-03B2-839B-431BD5C6296C}"/>
                </a:ext>
              </a:extLst>
            </p:cNvPr>
            <p:cNvSpPr/>
            <p:nvPr/>
          </p:nvSpPr>
          <p:spPr>
            <a:xfrm>
              <a:off x="0" y="0"/>
              <a:ext cx="12189460" cy="1375410"/>
            </a:xfrm>
            <a:custGeom>
              <a:avLst/>
              <a:gdLst/>
              <a:ahLst/>
              <a:cxnLst/>
              <a:rect l="l" t="t" r="r" b="b"/>
              <a:pathLst>
                <a:path w="12189460" h="1375410">
                  <a:moveTo>
                    <a:pt x="12188952" y="0"/>
                  </a:moveTo>
                  <a:lnTo>
                    <a:pt x="10822457" y="0"/>
                  </a:lnTo>
                  <a:lnTo>
                    <a:pt x="0" y="0"/>
                  </a:lnTo>
                  <a:lnTo>
                    <a:pt x="0" y="226783"/>
                  </a:lnTo>
                  <a:lnTo>
                    <a:pt x="10822457" y="226783"/>
                  </a:lnTo>
                  <a:lnTo>
                    <a:pt x="10822457" y="1375003"/>
                  </a:lnTo>
                  <a:lnTo>
                    <a:pt x="12188952" y="1375003"/>
                  </a:lnTo>
                  <a:lnTo>
                    <a:pt x="12188952" y="226783"/>
                  </a:lnTo>
                  <a:lnTo>
                    <a:pt x="12188952" y="0"/>
                  </a:lnTo>
                  <a:close/>
                </a:path>
              </a:pathLst>
            </a:custGeom>
            <a:solidFill>
              <a:srgbClr val="007699"/>
            </a:solidFill>
          </p:spPr>
          <p:txBody>
            <a:bodyPr wrap="square" lIns="0" tIns="0" rIns="0" bIns="0" rtlCol="0"/>
            <a:lstStyle/>
            <a:p>
              <a:endParaRPr/>
            </a:p>
          </p:txBody>
        </p:sp>
        <p:sp>
          <p:nvSpPr>
            <p:cNvPr id="5" name="object 5">
              <a:extLst>
                <a:ext uri="{FF2B5EF4-FFF2-40B4-BE49-F238E27FC236}">
                  <a16:creationId xmlns:a16="http://schemas.microsoft.com/office/drawing/2014/main" id="{D5450736-5A70-07E6-14D3-2E0BCF463F32}"/>
                </a:ext>
              </a:extLst>
            </p:cNvPr>
            <p:cNvSpPr/>
            <p:nvPr/>
          </p:nvSpPr>
          <p:spPr>
            <a:xfrm>
              <a:off x="10822457" y="1368653"/>
              <a:ext cx="1366520" cy="12700"/>
            </a:xfrm>
            <a:custGeom>
              <a:avLst/>
              <a:gdLst/>
              <a:ahLst/>
              <a:cxnLst/>
              <a:rect l="l" t="t" r="r" b="b"/>
              <a:pathLst>
                <a:path w="1366520" h="12700">
                  <a:moveTo>
                    <a:pt x="0" y="12700"/>
                  </a:moveTo>
                  <a:lnTo>
                    <a:pt x="1366494" y="12700"/>
                  </a:lnTo>
                  <a:lnTo>
                    <a:pt x="1366494" y="0"/>
                  </a:lnTo>
                  <a:lnTo>
                    <a:pt x="0" y="0"/>
                  </a:lnTo>
                  <a:lnTo>
                    <a:pt x="0" y="12700"/>
                  </a:lnTo>
                  <a:close/>
                </a:path>
              </a:pathLst>
            </a:custGeom>
            <a:solidFill>
              <a:srgbClr val="FFFFFF"/>
            </a:solidFill>
          </p:spPr>
          <p:txBody>
            <a:bodyPr wrap="square" lIns="0" tIns="0" rIns="0" bIns="0" rtlCol="0"/>
            <a:lstStyle/>
            <a:p>
              <a:endParaRPr/>
            </a:p>
          </p:txBody>
        </p:sp>
        <p:sp>
          <p:nvSpPr>
            <p:cNvPr id="6" name="object 6">
              <a:extLst>
                <a:ext uri="{FF2B5EF4-FFF2-40B4-BE49-F238E27FC236}">
                  <a16:creationId xmlns:a16="http://schemas.microsoft.com/office/drawing/2014/main" id="{82BADB5E-AFD9-9F28-A3EE-BF7AF56CEBFA}"/>
                </a:ext>
              </a:extLst>
            </p:cNvPr>
            <p:cNvSpPr/>
            <p:nvPr/>
          </p:nvSpPr>
          <p:spPr>
            <a:xfrm>
              <a:off x="10822457" y="0"/>
              <a:ext cx="0" cy="1375410"/>
            </a:xfrm>
            <a:custGeom>
              <a:avLst/>
              <a:gdLst/>
              <a:ahLst/>
              <a:cxnLst/>
              <a:rect l="l" t="t" r="r" b="b"/>
              <a:pathLst>
                <a:path h="1375410">
                  <a:moveTo>
                    <a:pt x="0" y="0"/>
                  </a:moveTo>
                  <a:lnTo>
                    <a:pt x="0" y="1375003"/>
                  </a:lnTo>
                </a:path>
              </a:pathLst>
            </a:custGeom>
            <a:ln w="12700">
              <a:solidFill>
                <a:srgbClr val="FFFFFF"/>
              </a:solidFill>
            </a:ln>
          </p:spPr>
          <p:txBody>
            <a:bodyPr wrap="square" lIns="0" tIns="0" rIns="0" bIns="0" rtlCol="0"/>
            <a:lstStyle/>
            <a:p>
              <a:endParaRPr/>
            </a:p>
          </p:txBody>
        </p:sp>
        <p:sp>
          <p:nvSpPr>
            <p:cNvPr id="7" name="object 7">
              <a:extLst>
                <a:ext uri="{FF2B5EF4-FFF2-40B4-BE49-F238E27FC236}">
                  <a16:creationId xmlns:a16="http://schemas.microsoft.com/office/drawing/2014/main" id="{E9B9D5B0-AA51-D47C-D762-7E8AFA0948F1}"/>
                </a:ext>
              </a:extLst>
            </p:cNvPr>
            <p:cNvSpPr/>
            <p:nvPr/>
          </p:nvSpPr>
          <p:spPr>
            <a:xfrm>
              <a:off x="10822461" y="8511"/>
              <a:ext cx="1366520" cy="1366520"/>
            </a:xfrm>
            <a:custGeom>
              <a:avLst/>
              <a:gdLst/>
              <a:ahLst/>
              <a:cxnLst/>
              <a:rect l="l" t="t" r="r" b="b"/>
              <a:pathLst>
                <a:path w="1366520" h="1366520">
                  <a:moveTo>
                    <a:pt x="1366494" y="0"/>
                  </a:moveTo>
                  <a:lnTo>
                    <a:pt x="0" y="1366494"/>
                  </a:lnTo>
                  <a:lnTo>
                    <a:pt x="1366494" y="1366494"/>
                  </a:lnTo>
                  <a:lnTo>
                    <a:pt x="1366494" y="0"/>
                  </a:lnTo>
                  <a:close/>
                </a:path>
              </a:pathLst>
            </a:custGeom>
            <a:solidFill>
              <a:srgbClr val="004E66"/>
            </a:solidFill>
          </p:spPr>
          <p:txBody>
            <a:bodyPr wrap="square" lIns="0" tIns="0" rIns="0" bIns="0" rtlCol="0"/>
            <a:lstStyle/>
            <a:p>
              <a:endParaRPr/>
            </a:p>
          </p:txBody>
        </p:sp>
        <p:sp>
          <p:nvSpPr>
            <p:cNvPr id="8" name="object 8">
              <a:extLst>
                <a:ext uri="{FF2B5EF4-FFF2-40B4-BE49-F238E27FC236}">
                  <a16:creationId xmlns:a16="http://schemas.microsoft.com/office/drawing/2014/main" id="{6D687029-E8EE-43B0-538D-CB840BE1C56C}"/>
                </a:ext>
              </a:extLst>
            </p:cNvPr>
            <p:cNvSpPr/>
            <p:nvPr/>
          </p:nvSpPr>
          <p:spPr>
            <a:xfrm>
              <a:off x="0" y="1275626"/>
              <a:ext cx="2957195" cy="116839"/>
            </a:xfrm>
            <a:custGeom>
              <a:avLst/>
              <a:gdLst/>
              <a:ahLst/>
              <a:cxnLst/>
              <a:rect l="l" t="t" r="r" b="b"/>
              <a:pathLst>
                <a:path w="2957195" h="116840">
                  <a:moveTo>
                    <a:pt x="0" y="116649"/>
                  </a:moveTo>
                  <a:lnTo>
                    <a:pt x="2956941" y="116649"/>
                  </a:lnTo>
                  <a:lnTo>
                    <a:pt x="2956941" y="0"/>
                  </a:lnTo>
                  <a:lnTo>
                    <a:pt x="0" y="0"/>
                  </a:lnTo>
                  <a:lnTo>
                    <a:pt x="0" y="116649"/>
                  </a:lnTo>
                  <a:close/>
                </a:path>
              </a:pathLst>
            </a:custGeom>
            <a:solidFill>
              <a:srgbClr val="007198"/>
            </a:solidFill>
          </p:spPr>
          <p:txBody>
            <a:bodyPr wrap="square" lIns="0" tIns="0" rIns="0" bIns="0" rtlCol="0"/>
            <a:lstStyle/>
            <a:p>
              <a:endParaRPr/>
            </a:p>
          </p:txBody>
        </p:sp>
        <p:sp>
          <p:nvSpPr>
            <p:cNvPr id="9" name="object 9">
              <a:extLst>
                <a:ext uri="{FF2B5EF4-FFF2-40B4-BE49-F238E27FC236}">
                  <a16:creationId xmlns:a16="http://schemas.microsoft.com/office/drawing/2014/main" id="{90C7FEA5-A4BB-38B2-3042-52F6886AF6CB}"/>
                </a:ext>
              </a:extLst>
            </p:cNvPr>
            <p:cNvSpPr/>
            <p:nvPr/>
          </p:nvSpPr>
          <p:spPr>
            <a:xfrm>
              <a:off x="2956941" y="1275626"/>
              <a:ext cx="3044190" cy="116839"/>
            </a:xfrm>
            <a:custGeom>
              <a:avLst/>
              <a:gdLst/>
              <a:ahLst/>
              <a:cxnLst/>
              <a:rect l="l" t="t" r="r" b="b"/>
              <a:pathLst>
                <a:path w="3044190" h="116840">
                  <a:moveTo>
                    <a:pt x="0" y="116649"/>
                  </a:moveTo>
                  <a:lnTo>
                    <a:pt x="3043745" y="116649"/>
                  </a:lnTo>
                  <a:lnTo>
                    <a:pt x="3043745" y="0"/>
                  </a:lnTo>
                  <a:lnTo>
                    <a:pt x="0" y="0"/>
                  </a:lnTo>
                  <a:lnTo>
                    <a:pt x="0" y="116649"/>
                  </a:lnTo>
                  <a:close/>
                </a:path>
              </a:pathLst>
            </a:custGeom>
            <a:solidFill>
              <a:srgbClr val="83276A"/>
            </a:solidFill>
          </p:spPr>
          <p:txBody>
            <a:bodyPr wrap="square" lIns="0" tIns="0" rIns="0" bIns="0" rtlCol="0"/>
            <a:lstStyle/>
            <a:p>
              <a:endParaRPr/>
            </a:p>
          </p:txBody>
        </p:sp>
        <p:sp>
          <p:nvSpPr>
            <p:cNvPr id="10" name="object 10">
              <a:extLst>
                <a:ext uri="{FF2B5EF4-FFF2-40B4-BE49-F238E27FC236}">
                  <a16:creationId xmlns:a16="http://schemas.microsoft.com/office/drawing/2014/main" id="{0876A080-C3FC-648A-6462-4C7926296133}"/>
                </a:ext>
              </a:extLst>
            </p:cNvPr>
            <p:cNvSpPr/>
            <p:nvPr/>
          </p:nvSpPr>
          <p:spPr>
            <a:xfrm>
              <a:off x="6000686" y="1275626"/>
              <a:ext cx="3357245" cy="116839"/>
            </a:xfrm>
            <a:custGeom>
              <a:avLst/>
              <a:gdLst/>
              <a:ahLst/>
              <a:cxnLst/>
              <a:rect l="l" t="t" r="r" b="b"/>
              <a:pathLst>
                <a:path w="3357245" h="116840">
                  <a:moveTo>
                    <a:pt x="0" y="116649"/>
                  </a:moveTo>
                  <a:lnTo>
                    <a:pt x="3356749" y="116649"/>
                  </a:lnTo>
                  <a:lnTo>
                    <a:pt x="3356749" y="0"/>
                  </a:lnTo>
                  <a:lnTo>
                    <a:pt x="0" y="0"/>
                  </a:lnTo>
                  <a:lnTo>
                    <a:pt x="0" y="116649"/>
                  </a:lnTo>
                  <a:close/>
                </a:path>
              </a:pathLst>
            </a:custGeom>
            <a:solidFill>
              <a:srgbClr val="033B6A"/>
            </a:solidFill>
          </p:spPr>
          <p:txBody>
            <a:bodyPr wrap="square" lIns="0" tIns="0" rIns="0" bIns="0" rtlCol="0"/>
            <a:lstStyle/>
            <a:p>
              <a:endParaRPr/>
            </a:p>
          </p:txBody>
        </p:sp>
        <p:sp>
          <p:nvSpPr>
            <p:cNvPr id="11" name="object 11">
              <a:extLst>
                <a:ext uri="{FF2B5EF4-FFF2-40B4-BE49-F238E27FC236}">
                  <a16:creationId xmlns:a16="http://schemas.microsoft.com/office/drawing/2014/main" id="{8626744C-5A63-8318-1F8A-4E99299F9D72}"/>
                </a:ext>
              </a:extLst>
            </p:cNvPr>
            <p:cNvSpPr/>
            <p:nvPr/>
          </p:nvSpPr>
          <p:spPr>
            <a:xfrm>
              <a:off x="9357436" y="1275626"/>
              <a:ext cx="2832100" cy="116839"/>
            </a:xfrm>
            <a:custGeom>
              <a:avLst/>
              <a:gdLst/>
              <a:ahLst/>
              <a:cxnLst/>
              <a:rect l="l" t="t" r="r" b="b"/>
              <a:pathLst>
                <a:path w="2832100" h="116840">
                  <a:moveTo>
                    <a:pt x="2831515" y="0"/>
                  </a:moveTo>
                  <a:lnTo>
                    <a:pt x="0" y="0"/>
                  </a:lnTo>
                  <a:lnTo>
                    <a:pt x="0" y="116649"/>
                  </a:lnTo>
                  <a:lnTo>
                    <a:pt x="2831515" y="116649"/>
                  </a:lnTo>
                  <a:lnTo>
                    <a:pt x="2831515" y="0"/>
                  </a:lnTo>
                  <a:close/>
                </a:path>
              </a:pathLst>
            </a:custGeom>
            <a:solidFill>
              <a:srgbClr val="1F6A84"/>
            </a:solidFill>
          </p:spPr>
          <p:txBody>
            <a:bodyPr wrap="square" lIns="0" tIns="0" rIns="0" bIns="0" rtlCol="0"/>
            <a:lstStyle/>
            <a:p>
              <a:endParaRPr/>
            </a:p>
          </p:txBody>
        </p:sp>
        <p:pic>
          <p:nvPicPr>
            <p:cNvPr id="12" name="object 12">
              <a:extLst>
                <a:ext uri="{FF2B5EF4-FFF2-40B4-BE49-F238E27FC236}">
                  <a16:creationId xmlns:a16="http://schemas.microsoft.com/office/drawing/2014/main" id="{1B34AB00-1705-9961-32BE-7958E3D05EEE}"/>
                </a:ext>
              </a:extLst>
            </p:cNvPr>
            <p:cNvPicPr/>
            <p:nvPr/>
          </p:nvPicPr>
          <p:blipFill>
            <a:blip r:embed="rId2" cstate="print"/>
            <a:stretch>
              <a:fillRect/>
            </a:stretch>
          </p:blipFill>
          <p:spPr>
            <a:xfrm>
              <a:off x="577773" y="266509"/>
              <a:ext cx="1845106" cy="917575"/>
            </a:xfrm>
            <a:prstGeom prst="rect">
              <a:avLst/>
            </a:prstGeom>
          </p:spPr>
        </p:pic>
      </p:grpSp>
      <p:sp>
        <p:nvSpPr>
          <p:cNvPr id="14" name="object 14">
            <a:extLst>
              <a:ext uri="{FF2B5EF4-FFF2-40B4-BE49-F238E27FC236}">
                <a16:creationId xmlns:a16="http://schemas.microsoft.com/office/drawing/2014/main" id="{7328D113-FED1-348A-F278-06FE90F868A3}"/>
              </a:ext>
            </a:extLst>
          </p:cNvPr>
          <p:cNvSpPr txBox="1">
            <a:spLocks noGrp="1"/>
          </p:cNvSpPr>
          <p:nvPr>
            <p:ph type="ftr" sz="quarter" idx="5"/>
          </p:nvPr>
        </p:nvSpPr>
        <p:spPr>
          <a:xfrm>
            <a:off x="4039483" y="6400800"/>
            <a:ext cx="4113033" cy="205184"/>
          </a:xfrm>
          <a:prstGeom prst="rect">
            <a:avLst/>
          </a:prstGeom>
        </p:spPr>
        <p:txBody>
          <a:bodyPr vert="horz" wrap="square" lIns="0" tIns="0" rIns="0" bIns="0" rtlCol="0">
            <a:spAutoFit/>
          </a:bodyPr>
          <a:lstStyle/>
          <a:p>
            <a:pPr marL="12700">
              <a:lnSpc>
                <a:spcPts val="1645"/>
              </a:lnSpc>
            </a:pPr>
            <a:r>
              <a:rPr lang="en-US" dirty="0"/>
              <a:t>2027</a:t>
            </a:r>
            <a:r>
              <a:rPr lang="en-US" spc="360" dirty="0"/>
              <a:t> </a:t>
            </a:r>
            <a:r>
              <a:rPr dirty="0"/>
              <a:t>|</a:t>
            </a:r>
            <a:r>
              <a:rPr spc="310" dirty="0"/>
              <a:t> </a:t>
            </a:r>
            <a:r>
              <a:rPr dirty="0"/>
              <a:t>American</a:t>
            </a:r>
            <a:r>
              <a:rPr spc="-70" dirty="0"/>
              <a:t> </a:t>
            </a:r>
            <a:r>
              <a:rPr dirty="0"/>
              <a:t>Academy</a:t>
            </a:r>
            <a:r>
              <a:rPr spc="-10" dirty="0"/>
              <a:t> </a:t>
            </a:r>
            <a:r>
              <a:rPr dirty="0"/>
              <a:t>of</a:t>
            </a:r>
            <a:r>
              <a:rPr spc="-10" dirty="0"/>
              <a:t> </a:t>
            </a:r>
            <a:r>
              <a:rPr dirty="0"/>
              <a:t>Implant</a:t>
            </a:r>
            <a:r>
              <a:rPr spc="-15" dirty="0"/>
              <a:t> </a:t>
            </a:r>
            <a:r>
              <a:rPr dirty="0"/>
              <a:t>Dentistry</a:t>
            </a:r>
            <a:r>
              <a:rPr spc="365" dirty="0"/>
              <a:t> </a:t>
            </a:r>
            <a:endParaRPr spc="-50" dirty="0"/>
          </a:p>
        </p:txBody>
      </p:sp>
      <p:sp>
        <p:nvSpPr>
          <p:cNvPr id="15" name="object 2">
            <a:extLst>
              <a:ext uri="{FF2B5EF4-FFF2-40B4-BE49-F238E27FC236}">
                <a16:creationId xmlns:a16="http://schemas.microsoft.com/office/drawing/2014/main" id="{AAD49B69-34B3-1C79-8F22-ECA944E18B33}"/>
              </a:ext>
            </a:extLst>
          </p:cNvPr>
          <p:cNvSpPr txBox="1">
            <a:spLocks/>
          </p:cNvSpPr>
          <p:nvPr/>
        </p:nvSpPr>
        <p:spPr>
          <a:xfrm>
            <a:off x="2956941" y="530889"/>
            <a:ext cx="10130563" cy="443711"/>
          </a:xfrm>
          <a:prstGeom prst="rect">
            <a:avLst/>
          </a:prstGeom>
        </p:spPr>
        <p:txBody>
          <a:bodyPr vert="horz" wrap="square" lIns="0" tIns="12700" rIns="0" bIns="0" rtlCol="0">
            <a:spAutoFit/>
          </a:bodyPr>
          <a:lstStyle>
            <a:lvl1pPr>
              <a:defRPr sz="2900" b="1" i="0">
                <a:solidFill>
                  <a:srgbClr val="00589D"/>
                </a:solidFill>
                <a:latin typeface="Arial"/>
                <a:ea typeface="+mj-ea"/>
                <a:cs typeface="Arial"/>
              </a:defRPr>
            </a:lvl1pPr>
          </a:lstStyle>
          <a:p>
            <a:pPr marL="19050">
              <a:spcBef>
                <a:spcPts val="100"/>
              </a:spcBef>
            </a:pPr>
            <a:r>
              <a:rPr lang="en-US" sz="2800" dirty="0">
                <a:solidFill>
                  <a:srgbClr val="007198"/>
                </a:solidFill>
              </a:rPr>
              <a:t>Candidate Number: </a:t>
            </a:r>
            <a:r>
              <a:rPr lang="en-US" sz="2800" dirty="0">
                <a:solidFill>
                  <a:srgbClr val="83276A"/>
                </a:solidFill>
              </a:rPr>
              <a:t>{Candidate number}</a:t>
            </a:r>
          </a:p>
        </p:txBody>
      </p:sp>
      <p:sp>
        <p:nvSpPr>
          <p:cNvPr id="17" name="object 13">
            <a:extLst>
              <a:ext uri="{FF2B5EF4-FFF2-40B4-BE49-F238E27FC236}">
                <a16:creationId xmlns:a16="http://schemas.microsoft.com/office/drawing/2014/main" id="{35FBFF6F-ED39-8F79-3ACF-5BA1CD051D81}"/>
              </a:ext>
            </a:extLst>
          </p:cNvPr>
          <p:cNvSpPr txBox="1"/>
          <p:nvPr/>
        </p:nvSpPr>
        <p:spPr>
          <a:xfrm>
            <a:off x="1295400" y="1458219"/>
            <a:ext cx="8991600" cy="874598"/>
          </a:xfrm>
          <a:prstGeom prst="rect">
            <a:avLst/>
          </a:prstGeom>
        </p:spPr>
        <p:txBody>
          <a:bodyPr vert="horz" wrap="square" lIns="0" tIns="12700" rIns="0" bIns="0" rtlCol="0">
            <a:spAutoFit/>
          </a:bodyPr>
          <a:lstStyle/>
          <a:p>
            <a:pPr marL="298450" marR="5080" indent="-285750" algn="ctr">
              <a:spcBef>
                <a:spcPts val="120"/>
              </a:spcBef>
              <a:buFont typeface="Wingdings" panose="05000000000000000000" pitchFamily="2" charset="2"/>
              <a:buChar char="Ø"/>
            </a:pPr>
            <a:r>
              <a:rPr lang="en-US" sz="3200" dirty="0">
                <a:solidFill>
                  <a:srgbClr val="83276A"/>
                </a:solidFill>
                <a:effectLst>
                  <a:outerShdw blurRad="38100" dist="38100" dir="2700000" algn="tl">
                    <a:srgbClr val="000000">
                      <a:alpha val="43137"/>
                    </a:srgbClr>
                  </a:outerShdw>
                </a:effectLst>
                <a:latin typeface="Arial"/>
                <a:cs typeface="Arial"/>
              </a:rPr>
              <a:t>Clinical Examination</a:t>
            </a:r>
            <a:br>
              <a:rPr lang="en-US" sz="2400" dirty="0">
                <a:solidFill>
                  <a:srgbClr val="221F1F"/>
                </a:solidFill>
                <a:latin typeface="Arial"/>
                <a:cs typeface="Arial"/>
              </a:rPr>
            </a:br>
            <a:endParaRPr lang="en-US" sz="2400" dirty="0">
              <a:latin typeface="Arial"/>
              <a:cs typeface="Arial"/>
            </a:endParaRPr>
          </a:p>
        </p:txBody>
      </p:sp>
      <p:sp>
        <p:nvSpPr>
          <p:cNvPr id="2" name="TextBox 1">
            <a:extLst>
              <a:ext uri="{FF2B5EF4-FFF2-40B4-BE49-F238E27FC236}">
                <a16:creationId xmlns:a16="http://schemas.microsoft.com/office/drawing/2014/main" id="{69213E7D-1A57-3E26-314C-AB61175B75AC}"/>
              </a:ext>
            </a:extLst>
          </p:cNvPr>
          <p:cNvSpPr txBox="1"/>
          <p:nvPr/>
        </p:nvSpPr>
        <p:spPr>
          <a:xfrm>
            <a:off x="62861" y="1963485"/>
            <a:ext cx="11900539" cy="538609"/>
          </a:xfrm>
          <a:prstGeom prst="rect">
            <a:avLst/>
          </a:prstGeom>
          <a:noFill/>
        </p:spPr>
        <p:txBody>
          <a:bodyPr wrap="square" rtlCol="0">
            <a:spAutoFit/>
          </a:bodyPr>
          <a:lstStyle/>
          <a:p>
            <a:pPr algn="ctr"/>
            <a:r>
              <a:rPr lang="en-US" sz="1100" b="0" i="0" u="none" strike="noStrike" baseline="0" dirty="0">
                <a:solidFill>
                  <a:srgbClr val="000000"/>
                </a:solidFill>
                <a:latin typeface="Arial" panose="020B0604020202020204" pitchFamily="34" charset="0"/>
              </a:rPr>
              <a:t>Describe the existing dentition, adjacent soft tissues, periodontal charting, lip line, temporomandibular joint function, parafunctional habits, hard and soft tissue anatomy of edentulous areas and other findings. </a:t>
            </a:r>
            <a:r>
              <a:rPr lang="en-US" sz="1800" b="0" i="0" u="none" strike="noStrike" baseline="0" dirty="0">
                <a:solidFill>
                  <a:srgbClr val="000000"/>
                </a:solidFill>
                <a:latin typeface="Arial" panose="020B0604020202020204" pitchFamily="34" charset="0"/>
              </a:rPr>
              <a:t>	</a:t>
            </a:r>
          </a:p>
        </p:txBody>
      </p:sp>
      <p:sp>
        <p:nvSpPr>
          <p:cNvPr id="13" name="TextBox 12">
            <a:extLst>
              <a:ext uri="{FF2B5EF4-FFF2-40B4-BE49-F238E27FC236}">
                <a16:creationId xmlns:a16="http://schemas.microsoft.com/office/drawing/2014/main" id="{67885F62-4E35-76EB-4A68-AD74986382E8}"/>
              </a:ext>
            </a:extLst>
          </p:cNvPr>
          <p:cNvSpPr txBox="1"/>
          <p:nvPr/>
        </p:nvSpPr>
        <p:spPr>
          <a:xfrm>
            <a:off x="378085" y="2653417"/>
            <a:ext cx="11132297" cy="369332"/>
          </a:xfrm>
          <a:prstGeom prst="rect">
            <a:avLst/>
          </a:prstGeom>
          <a:noFill/>
        </p:spPr>
        <p:txBody>
          <a:bodyPr wrap="square" rtlCol="0">
            <a:spAutoFit/>
          </a:bodyPr>
          <a:lstStyle/>
          <a:p>
            <a:r>
              <a:rPr lang="en-US" sz="1800" dirty="0">
                <a:solidFill>
                  <a:srgbClr val="221F1F"/>
                </a:solidFill>
                <a:latin typeface="Arial"/>
                <a:cs typeface="Arial"/>
              </a:rPr>
              <a:t>Copy your text here using the same font and size.</a:t>
            </a:r>
            <a:endParaRPr lang="en-US" dirty="0"/>
          </a:p>
        </p:txBody>
      </p:sp>
    </p:spTree>
    <p:extLst>
      <p:ext uri="{BB962C8B-B14F-4D97-AF65-F5344CB8AC3E}">
        <p14:creationId xmlns:p14="http://schemas.microsoft.com/office/powerpoint/2010/main" val="2712697408"/>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D3A4DA-FDB6-77CA-8F9F-644BBADF5B33}"/>
            </a:ext>
          </a:extLst>
        </p:cNvPr>
        <p:cNvGrpSpPr/>
        <p:nvPr/>
      </p:nvGrpSpPr>
      <p:grpSpPr>
        <a:xfrm>
          <a:off x="0" y="0"/>
          <a:ext cx="0" cy="0"/>
          <a:chOff x="0" y="0"/>
          <a:chExt cx="0" cy="0"/>
        </a:xfrm>
      </p:grpSpPr>
      <p:grpSp>
        <p:nvGrpSpPr>
          <p:cNvPr id="3" name="object 3">
            <a:extLst>
              <a:ext uri="{FF2B5EF4-FFF2-40B4-BE49-F238E27FC236}">
                <a16:creationId xmlns:a16="http://schemas.microsoft.com/office/drawing/2014/main" id="{ECFA14B2-3E8E-4E8C-2234-AC7266D7B04C}"/>
              </a:ext>
            </a:extLst>
          </p:cNvPr>
          <p:cNvGrpSpPr/>
          <p:nvPr/>
        </p:nvGrpSpPr>
        <p:grpSpPr>
          <a:xfrm>
            <a:off x="0" y="0"/>
            <a:ext cx="12189460" cy="1392555"/>
            <a:chOff x="0" y="0"/>
            <a:chExt cx="12189460" cy="1392555"/>
          </a:xfrm>
        </p:grpSpPr>
        <p:sp>
          <p:nvSpPr>
            <p:cNvPr id="4" name="object 4">
              <a:extLst>
                <a:ext uri="{FF2B5EF4-FFF2-40B4-BE49-F238E27FC236}">
                  <a16:creationId xmlns:a16="http://schemas.microsoft.com/office/drawing/2014/main" id="{64C60D1F-19AA-B399-1ACA-04FCDBCF8EB1}"/>
                </a:ext>
              </a:extLst>
            </p:cNvPr>
            <p:cNvSpPr/>
            <p:nvPr/>
          </p:nvSpPr>
          <p:spPr>
            <a:xfrm>
              <a:off x="0" y="0"/>
              <a:ext cx="12189460" cy="1375410"/>
            </a:xfrm>
            <a:custGeom>
              <a:avLst/>
              <a:gdLst/>
              <a:ahLst/>
              <a:cxnLst/>
              <a:rect l="l" t="t" r="r" b="b"/>
              <a:pathLst>
                <a:path w="12189460" h="1375410">
                  <a:moveTo>
                    <a:pt x="12188952" y="0"/>
                  </a:moveTo>
                  <a:lnTo>
                    <a:pt x="10822457" y="0"/>
                  </a:lnTo>
                  <a:lnTo>
                    <a:pt x="0" y="0"/>
                  </a:lnTo>
                  <a:lnTo>
                    <a:pt x="0" y="226783"/>
                  </a:lnTo>
                  <a:lnTo>
                    <a:pt x="10822457" y="226783"/>
                  </a:lnTo>
                  <a:lnTo>
                    <a:pt x="10822457" y="1375003"/>
                  </a:lnTo>
                  <a:lnTo>
                    <a:pt x="12188952" y="1375003"/>
                  </a:lnTo>
                  <a:lnTo>
                    <a:pt x="12188952" y="226783"/>
                  </a:lnTo>
                  <a:lnTo>
                    <a:pt x="12188952" y="0"/>
                  </a:lnTo>
                  <a:close/>
                </a:path>
              </a:pathLst>
            </a:custGeom>
            <a:solidFill>
              <a:srgbClr val="007699"/>
            </a:solidFill>
          </p:spPr>
          <p:txBody>
            <a:bodyPr wrap="square" lIns="0" tIns="0" rIns="0" bIns="0" rtlCol="0"/>
            <a:lstStyle/>
            <a:p>
              <a:endParaRPr/>
            </a:p>
          </p:txBody>
        </p:sp>
        <p:sp>
          <p:nvSpPr>
            <p:cNvPr id="5" name="object 5">
              <a:extLst>
                <a:ext uri="{FF2B5EF4-FFF2-40B4-BE49-F238E27FC236}">
                  <a16:creationId xmlns:a16="http://schemas.microsoft.com/office/drawing/2014/main" id="{AC683080-1C48-83F1-0BBB-E6E6E115A747}"/>
                </a:ext>
              </a:extLst>
            </p:cNvPr>
            <p:cNvSpPr/>
            <p:nvPr/>
          </p:nvSpPr>
          <p:spPr>
            <a:xfrm>
              <a:off x="10822457" y="1368653"/>
              <a:ext cx="1366520" cy="12700"/>
            </a:xfrm>
            <a:custGeom>
              <a:avLst/>
              <a:gdLst/>
              <a:ahLst/>
              <a:cxnLst/>
              <a:rect l="l" t="t" r="r" b="b"/>
              <a:pathLst>
                <a:path w="1366520" h="12700">
                  <a:moveTo>
                    <a:pt x="0" y="12700"/>
                  </a:moveTo>
                  <a:lnTo>
                    <a:pt x="1366494" y="12700"/>
                  </a:lnTo>
                  <a:lnTo>
                    <a:pt x="1366494" y="0"/>
                  </a:lnTo>
                  <a:lnTo>
                    <a:pt x="0" y="0"/>
                  </a:lnTo>
                  <a:lnTo>
                    <a:pt x="0" y="12700"/>
                  </a:lnTo>
                  <a:close/>
                </a:path>
              </a:pathLst>
            </a:custGeom>
            <a:solidFill>
              <a:srgbClr val="FFFFFF"/>
            </a:solidFill>
          </p:spPr>
          <p:txBody>
            <a:bodyPr wrap="square" lIns="0" tIns="0" rIns="0" bIns="0" rtlCol="0"/>
            <a:lstStyle/>
            <a:p>
              <a:endParaRPr/>
            </a:p>
          </p:txBody>
        </p:sp>
        <p:sp>
          <p:nvSpPr>
            <p:cNvPr id="6" name="object 6">
              <a:extLst>
                <a:ext uri="{FF2B5EF4-FFF2-40B4-BE49-F238E27FC236}">
                  <a16:creationId xmlns:a16="http://schemas.microsoft.com/office/drawing/2014/main" id="{ACF65C91-6695-C341-0A3F-1E47BFADA204}"/>
                </a:ext>
              </a:extLst>
            </p:cNvPr>
            <p:cNvSpPr/>
            <p:nvPr/>
          </p:nvSpPr>
          <p:spPr>
            <a:xfrm>
              <a:off x="10822457" y="0"/>
              <a:ext cx="0" cy="1375410"/>
            </a:xfrm>
            <a:custGeom>
              <a:avLst/>
              <a:gdLst/>
              <a:ahLst/>
              <a:cxnLst/>
              <a:rect l="l" t="t" r="r" b="b"/>
              <a:pathLst>
                <a:path h="1375410">
                  <a:moveTo>
                    <a:pt x="0" y="0"/>
                  </a:moveTo>
                  <a:lnTo>
                    <a:pt x="0" y="1375003"/>
                  </a:lnTo>
                </a:path>
              </a:pathLst>
            </a:custGeom>
            <a:ln w="12700">
              <a:solidFill>
                <a:srgbClr val="FFFFFF"/>
              </a:solidFill>
            </a:ln>
          </p:spPr>
          <p:txBody>
            <a:bodyPr wrap="square" lIns="0" tIns="0" rIns="0" bIns="0" rtlCol="0"/>
            <a:lstStyle/>
            <a:p>
              <a:endParaRPr/>
            </a:p>
          </p:txBody>
        </p:sp>
        <p:sp>
          <p:nvSpPr>
            <p:cNvPr id="7" name="object 7">
              <a:extLst>
                <a:ext uri="{FF2B5EF4-FFF2-40B4-BE49-F238E27FC236}">
                  <a16:creationId xmlns:a16="http://schemas.microsoft.com/office/drawing/2014/main" id="{0E0C46FC-86E2-0212-31F9-13F9A66FAED5}"/>
                </a:ext>
              </a:extLst>
            </p:cNvPr>
            <p:cNvSpPr/>
            <p:nvPr/>
          </p:nvSpPr>
          <p:spPr>
            <a:xfrm>
              <a:off x="10822461" y="8511"/>
              <a:ext cx="1366520" cy="1366520"/>
            </a:xfrm>
            <a:custGeom>
              <a:avLst/>
              <a:gdLst/>
              <a:ahLst/>
              <a:cxnLst/>
              <a:rect l="l" t="t" r="r" b="b"/>
              <a:pathLst>
                <a:path w="1366520" h="1366520">
                  <a:moveTo>
                    <a:pt x="1366494" y="0"/>
                  </a:moveTo>
                  <a:lnTo>
                    <a:pt x="0" y="1366494"/>
                  </a:lnTo>
                  <a:lnTo>
                    <a:pt x="1366494" y="1366494"/>
                  </a:lnTo>
                  <a:lnTo>
                    <a:pt x="1366494" y="0"/>
                  </a:lnTo>
                  <a:close/>
                </a:path>
              </a:pathLst>
            </a:custGeom>
            <a:solidFill>
              <a:srgbClr val="004E66"/>
            </a:solidFill>
          </p:spPr>
          <p:txBody>
            <a:bodyPr wrap="square" lIns="0" tIns="0" rIns="0" bIns="0" rtlCol="0"/>
            <a:lstStyle/>
            <a:p>
              <a:endParaRPr/>
            </a:p>
          </p:txBody>
        </p:sp>
        <p:sp>
          <p:nvSpPr>
            <p:cNvPr id="8" name="object 8">
              <a:extLst>
                <a:ext uri="{FF2B5EF4-FFF2-40B4-BE49-F238E27FC236}">
                  <a16:creationId xmlns:a16="http://schemas.microsoft.com/office/drawing/2014/main" id="{72D1C0F8-ED0F-9873-A976-4F2FDADCA5EF}"/>
                </a:ext>
              </a:extLst>
            </p:cNvPr>
            <p:cNvSpPr/>
            <p:nvPr/>
          </p:nvSpPr>
          <p:spPr>
            <a:xfrm>
              <a:off x="0" y="1275626"/>
              <a:ext cx="2957195" cy="116839"/>
            </a:xfrm>
            <a:custGeom>
              <a:avLst/>
              <a:gdLst/>
              <a:ahLst/>
              <a:cxnLst/>
              <a:rect l="l" t="t" r="r" b="b"/>
              <a:pathLst>
                <a:path w="2957195" h="116840">
                  <a:moveTo>
                    <a:pt x="0" y="116649"/>
                  </a:moveTo>
                  <a:lnTo>
                    <a:pt x="2956941" y="116649"/>
                  </a:lnTo>
                  <a:lnTo>
                    <a:pt x="2956941" y="0"/>
                  </a:lnTo>
                  <a:lnTo>
                    <a:pt x="0" y="0"/>
                  </a:lnTo>
                  <a:lnTo>
                    <a:pt x="0" y="116649"/>
                  </a:lnTo>
                  <a:close/>
                </a:path>
              </a:pathLst>
            </a:custGeom>
            <a:solidFill>
              <a:srgbClr val="007198"/>
            </a:solidFill>
          </p:spPr>
          <p:txBody>
            <a:bodyPr wrap="square" lIns="0" tIns="0" rIns="0" bIns="0" rtlCol="0"/>
            <a:lstStyle/>
            <a:p>
              <a:endParaRPr/>
            </a:p>
          </p:txBody>
        </p:sp>
        <p:sp>
          <p:nvSpPr>
            <p:cNvPr id="9" name="object 9">
              <a:extLst>
                <a:ext uri="{FF2B5EF4-FFF2-40B4-BE49-F238E27FC236}">
                  <a16:creationId xmlns:a16="http://schemas.microsoft.com/office/drawing/2014/main" id="{E743C92C-C0CF-0355-18B9-3C18C70A667A}"/>
                </a:ext>
              </a:extLst>
            </p:cNvPr>
            <p:cNvSpPr/>
            <p:nvPr/>
          </p:nvSpPr>
          <p:spPr>
            <a:xfrm>
              <a:off x="2956941" y="1275626"/>
              <a:ext cx="3044190" cy="116839"/>
            </a:xfrm>
            <a:custGeom>
              <a:avLst/>
              <a:gdLst/>
              <a:ahLst/>
              <a:cxnLst/>
              <a:rect l="l" t="t" r="r" b="b"/>
              <a:pathLst>
                <a:path w="3044190" h="116840">
                  <a:moveTo>
                    <a:pt x="0" y="116649"/>
                  </a:moveTo>
                  <a:lnTo>
                    <a:pt x="3043745" y="116649"/>
                  </a:lnTo>
                  <a:lnTo>
                    <a:pt x="3043745" y="0"/>
                  </a:lnTo>
                  <a:lnTo>
                    <a:pt x="0" y="0"/>
                  </a:lnTo>
                  <a:lnTo>
                    <a:pt x="0" y="116649"/>
                  </a:lnTo>
                  <a:close/>
                </a:path>
              </a:pathLst>
            </a:custGeom>
            <a:solidFill>
              <a:srgbClr val="83276A"/>
            </a:solidFill>
          </p:spPr>
          <p:txBody>
            <a:bodyPr wrap="square" lIns="0" tIns="0" rIns="0" bIns="0" rtlCol="0"/>
            <a:lstStyle/>
            <a:p>
              <a:endParaRPr/>
            </a:p>
          </p:txBody>
        </p:sp>
        <p:sp>
          <p:nvSpPr>
            <p:cNvPr id="10" name="object 10">
              <a:extLst>
                <a:ext uri="{FF2B5EF4-FFF2-40B4-BE49-F238E27FC236}">
                  <a16:creationId xmlns:a16="http://schemas.microsoft.com/office/drawing/2014/main" id="{6CFFAD5C-9756-CF05-1453-7DC79820BD2C}"/>
                </a:ext>
              </a:extLst>
            </p:cNvPr>
            <p:cNvSpPr/>
            <p:nvPr/>
          </p:nvSpPr>
          <p:spPr>
            <a:xfrm>
              <a:off x="6000686" y="1275626"/>
              <a:ext cx="3357245" cy="116839"/>
            </a:xfrm>
            <a:custGeom>
              <a:avLst/>
              <a:gdLst/>
              <a:ahLst/>
              <a:cxnLst/>
              <a:rect l="l" t="t" r="r" b="b"/>
              <a:pathLst>
                <a:path w="3357245" h="116840">
                  <a:moveTo>
                    <a:pt x="0" y="116649"/>
                  </a:moveTo>
                  <a:lnTo>
                    <a:pt x="3356749" y="116649"/>
                  </a:lnTo>
                  <a:lnTo>
                    <a:pt x="3356749" y="0"/>
                  </a:lnTo>
                  <a:lnTo>
                    <a:pt x="0" y="0"/>
                  </a:lnTo>
                  <a:lnTo>
                    <a:pt x="0" y="116649"/>
                  </a:lnTo>
                  <a:close/>
                </a:path>
              </a:pathLst>
            </a:custGeom>
            <a:solidFill>
              <a:srgbClr val="033B6A"/>
            </a:solidFill>
          </p:spPr>
          <p:txBody>
            <a:bodyPr wrap="square" lIns="0" tIns="0" rIns="0" bIns="0" rtlCol="0"/>
            <a:lstStyle/>
            <a:p>
              <a:endParaRPr/>
            </a:p>
          </p:txBody>
        </p:sp>
        <p:sp>
          <p:nvSpPr>
            <p:cNvPr id="11" name="object 11">
              <a:extLst>
                <a:ext uri="{FF2B5EF4-FFF2-40B4-BE49-F238E27FC236}">
                  <a16:creationId xmlns:a16="http://schemas.microsoft.com/office/drawing/2014/main" id="{57F699A7-0CB2-475F-002A-0950F00ADFCD}"/>
                </a:ext>
              </a:extLst>
            </p:cNvPr>
            <p:cNvSpPr/>
            <p:nvPr/>
          </p:nvSpPr>
          <p:spPr>
            <a:xfrm>
              <a:off x="9357436" y="1275626"/>
              <a:ext cx="2832100" cy="116839"/>
            </a:xfrm>
            <a:custGeom>
              <a:avLst/>
              <a:gdLst/>
              <a:ahLst/>
              <a:cxnLst/>
              <a:rect l="l" t="t" r="r" b="b"/>
              <a:pathLst>
                <a:path w="2832100" h="116840">
                  <a:moveTo>
                    <a:pt x="2831515" y="0"/>
                  </a:moveTo>
                  <a:lnTo>
                    <a:pt x="0" y="0"/>
                  </a:lnTo>
                  <a:lnTo>
                    <a:pt x="0" y="116649"/>
                  </a:lnTo>
                  <a:lnTo>
                    <a:pt x="2831515" y="116649"/>
                  </a:lnTo>
                  <a:lnTo>
                    <a:pt x="2831515" y="0"/>
                  </a:lnTo>
                  <a:close/>
                </a:path>
              </a:pathLst>
            </a:custGeom>
            <a:solidFill>
              <a:srgbClr val="1F6A84"/>
            </a:solidFill>
          </p:spPr>
          <p:txBody>
            <a:bodyPr wrap="square" lIns="0" tIns="0" rIns="0" bIns="0" rtlCol="0"/>
            <a:lstStyle/>
            <a:p>
              <a:endParaRPr/>
            </a:p>
          </p:txBody>
        </p:sp>
        <p:pic>
          <p:nvPicPr>
            <p:cNvPr id="12" name="object 12">
              <a:extLst>
                <a:ext uri="{FF2B5EF4-FFF2-40B4-BE49-F238E27FC236}">
                  <a16:creationId xmlns:a16="http://schemas.microsoft.com/office/drawing/2014/main" id="{504EF116-E23F-8D41-946E-35E67B91ACA6}"/>
                </a:ext>
              </a:extLst>
            </p:cNvPr>
            <p:cNvPicPr/>
            <p:nvPr/>
          </p:nvPicPr>
          <p:blipFill>
            <a:blip r:embed="rId2" cstate="print"/>
            <a:stretch>
              <a:fillRect/>
            </a:stretch>
          </p:blipFill>
          <p:spPr>
            <a:xfrm>
              <a:off x="577773" y="266509"/>
              <a:ext cx="1845106" cy="917575"/>
            </a:xfrm>
            <a:prstGeom prst="rect">
              <a:avLst/>
            </a:prstGeom>
          </p:spPr>
        </p:pic>
      </p:grpSp>
      <p:sp>
        <p:nvSpPr>
          <p:cNvPr id="14" name="object 14">
            <a:extLst>
              <a:ext uri="{FF2B5EF4-FFF2-40B4-BE49-F238E27FC236}">
                <a16:creationId xmlns:a16="http://schemas.microsoft.com/office/drawing/2014/main" id="{B43F1742-EFB0-9351-ED69-70401B625D1C}"/>
              </a:ext>
            </a:extLst>
          </p:cNvPr>
          <p:cNvSpPr txBox="1">
            <a:spLocks noGrp="1"/>
          </p:cNvSpPr>
          <p:nvPr>
            <p:ph type="ftr" sz="quarter" idx="5"/>
          </p:nvPr>
        </p:nvSpPr>
        <p:spPr>
          <a:xfrm>
            <a:off x="4038212" y="6622993"/>
            <a:ext cx="4113033" cy="205184"/>
          </a:xfrm>
          <a:prstGeom prst="rect">
            <a:avLst/>
          </a:prstGeom>
        </p:spPr>
        <p:txBody>
          <a:bodyPr vert="horz" wrap="square" lIns="0" tIns="0" rIns="0" bIns="0" rtlCol="0">
            <a:spAutoFit/>
          </a:bodyPr>
          <a:lstStyle/>
          <a:p>
            <a:pPr marL="12700">
              <a:lnSpc>
                <a:spcPts val="1645"/>
              </a:lnSpc>
            </a:pPr>
            <a:r>
              <a:rPr lang="en-US" dirty="0"/>
              <a:t>2027</a:t>
            </a:r>
            <a:r>
              <a:rPr lang="en-US" spc="360" dirty="0"/>
              <a:t> </a:t>
            </a:r>
            <a:r>
              <a:rPr dirty="0"/>
              <a:t>|</a:t>
            </a:r>
            <a:r>
              <a:rPr spc="310" dirty="0"/>
              <a:t> </a:t>
            </a:r>
            <a:r>
              <a:rPr dirty="0"/>
              <a:t>American</a:t>
            </a:r>
            <a:r>
              <a:rPr spc="-70" dirty="0"/>
              <a:t> </a:t>
            </a:r>
            <a:r>
              <a:rPr dirty="0"/>
              <a:t>Academy</a:t>
            </a:r>
            <a:r>
              <a:rPr spc="-10" dirty="0"/>
              <a:t> </a:t>
            </a:r>
            <a:r>
              <a:rPr dirty="0"/>
              <a:t>of</a:t>
            </a:r>
            <a:r>
              <a:rPr spc="-10" dirty="0"/>
              <a:t> </a:t>
            </a:r>
            <a:r>
              <a:rPr dirty="0"/>
              <a:t>Implant</a:t>
            </a:r>
            <a:r>
              <a:rPr spc="-15" dirty="0"/>
              <a:t> </a:t>
            </a:r>
            <a:r>
              <a:rPr dirty="0"/>
              <a:t>Dentistry</a:t>
            </a:r>
            <a:r>
              <a:rPr spc="365" dirty="0"/>
              <a:t> </a:t>
            </a:r>
            <a:endParaRPr spc="-50" dirty="0"/>
          </a:p>
        </p:txBody>
      </p:sp>
      <p:sp>
        <p:nvSpPr>
          <p:cNvPr id="15" name="object 2">
            <a:extLst>
              <a:ext uri="{FF2B5EF4-FFF2-40B4-BE49-F238E27FC236}">
                <a16:creationId xmlns:a16="http://schemas.microsoft.com/office/drawing/2014/main" id="{0F3DB455-CE2F-28E3-D160-A38E8BA20734}"/>
              </a:ext>
            </a:extLst>
          </p:cNvPr>
          <p:cNvSpPr txBox="1">
            <a:spLocks/>
          </p:cNvSpPr>
          <p:nvPr/>
        </p:nvSpPr>
        <p:spPr>
          <a:xfrm>
            <a:off x="2956941" y="530889"/>
            <a:ext cx="10130563" cy="443711"/>
          </a:xfrm>
          <a:prstGeom prst="rect">
            <a:avLst/>
          </a:prstGeom>
        </p:spPr>
        <p:txBody>
          <a:bodyPr vert="horz" wrap="square" lIns="0" tIns="12700" rIns="0" bIns="0" rtlCol="0">
            <a:spAutoFit/>
          </a:bodyPr>
          <a:lstStyle>
            <a:lvl1pPr>
              <a:defRPr sz="2900" b="1" i="0">
                <a:solidFill>
                  <a:srgbClr val="00589D"/>
                </a:solidFill>
                <a:latin typeface="Arial"/>
                <a:ea typeface="+mj-ea"/>
                <a:cs typeface="Arial"/>
              </a:defRPr>
            </a:lvl1pPr>
          </a:lstStyle>
          <a:p>
            <a:pPr marL="19050">
              <a:spcBef>
                <a:spcPts val="100"/>
              </a:spcBef>
            </a:pPr>
            <a:r>
              <a:rPr lang="en-US" sz="2800" dirty="0">
                <a:solidFill>
                  <a:srgbClr val="007198"/>
                </a:solidFill>
              </a:rPr>
              <a:t>Candidate Number: </a:t>
            </a:r>
            <a:r>
              <a:rPr lang="en-US" sz="2800" dirty="0">
                <a:solidFill>
                  <a:srgbClr val="83276A"/>
                </a:solidFill>
              </a:rPr>
              <a:t>{Candidate number}</a:t>
            </a:r>
          </a:p>
        </p:txBody>
      </p:sp>
      <p:sp>
        <p:nvSpPr>
          <p:cNvPr id="17" name="object 13">
            <a:extLst>
              <a:ext uri="{FF2B5EF4-FFF2-40B4-BE49-F238E27FC236}">
                <a16:creationId xmlns:a16="http://schemas.microsoft.com/office/drawing/2014/main" id="{DF633BA8-BCA4-90D1-DC55-3F990D67EC77}"/>
              </a:ext>
            </a:extLst>
          </p:cNvPr>
          <p:cNvSpPr txBox="1"/>
          <p:nvPr/>
        </p:nvSpPr>
        <p:spPr>
          <a:xfrm>
            <a:off x="1295400" y="1458219"/>
            <a:ext cx="8991600" cy="874598"/>
          </a:xfrm>
          <a:prstGeom prst="rect">
            <a:avLst/>
          </a:prstGeom>
        </p:spPr>
        <p:txBody>
          <a:bodyPr vert="horz" wrap="square" lIns="0" tIns="12700" rIns="0" bIns="0" rtlCol="0">
            <a:spAutoFit/>
          </a:bodyPr>
          <a:lstStyle/>
          <a:p>
            <a:pPr marL="298450" marR="5080" indent="-285750" algn="ctr">
              <a:spcBef>
                <a:spcPts val="120"/>
              </a:spcBef>
              <a:buFont typeface="Wingdings" panose="05000000000000000000" pitchFamily="2" charset="2"/>
              <a:buChar char="Ø"/>
            </a:pPr>
            <a:r>
              <a:rPr lang="en-US" sz="3200" dirty="0">
                <a:solidFill>
                  <a:srgbClr val="83276A"/>
                </a:solidFill>
                <a:effectLst>
                  <a:outerShdw blurRad="38100" dist="38100" dir="2700000" algn="tl">
                    <a:srgbClr val="000000">
                      <a:alpha val="43137"/>
                    </a:srgbClr>
                  </a:outerShdw>
                </a:effectLst>
                <a:latin typeface="Arial"/>
                <a:cs typeface="Arial"/>
              </a:rPr>
              <a:t>Radiographic Examination</a:t>
            </a:r>
            <a:br>
              <a:rPr lang="en-US" sz="2400" dirty="0">
                <a:solidFill>
                  <a:srgbClr val="221F1F"/>
                </a:solidFill>
                <a:latin typeface="Arial"/>
                <a:cs typeface="Arial"/>
              </a:rPr>
            </a:br>
            <a:endParaRPr lang="en-US" sz="2400" dirty="0">
              <a:latin typeface="Arial"/>
              <a:cs typeface="Arial"/>
            </a:endParaRPr>
          </a:p>
        </p:txBody>
      </p:sp>
      <p:sp>
        <p:nvSpPr>
          <p:cNvPr id="2" name="TextBox 1">
            <a:extLst>
              <a:ext uri="{FF2B5EF4-FFF2-40B4-BE49-F238E27FC236}">
                <a16:creationId xmlns:a16="http://schemas.microsoft.com/office/drawing/2014/main" id="{8A3E433E-6516-DAEF-DBA5-9889A4906661}"/>
              </a:ext>
            </a:extLst>
          </p:cNvPr>
          <p:cNvSpPr txBox="1"/>
          <p:nvPr/>
        </p:nvSpPr>
        <p:spPr>
          <a:xfrm>
            <a:off x="62861" y="1963485"/>
            <a:ext cx="11900539" cy="646331"/>
          </a:xfrm>
          <a:prstGeom prst="rect">
            <a:avLst/>
          </a:prstGeom>
          <a:noFill/>
        </p:spPr>
        <p:txBody>
          <a:bodyPr wrap="square" rtlCol="0">
            <a:spAutoFit/>
          </a:bodyPr>
          <a:lstStyle/>
          <a:p>
            <a:pPr algn="ctr"/>
            <a:r>
              <a:rPr lang="en-US" sz="1100" b="0" i="0" u="none" strike="noStrike" baseline="0" dirty="0">
                <a:solidFill>
                  <a:srgbClr val="000000"/>
                </a:solidFill>
                <a:latin typeface="Arial" panose="020B0604020202020204" pitchFamily="34" charset="0"/>
              </a:rPr>
              <a:t>Describe the findings and limitations.</a:t>
            </a:r>
            <a:r>
              <a:rPr lang="en-US" sz="1800" b="0" i="0" u="none" strike="noStrike" baseline="0" dirty="0">
                <a:solidFill>
                  <a:srgbClr val="000000"/>
                </a:solidFill>
                <a:latin typeface="Arial" panose="020B0604020202020204" pitchFamily="34" charset="0"/>
              </a:rPr>
              <a:t>	</a:t>
            </a:r>
          </a:p>
          <a:p>
            <a:pPr algn="ctr"/>
            <a:r>
              <a:rPr lang="en-US" sz="1800" b="0" i="0" u="none" strike="noStrike" baseline="0" dirty="0">
                <a:solidFill>
                  <a:srgbClr val="000000"/>
                </a:solidFill>
                <a:latin typeface="Arial" panose="020B0604020202020204" pitchFamily="34" charset="0"/>
              </a:rPr>
              <a:t>	</a:t>
            </a:r>
          </a:p>
        </p:txBody>
      </p:sp>
      <p:sp>
        <p:nvSpPr>
          <p:cNvPr id="13" name="TextBox 12">
            <a:extLst>
              <a:ext uri="{FF2B5EF4-FFF2-40B4-BE49-F238E27FC236}">
                <a16:creationId xmlns:a16="http://schemas.microsoft.com/office/drawing/2014/main" id="{40AC48C5-0B13-5090-AE42-4C2F671CCC2D}"/>
              </a:ext>
            </a:extLst>
          </p:cNvPr>
          <p:cNvSpPr txBox="1"/>
          <p:nvPr/>
        </p:nvSpPr>
        <p:spPr>
          <a:xfrm>
            <a:off x="373420" y="2438004"/>
            <a:ext cx="11132297" cy="369332"/>
          </a:xfrm>
          <a:prstGeom prst="rect">
            <a:avLst/>
          </a:prstGeom>
          <a:noFill/>
        </p:spPr>
        <p:txBody>
          <a:bodyPr wrap="square" rtlCol="0">
            <a:spAutoFit/>
          </a:bodyPr>
          <a:lstStyle/>
          <a:p>
            <a:r>
              <a:rPr lang="en-US" sz="1800" dirty="0">
                <a:solidFill>
                  <a:srgbClr val="221F1F"/>
                </a:solidFill>
                <a:latin typeface="Arial"/>
                <a:cs typeface="Arial"/>
              </a:rPr>
              <a:t>Copy your text here using the same font and size.</a:t>
            </a:r>
            <a:endParaRPr lang="en-US" dirty="0"/>
          </a:p>
        </p:txBody>
      </p:sp>
      <p:sp>
        <p:nvSpPr>
          <p:cNvPr id="16" name="object 13">
            <a:extLst>
              <a:ext uri="{FF2B5EF4-FFF2-40B4-BE49-F238E27FC236}">
                <a16:creationId xmlns:a16="http://schemas.microsoft.com/office/drawing/2014/main" id="{5340A824-4E16-2EBB-3E03-9F5C433CE162}"/>
              </a:ext>
            </a:extLst>
          </p:cNvPr>
          <p:cNvSpPr txBox="1"/>
          <p:nvPr/>
        </p:nvSpPr>
        <p:spPr>
          <a:xfrm>
            <a:off x="1371600" y="3996972"/>
            <a:ext cx="8991600" cy="874598"/>
          </a:xfrm>
          <a:prstGeom prst="rect">
            <a:avLst/>
          </a:prstGeom>
        </p:spPr>
        <p:txBody>
          <a:bodyPr vert="horz" wrap="square" lIns="0" tIns="12700" rIns="0" bIns="0" rtlCol="0">
            <a:spAutoFit/>
          </a:bodyPr>
          <a:lstStyle/>
          <a:p>
            <a:pPr marL="298450" marR="5080" indent="-285750" algn="ctr">
              <a:spcBef>
                <a:spcPts val="120"/>
              </a:spcBef>
              <a:buFont typeface="Wingdings" panose="05000000000000000000" pitchFamily="2" charset="2"/>
              <a:buChar char="Ø"/>
            </a:pPr>
            <a:r>
              <a:rPr lang="en-US" sz="3200" dirty="0">
                <a:solidFill>
                  <a:srgbClr val="83276A"/>
                </a:solidFill>
                <a:effectLst>
                  <a:outerShdw blurRad="38100" dist="38100" dir="2700000" algn="tl">
                    <a:srgbClr val="000000">
                      <a:alpha val="43137"/>
                    </a:srgbClr>
                  </a:outerShdw>
                </a:effectLst>
                <a:latin typeface="Arial"/>
                <a:cs typeface="Arial"/>
              </a:rPr>
              <a:t>Perioperative Diagnosis</a:t>
            </a:r>
            <a:br>
              <a:rPr lang="en-US" sz="2400" dirty="0">
                <a:solidFill>
                  <a:srgbClr val="221F1F"/>
                </a:solidFill>
                <a:latin typeface="Arial"/>
                <a:cs typeface="Arial"/>
              </a:rPr>
            </a:br>
            <a:endParaRPr lang="en-US" sz="2400" dirty="0">
              <a:latin typeface="Arial"/>
              <a:cs typeface="Arial"/>
            </a:endParaRPr>
          </a:p>
        </p:txBody>
      </p:sp>
      <p:sp>
        <p:nvSpPr>
          <p:cNvPr id="19" name="TextBox 18">
            <a:extLst>
              <a:ext uri="{FF2B5EF4-FFF2-40B4-BE49-F238E27FC236}">
                <a16:creationId xmlns:a16="http://schemas.microsoft.com/office/drawing/2014/main" id="{6FF1A35D-BA65-3A6D-6B01-601447A67C03}"/>
              </a:ext>
            </a:extLst>
          </p:cNvPr>
          <p:cNvSpPr txBox="1"/>
          <p:nvPr/>
        </p:nvSpPr>
        <p:spPr>
          <a:xfrm>
            <a:off x="144460" y="4443295"/>
            <a:ext cx="11900539" cy="646331"/>
          </a:xfrm>
          <a:prstGeom prst="rect">
            <a:avLst/>
          </a:prstGeom>
          <a:noFill/>
        </p:spPr>
        <p:txBody>
          <a:bodyPr wrap="square" rtlCol="0">
            <a:spAutoFit/>
          </a:bodyPr>
          <a:lstStyle/>
          <a:p>
            <a:pPr algn="ctr"/>
            <a:r>
              <a:rPr lang="en-US" sz="1100" b="0" i="0" u="none" strike="noStrike" baseline="0" dirty="0">
                <a:solidFill>
                  <a:srgbClr val="000000"/>
                </a:solidFill>
                <a:latin typeface="Arial" panose="020B0604020202020204" pitchFamily="34" charset="0"/>
              </a:rPr>
              <a:t>Describe the perioperative diagnosis.</a:t>
            </a:r>
            <a:r>
              <a:rPr lang="en-US" sz="1800" b="0" i="0" u="none" strike="noStrike" baseline="0" dirty="0">
                <a:solidFill>
                  <a:srgbClr val="000000"/>
                </a:solidFill>
                <a:latin typeface="Arial" panose="020B0604020202020204" pitchFamily="34" charset="0"/>
              </a:rPr>
              <a:t>	</a:t>
            </a:r>
          </a:p>
          <a:p>
            <a:pPr algn="ctr"/>
            <a:r>
              <a:rPr lang="en-US" sz="1800" b="0" i="0" u="none" strike="noStrike" baseline="0" dirty="0">
                <a:solidFill>
                  <a:srgbClr val="000000"/>
                </a:solidFill>
                <a:latin typeface="Arial" panose="020B0604020202020204" pitchFamily="34" charset="0"/>
              </a:rPr>
              <a:t>	</a:t>
            </a:r>
          </a:p>
        </p:txBody>
      </p:sp>
      <p:sp>
        <p:nvSpPr>
          <p:cNvPr id="20" name="TextBox 19">
            <a:extLst>
              <a:ext uri="{FF2B5EF4-FFF2-40B4-BE49-F238E27FC236}">
                <a16:creationId xmlns:a16="http://schemas.microsoft.com/office/drawing/2014/main" id="{FF4F977D-8CA2-1879-AE18-FCA8DD3A4555}"/>
              </a:ext>
            </a:extLst>
          </p:cNvPr>
          <p:cNvSpPr txBox="1"/>
          <p:nvPr/>
        </p:nvSpPr>
        <p:spPr>
          <a:xfrm>
            <a:off x="373420" y="4870319"/>
            <a:ext cx="11132297" cy="369332"/>
          </a:xfrm>
          <a:prstGeom prst="rect">
            <a:avLst/>
          </a:prstGeom>
          <a:noFill/>
        </p:spPr>
        <p:txBody>
          <a:bodyPr wrap="square" rtlCol="0">
            <a:spAutoFit/>
          </a:bodyPr>
          <a:lstStyle/>
          <a:p>
            <a:r>
              <a:rPr lang="en-US" sz="1800" dirty="0">
                <a:solidFill>
                  <a:srgbClr val="221F1F"/>
                </a:solidFill>
                <a:latin typeface="Arial"/>
                <a:cs typeface="Arial"/>
              </a:rPr>
              <a:t>Copy your text here using the same font and size.</a:t>
            </a:r>
            <a:endParaRPr lang="en-US" dirty="0"/>
          </a:p>
        </p:txBody>
      </p:sp>
    </p:spTree>
    <p:extLst>
      <p:ext uri="{BB962C8B-B14F-4D97-AF65-F5344CB8AC3E}">
        <p14:creationId xmlns:p14="http://schemas.microsoft.com/office/powerpoint/2010/main" val="1523555698"/>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5AB4D5-FE55-5687-9FD1-43EA26CE2B7C}"/>
            </a:ext>
          </a:extLst>
        </p:cNvPr>
        <p:cNvGrpSpPr/>
        <p:nvPr/>
      </p:nvGrpSpPr>
      <p:grpSpPr>
        <a:xfrm>
          <a:off x="0" y="0"/>
          <a:ext cx="0" cy="0"/>
          <a:chOff x="0" y="0"/>
          <a:chExt cx="0" cy="0"/>
        </a:xfrm>
      </p:grpSpPr>
      <p:grpSp>
        <p:nvGrpSpPr>
          <p:cNvPr id="3" name="object 3">
            <a:extLst>
              <a:ext uri="{FF2B5EF4-FFF2-40B4-BE49-F238E27FC236}">
                <a16:creationId xmlns:a16="http://schemas.microsoft.com/office/drawing/2014/main" id="{056DA2EC-B3FD-F6F2-4F39-6C77D3C0E6DC}"/>
              </a:ext>
            </a:extLst>
          </p:cNvPr>
          <p:cNvGrpSpPr/>
          <p:nvPr/>
        </p:nvGrpSpPr>
        <p:grpSpPr>
          <a:xfrm>
            <a:off x="0" y="0"/>
            <a:ext cx="12189460" cy="1392555"/>
            <a:chOff x="0" y="0"/>
            <a:chExt cx="12189460" cy="1392555"/>
          </a:xfrm>
        </p:grpSpPr>
        <p:sp>
          <p:nvSpPr>
            <p:cNvPr id="4" name="object 4">
              <a:extLst>
                <a:ext uri="{FF2B5EF4-FFF2-40B4-BE49-F238E27FC236}">
                  <a16:creationId xmlns:a16="http://schemas.microsoft.com/office/drawing/2014/main" id="{DCB00EF6-B3C7-DD31-E777-59AA548C679A}"/>
                </a:ext>
              </a:extLst>
            </p:cNvPr>
            <p:cNvSpPr/>
            <p:nvPr/>
          </p:nvSpPr>
          <p:spPr>
            <a:xfrm>
              <a:off x="0" y="0"/>
              <a:ext cx="12189460" cy="1375410"/>
            </a:xfrm>
            <a:custGeom>
              <a:avLst/>
              <a:gdLst/>
              <a:ahLst/>
              <a:cxnLst/>
              <a:rect l="l" t="t" r="r" b="b"/>
              <a:pathLst>
                <a:path w="12189460" h="1375410">
                  <a:moveTo>
                    <a:pt x="12188952" y="0"/>
                  </a:moveTo>
                  <a:lnTo>
                    <a:pt x="10822457" y="0"/>
                  </a:lnTo>
                  <a:lnTo>
                    <a:pt x="0" y="0"/>
                  </a:lnTo>
                  <a:lnTo>
                    <a:pt x="0" y="226783"/>
                  </a:lnTo>
                  <a:lnTo>
                    <a:pt x="10822457" y="226783"/>
                  </a:lnTo>
                  <a:lnTo>
                    <a:pt x="10822457" y="1375003"/>
                  </a:lnTo>
                  <a:lnTo>
                    <a:pt x="12188952" y="1375003"/>
                  </a:lnTo>
                  <a:lnTo>
                    <a:pt x="12188952" y="226783"/>
                  </a:lnTo>
                  <a:lnTo>
                    <a:pt x="12188952" y="0"/>
                  </a:lnTo>
                  <a:close/>
                </a:path>
              </a:pathLst>
            </a:custGeom>
            <a:solidFill>
              <a:srgbClr val="007699"/>
            </a:solidFill>
          </p:spPr>
          <p:txBody>
            <a:bodyPr wrap="square" lIns="0" tIns="0" rIns="0" bIns="0" rtlCol="0"/>
            <a:lstStyle/>
            <a:p>
              <a:endParaRPr/>
            </a:p>
          </p:txBody>
        </p:sp>
        <p:sp>
          <p:nvSpPr>
            <p:cNvPr id="5" name="object 5">
              <a:extLst>
                <a:ext uri="{FF2B5EF4-FFF2-40B4-BE49-F238E27FC236}">
                  <a16:creationId xmlns:a16="http://schemas.microsoft.com/office/drawing/2014/main" id="{BC38128C-A28D-A983-CCB7-9E1F5595D0BB}"/>
                </a:ext>
              </a:extLst>
            </p:cNvPr>
            <p:cNvSpPr/>
            <p:nvPr/>
          </p:nvSpPr>
          <p:spPr>
            <a:xfrm>
              <a:off x="10822457" y="1368653"/>
              <a:ext cx="1366520" cy="12700"/>
            </a:xfrm>
            <a:custGeom>
              <a:avLst/>
              <a:gdLst/>
              <a:ahLst/>
              <a:cxnLst/>
              <a:rect l="l" t="t" r="r" b="b"/>
              <a:pathLst>
                <a:path w="1366520" h="12700">
                  <a:moveTo>
                    <a:pt x="0" y="12700"/>
                  </a:moveTo>
                  <a:lnTo>
                    <a:pt x="1366494" y="12700"/>
                  </a:lnTo>
                  <a:lnTo>
                    <a:pt x="1366494" y="0"/>
                  </a:lnTo>
                  <a:lnTo>
                    <a:pt x="0" y="0"/>
                  </a:lnTo>
                  <a:lnTo>
                    <a:pt x="0" y="12700"/>
                  </a:lnTo>
                  <a:close/>
                </a:path>
              </a:pathLst>
            </a:custGeom>
            <a:solidFill>
              <a:srgbClr val="FFFFFF"/>
            </a:solidFill>
          </p:spPr>
          <p:txBody>
            <a:bodyPr wrap="square" lIns="0" tIns="0" rIns="0" bIns="0" rtlCol="0"/>
            <a:lstStyle/>
            <a:p>
              <a:endParaRPr/>
            </a:p>
          </p:txBody>
        </p:sp>
        <p:sp>
          <p:nvSpPr>
            <p:cNvPr id="6" name="object 6">
              <a:extLst>
                <a:ext uri="{FF2B5EF4-FFF2-40B4-BE49-F238E27FC236}">
                  <a16:creationId xmlns:a16="http://schemas.microsoft.com/office/drawing/2014/main" id="{6B4D3C09-97D8-BB08-36D9-36CB0EC62235}"/>
                </a:ext>
              </a:extLst>
            </p:cNvPr>
            <p:cNvSpPr/>
            <p:nvPr/>
          </p:nvSpPr>
          <p:spPr>
            <a:xfrm>
              <a:off x="10822457" y="0"/>
              <a:ext cx="0" cy="1375410"/>
            </a:xfrm>
            <a:custGeom>
              <a:avLst/>
              <a:gdLst/>
              <a:ahLst/>
              <a:cxnLst/>
              <a:rect l="l" t="t" r="r" b="b"/>
              <a:pathLst>
                <a:path h="1375410">
                  <a:moveTo>
                    <a:pt x="0" y="0"/>
                  </a:moveTo>
                  <a:lnTo>
                    <a:pt x="0" y="1375003"/>
                  </a:lnTo>
                </a:path>
              </a:pathLst>
            </a:custGeom>
            <a:ln w="12700">
              <a:solidFill>
                <a:srgbClr val="FFFFFF"/>
              </a:solidFill>
            </a:ln>
          </p:spPr>
          <p:txBody>
            <a:bodyPr wrap="square" lIns="0" tIns="0" rIns="0" bIns="0" rtlCol="0"/>
            <a:lstStyle/>
            <a:p>
              <a:endParaRPr/>
            </a:p>
          </p:txBody>
        </p:sp>
        <p:sp>
          <p:nvSpPr>
            <p:cNvPr id="7" name="object 7">
              <a:extLst>
                <a:ext uri="{FF2B5EF4-FFF2-40B4-BE49-F238E27FC236}">
                  <a16:creationId xmlns:a16="http://schemas.microsoft.com/office/drawing/2014/main" id="{23CF8A33-302F-4B3A-1EBA-851B1F2CB294}"/>
                </a:ext>
              </a:extLst>
            </p:cNvPr>
            <p:cNvSpPr/>
            <p:nvPr/>
          </p:nvSpPr>
          <p:spPr>
            <a:xfrm>
              <a:off x="10822461" y="8511"/>
              <a:ext cx="1366520" cy="1366520"/>
            </a:xfrm>
            <a:custGeom>
              <a:avLst/>
              <a:gdLst/>
              <a:ahLst/>
              <a:cxnLst/>
              <a:rect l="l" t="t" r="r" b="b"/>
              <a:pathLst>
                <a:path w="1366520" h="1366520">
                  <a:moveTo>
                    <a:pt x="1366494" y="0"/>
                  </a:moveTo>
                  <a:lnTo>
                    <a:pt x="0" y="1366494"/>
                  </a:lnTo>
                  <a:lnTo>
                    <a:pt x="1366494" y="1366494"/>
                  </a:lnTo>
                  <a:lnTo>
                    <a:pt x="1366494" y="0"/>
                  </a:lnTo>
                  <a:close/>
                </a:path>
              </a:pathLst>
            </a:custGeom>
            <a:solidFill>
              <a:srgbClr val="004E66"/>
            </a:solidFill>
          </p:spPr>
          <p:txBody>
            <a:bodyPr wrap="square" lIns="0" tIns="0" rIns="0" bIns="0" rtlCol="0"/>
            <a:lstStyle/>
            <a:p>
              <a:endParaRPr/>
            </a:p>
          </p:txBody>
        </p:sp>
        <p:sp>
          <p:nvSpPr>
            <p:cNvPr id="8" name="object 8">
              <a:extLst>
                <a:ext uri="{FF2B5EF4-FFF2-40B4-BE49-F238E27FC236}">
                  <a16:creationId xmlns:a16="http://schemas.microsoft.com/office/drawing/2014/main" id="{7C3A9FC3-6498-2306-8F79-6A2536534781}"/>
                </a:ext>
              </a:extLst>
            </p:cNvPr>
            <p:cNvSpPr/>
            <p:nvPr/>
          </p:nvSpPr>
          <p:spPr>
            <a:xfrm>
              <a:off x="0" y="1275626"/>
              <a:ext cx="2957195" cy="116839"/>
            </a:xfrm>
            <a:custGeom>
              <a:avLst/>
              <a:gdLst/>
              <a:ahLst/>
              <a:cxnLst/>
              <a:rect l="l" t="t" r="r" b="b"/>
              <a:pathLst>
                <a:path w="2957195" h="116840">
                  <a:moveTo>
                    <a:pt x="0" y="116649"/>
                  </a:moveTo>
                  <a:lnTo>
                    <a:pt x="2956941" y="116649"/>
                  </a:lnTo>
                  <a:lnTo>
                    <a:pt x="2956941" y="0"/>
                  </a:lnTo>
                  <a:lnTo>
                    <a:pt x="0" y="0"/>
                  </a:lnTo>
                  <a:lnTo>
                    <a:pt x="0" y="116649"/>
                  </a:lnTo>
                  <a:close/>
                </a:path>
              </a:pathLst>
            </a:custGeom>
            <a:solidFill>
              <a:srgbClr val="007198"/>
            </a:solidFill>
          </p:spPr>
          <p:txBody>
            <a:bodyPr wrap="square" lIns="0" tIns="0" rIns="0" bIns="0" rtlCol="0"/>
            <a:lstStyle/>
            <a:p>
              <a:endParaRPr/>
            </a:p>
          </p:txBody>
        </p:sp>
        <p:sp>
          <p:nvSpPr>
            <p:cNvPr id="9" name="object 9">
              <a:extLst>
                <a:ext uri="{FF2B5EF4-FFF2-40B4-BE49-F238E27FC236}">
                  <a16:creationId xmlns:a16="http://schemas.microsoft.com/office/drawing/2014/main" id="{EC59E02A-1F40-A1AF-2A22-07FA40263657}"/>
                </a:ext>
              </a:extLst>
            </p:cNvPr>
            <p:cNvSpPr/>
            <p:nvPr/>
          </p:nvSpPr>
          <p:spPr>
            <a:xfrm>
              <a:off x="2956941" y="1275626"/>
              <a:ext cx="3044190" cy="116839"/>
            </a:xfrm>
            <a:custGeom>
              <a:avLst/>
              <a:gdLst/>
              <a:ahLst/>
              <a:cxnLst/>
              <a:rect l="l" t="t" r="r" b="b"/>
              <a:pathLst>
                <a:path w="3044190" h="116840">
                  <a:moveTo>
                    <a:pt x="0" y="116649"/>
                  </a:moveTo>
                  <a:lnTo>
                    <a:pt x="3043745" y="116649"/>
                  </a:lnTo>
                  <a:lnTo>
                    <a:pt x="3043745" y="0"/>
                  </a:lnTo>
                  <a:lnTo>
                    <a:pt x="0" y="0"/>
                  </a:lnTo>
                  <a:lnTo>
                    <a:pt x="0" y="116649"/>
                  </a:lnTo>
                  <a:close/>
                </a:path>
              </a:pathLst>
            </a:custGeom>
            <a:solidFill>
              <a:srgbClr val="83276A"/>
            </a:solidFill>
          </p:spPr>
          <p:txBody>
            <a:bodyPr wrap="square" lIns="0" tIns="0" rIns="0" bIns="0" rtlCol="0"/>
            <a:lstStyle/>
            <a:p>
              <a:endParaRPr/>
            </a:p>
          </p:txBody>
        </p:sp>
        <p:sp>
          <p:nvSpPr>
            <p:cNvPr id="10" name="object 10">
              <a:extLst>
                <a:ext uri="{FF2B5EF4-FFF2-40B4-BE49-F238E27FC236}">
                  <a16:creationId xmlns:a16="http://schemas.microsoft.com/office/drawing/2014/main" id="{D7BF803C-8B25-C166-B18D-C71F8656702D}"/>
                </a:ext>
              </a:extLst>
            </p:cNvPr>
            <p:cNvSpPr/>
            <p:nvPr/>
          </p:nvSpPr>
          <p:spPr>
            <a:xfrm>
              <a:off x="6000686" y="1275626"/>
              <a:ext cx="3357245" cy="116839"/>
            </a:xfrm>
            <a:custGeom>
              <a:avLst/>
              <a:gdLst/>
              <a:ahLst/>
              <a:cxnLst/>
              <a:rect l="l" t="t" r="r" b="b"/>
              <a:pathLst>
                <a:path w="3357245" h="116840">
                  <a:moveTo>
                    <a:pt x="0" y="116649"/>
                  </a:moveTo>
                  <a:lnTo>
                    <a:pt x="3356749" y="116649"/>
                  </a:lnTo>
                  <a:lnTo>
                    <a:pt x="3356749" y="0"/>
                  </a:lnTo>
                  <a:lnTo>
                    <a:pt x="0" y="0"/>
                  </a:lnTo>
                  <a:lnTo>
                    <a:pt x="0" y="116649"/>
                  </a:lnTo>
                  <a:close/>
                </a:path>
              </a:pathLst>
            </a:custGeom>
            <a:solidFill>
              <a:srgbClr val="033B6A"/>
            </a:solidFill>
          </p:spPr>
          <p:txBody>
            <a:bodyPr wrap="square" lIns="0" tIns="0" rIns="0" bIns="0" rtlCol="0"/>
            <a:lstStyle/>
            <a:p>
              <a:endParaRPr/>
            </a:p>
          </p:txBody>
        </p:sp>
        <p:sp>
          <p:nvSpPr>
            <p:cNvPr id="11" name="object 11">
              <a:extLst>
                <a:ext uri="{FF2B5EF4-FFF2-40B4-BE49-F238E27FC236}">
                  <a16:creationId xmlns:a16="http://schemas.microsoft.com/office/drawing/2014/main" id="{19C76C4E-CA4D-126F-3961-A073DBCA06DF}"/>
                </a:ext>
              </a:extLst>
            </p:cNvPr>
            <p:cNvSpPr/>
            <p:nvPr/>
          </p:nvSpPr>
          <p:spPr>
            <a:xfrm>
              <a:off x="9357436" y="1275626"/>
              <a:ext cx="2832100" cy="116839"/>
            </a:xfrm>
            <a:custGeom>
              <a:avLst/>
              <a:gdLst/>
              <a:ahLst/>
              <a:cxnLst/>
              <a:rect l="l" t="t" r="r" b="b"/>
              <a:pathLst>
                <a:path w="2832100" h="116840">
                  <a:moveTo>
                    <a:pt x="2831515" y="0"/>
                  </a:moveTo>
                  <a:lnTo>
                    <a:pt x="0" y="0"/>
                  </a:lnTo>
                  <a:lnTo>
                    <a:pt x="0" y="116649"/>
                  </a:lnTo>
                  <a:lnTo>
                    <a:pt x="2831515" y="116649"/>
                  </a:lnTo>
                  <a:lnTo>
                    <a:pt x="2831515" y="0"/>
                  </a:lnTo>
                  <a:close/>
                </a:path>
              </a:pathLst>
            </a:custGeom>
            <a:solidFill>
              <a:srgbClr val="1F6A84"/>
            </a:solidFill>
          </p:spPr>
          <p:txBody>
            <a:bodyPr wrap="square" lIns="0" tIns="0" rIns="0" bIns="0" rtlCol="0"/>
            <a:lstStyle/>
            <a:p>
              <a:endParaRPr/>
            </a:p>
          </p:txBody>
        </p:sp>
        <p:pic>
          <p:nvPicPr>
            <p:cNvPr id="12" name="object 12">
              <a:extLst>
                <a:ext uri="{FF2B5EF4-FFF2-40B4-BE49-F238E27FC236}">
                  <a16:creationId xmlns:a16="http://schemas.microsoft.com/office/drawing/2014/main" id="{3683A86F-4A57-48A4-D032-ED26D95372AA}"/>
                </a:ext>
              </a:extLst>
            </p:cNvPr>
            <p:cNvPicPr/>
            <p:nvPr/>
          </p:nvPicPr>
          <p:blipFill>
            <a:blip r:embed="rId2" cstate="print"/>
            <a:stretch>
              <a:fillRect/>
            </a:stretch>
          </p:blipFill>
          <p:spPr>
            <a:xfrm>
              <a:off x="577773" y="266509"/>
              <a:ext cx="1845106" cy="917575"/>
            </a:xfrm>
            <a:prstGeom prst="rect">
              <a:avLst/>
            </a:prstGeom>
          </p:spPr>
        </p:pic>
      </p:grpSp>
      <p:sp>
        <p:nvSpPr>
          <p:cNvPr id="14" name="object 14">
            <a:extLst>
              <a:ext uri="{FF2B5EF4-FFF2-40B4-BE49-F238E27FC236}">
                <a16:creationId xmlns:a16="http://schemas.microsoft.com/office/drawing/2014/main" id="{7B296529-5C56-A4C8-E8F8-131F76A0557C}"/>
              </a:ext>
            </a:extLst>
          </p:cNvPr>
          <p:cNvSpPr txBox="1">
            <a:spLocks noGrp="1"/>
          </p:cNvSpPr>
          <p:nvPr>
            <p:ph type="ftr" sz="quarter" idx="5"/>
          </p:nvPr>
        </p:nvSpPr>
        <p:spPr>
          <a:xfrm>
            <a:off x="4038212" y="6622993"/>
            <a:ext cx="4113033" cy="205184"/>
          </a:xfrm>
          <a:prstGeom prst="rect">
            <a:avLst/>
          </a:prstGeom>
        </p:spPr>
        <p:txBody>
          <a:bodyPr vert="horz" wrap="square" lIns="0" tIns="0" rIns="0" bIns="0" rtlCol="0">
            <a:spAutoFit/>
          </a:bodyPr>
          <a:lstStyle/>
          <a:p>
            <a:pPr marL="12700">
              <a:lnSpc>
                <a:spcPts val="1645"/>
              </a:lnSpc>
            </a:pPr>
            <a:r>
              <a:rPr lang="en-US" dirty="0"/>
              <a:t>2027</a:t>
            </a:r>
            <a:r>
              <a:rPr lang="en-US" spc="360" dirty="0"/>
              <a:t> </a:t>
            </a:r>
            <a:r>
              <a:rPr dirty="0"/>
              <a:t>|</a:t>
            </a:r>
            <a:r>
              <a:rPr spc="310" dirty="0"/>
              <a:t> </a:t>
            </a:r>
            <a:r>
              <a:rPr dirty="0"/>
              <a:t>American</a:t>
            </a:r>
            <a:r>
              <a:rPr spc="-70" dirty="0"/>
              <a:t> </a:t>
            </a:r>
            <a:r>
              <a:rPr dirty="0"/>
              <a:t>Academy</a:t>
            </a:r>
            <a:r>
              <a:rPr spc="-10" dirty="0"/>
              <a:t> </a:t>
            </a:r>
            <a:r>
              <a:rPr dirty="0"/>
              <a:t>of</a:t>
            </a:r>
            <a:r>
              <a:rPr spc="-10" dirty="0"/>
              <a:t> </a:t>
            </a:r>
            <a:r>
              <a:rPr dirty="0"/>
              <a:t>Implant</a:t>
            </a:r>
            <a:r>
              <a:rPr spc="-15" dirty="0"/>
              <a:t> </a:t>
            </a:r>
            <a:r>
              <a:rPr dirty="0"/>
              <a:t>Dentistry</a:t>
            </a:r>
            <a:r>
              <a:rPr spc="365" dirty="0"/>
              <a:t> </a:t>
            </a:r>
            <a:endParaRPr spc="-50" dirty="0"/>
          </a:p>
        </p:txBody>
      </p:sp>
      <p:sp>
        <p:nvSpPr>
          <p:cNvPr id="15" name="object 2">
            <a:extLst>
              <a:ext uri="{FF2B5EF4-FFF2-40B4-BE49-F238E27FC236}">
                <a16:creationId xmlns:a16="http://schemas.microsoft.com/office/drawing/2014/main" id="{34473044-B46C-B9C1-3142-BCB63CDA36ED}"/>
              </a:ext>
            </a:extLst>
          </p:cNvPr>
          <p:cNvSpPr txBox="1">
            <a:spLocks/>
          </p:cNvSpPr>
          <p:nvPr/>
        </p:nvSpPr>
        <p:spPr>
          <a:xfrm>
            <a:off x="2956941" y="530889"/>
            <a:ext cx="10130563" cy="443711"/>
          </a:xfrm>
          <a:prstGeom prst="rect">
            <a:avLst/>
          </a:prstGeom>
        </p:spPr>
        <p:txBody>
          <a:bodyPr vert="horz" wrap="square" lIns="0" tIns="12700" rIns="0" bIns="0" rtlCol="0">
            <a:spAutoFit/>
          </a:bodyPr>
          <a:lstStyle>
            <a:lvl1pPr>
              <a:defRPr sz="2900" b="1" i="0">
                <a:solidFill>
                  <a:srgbClr val="00589D"/>
                </a:solidFill>
                <a:latin typeface="Arial"/>
                <a:ea typeface="+mj-ea"/>
                <a:cs typeface="Arial"/>
              </a:defRPr>
            </a:lvl1pPr>
          </a:lstStyle>
          <a:p>
            <a:pPr marL="19050">
              <a:spcBef>
                <a:spcPts val="100"/>
              </a:spcBef>
            </a:pPr>
            <a:r>
              <a:rPr lang="en-US" sz="2800" dirty="0">
                <a:solidFill>
                  <a:srgbClr val="007198"/>
                </a:solidFill>
              </a:rPr>
              <a:t>Candidate Number: </a:t>
            </a:r>
            <a:r>
              <a:rPr lang="en-US" sz="2800" dirty="0">
                <a:solidFill>
                  <a:srgbClr val="83276A"/>
                </a:solidFill>
              </a:rPr>
              <a:t>{Candidate number}</a:t>
            </a:r>
          </a:p>
        </p:txBody>
      </p:sp>
      <p:sp>
        <p:nvSpPr>
          <p:cNvPr id="17" name="object 13">
            <a:extLst>
              <a:ext uri="{FF2B5EF4-FFF2-40B4-BE49-F238E27FC236}">
                <a16:creationId xmlns:a16="http://schemas.microsoft.com/office/drawing/2014/main" id="{6208EE6C-063F-1259-6AF3-1B1EE6161916}"/>
              </a:ext>
            </a:extLst>
          </p:cNvPr>
          <p:cNvSpPr txBox="1"/>
          <p:nvPr/>
        </p:nvSpPr>
        <p:spPr>
          <a:xfrm>
            <a:off x="1295400" y="1458219"/>
            <a:ext cx="8991600" cy="874598"/>
          </a:xfrm>
          <a:prstGeom prst="rect">
            <a:avLst/>
          </a:prstGeom>
        </p:spPr>
        <p:txBody>
          <a:bodyPr vert="horz" wrap="square" lIns="0" tIns="12700" rIns="0" bIns="0" rtlCol="0">
            <a:spAutoFit/>
          </a:bodyPr>
          <a:lstStyle/>
          <a:p>
            <a:pPr marL="298450" marR="5080" indent="-285750" algn="ctr">
              <a:spcBef>
                <a:spcPts val="120"/>
              </a:spcBef>
              <a:buFont typeface="Wingdings" panose="05000000000000000000" pitchFamily="2" charset="2"/>
              <a:buChar char="Ø"/>
            </a:pPr>
            <a:r>
              <a:rPr lang="en-US" sz="3200" dirty="0">
                <a:solidFill>
                  <a:srgbClr val="83276A"/>
                </a:solidFill>
                <a:effectLst>
                  <a:outerShdw blurRad="38100" dist="38100" dir="2700000" algn="tl">
                    <a:srgbClr val="000000">
                      <a:alpha val="43137"/>
                    </a:srgbClr>
                  </a:outerShdw>
                </a:effectLst>
                <a:latin typeface="Arial"/>
                <a:cs typeface="Arial"/>
              </a:rPr>
              <a:t>Treatment Goals</a:t>
            </a:r>
            <a:br>
              <a:rPr lang="en-US" sz="2400" dirty="0">
                <a:solidFill>
                  <a:srgbClr val="221F1F"/>
                </a:solidFill>
                <a:latin typeface="Arial"/>
                <a:cs typeface="Arial"/>
              </a:rPr>
            </a:br>
            <a:endParaRPr lang="en-US" sz="2400" dirty="0">
              <a:latin typeface="Arial"/>
              <a:cs typeface="Arial"/>
            </a:endParaRPr>
          </a:p>
        </p:txBody>
      </p:sp>
      <p:sp>
        <p:nvSpPr>
          <p:cNvPr id="2" name="TextBox 1">
            <a:extLst>
              <a:ext uri="{FF2B5EF4-FFF2-40B4-BE49-F238E27FC236}">
                <a16:creationId xmlns:a16="http://schemas.microsoft.com/office/drawing/2014/main" id="{718224C6-1331-CE29-6049-A922FEC8121E}"/>
              </a:ext>
            </a:extLst>
          </p:cNvPr>
          <p:cNvSpPr txBox="1"/>
          <p:nvPr/>
        </p:nvSpPr>
        <p:spPr>
          <a:xfrm>
            <a:off x="62861" y="1963485"/>
            <a:ext cx="11900539" cy="646331"/>
          </a:xfrm>
          <a:prstGeom prst="rect">
            <a:avLst/>
          </a:prstGeom>
          <a:noFill/>
        </p:spPr>
        <p:txBody>
          <a:bodyPr wrap="square" rtlCol="0">
            <a:spAutoFit/>
          </a:bodyPr>
          <a:lstStyle/>
          <a:p>
            <a:pPr algn="ctr"/>
            <a:r>
              <a:rPr lang="en-US" sz="1100" b="0" i="0" u="none" strike="noStrike" baseline="0" dirty="0">
                <a:solidFill>
                  <a:srgbClr val="000000"/>
                </a:solidFill>
                <a:latin typeface="Arial" panose="020B0604020202020204" pitchFamily="34" charset="0"/>
              </a:rPr>
              <a:t>Describe the treatment goals.</a:t>
            </a:r>
            <a:r>
              <a:rPr lang="en-US" sz="1800" b="0" i="0" u="none" strike="noStrike" baseline="0" dirty="0">
                <a:solidFill>
                  <a:srgbClr val="000000"/>
                </a:solidFill>
                <a:latin typeface="Arial" panose="020B0604020202020204" pitchFamily="34" charset="0"/>
              </a:rPr>
              <a:t>	</a:t>
            </a:r>
          </a:p>
          <a:p>
            <a:pPr algn="ctr"/>
            <a:r>
              <a:rPr lang="en-US" sz="1800" b="0" i="0" u="none" strike="noStrike" baseline="0" dirty="0">
                <a:solidFill>
                  <a:srgbClr val="000000"/>
                </a:solidFill>
                <a:latin typeface="Arial" panose="020B0604020202020204" pitchFamily="34" charset="0"/>
              </a:rPr>
              <a:t>	</a:t>
            </a:r>
          </a:p>
        </p:txBody>
      </p:sp>
      <p:sp>
        <p:nvSpPr>
          <p:cNvPr id="13" name="TextBox 12">
            <a:extLst>
              <a:ext uri="{FF2B5EF4-FFF2-40B4-BE49-F238E27FC236}">
                <a16:creationId xmlns:a16="http://schemas.microsoft.com/office/drawing/2014/main" id="{8C0F3531-8721-D6BB-2B0F-A46EC7DD5069}"/>
              </a:ext>
            </a:extLst>
          </p:cNvPr>
          <p:cNvSpPr txBox="1"/>
          <p:nvPr/>
        </p:nvSpPr>
        <p:spPr>
          <a:xfrm>
            <a:off x="373420" y="2438004"/>
            <a:ext cx="11132297" cy="369332"/>
          </a:xfrm>
          <a:prstGeom prst="rect">
            <a:avLst/>
          </a:prstGeom>
          <a:noFill/>
        </p:spPr>
        <p:txBody>
          <a:bodyPr wrap="square" rtlCol="0">
            <a:spAutoFit/>
          </a:bodyPr>
          <a:lstStyle/>
          <a:p>
            <a:r>
              <a:rPr lang="en-US" sz="1800" dirty="0">
                <a:solidFill>
                  <a:srgbClr val="221F1F"/>
                </a:solidFill>
                <a:latin typeface="Arial"/>
                <a:cs typeface="Arial"/>
              </a:rPr>
              <a:t>Copy your text here using the same font and size.</a:t>
            </a:r>
            <a:endParaRPr lang="en-US" dirty="0"/>
          </a:p>
        </p:txBody>
      </p:sp>
      <p:sp>
        <p:nvSpPr>
          <p:cNvPr id="16" name="object 13">
            <a:extLst>
              <a:ext uri="{FF2B5EF4-FFF2-40B4-BE49-F238E27FC236}">
                <a16:creationId xmlns:a16="http://schemas.microsoft.com/office/drawing/2014/main" id="{A78EEC5D-B984-9FFC-A051-6B2096EB0BFF}"/>
              </a:ext>
            </a:extLst>
          </p:cNvPr>
          <p:cNvSpPr txBox="1"/>
          <p:nvPr/>
        </p:nvSpPr>
        <p:spPr>
          <a:xfrm>
            <a:off x="1371600" y="3996972"/>
            <a:ext cx="8991600" cy="874598"/>
          </a:xfrm>
          <a:prstGeom prst="rect">
            <a:avLst/>
          </a:prstGeom>
        </p:spPr>
        <p:txBody>
          <a:bodyPr vert="horz" wrap="square" lIns="0" tIns="12700" rIns="0" bIns="0" rtlCol="0">
            <a:spAutoFit/>
          </a:bodyPr>
          <a:lstStyle/>
          <a:p>
            <a:pPr marL="298450" marR="5080" indent="-285750" algn="ctr">
              <a:spcBef>
                <a:spcPts val="120"/>
              </a:spcBef>
              <a:buFont typeface="Wingdings" panose="05000000000000000000" pitchFamily="2" charset="2"/>
              <a:buChar char="Ø"/>
            </a:pPr>
            <a:r>
              <a:rPr lang="en-US" sz="3200" dirty="0">
                <a:solidFill>
                  <a:srgbClr val="83276A"/>
                </a:solidFill>
                <a:effectLst>
                  <a:outerShdw blurRad="38100" dist="38100" dir="2700000" algn="tl">
                    <a:srgbClr val="000000">
                      <a:alpha val="43137"/>
                    </a:srgbClr>
                  </a:outerShdw>
                </a:effectLst>
                <a:latin typeface="Arial"/>
                <a:cs typeface="Arial"/>
              </a:rPr>
              <a:t>Evaluation of Existing Natural Dentition</a:t>
            </a:r>
            <a:br>
              <a:rPr lang="en-US" sz="2400" dirty="0">
                <a:solidFill>
                  <a:srgbClr val="221F1F"/>
                </a:solidFill>
                <a:latin typeface="Arial"/>
                <a:cs typeface="Arial"/>
              </a:rPr>
            </a:br>
            <a:endParaRPr lang="en-US" sz="2400" dirty="0">
              <a:latin typeface="Arial"/>
              <a:cs typeface="Arial"/>
            </a:endParaRPr>
          </a:p>
        </p:txBody>
      </p:sp>
      <p:sp>
        <p:nvSpPr>
          <p:cNvPr id="19" name="TextBox 18">
            <a:extLst>
              <a:ext uri="{FF2B5EF4-FFF2-40B4-BE49-F238E27FC236}">
                <a16:creationId xmlns:a16="http://schemas.microsoft.com/office/drawing/2014/main" id="{F526BDE0-F67E-290F-6BE8-31EC4437B7B9}"/>
              </a:ext>
            </a:extLst>
          </p:cNvPr>
          <p:cNvSpPr txBox="1"/>
          <p:nvPr/>
        </p:nvSpPr>
        <p:spPr>
          <a:xfrm>
            <a:off x="144460" y="4443295"/>
            <a:ext cx="11900539" cy="646331"/>
          </a:xfrm>
          <a:prstGeom prst="rect">
            <a:avLst/>
          </a:prstGeom>
          <a:noFill/>
        </p:spPr>
        <p:txBody>
          <a:bodyPr wrap="square" rtlCol="0">
            <a:spAutoFit/>
          </a:bodyPr>
          <a:lstStyle/>
          <a:p>
            <a:pPr algn="ctr"/>
            <a:r>
              <a:rPr lang="en-US" sz="1100" b="0" i="0" u="none" strike="noStrike" baseline="0" dirty="0">
                <a:solidFill>
                  <a:srgbClr val="000000"/>
                </a:solidFill>
                <a:latin typeface="Arial" panose="020B0604020202020204" pitchFamily="34" charset="0"/>
              </a:rPr>
              <a:t>Describe the evaluation of the existing natural dentition.</a:t>
            </a:r>
            <a:r>
              <a:rPr lang="en-US" sz="1800" b="0" i="0" u="none" strike="noStrike" baseline="0" dirty="0">
                <a:solidFill>
                  <a:srgbClr val="000000"/>
                </a:solidFill>
                <a:latin typeface="Arial" panose="020B0604020202020204" pitchFamily="34" charset="0"/>
              </a:rPr>
              <a:t>	</a:t>
            </a:r>
          </a:p>
          <a:p>
            <a:pPr algn="ctr"/>
            <a:r>
              <a:rPr lang="en-US" sz="1800" b="0" i="0" u="none" strike="noStrike" baseline="0" dirty="0">
                <a:solidFill>
                  <a:srgbClr val="000000"/>
                </a:solidFill>
                <a:latin typeface="Arial" panose="020B0604020202020204" pitchFamily="34" charset="0"/>
              </a:rPr>
              <a:t>	</a:t>
            </a:r>
          </a:p>
        </p:txBody>
      </p:sp>
      <p:sp>
        <p:nvSpPr>
          <p:cNvPr id="20" name="TextBox 19">
            <a:extLst>
              <a:ext uri="{FF2B5EF4-FFF2-40B4-BE49-F238E27FC236}">
                <a16:creationId xmlns:a16="http://schemas.microsoft.com/office/drawing/2014/main" id="{88990B6B-62D3-61F2-690B-0AA034169B26}"/>
              </a:ext>
            </a:extLst>
          </p:cNvPr>
          <p:cNvSpPr txBox="1"/>
          <p:nvPr/>
        </p:nvSpPr>
        <p:spPr>
          <a:xfrm>
            <a:off x="373420" y="4870319"/>
            <a:ext cx="11132297" cy="369332"/>
          </a:xfrm>
          <a:prstGeom prst="rect">
            <a:avLst/>
          </a:prstGeom>
          <a:noFill/>
        </p:spPr>
        <p:txBody>
          <a:bodyPr wrap="square" rtlCol="0">
            <a:spAutoFit/>
          </a:bodyPr>
          <a:lstStyle/>
          <a:p>
            <a:r>
              <a:rPr lang="en-US" sz="1800" dirty="0">
                <a:solidFill>
                  <a:srgbClr val="221F1F"/>
                </a:solidFill>
                <a:latin typeface="Arial"/>
                <a:cs typeface="Arial"/>
              </a:rPr>
              <a:t>Copy your text here using the same font and size.</a:t>
            </a:r>
            <a:endParaRPr lang="en-US" dirty="0"/>
          </a:p>
        </p:txBody>
      </p:sp>
    </p:spTree>
    <p:extLst>
      <p:ext uri="{BB962C8B-B14F-4D97-AF65-F5344CB8AC3E}">
        <p14:creationId xmlns:p14="http://schemas.microsoft.com/office/powerpoint/2010/main" val="3696080373"/>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331F2F-F172-E8EA-F702-22A0396DAAD5}"/>
            </a:ext>
          </a:extLst>
        </p:cNvPr>
        <p:cNvGrpSpPr/>
        <p:nvPr/>
      </p:nvGrpSpPr>
      <p:grpSpPr>
        <a:xfrm>
          <a:off x="0" y="0"/>
          <a:ext cx="0" cy="0"/>
          <a:chOff x="0" y="0"/>
          <a:chExt cx="0" cy="0"/>
        </a:xfrm>
      </p:grpSpPr>
      <p:grpSp>
        <p:nvGrpSpPr>
          <p:cNvPr id="3" name="object 3">
            <a:extLst>
              <a:ext uri="{FF2B5EF4-FFF2-40B4-BE49-F238E27FC236}">
                <a16:creationId xmlns:a16="http://schemas.microsoft.com/office/drawing/2014/main" id="{997E5D31-74F7-5868-0EF8-F3E68746F4A6}"/>
              </a:ext>
            </a:extLst>
          </p:cNvPr>
          <p:cNvGrpSpPr/>
          <p:nvPr/>
        </p:nvGrpSpPr>
        <p:grpSpPr>
          <a:xfrm>
            <a:off x="0" y="0"/>
            <a:ext cx="12189460" cy="1392555"/>
            <a:chOff x="0" y="0"/>
            <a:chExt cx="12189460" cy="1392555"/>
          </a:xfrm>
        </p:grpSpPr>
        <p:sp>
          <p:nvSpPr>
            <p:cNvPr id="4" name="object 4">
              <a:extLst>
                <a:ext uri="{FF2B5EF4-FFF2-40B4-BE49-F238E27FC236}">
                  <a16:creationId xmlns:a16="http://schemas.microsoft.com/office/drawing/2014/main" id="{8951CBCF-FFD3-6BA1-FEEC-0A26B86FDF97}"/>
                </a:ext>
              </a:extLst>
            </p:cNvPr>
            <p:cNvSpPr/>
            <p:nvPr/>
          </p:nvSpPr>
          <p:spPr>
            <a:xfrm>
              <a:off x="0" y="0"/>
              <a:ext cx="12189460" cy="1375410"/>
            </a:xfrm>
            <a:custGeom>
              <a:avLst/>
              <a:gdLst/>
              <a:ahLst/>
              <a:cxnLst/>
              <a:rect l="l" t="t" r="r" b="b"/>
              <a:pathLst>
                <a:path w="12189460" h="1375410">
                  <a:moveTo>
                    <a:pt x="12188952" y="0"/>
                  </a:moveTo>
                  <a:lnTo>
                    <a:pt x="10822457" y="0"/>
                  </a:lnTo>
                  <a:lnTo>
                    <a:pt x="0" y="0"/>
                  </a:lnTo>
                  <a:lnTo>
                    <a:pt x="0" y="226783"/>
                  </a:lnTo>
                  <a:lnTo>
                    <a:pt x="10822457" y="226783"/>
                  </a:lnTo>
                  <a:lnTo>
                    <a:pt x="10822457" y="1375003"/>
                  </a:lnTo>
                  <a:lnTo>
                    <a:pt x="12188952" y="1375003"/>
                  </a:lnTo>
                  <a:lnTo>
                    <a:pt x="12188952" y="226783"/>
                  </a:lnTo>
                  <a:lnTo>
                    <a:pt x="12188952" y="0"/>
                  </a:lnTo>
                  <a:close/>
                </a:path>
              </a:pathLst>
            </a:custGeom>
            <a:solidFill>
              <a:srgbClr val="007699"/>
            </a:solidFill>
          </p:spPr>
          <p:txBody>
            <a:bodyPr wrap="square" lIns="0" tIns="0" rIns="0" bIns="0" rtlCol="0"/>
            <a:lstStyle/>
            <a:p>
              <a:endParaRPr/>
            </a:p>
          </p:txBody>
        </p:sp>
        <p:sp>
          <p:nvSpPr>
            <p:cNvPr id="5" name="object 5">
              <a:extLst>
                <a:ext uri="{FF2B5EF4-FFF2-40B4-BE49-F238E27FC236}">
                  <a16:creationId xmlns:a16="http://schemas.microsoft.com/office/drawing/2014/main" id="{28AC891F-7257-73E7-B714-055E1FEE2241}"/>
                </a:ext>
              </a:extLst>
            </p:cNvPr>
            <p:cNvSpPr/>
            <p:nvPr/>
          </p:nvSpPr>
          <p:spPr>
            <a:xfrm>
              <a:off x="10822457" y="1368653"/>
              <a:ext cx="1366520" cy="12700"/>
            </a:xfrm>
            <a:custGeom>
              <a:avLst/>
              <a:gdLst/>
              <a:ahLst/>
              <a:cxnLst/>
              <a:rect l="l" t="t" r="r" b="b"/>
              <a:pathLst>
                <a:path w="1366520" h="12700">
                  <a:moveTo>
                    <a:pt x="0" y="12700"/>
                  </a:moveTo>
                  <a:lnTo>
                    <a:pt x="1366494" y="12700"/>
                  </a:lnTo>
                  <a:lnTo>
                    <a:pt x="1366494" y="0"/>
                  </a:lnTo>
                  <a:lnTo>
                    <a:pt x="0" y="0"/>
                  </a:lnTo>
                  <a:lnTo>
                    <a:pt x="0" y="12700"/>
                  </a:lnTo>
                  <a:close/>
                </a:path>
              </a:pathLst>
            </a:custGeom>
            <a:solidFill>
              <a:srgbClr val="FFFFFF"/>
            </a:solidFill>
          </p:spPr>
          <p:txBody>
            <a:bodyPr wrap="square" lIns="0" tIns="0" rIns="0" bIns="0" rtlCol="0"/>
            <a:lstStyle/>
            <a:p>
              <a:endParaRPr/>
            </a:p>
          </p:txBody>
        </p:sp>
        <p:sp>
          <p:nvSpPr>
            <p:cNvPr id="6" name="object 6">
              <a:extLst>
                <a:ext uri="{FF2B5EF4-FFF2-40B4-BE49-F238E27FC236}">
                  <a16:creationId xmlns:a16="http://schemas.microsoft.com/office/drawing/2014/main" id="{59231978-3A2C-C3BC-6B03-B5619FE19857}"/>
                </a:ext>
              </a:extLst>
            </p:cNvPr>
            <p:cNvSpPr/>
            <p:nvPr/>
          </p:nvSpPr>
          <p:spPr>
            <a:xfrm>
              <a:off x="10822457" y="0"/>
              <a:ext cx="0" cy="1375410"/>
            </a:xfrm>
            <a:custGeom>
              <a:avLst/>
              <a:gdLst/>
              <a:ahLst/>
              <a:cxnLst/>
              <a:rect l="l" t="t" r="r" b="b"/>
              <a:pathLst>
                <a:path h="1375410">
                  <a:moveTo>
                    <a:pt x="0" y="0"/>
                  </a:moveTo>
                  <a:lnTo>
                    <a:pt x="0" y="1375003"/>
                  </a:lnTo>
                </a:path>
              </a:pathLst>
            </a:custGeom>
            <a:ln w="12700">
              <a:solidFill>
                <a:srgbClr val="FFFFFF"/>
              </a:solidFill>
            </a:ln>
          </p:spPr>
          <p:txBody>
            <a:bodyPr wrap="square" lIns="0" tIns="0" rIns="0" bIns="0" rtlCol="0"/>
            <a:lstStyle/>
            <a:p>
              <a:endParaRPr/>
            </a:p>
          </p:txBody>
        </p:sp>
        <p:sp>
          <p:nvSpPr>
            <p:cNvPr id="7" name="object 7">
              <a:extLst>
                <a:ext uri="{FF2B5EF4-FFF2-40B4-BE49-F238E27FC236}">
                  <a16:creationId xmlns:a16="http://schemas.microsoft.com/office/drawing/2014/main" id="{E46460B8-857B-A013-944A-833D609D771F}"/>
                </a:ext>
              </a:extLst>
            </p:cNvPr>
            <p:cNvSpPr/>
            <p:nvPr/>
          </p:nvSpPr>
          <p:spPr>
            <a:xfrm>
              <a:off x="10822461" y="8511"/>
              <a:ext cx="1366520" cy="1366520"/>
            </a:xfrm>
            <a:custGeom>
              <a:avLst/>
              <a:gdLst/>
              <a:ahLst/>
              <a:cxnLst/>
              <a:rect l="l" t="t" r="r" b="b"/>
              <a:pathLst>
                <a:path w="1366520" h="1366520">
                  <a:moveTo>
                    <a:pt x="1366494" y="0"/>
                  </a:moveTo>
                  <a:lnTo>
                    <a:pt x="0" y="1366494"/>
                  </a:lnTo>
                  <a:lnTo>
                    <a:pt x="1366494" y="1366494"/>
                  </a:lnTo>
                  <a:lnTo>
                    <a:pt x="1366494" y="0"/>
                  </a:lnTo>
                  <a:close/>
                </a:path>
              </a:pathLst>
            </a:custGeom>
            <a:solidFill>
              <a:srgbClr val="004E66"/>
            </a:solidFill>
          </p:spPr>
          <p:txBody>
            <a:bodyPr wrap="square" lIns="0" tIns="0" rIns="0" bIns="0" rtlCol="0"/>
            <a:lstStyle/>
            <a:p>
              <a:endParaRPr/>
            </a:p>
          </p:txBody>
        </p:sp>
        <p:sp>
          <p:nvSpPr>
            <p:cNvPr id="8" name="object 8">
              <a:extLst>
                <a:ext uri="{FF2B5EF4-FFF2-40B4-BE49-F238E27FC236}">
                  <a16:creationId xmlns:a16="http://schemas.microsoft.com/office/drawing/2014/main" id="{F39C497E-05E9-ECB9-C6EB-6560D1D54A40}"/>
                </a:ext>
              </a:extLst>
            </p:cNvPr>
            <p:cNvSpPr/>
            <p:nvPr/>
          </p:nvSpPr>
          <p:spPr>
            <a:xfrm>
              <a:off x="0" y="1275626"/>
              <a:ext cx="2957195" cy="116839"/>
            </a:xfrm>
            <a:custGeom>
              <a:avLst/>
              <a:gdLst/>
              <a:ahLst/>
              <a:cxnLst/>
              <a:rect l="l" t="t" r="r" b="b"/>
              <a:pathLst>
                <a:path w="2957195" h="116840">
                  <a:moveTo>
                    <a:pt x="0" y="116649"/>
                  </a:moveTo>
                  <a:lnTo>
                    <a:pt x="2956941" y="116649"/>
                  </a:lnTo>
                  <a:lnTo>
                    <a:pt x="2956941" y="0"/>
                  </a:lnTo>
                  <a:lnTo>
                    <a:pt x="0" y="0"/>
                  </a:lnTo>
                  <a:lnTo>
                    <a:pt x="0" y="116649"/>
                  </a:lnTo>
                  <a:close/>
                </a:path>
              </a:pathLst>
            </a:custGeom>
            <a:solidFill>
              <a:srgbClr val="007198"/>
            </a:solidFill>
          </p:spPr>
          <p:txBody>
            <a:bodyPr wrap="square" lIns="0" tIns="0" rIns="0" bIns="0" rtlCol="0"/>
            <a:lstStyle/>
            <a:p>
              <a:endParaRPr/>
            </a:p>
          </p:txBody>
        </p:sp>
        <p:sp>
          <p:nvSpPr>
            <p:cNvPr id="9" name="object 9">
              <a:extLst>
                <a:ext uri="{FF2B5EF4-FFF2-40B4-BE49-F238E27FC236}">
                  <a16:creationId xmlns:a16="http://schemas.microsoft.com/office/drawing/2014/main" id="{557B7CB8-7453-250E-6E08-C72C86C1D7AB}"/>
                </a:ext>
              </a:extLst>
            </p:cNvPr>
            <p:cNvSpPr/>
            <p:nvPr/>
          </p:nvSpPr>
          <p:spPr>
            <a:xfrm>
              <a:off x="2956941" y="1275626"/>
              <a:ext cx="3044190" cy="116839"/>
            </a:xfrm>
            <a:custGeom>
              <a:avLst/>
              <a:gdLst/>
              <a:ahLst/>
              <a:cxnLst/>
              <a:rect l="l" t="t" r="r" b="b"/>
              <a:pathLst>
                <a:path w="3044190" h="116840">
                  <a:moveTo>
                    <a:pt x="0" y="116649"/>
                  </a:moveTo>
                  <a:lnTo>
                    <a:pt x="3043745" y="116649"/>
                  </a:lnTo>
                  <a:lnTo>
                    <a:pt x="3043745" y="0"/>
                  </a:lnTo>
                  <a:lnTo>
                    <a:pt x="0" y="0"/>
                  </a:lnTo>
                  <a:lnTo>
                    <a:pt x="0" y="116649"/>
                  </a:lnTo>
                  <a:close/>
                </a:path>
              </a:pathLst>
            </a:custGeom>
            <a:solidFill>
              <a:srgbClr val="83276A"/>
            </a:solidFill>
          </p:spPr>
          <p:txBody>
            <a:bodyPr wrap="square" lIns="0" tIns="0" rIns="0" bIns="0" rtlCol="0"/>
            <a:lstStyle/>
            <a:p>
              <a:endParaRPr/>
            </a:p>
          </p:txBody>
        </p:sp>
        <p:sp>
          <p:nvSpPr>
            <p:cNvPr id="10" name="object 10">
              <a:extLst>
                <a:ext uri="{FF2B5EF4-FFF2-40B4-BE49-F238E27FC236}">
                  <a16:creationId xmlns:a16="http://schemas.microsoft.com/office/drawing/2014/main" id="{8168772F-0DB2-609B-5BE5-E3E5ED2DD635}"/>
                </a:ext>
              </a:extLst>
            </p:cNvPr>
            <p:cNvSpPr/>
            <p:nvPr/>
          </p:nvSpPr>
          <p:spPr>
            <a:xfrm>
              <a:off x="6000686" y="1275626"/>
              <a:ext cx="3357245" cy="116839"/>
            </a:xfrm>
            <a:custGeom>
              <a:avLst/>
              <a:gdLst/>
              <a:ahLst/>
              <a:cxnLst/>
              <a:rect l="l" t="t" r="r" b="b"/>
              <a:pathLst>
                <a:path w="3357245" h="116840">
                  <a:moveTo>
                    <a:pt x="0" y="116649"/>
                  </a:moveTo>
                  <a:lnTo>
                    <a:pt x="3356749" y="116649"/>
                  </a:lnTo>
                  <a:lnTo>
                    <a:pt x="3356749" y="0"/>
                  </a:lnTo>
                  <a:lnTo>
                    <a:pt x="0" y="0"/>
                  </a:lnTo>
                  <a:lnTo>
                    <a:pt x="0" y="116649"/>
                  </a:lnTo>
                  <a:close/>
                </a:path>
              </a:pathLst>
            </a:custGeom>
            <a:solidFill>
              <a:srgbClr val="033B6A"/>
            </a:solidFill>
          </p:spPr>
          <p:txBody>
            <a:bodyPr wrap="square" lIns="0" tIns="0" rIns="0" bIns="0" rtlCol="0"/>
            <a:lstStyle/>
            <a:p>
              <a:endParaRPr/>
            </a:p>
          </p:txBody>
        </p:sp>
        <p:sp>
          <p:nvSpPr>
            <p:cNvPr id="11" name="object 11">
              <a:extLst>
                <a:ext uri="{FF2B5EF4-FFF2-40B4-BE49-F238E27FC236}">
                  <a16:creationId xmlns:a16="http://schemas.microsoft.com/office/drawing/2014/main" id="{B853DCB9-01DA-45F8-2CFE-A272AE4E4BC0}"/>
                </a:ext>
              </a:extLst>
            </p:cNvPr>
            <p:cNvSpPr/>
            <p:nvPr/>
          </p:nvSpPr>
          <p:spPr>
            <a:xfrm>
              <a:off x="9357436" y="1275626"/>
              <a:ext cx="2832100" cy="116839"/>
            </a:xfrm>
            <a:custGeom>
              <a:avLst/>
              <a:gdLst/>
              <a:ahLst/>
              <a:cxnLst/>
              <a:rect l="l" t="t" r="r" b="b"/>
              <a:pathLst>
                <a:path w="2832100" h="116840">
                  <a:moveTo>
                    <a:pt x="2831515" y="0"/>
                  </a:moveTo>
                  <a:lnTo>
                    <a:pt x="0" y="0"/>
                  </a:lnTo>
                  <a:lnTo>
                    <a:pt x="0" y="116649"/>
                  </a:lnTo>
                  <a:lnTo>
                    <a:pt x="2831515" y="116649"/>
                  </a:lnTo>
                  <a:lnTo>
                    <a:pt x="2831515" y="0"/>
                  </a:lnTo>
                  <a:close/>
                </a:path>
              </a:pathLst>
            </a:custGeom>
            <a:solidFill>
              <a:srgbClr val="1F6A84"/>
            </a:solidFill>
          </p:spPr>
          <p:txBody>
            <a:bodyPr wrap="square" lIns="0" tIns="0" rIns="0" bIns="0" rtlCol="0"/>
            <a:lstStyle/>
            <a:p>
              <a:endParaRPr/>
            </a:p>
          </p:txBody>
        </p:sp>
        <p:pic>
          <p:nvPicPr>
            <p:cNvPr id="12" name="object 12">
              <a:extLst>
                <a:ext uri="{FF2B5EF4-FFF2-40B4-BE49-F238E27FC236}">
                  <a16:creationId xmlns:a16="http://schemas.microsoft.com/office/drawing/2014/main" id="{D4539DA0-A54B-5ACD-159B-F99BFA5A1CE5}"/>
                </a:ext>
              </a:extLst>
            </p:cNvPr>
            <p:cNvPicPr/>
            <p:nvPr/>
          </p:nvPicPr>
          <p:blipFill>
            <a:blip r:embed="rId2" cstate="print"/>
            <a:stretch>
              <a:fillRect/>
            </a:stretch>
          </p:blipFill>
          <p:spPr>
            <a:xfrm>
              <a:off x="577773" y="266509"/>
              <a:ext cx="1845106" cy="917575"/>
            </a:xfrm>
            <a:prstGeom prst="rect">
              <a:avLst/>
            </a:prstGeom>
          </p:spPr>
        </p:pic>
      </p:grpSp>
      <p:sp>
        <p:nvSpPr>
          <p:cNvPr id="14" name="object 14">
            <a:extLst>
              <a:ext uri="{FF2B5EF4-FFF2-40B4-BE49-F238E27FC236}">
                <a16:creationId xmlns:a16="http://schemas.microsoft.com/office/drawing/2014/main" id="{0A6CEA68-EE45-6A03-DCFD-2CC09854079D}"/>
              </a:ext>
            </a:extLst>
          </p:cNvPr>
          <p:cNvSpPr txBox="1">
            <a:spLocks noGrp="1"/>
          </p:cNvSpPr>
          <p:nvPr>
            <p:ph type="ftr" sz="quarter" idx="5"/>
          </p:nvPr>
        </p:nvSpPr>
        <p:spPr>
          <a:xfrm>
            <a:off x="4038212" y="6622993"/>
            <a:ext cx="4113033" cy="205184"/>
          </a:xfrm>
          <a:prstGeom prst="rect">
            <a:avLst/>
          </a:prstGeom>
        </p:spPr>
        <p:txBody>
          <a:bodyPr vert="horz" wrap="square" lIns="0" tIns="0" rIns="0" bIns="0" rtlCol="0">
            <a:spAutoFit/>
          </a:bodyPr>
          <a:lstStyle/>
          <a:p>
            <a:pPr marL="12700">
              <a:lnSpc>
                <a:spcPts val="1645"/>
              </a:lnSpc>
            </a:pPr>
            <a:r>
              <a:rPr lang="en-US" dirty="0"/>
              <a:t>2027</a:t>
            </a:r>
            <a:r>
              <a:rPr lang="en-US" spc="360" dirty="0"/>
              <a:t> </a:t>
            </a:r>
            <a:r>
              <a:rPr dirty="0"/>
              <a:t>|</a:t>
            </a:r>
            <a:r>
              <a:rPr spc="310" dirty="0"/>
              <a:t> </a:t>
            </a:r>
            <a:r>
              <a:rPr dirty="0"/>
              <a:t>American</a:t>
            </a:r>
            <a:r>
              <a:rPr spc="-70" dirty="0"/>
              <a:t> </a:t>
            </a:r>
            <a:r>
              <a:rPr dirty="0"/>
              <a:t>Academy</a:t>
            </a:r>
            <a:r>
              <a:rPr spc="-10" dirty="0"/>
              <a:t> </a:t>
            </a:r>
            <a:r>
              <a:rPr dirty="0"/>
              <a:t>of</a:t>
            </a:r>
            <a:r>
              <a:rPr spc="-10" dirty="0"/>
              <a:t> </a:t>
            </a:r>
            <a:r>
              <a:rPr dirty="0"/>
              <a:t>Implant</a:t>
            </a:r>
            <a:r>
              <a:rPr spc="-15" dirty="0"/>
              <a:t> </a:t>
            </a:r>
            <a:r>
              <a:rPr dirty="0"/>
              <a:t>Dentistry</a:t>
            </a:r>
            <a:r>
              <a:rPr spc="365" dirty="0"/>
              <a:t> </a:t>
            </a:r>
            <a:endParaRPr spc="-50" dirty="0"/>
          </a:p>
        </p:txBody>
      </p:sp>
      <p:sp>
        <p:nvSpPr>
          <p:cNvPr id="15" name="object 2">
            <a:extLst>
              <a:ext uri="{FF2B5EF4-FFF2-40B4-BE49-F238E27FC236}">
                <a16:creationId xmlns:a16="http://schemas.microsoft.com/office/drawing/2014/main" id="{9751B4F6-304F-76BC-E8C6-76A98CA16154}"/>
              </a:ext>
            </a:extLst>
          </p:cNvPr>
          <p:cNvSpPr txBox="1">
            <a:spLocks/>
          </p:cNvSpPr>
          <p:nvPr/>
        </p:nvSpPr>
        <p:spPr>
          <a:xfrm>
            <a:off x="2956941" y="530889"/>
            <a:ext cx="10130563" cy="443711"/>
          </a:xfrm>
          <a:prstGeom prst="rect">
            <a:avLst/>
          </a:prstGeom>
        </p:spPr>
        <p:txBody>
          <a:bodyPr vert="horz" wrap="square" lIns="0" tIns="12700" rIns="0" bIns="0" rtlCol="0">
            <a:spAutoFit/>
          </a:bodyPr>
          <a:lstStyle>
            <a:lvl1pPr>
              <a:defRPr sz="2900" b="1" i="0">
                <a:solidFill>
                  <a:srgbClr val="00589D"/>
                </a:solidFill>
                <a:latin typeface="Arial"/>
                <a:ea typeface="+mj-ea"/>
                <a:cs typeface="Arial"/>
              </a:defRPr>
            </a:lvl1pPr>
          </a:lstStyle>
          <a:p>
            <a:pPr marL="19050">
              <a:spcBef>
                <a:spcPts val="100"/>
              </a:spcBef>
            </a:pPr>
            <a:r>
              <a:rPr lang="en-US" sz="2800" dirty="0">
                <a:solidFill>
                  <a:srgbClr val="007198"/>
                </a:solidFill>
              </a:rPr>
              <a:t>Candidate Number: </a:t>
            </a:r>
            <a:r>
              <a:rPr lang="en-US" sz="2800" dirty="0">
                <a:solidFill>
                  <a:srgbClr val="83276A"/>
                </a:solidFill>
              </a:rPr>
              <a:t>{Candidate number}</a:t>
            </a:r>
          </a:p>
        </p:txBody>
      </p:sp>
      <p:sp>
        <p:nvSpPr>
          <p:cNvPr id="17" name="object 13">
            <a:extLst>
              <a:ext uri="{FF2B5EF4-FFF2-40B4-BE49-F238E27FC236}">
                <a16:creationId xmlns:a16="http://schemas.microsoft.com/office/drawing/2014/main" id="{A3E75AA2-400F-6590-9A5F-E26F93A908B3}"/>
              </a:ext>
            </a:extLst>
          </p:cNvPr>
          <p:cNvSpPr txBox="1"/>
          <p:nvPr/>
        </p:nvSpPr>
        <p:spPr>
          <a:xfrm>
            <a:off x="1295400" y="1458219"/>
            <a:ext cx="8991600" cy="874598"/>
          </a:xfrm>
          <a:prstGeom prst="rect">
            <a:avLst/>
          </a:prstGeom>
        </p:spPr>
        <p:txBody>
          <a:bodyPr vert="horz" wrap="square" lIns="0" tIns="12700" rIns="0" bIns="0" rtlCol="0">
            <a:spAutoFit/>
          </a:bodyPr>
          <a:lstStyle/>
          <a:p>
            <a:pPr marL="298450" marR="5080" indent="-285750" algn="ctr">
              <a:spcBef>
                <a:spcPts val="120"/>
              </a:spcBef>
              <a:buFont typeface="Wingdings" panose="05000000000000000000" pitchFamily="2" charset="2"/>
              <a:buChar char="Ø"/>
            </a:pPr>
            <a:r>
              <a:rPr lang="en-US" sz="3200" dirty="0" err="1">
                <a:solidFill>
                  <a:srgbClr val="83276A"/>
                </a:solidFill>
                <a:effectLst>
                  <a:outerShdw blurRad="38100" dist="38100" dir="2700000" algn="tl">
                    <a:srgbClr val="000000">
                      <a:alpha val="43137"/>
                    </a:srgbClr>
                  </a:outerShdw>
                </a:effectLst>
                <a:latin typeface="Arial"/>
                <a:cs typeface="Arial"/>
              </a:rPr>
              <a:t>Interarch</a:t>
            </a:r>
            <a:r>
              <a:rPr lang="en-US" sz="3200" dirty="0">
                <a:solidFill>
                  <a:srgbClr val="83276A"/>
                </a:solidFill>
                <a:effectLst>
                  <a:outerShdw blurRad="38100" dist="38100" dir="2700000" algn="tl">
                    <a:srgbClr val="000000">
                      <a:alpha val="43137"/>
                    </a:srgbClr>
                  </a:outerShdw>
                </a:effectLst>
                <a:latin typeface="Arial"/>
                <a:cs typeface="Arial"/>
              </a:rPr>
              <a:t> Relationship</a:t>
            </a:r>
            <a:br>
              <a:rPr lang="en-US" sz="2400" dirty="0">
                <a:solidFill>
                  <a:srgbClr val="221F1F"/>
                </a:solidFill>
                <a:latin typeface="Arial"/>
                <a:cs typeface="Arial"/>
              </a:rPr>
            </a:br>
            <a:endParaRPr lang="en-US" sz="2400" dirty="0">
              <a:latin typeface="Arial"/>
              <a:cs typeface="Arial"/>
            </a:endParaRPr>
          </a:p>
        </p:txBody>
      </p:sp>
      <p:sp>
        <p:nvSpPr>
          <p:cNvPr id="2" name="TextBox 1">
            <a:extLst>
              <a:ext uri="{FF2B5EF4-FFF2-40B4-BE49-F238E27FC236}">
                <a16:creationId xmlns:a16="http://schemas.microsoft.com/office/drawing/2014/main" id="{07DF5E6F-B954-4A05-2513-457CEBBC0CEA}"/>
              </a:ext>
            </a:extLst>
          </p:cNvPr>
          <p:cNvSpPr txBox="1"/>
          <p:nvPr/>
        </p:nvSpPr>
        <p:spPr>
          <a:xfrm>
            <a:off x="62861" y="1963485"/>
            <a:ext cx="11900539" cy="646331"/>
          </a:xfrm>
          <a:prstGeom prst="rect">
            <a:avLst/>
          </a:prstGeom>
          <a:noFill/>
        </p:spPr>
        <p:txBody>
          <a:bodyPr wrap="square" rtlCol="0">
            <a:spAutoFit/>
          </a:bodyPr>
          <a:lstStyle/>
          <a:p>
            <a:pPr algn="ctr"/>
            <a:r>
              <a:rPr lang="en-US" sz="1100" dirty="0">
                <a:solidFill>
                  <a:srgbClr val="000000"/>
                </a:solidFill>
                <a:latin typeface="Arial" panose="020B0604020202020204" pitchFamily="34" charset="0"/>
              </a:rPr>
              <a:t>Describe the </a:t>
            </a:r>
            <a:r>
              <a:rPr lang="en-US" sz="1100" dirty="0" err="1">
                <a:solidFill>
                  <a:srgbClr val="000000"/>
                </a:solidFill>
                <a:latin typeface="Arial" panose="020B0604020202020204" pitchFamily="34" charset="0"/>
              </a:rPr>
              <a:t>interarch</a:t>
            </a:r>
            <a:r>
              <a:rPr lang="en-US" sz="1100" dirty="0">
                <a:solidFill>
                  <a:srgbClr val="000000"/>
                </a:solidFill>
                <a:latin typeface="Arial" panose="020B0604020202020204" pitchFamily="34" charset="0"/>
              </a:rPr>
              <a:t> relationship</a:t>
            </a:r>
            <a:r>
              <a:rPr lang="en-US" sz="1100" b="0" i="0" u="none" strike="noStrike" baseline="0" dirty="0">
                <a:solidFill>
                  <a:srgbClr val="000000"/>
                </a:solidFill>
                <a:latin typeface="Arial" panose="020B0604020202020204" pitchFamily="34" charset="0"/>
              </a:rPr>
              <a:t>.</a:t>
            </a:r>
            <a:r>
              <a:rPr lang="en-US" sz="1800" b="0" i="0" u="none" strike="noStrike" baseline="0" dirty="0">
                <a:solidFill>
                  <a:srgbClr val="000000"/>
                </a:solidFill>
                <a:latin typeface="Arial" panose="020B0604020202020204" pitchFamily="34" charset="0"/>
              </a:rPr>
              <a:t>	</a:t>
            </a:r>
          </a:p>
          <a:p>
            <a:pPr algn="ctr"/>
            <a:r>
              <a:rPr lang="en-US" sz="1800" b="0" i="0" u="none" strike="noStrike" baseline="0" dirty="0">
                <a:solidFill>
                  <a:srgbClr val="000000"/>
                </a:solidFill>
                <a:latin typeface="Arial" panose="020B0604020202020204" pitchFamily="34" charset="0"/>
              </a:rPr>
              <a:t>	</a:t>
            </a:r>
          </a:p>
        </p:txBody>
      </p:sp>
      <p:sp>
        <p:nvSpPr>
          <p:cNvPr id="13" name="TextBox 12">
            <a:extLst>
              <a:ext uri="{FF2B5EF4-FFF2-40B4-BE49-F238E27FC236}">
                <a16:creationId xmlns:a16="http://schemas.microsoft.com/office/drawing/2014/main" id="{3279C6FB-2457-E32D-005D-8D47CDB66F4F}"/>
              </a:ext>
            </a:extLst>
          </p:cNvPr>
          <p:cNvSpPr txBox="1"/>
          <p:nvPr/>
        </p:nvSpPr>
        <p:spPr>
          <a:xfrm>
            <a:off x="373420" y="2438004"/>
            <a:ext cx="11132297" cy="369332"/>
          </a:xfrm>
          <a:prstGeom prst="rect">
            <a:avLst/>
          </a:prstGeom>
          <a:noFill/>
        </p:spPr>
        <p:txBody>
          <a:bodyPr wrap="square" rtlCol="0">
            <a:spAutoFit/>
          </a:bodyPr>
          <a:lstStyle/>
          <a:p>
            <a:r>
              <a:rPr lang="en-US" sz="1800" dirty="0">
                <a:solidFill>
                  <a:srgbClr val="221F1F"/>
                </a:solidFill>
                <a:latin typeface="Arial"/>
                <a:cs typeface="Arial"/>
              </a:rPr>
              <a:t>Copy your text here using the same font and size.</a:t>
            </a:r>
            <a:endParaRPr lang="en-US" dirty="0"/>
          </a:p>
        </p:txBody>
      </p:sp>
      <p:sp>
        <p:nvSpPr>
          <p:cNvPr id="16" name="object 13">
            <a:extLst>
              <a:ext uri="{FF2B5EF4-FFF2-40B4-BE49-F238E27FC236}">
                <a16:creationId xmlns:a16="http://schemas.microsoft.com/office/drawing/2014/main" id="{4A17BF7C-3A2A-2C11-6D0B-164E478100F3}"/>
              </a:ext>
            </a:extLst>
          </p:cNvPr>
          <p:cNvSpPr txBox="1"/>
          <p:nvPr/>
        </p:nvSpPr>
        <p:spPr>
          <a:xfrm>
            <a:off x="1371600" y="3996972"/>
            <a:ext cx="8991600" cy="874598"/>
          </a:xfrm>
          <a:prstGeom prst="rect">
            <a:avLst/>
          </a:prstGeom>
        </p:spPr>
        <p:txBody>
          <a:bodyPr vert="horz" wrap="square" lIns="0" tIns="12700" rIns="0" bIns="0" rtlCol="0">
            <a:spAutoFit/>
          </a:bodyPr>
          <a:lstStyle/>
          <a:p>
            <a:pPr marL="298450" marR="5080" indent="-285750" algn="ctr">
              <a:spcBef>
                <a:spcPts val="120"/>
              </a:spcBef>
              <a:buFont typeface="Wingdings" panose="05000000000000000000" pitchFamily="2" charset="2"/>
              <a:buChar char="Ø"/>
            </a:pPr>
            <a:r>
              <a:rPr lang="en-US" sz="3200" dirty="0">
                <a:solidFill>
                  <a:srgbClr val="83276A"/>
                </a:solidFill>
                <a:effectLst>
                  <a:outerShdw blurRad="38100" dist="38100" dir="2700000" algn="tl">
                    <a:srgbClr val="000000">
                      <a:alpha val="43137"/>
                    </a:srgbClr>
                  </a:outerShdw>
                </a:effectLst>
                <a:latin typeface="Arial"/>
                <a:cs typeface="Arial"/>
              </a:rPr>
              <a:t>Evaluation of Edentulous Ridge</a:t>
            </a:r>
            <a:br>
              <a:rPr lang="en-US" sz="2400" dirty="0">
                <a:solidFill>
                  <a:srgbClr val="221F1F"/>
                </a:solidFill>
                <a:latin typeface="Arial"/>
                <a:cs typeface="Arial"/>
              </a:rPr>
            </a:br>
            <a:endParaRPr lang="en-US" sz="2400" dirty="0">
              <a:latin typeface="Arial"/>
              <a:cs typeface="Arial"/>
            </a:endParaRPr>
          </a:p>
        </p:txBody>
      </p:sp>
      <p:sp>
        <p:nvSpPr>
          <p:cNvPr id="19" name="TextBox 18">
            <a:extLst>
              <a:ext uri="{FF2B5EF4-FFF2-40B4-BE49-F238E27FC236}">
                <a16:creationId xmlns:a16="http://schemas.microsoft.com/office/drawing/2014/main" id="{52127366-1AD9-EA3B-A355-86FF9217E034}"/>
              </a:ext>
            </a:extLst>
          </p:cNvPr>
          <p:cNvSpPr txBox="1"/>
          <p:nvPr/>
        </p:nvSpPr>
        <p:spPr>
          <a:xfrm>
            <a:off x="144460" y="4443295"/>
            <a:ext cx="11900539" cy="646331"/>
          </a:xfrm>
          <a:prstGeom prst="rect">
            <a:avLst/>
          </a:prstGeom>
          <a:noFill/>
        </p:spPr>
        <p:txBody>
          <a:bodyPr wrap="square" rtlCol="0">
            <a:spAutoFit/>
          </a:bodyPr>
          <a:lstStyle/>
          <a:p>
            <a:pPr algn="ctr"/>
            <a:r>
              <a:rPr lang="en-US" sz="1100" b="0" i="0" u="none" strike="noStrike" baseline="0" dirty="0">
                <a:solidFill>
                  <a:srgbClr val="000000"/>
                </a:solidFill>
                <a:latin typeface="Arial" panose="020B0604020202020204" pitchFamily="34" charset="0"/>
              </a:rPr>
              <a:t>Describe the evaluation of the edentulous ridge.</a:t>
            </a:r>
            <a:r>
              <a:rPr lang="en-US" sz="1800" b="0" i="0" u="none" strike="noStrike" baseline="0" dirty="0">
                <a:solidFill>
                  <a:srgbClr val="000000"/>
                </a:solidFill>
                <a:latin typeface="Arial" panose="020B0604020202020204" pitchFamily="34" charset="0"/>
              </a:rPr>
              <a:t>	</a:t>
            </a:r>
          </a:p>
          <a:p>
            <a:pPr algn="ctr"/>
            <a:r>
              <a:rPr lang="en-US" sz="1800" b="0" i="0" u="none" strike="noStrike" baseline="0" dirty="0">
                <a:solidFill>
                  <a:srgbClr val="000000"/>
                </a:solidFill>
                <a:latin typeface="Arial" panose="020B0604020202020204" pitchFamily="34" charset="0"/>
              </a:rPr>
              <a:t>	</a:t>
            </a:r>
          </a:p>
        </p:txBody>
      </p:sp>
      <p:sp>
        <p:nvSpPr>
          <p:cNvPr id="20" name="TextBox 19">
            <a:extLst>
              <a:ext uri="{FF2B5EF4-FFF2-40B4-BE49-F238E27FC236}">
                <a16:creationId xmlns:a16="http://schemas.microsoft.com/office/drawing/2014/main" id="{756D7AA0-BC91-0AA6-40C9-CD746F41B129}"/>
              </a:ext>
            </a:extLst>
          </p:cNvPr>
          <p:cNvSpPr txBox="1"/>
          <p:nvPr/>
        </p:nvSpPr>
        <p:spPr>
          <a:xfrm>
            <a:off x="373420" y="4870319"/>
            <a:ext cx="11132297" cy="369332"/>
          </a:xfrm>
          <a:prstGeom prst="rect">
            <a:avLst/>
          </a:prstGeom>
          <a:noFill/>
        </p:spPr>
        <p:txBody>
          <a:bodyPr wrap="square" rtlCol="0">
            <a:spAutoFit/>
          </a:bodyPr>
          <a:lstStyle/>
          <a:p>
            <a:r>
              <a:rPr lang="en-US" sz="1800" dirty="0">
                <a:solidFill>
                  <a:srgbClr val="221F1F"/>
                </a:solidFill>
                <a:latin typeface="Arial"/>
                <a:cs typeface="Arial"/>
              </a:rPr>
              <a:t>Copy your text here using the same font and size.</a:t>
            </a:r>
            <a:endParaRPr lang="en-US" dirty="0"/>
          </a:p>
        </p:txBody>
      </p:sp>
    </p:spTree>
    <p:extLst>
      <p:ext uri="{BB962C8B-B14F-4D97-AF65-F5344CB8AC3E}">
        <p14:creationId xmlns:p14="http://schemas.microsoft.com/office/powerpoint/2010/main" val="1973119205"/>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7186ED-A5A2-ECBE-26DA-850F199A0872}"/>
            </a:ext>
          </a:extLst>
        </p:cNvPr>
        <p:cNvGrpSpPr/>
        <p:nvPr/>
      </p:nvGrpSpPr>
      <p:grpSpPr>
        <a:xfrm>
          <a:off x="0" y="0"/>
          <a:ext cx="0" cy="0"/>
          <a:chOff x="0" y="0"/>
          <a:chExt cx="0" cy="0"/>
        </a:xfrm>
      </p:grpSpPr>
      <p:grpSp>
        <p:nvGrpSpPr>
          <p:cNvPr id="3" name="object 3">
            <a:extLst>
              <a:ext uri="{FF2B5EF4-FFF2-40B4-BE49-F238E27FC236}">
                <a16:creationId xmlns:a16="http://schemas.microsoft.com/office/drawing/2014/main" id="{B9797D41-A11D-5C62-C567-AAD21FA31DC8}"/>
              </a:ext>
            </a:extLst>
          </p:cNvPr>
          <p:cNvGrpSpPr/>
          <p:nvPr/>
        </p:nvGrpSpPr>
        <p:grpSpPr>
          <a:xfrm>
            <a:off x="0" y="0"/>
            <a:ext cx="12189460" cy="1392555"/>
            <a:chOff x="0" y="0"/>
            <a:chExt cx="12189460" cy="1392555"/>
          </a:xfrm>
        </p:grpSpPr>
        <p:sp>
          <p:nvSpPr>
            <p:cNvPr id="4" name="object 4">
              <a:extLst>
                <a:ext uri="{FF2B5EF4-FFF2-40B4-BE49-F238E27FC236}">
                  <a16:creationId xmlns:a16="http://schemas.microsoft.com/office/drawing/2014/main" id="{7538DC93-0EF9-375B-EBDB-6A4092FB52C8}"/>
                </a:ext>
              </a:extLst>
            </p:cNvPr>
            <p:cNvSpPr/>
            <p:nvPr/>
          </p:nvSpPr>
          <p:spPr>
            <a:xfrm>
              <a:off x="0" y="0"/>
              <a:ext cx="12189460" cy="1375410"/>
            </a:xfrm>
            <a:custGeom>
              <a:avLst/>
              <a:gdLst/>
              <a:ahLst/>
              <a:cxnLst/>
              <a:rect l="l" t="t" r="r" b="b"/>
              <a:pathLst>
                <a:path w="12189460" h="1375410">
                  <a:moveTo>
                    <a:pt x="12188952" y="0"/>
                  </a:moveTo>
                  <a:lnTo>
                    <a:pt x="10822457" y="0"/>
                  </a:lnTo>
                  <a:lnTo>
                    <a:pt x="0" y="0"/>
                  </a:lnTo>
                  <a:lnTo>
                    <a:pt x="0" y="226783"/>
                  </a:lnTo>
                  <a:lnTo>
                    <a:pt x="10822457" y="226783"/>
                  </a:lnTo>
                  <a:lnTo>
                    <a:pt x="10822457" y="1375003"/>
                  </a:lnTo>
                  <a:lnTo>
                    <a:pt x="12188952" y="1375003"/>
                  </a:lnTo>
                  <a:lnTo>
                    <a:pt x="12188952" y="226783"/>
                  </a:lnTo>
                  <a:lnTo>
                    <a:pt x="12188952" y="0"/>
                  </a:lnTo>
                  <a:close/>
                </a:path>
              </a:pathLst>
            </a:custGeom>
            <a:solidFill>
              <a:srgbClr val="007699"/>
            </a:solidFill>
          </p:spPr>
          <p:txBody>
            <a:bodyPr wrap="square" lIns="0" tIns="0" rIns="0" bIns="0" rtlCol="0"/>
            <a:lstStyle/>
            <a:p>
              <a:endParaRPr/>
            </a:p>
          </p:txBody>
        </p:sp>
        <p:sp>
          <p:nvSpPr>
            <p:cNvPr id="5" name="object 5">
              <a:extLst>
                <a:ext uri="{FF2B5EF4-FFF2-40B4-BE49-F238E27FC236}">
                  <a16:creationId xmlns:a16="http://schemas.microsoft.com/office/drawing/2014/main" id="{2B1DBAD8-8642-B4E0-58A9-A1CF9DC4C7CF}"/>
                </a:ext>
              </a:extLst>
            </p:cNvPr>
            <p:cNvSpPr/>
            <p:nvPr/>
          </p:nvSpPr>
          <p:spPr>
            <a:xfrm>
              <a:off x="10822457" y="1368653"/>
              <a:ext cx="1366520" cy="12700"/>
            </a:xfrm>
            <a:custGeom>
              <a:avLst/>
              <a:gdLst/>
              <a:ahLst/>
              <a:cxnLst/>
              <a:rect l="l" t="t" r="r" b="b"/>
              <a:pathLst>
                <a:path w="1366520" h="12700">
                  <a:moveTo>
                    <a:pt x="0" y="12700"/>
                  </a:moveTo>
                  <a:lnTo>
                    <a:pt x="1366494" y="12700"/>
                  </a:lnTo>
                  <a:lnTo>
                    <a:pt x="1366494" y="0"/>
                  </a:lnTo>
                  <a:lnTo>
                    <a:pt x="0" y="0"/>
                  </a:lnTo>
                  <a:lnTo>
                    <a:pt x="0" y="12700"/>
                  </a:lnTo>
                  <a:close/>
                </a:path>
              </a:pathLst>
            </a:custGeom>
            <a:solidFill>
              <a:srgbClr val="FFFFFF"/>
            </a:solidFill>
          </p:spPr>
          <p:txBody>
            <a:bodyPr wrap="square" lIns="0" tIns="0" rIns="0" bIns="0" rtlCol="0"/>
            <a:lstStyle/>
            <a:p>
              <a:endParaRPr/>
            </a:p>
          </p:txBody>
        </p:sp>
        <p:sp>
          <p:nvSpPr>
            <p:cNvPr id="6" name="object 6">
              <a:extLst>
                <a:ext uri="{FF2B5EF4-FFF2-40B4-BE49-F238E27FC236}">
                  <a16:creationId xmlns:a16="http://schemas.microsoft.com/office/drawing/2014/main" id="{D074EB71-BA1E-FA0E-7CB5-E6DF0F8813DD}"/>
                </a:ext>
              </a:extLst>
            </p:cNvPr>
            <p:cNvSpPr/>
            <p:nvPr/>
          </p:nvSpPr>
          <p:spPr>
            <a:xfrm>
              <a:off x="10822457" y="0"/>
              <a:ext cx="0" cy="1375410"/>
            </a:xfrm>
            <a:custGeom>
              <a:avLst/>
              <a:gdLst/>
              <a:ahLst/>
              <a:cxnLst/>
              <a:rect l="l" t="t" r="r" b="b"/>
              <a:pathLst>
                <a:path h="1375410">
                  <a:moveTo>
                    <a:pt x="0" y="0"/>
                  </a:moveTo>
                  <a:lnTo>
                    <a:pt x="0" y="1375003"/>
                  </a:lnTo>
                </a:path>
              </a:pathLst>
            </a:custGeom>
            <a:ln w="12700">
              <a:solidFill>
                <a:srgbClr val="FFFFFF"/>
              </a:solidFill>
            </a:ln>
          </p:spPr>
          <p:txBody>
            <a:bodyPr wrap="square" lIns="0" tIns="0" rIns="0" bIns="0" rtlCol="0"/>
            <a:lstStyle/>
            <a:p>
              <a:endParaRPr/>
            </a:p>
          </p:txBody>
        </p:sp>
        <p:sp>
          <p:nvSpPr>
            <p:cNvPr id="7" name="object 7">
              <a:extLst>
                <a:ext uri="{FF2B5EF4-FFF2-40B4-BE49-F238E27FC236}">
                  <a16:creationId xmlns:a16="http://schemas.microsoft.com/office/drawing/2014/main" id="{FD38D2F9-6D38-579B-16D0-1B3B91280011}"/>
                </a:ext>
              </a:extLst>
            </p:cNvPr>
            <p:cNvSpPr/>
            <p:nvPr/>
          </p:nvSpPr>
          <p:spPr>
            <a:xfrm>
              <a:off x="10822461" y="8511"/>
              <a:ext cx="1366520" cy="1366520"/>
            </a:xfrm>
            <a:custGeom>
              <a:avLst/>
              <a:gdLst/>
              <a:ahLst/>
              <a:cxnLst/>
              <a:rect l="l" t="t" r="r" b="b"/>
              <a:pathLst>
                <a:path w="1366520" h="1366520">
                  <a:moveTo>
                    <a:pt x="1366494" y="0"/>
                  </a:moveTo>
                  <a:lnTo>
                    <a:pt x="0" y="1366494"/>
                  </a:lnTo>
                  <a:lnTo>
                    <a:pt x="1366494" y="1366494"/>
                  </a:lnTo>
                  <a:lnTo>
                    <a:pt x="1366494" y="0"/>
                  </a:lnTo>
                  <a:close/>
                </a:path>
              </a:pathLst>
            </a:custGeom>
            <a:solidFill>
              <a:srgbClr val="004E66"/>
            </a:solidFill>
          </p:spPr>
          <p:txBody>
            <a:bodyPr wrap="square" lIns="0" tIns="0" rIns="0" bIns="0" rtlCol="0"/>
            <a:lstStyle/>
            <a:p>
              <a:endParaRPr/>
            </a:p>
          </p:txBody>
        </p:sp>
        <p:sp>
          <p:nvSpPr>
            <p:cNvPr id="8" name="object 8">
              <a:extLst>
                <a:ext uri="{FF2B5EF4-FFF2-40B4-BE49-F238E27FC236}">
                  <a16:creationId xmlns:a16="http://schemas.microsoft.com/office/drawing/2014/main" id="{DD014BD7-36B3-A05B-5872-D6249C5D30D4}"/>
                </a:ext>
              </a:extLst>
            </p:cNvPr>
            <p:cNvSpPr/>
            <p:nvPr/>
          </p:nvSpPr>
          <p:spPr>
            <a:xfrm>
              <a:off x="0" y="1275626"/>
              <a:ext cx="2957195" cy="116839"/>
            </a:xfrm>
            <a:custGeom>
              <a:avLst/>
              <a:gdLst/>
              <a:ahLst/>
              <a:cxnLst/>
              <a:rect l="l" t="t" r="r" b="b"/>
              <a:pathLst>
                <a:path w="2957195" h="116840">
                  <a:moveTo>
                    <a:pt x="0" y="116649"/>
                  </a:moveTo>
                  <a:lnTo>
                    <a:pt x="2956941" y="116649"/>
                  </a:lnTo>
                  <a:lnTo>
                    <a:pt x="2956941" y="0"/>
                  </a:lnTo>
                  <a:lnTo>
                    <a:pt x="0" y="0"/>
                  </a:lnTo>
                  <a:lnTo>
                    <a:pt x="0" y="116649"/>
                  </a:lnTo>
                  <a:close/>
                </a:path>
              </a:pathLst>
            </a:custGeom>
            <a:solidFill>
              <a:srgbClr val="007198"/>
            </a:solidFill>
          </p:spPr>
          <p:txBody>
            <a:bodyPr wrap="square" lIns="0" tIns="0" rIns="0" bIns="0" rtlCol="0"/>
            <a:lstStyle/>
            <a:p>
              <a:endParaRPr/>
            </a:p>
          </p:txBody>
        </p:sp>
        <p:sp>
          <p:nvSpPr>
            <p:cNvPr id="9" name="object 9">
              <a:extLst>
                <a:ext uri="{FF2B5EF4-FFF2-40B4-BE49-F238E27FC236}">
                  <a16:creationId xmlns:a16="http://schemas.microsoft.com/office/drawing/2014/main" id="{23EA4355-7CCF-43AA-7D48-E6FDA8A2C4C3}"/>
                </a:ext>
              </a:extLst>
            </p:cNvPr>
            <p:cNvSpPr/>
            <p:nvPr/>
          </p:nvSpPr>
          <p:spPr>
            <a:xfrm>
              <a:off x="2956941" y="1275626"/>
              <a:ext cx="3044190" cy="116839"/>
            </a:xfrm>
            <a:custGeom>
              <a:avLst/>
              <a:gdLst/>
              <a:ahLst/>
              <a:cxnLst/>
              <a:rect l="l" t="t" r="r" b="b"/>
              <a:pathLst>
                <a:path w="3044190" h="116840">
                  <a:moveTo>
                    <a:pt x="0" y="116649"/>
                  </a:moveTo>
                  <a:lnTo>
                    <a:pt x="3043745" y="116649"/>
                  </a:lnTo>
                  <a:lnTo>
                    <a:pt x="3043745" y="0"/>
                  </a:lnTo>
                  <a:lnTo>
                    <a:pt x="0" y="0"/>
                  </a:lnTo>
                  <a:lnTo>
                    <a:pt x="0" y="116649"/>
                  </a:lnTo>
                  <a:close/>
                </a:path>
              </a:pathLst>
            </a:custGeom>
            <a:solidFill>
              <a:srgbClr val="83276A"/>
            </a:solidFill>
          </p:spPr>
          <p:txBody>
            <a:bodyPr wrap="square" lIns="0" tIns="0" rIns="0" bIns="0" rtlCol="0"/>
            <a:lstStyle/>
            <a:p>
              <a:endParaRPr/>
            </a:p>
          </p:txBody>
        </p:sp>
        <p:sp>
          <p:nvSpPr>
            <p:cNvPr id="10" name="object 10">
              <a:extLst>
                <a:ext uri="{FF2B5EF4-FFF2-40B4-BE49-F238E27FC236}">
                  <a16:creationId xmlns:a16="http://schemas.microsoft.com/office/drawing/2014/main" id="{A6834361-082E-50F5-F2C7-6B3FF88AA242}"/>
                </a:ext>
              </a:extLst>
            </p:cNvPr>
            <p:cNvSpPr/>
            <p:nvPr/>
          </p:nvSpPr>
          <p:spPr>
            <a:xfrm>
              <a:off x="6000686" y="1275626"/>
              <a:ext cx="3357245" cy="116839"/>
            </a:xfrm>
            <a:custGeom>
              <a:avLst/>
              <a:gdLst/>
              <a:ahLst/>
              <a:cxnLst/>
              <a:rect l="l" t="t" r="r" b="b"/>
              <a:pathLst>
                <a:path w="3357245" h="116840">
                  <a:moveTo>
                    <a:pt x="0" y="116649"/>
                  </a:moveTo>
                  <a:lnTo>
                    <a:pt x="3356749" y="116649"/>
                  </a:lnTo>
                  <a:lnTo>
                    <a:pt x="3356749" y="0"/>
                  </a:lnTo>
                  <a:lnTo>
                    <a:pt x="0" y="0"/>
                  </a:lnTo>
                  <a:lnTo>
                    <a:pt x="0" y="116649"/>
                  </a:lnTo>
                  <a:close/>
                </a:path>
              </a:pathLst>
            </a:custGeom>
            <a:solidFill>
              <a:srgbClr val="033B6A"/>
            </a:solidFill>
          </p:spPr>
          <p:txBody>
            <a:bodyPr wrap="square" lIns="0" tIns="0" rIns="0" bIns="0" rtlCol="0"/>
            <a:lstStyle/>
            <a:p>
              <a:endParaRPr/>
            </a:p>
          </p:txBody>
        </p:sp>
        <p:sp>
          <p:nvSpPr>
            <p:cNvPr id="11" name="object 11">
              <a:extLst>
                <a:ext uri="{FF2B5EF4-FFF2-40B4-BE49-F238E27FC236}">
                  <a16:creationId xmlns:a16="http://schemas.microsoft.com/office/drawing/2014/main" id="{628D4DC6-E026-E58E-01D6-C8068F2BF327}"/>
                </a:ext>
              </a:extLst>
            </p:cNvPr>
            <p:cNvSpPr/>
            <p:nvPr/>
          </p:nvSpPr>
          <p:spPr>
            <a:xfrm>
              <a:off x="9357436" y="1275626"/>
              <a:ext cx="2832100" cy="116839"/>
            </a:xfrm>
            <a:custGeom>
              <a:avLst/>
              <a:gdLst/>
              <a:ahLst/>
              <a:cxnLst/>
              <a:rect l="l" t="t" r="r" b="b"/>
              <a:pathLst>
                <a:path w="2832100" h="116840">
                  <a:moveTo>
                    <a:pt x="2831515" y="0"/>
                  </a:moveTo>
                  <a:lnTo>
                    <a:pt x="0" y="0"/>
                  </a:lnTo>
                  <a:lnTo>
                    <a:pt x="0" y="116649"/>
                  </a:lnTo>
                  <a:lnTo>
                    <a:pt x="2831515" y="116649"/>
                  </a:lnTo>
                  <a:lnTo>
                    <a:pt x="2831515" y="0"/>
                  </a:lnTo>
                  <a:close/>
                </a:path>
              </a:pathLst>
            </a:custGeom>
            <a:solidFill>
              <a:srgbClr val="1F6A84"/>
            </a:solidFill>
          </p:spPr>
          <p:txBody>
            <a:bodyPr wrap="square" lIns="0" tIns="0" rIns="0" bIns="0" rtlCol="0"/>
            <a:lstStyle/>
            <a:p>
              <a:endParaRPr/>
            </a:p>
          </p:txBody>
        </p:sp>
        <p:pic>
          <p:nvPicPr>
            <p:cNvPr id="12" name="object 12">
              <a:extLst>
                <a:ext uri="{FF2B5EF4-FFF2-40B4-BE49-F238E27FC236}">
                  <a16:creationId xmlns:a16="http://schemas.microsoft.com/office/drawing/2014/main" id="{79485B9B-163D-A774-9ED1-427773844849}"/>
                </a:ext>
              </a:extLst>
            </p:cNvPr>
            <p:cNvPicPr/>
            <p:nvPr/>
          </p:nvPicPr>
          <p:blipFill>
            <a:blip r:embed="rId2" cstate="print"/>
            <a:stretch>
              <a:fillRect/>
            </a:stretch>
          </p:blipFill>
          <p:spPr>
            <a:xfrm>
              <a:off x="577773" y="266509"/>
              <a:ext cx="1845106" cy="917575"/>
            </a:xfrm>
            <a:prstGeom prst="rect">
              <a:avLst/>
            </a:prstGeom>
          </p:spPr>
        </p:pic>
      </p:grpSp>
      <p:sp>
        <p:nvSpPr>
          <p:cNvPr id="14" name="object 14">
            <a:extLst>
              <a:ext uri="{FF2B5EF4-FFF2-40B4-BE49-F238E27FC236}">
                <a16:creationId xmlns:a16="http://schemas.microsoft.com/office/drawing/2014/main" id="{54BA8D08-0BF3-661D-DCB8-FE9D6A79E0DD}"/>
              </a:ext>
            </a:extLst>
          </p:cNvPr>
          <p:cNvSpPr txBox="1">
            <a:spLocks noGrp="1"/>
          </p:cNvSpPr>
          <p:nvPr>
            <p:ph type="ftr" sz="quarter" idx="5"/>
          </p:nvPr>
        </p:nvSpPr>
        <p:spPr>
          <a:xfrm>
            <a:off x="4038212" y="6622993"/>
            <a:ext cx="4113033" cy="205184"/>
          </a:xfrm>
          <a:prstGeom prst="rect">
            <a:avLst/>
          </a:prstGeom>
        </p:spPr>
        <p:txBody>
          <a:bodyPr vert="horz" wrap="square" lIns="0" tIns="0" rIns="0" bIns="0" rtlCol="0">
            <a:spAutoFit/>
          </a:bodyPr>
          <a:lstStyle/>
          <a:p>
            <a:pPr marL="12700">
              <a:lnSpc>
                <a:spcPts val="1645"/>
              </a:lnSpc>
            </a:pPr>
            <a:r>
              <a:rPr lang="en-US" dirty="0"/>
              <a:t>2027</a:t>
            </a:r>
            <a:r>
              <a:rPr lang="en-US" spc="360" dirty="0"/>
              <a:t> </a:t>
            </a:r>
            <a:r>
              <a:rPr dirty="0"/>
              <a:t>|</a:t>
            </a:r>
            <a:r>
              <a:rPr spc="310" dirty="0"/>
              <a:t> </a:t>
            </a:r>
            <a:r>
              <a:rPr dirty="0"/>
              <a:t>American</a:t>
            </a:r>
            <a:r>
              <a:rPr spc="-70" dirty="0"/>
              <a:t> </a:t>
            </a:r>
            <a:r>
              <a:rPr dirty="0"/>
              <a:t>Academy</a:t>
            </a:r>
            <a:r>
              <a:rPr spc="-10" dirty="0"/>
              <a:t> </a:t>
            </a:r>
            <a:r>
              <a:rPr dirty="0"/>
              <a:t>of</a:t>
            </a:r>
            <a:r>
              <a:rPr spc="-10" dirty="0"/>
              <a:t> </a:t>
            </a:r>
            <a:r>
              <a:rPr dirty="0"/>
              <a:t>Implant</a:t>
            </a:r>
            <a:r>
              <a:rPr spc="-15" dirty="0"/>
              <a:t> </a:t>
            </a:r>
            <a:r>
              <a:rPr dirty="0"/>
              <a:t>Dentistry</a:t>
            </a:r>
            <a:r>
              <a:rPr spc="365" dirty="0"/>
              <a:t> </a:t>
            </a:r>
            <a:endParaRPr spc="-50" dirty="0"/>
          </a:p>
        </p:txBody>
      </p:sp>
      <p:sp>
        <p:nvSpPr>
          <p:cNvPr id="15" name="object 2">
            <a:extLst>
              <a:ext uri="{FF2B5EF4-FFF2-40B4-BE49-F238E27FC236}">
                <a16:creationId xmlns:a16="http://schemas.microsoft.com/office/drawing/2014/main" id="{809F3868-C05F-73FC-7AE8-166A9C9AE700}"/>
              </a:ext>
            </a:extLst>
          </p:cNvPr>
          <p:cNvSpPr txBox="1">
            <a:spLocks/>
          </p:cNvSpPr>
          <p:nvPr/>
        </p:nvSpPr>
        <p:spPr>
          <a:xfrm>
            <a:off x="2956941" y="530889"/>
            <a:ext cx="10130563" cy="443711"/>
          </a:xfrm>
          <a:prstGeom prst="rect">
            <a:avLst/>
          </a:prstGeom>
        </p:spPr>
        <p:txBody>
          <a:bodyPr vert="horz" wrap="square" lIns="0" tIns="12700" rIns="0" bIns="0" rtlCol="0">
            <a:spAutoFit/>
          </a:bodyPr>
          <a:lstStyle>
            <a:lvl1pPr>
              <a:defRPr sz="2900" b="1" i="0">
                <a:solidFill>
                  <a:srgbClr val="00589D"/>
                </a:solidFill>
                <a:latin typeface="Arial"/>
                <a:ea typeface="+mj-ea"/>
                <a:cs typeface="Arial"/>
              </a:defRPr>
            </a:lvl1pPr>
          </a:lstStyle>
          <a:p>
            <a:pPr marL="19050">
              <a:spcBef>
                <a:spcPts val="100"/>
              </a:spcBef>
            </a:pPr>
            <a:r>
              <a:rPr lang="en-US" sz="2800" dirty="0">
                <a:solidFill>
                  <a:srgbClr val="007198"/>
                </a:solidFill>
              </a:rPr>
              <a:t>Candidate Number: </a:t>
            </a:r>
            <a:r>
              <a:rPr lang="en-US" sz="2800" dirty="0">
                <a:solidFill>
                  <a:srgbClr val="83276A"/>
                </a:solidFill>
              </a:rPr>
              <a:t>{Candidate number}</a:t>
            </a:r>
          </a:p>
        </p:txBody>
      </p:sp>
      <p:sp>
        <p:nvSpPr>
          <p:cNvPr id="17" name="object 13">
            <a:extLst>
              <a:ext uri="{FF2B5EF4-FFF2-40B4-BE49-F238E27FC236}">
                <a16:creationId xmlns:a16="http://schemas.microsoft.com/office/drawing/2014/main" id="{4850ECC8-EE0F-502A-A9D1-81E59B1D4F26}"/>
              </a:ext>
            </a:extLst>
          </p:cNvPr>
          <p:cNvSpPr txBox="1"/>
          <p:nvPr/>
        </p:nvSpPr>
        <p:spPr>
          <a:xfrm>
            <a:off x="1295400" y="1458219"/>
            <a:ext cx="8991600" cy="874598"/>
          </a:xfrm>
          <a:prstGeom prst="rect">
            <a:avLst/>
          </a:prstGeom>
        </p:spPr>
        <p:txBody>
          <a:bodyPr vert="horz" wrap="square" lIns="0" tIns="12700" rIns="0" bIns="0" rtlCol="0">
            <a:spAutoFit/>
          </a:bodyPr>
          <a:lstStyle/>
          <a:p>
            <a:pPr marL="298450" marR="5080" indent="-285750" algn="ctr">
              <a:spcBef>
                <a:spcPts val="120"/>
              </a:spcBef>
              <a:buFont typeface="Wingdings" panose="05000000000000000000" pitchFamily="2" charset="2"/>
              <a:buChar char="Ø"/>
            </a:pPr>
            <a:r>
              <a:rPr lang="en-US" sz="3200" dirty="0">
                <a:solidFill>
                  <a:srgbClr val="83276A"/>
                </a:solidFill>
                <a:effectLst>
                  <a:outerShdw blurRad="38100" dist="38100" dir="2700000" algn="tl">
                    <a:srgbClr val="000000">
                      <a:alpha val="43137"/>
                    </a:srgbClr>
                  </a:outerShdw>
                </a:effectLst>
                <a:latin typeface="Arial"/>
                <a:cs typeface="Arial"/>
              </a:rPr>
              <a:t>Prosthetic Restoration Selection</a:t>
            </a:r>
            <a:br>
              <a:rPr lang="en-US" sz="2400" dirty="0">
                <a:solidFill>
                  <a:srgbClr val="221F1F"/>
                </a:solidFill>
                <a:latin typeface="Arial"/>
                <a:cs typeface="Arial"/>
              </a:rPr>
            </a:br>
            <a:endParaRPr lang="en-US" sz="2400" dirty="0">
              <a:latin typeface="Arial"/>
              <a:cs typeface="Arial"/>
            </a:endParaRPr>
          </a:p>
        </p:txBody>
      </p:sp>
      <p:sp>
        <p:nvSpPr>
          <p:cNvPr id="2" name="TextBox 1">
            <a:extLst>
              <a:ext uri="{FF2B5EF4-FFF2-40B4-BE49-F238E27FC236}">
                <a16:creationId xmlns:a16="http://schemas.microsoft.com/office/drawing/2014/main" id="{769E2BD9-A2C9-A141-1ED9-6D32D5B46BD5}"/>
              </a:ext>
            </a:extLst>
          </p:cNvPr>
          <p:cNvSpPr txBox="1"/>
          <p:nvPr/>
        </p:nvSpPr>
        <p:spPr>
          <a:xfrm>
            <a:off x="62861" y="1963485"/>
            <a:ext cx="11900539" cy="646331"/>
          </a:xfrm>
          <a:prstGeom prst="rect">
            <a:avLst/>
          </a:prstGeom>
          <a:noFill/>
        </p:spPr>
        <p:txBody>
          <a:bodyPr wrap="square" rtlCol="0">
            <a:spAutoFit/>
          </a:bodyPr>
          <a:lstStyle/>
          <a:p>
            <a:pPr algn="ctr"/>
            <a:r>
              <a:rPr lang="en-US" sz="1100" b="0" i="0" u="none" strike="noStrike" baseline="0" dirty="0">
                <a:solidFill>
                  <a:srgbClr val="000000"/>
                </a:solidFill>
                <a:latin typeface="Arial" panose="020B0604020202020204" pitchFamily="34" charset="0"/>
              </a:rPr>
              <a:t>Describe the restoration selection.</a:t>
            </a:r>
            <a:r>
              <a:rPr lang="en-US" sz="1800" b="0" i="0" u="none" strike="noStrike" baseline="0" dirty="0">
                <a:solidFill>
                  <a:srgbClr val="000000"/>
                </a:solidFill>
                <a:latin typeface="Arial" panose="020B0604020202020204" pitchFamily="34" charset="0"/>
              </a:rPr>
              <a:t>	</a:t>
            </a:r>
          </a:p>
          <a:p>
            <a:pPr algn="ctr"/>
            <a:r>
              <a:rPr lang="en-US" sz="1800" b="0" i="0" u="none" strike="noStrike" baseline="0" dirty="0">
                <a:solidFill>
                  <a:srgbClr val="000000"/>
                </a:solidFill>
                <a:latin typeface="Arial" panose="020B0604020202020204" pitchFamily="34" charset="0"/>
              </a:rPr>
              <a:t>	</a:t>
            </a:r>
          </a:p>
        </p:txBody>
      </p:sp>
      <p:sp>
        <p:nvSpPr>
          <p:cNvPr id="13" name="TextBox 12">
            <a:extLst>
              <a:ext uri="{FF2B5EF4-FFF2-40B4-BE49-F238E27FC236}">
                <a16:creationId xmlns:a16="http://schemas.microsoft.com/office/drawing/2014/main" id="{48AAE38A-66C6-2FF7-E1B8-CD7FC5809492}"/>
              </a:ext>
            </a:extLst>
          </p:cNvPr>
          <p:cNvSpPr txBox="1"/>
          <p:nvPr/>
        </p:nvSpPr>
        <p:spPr>
          <a:xfrm>
            <a:off x="373420" y="2438004"/>
            <a:ext cx="11132297" cy="369332"/>
          </a:xfrm>
          <a:prstGeom prst="rect">
            <a:avLst/>
          </a:prstGeom>
          <a:noFill/>
        </p:spPr>
        <p:txBody>
          <a:bodyPr wrap="square" rtlCol="0">
            <a:spAutoFit/>
          </a:bodyPr>
          <a:lstStyle/>
          <a:p>
            <a:r>
              <a:rPr lang="en-US" sz="1800" dirty="0">
                <a:solidFill>
                  <a:srgbClr val="221F1F"/>
                </a:solidFill>
                <a:latin typeface="Arial"/>
                <a:cs typeface="Arial"/>
              </a:rPr>
              <a:t>Copy your text here using the same font and size.</a:t>
            </a:r>
            <a:endParaRPr lang="en-US" dirty="0"/>
          </a:p>
        </p:txBody>
      </p:sp>
      <p:sp>
        <p:nvSpPr>
          <p:cNvPr id="16" name="object 13">
            <a:extLst>
              <a:ext uri="{FF2B5EF4-FFF2-40B4-BE49-F238E27FC236}">
                <a16:creationId xmlns:a16="http://schemas.microsoft.com/office/drawing/2014/main" id="{976DE099-ECAE-4612-3B91-3408F3E8A0D2}"/>
              </a:ext>
            </a:extLst>
          </p:cNvPr>
          <p:cNvSpPr txBox="1"/>
          <p:nvPr/>
        </p:nvSpPr>
        <p:spPr>
          <a:xfrm>
            <a:off x="1371600" y="3996972"/>
            <a:ext cx="8991600" cy="874598"/>
          </a:xfrm>
          <a:prstGeom prst="rect">
            <a:avLst/>
          </a:prstGeom>
        </p:spPr>
        <p:txBody>
          <a:bodyPr vert="horz" wrap="square" lIns="0" tIns="12700" rIns="0" bIns="0" rtlCol="0">
            <a:spAutoFit/>
          </a:bodyPr>
          <a:lstStyle/>
          <a:p>
            <a:pPr marL="298450" marR="5080" indent="-285750" algn="ctr">
              <a:spcBef>
                <a:spcPts val="120"/>
              </a:spcBef>
              <a:buFont typeface="Wingdings" panose="05000000000000000000" pitchFamily="2" charset="2"/>
              <a:buChar char="Ø"/>
            </a:pPr>
            <a:r>
              <a:rPr lang="en-US" sz="3200" dirty="0">
                <a:solidFill>
                  <a:srgbClr val="83276A"/>
                </a:solidFill>
                <a:effectLst>
                  <a:outerShdw blurRad="38100" dist="38100" dir="2700000" algn="tl">
                    <a:srgbClr val="000000">
                      <a:alpha val="43137"/>
                    </a:srgbClr>
                  </a:outerShdw>
                </a:effectLst>
                <a:latin typeface="Arial"/>
                <a:cs typeface="Arial"/>
              </a:rPr>
              <a:t>Hard and Soft Tissue Modifications</a:t>
            </a:r>
            <a:br>
              <a:rPr lang="en-US" sz="2400" dirty="0">
                <a:solidFill>
                  <a:srgbClr val="221F1F"/>
                </a:solidFill>
                <a:latin typeface="Arial"/>
                <a:cs typeface="Arial"/>
              </a:rPr>
            </a:br>
            <a:endParaRPr lang="en-US" sz="2400" dirty="0">
              <a:latin typeface="Arial"/>
              <a:cs typeface="Arial"/>
            </a:endParaRPr>
          </a:p>
        </p:txBody>
      </p:sp>
      <p:sp>
        <p:nvSpPr>
          <p:cNvPr id="19" name="TextBox 18">
            <a:extLst>
              <a:ext uri="{FF2B5EF4-FFF2-40B4-BE49-F238E27FC236}">
                <a16:creationId xmlns:a16="http://schemas.microsoft.com/office/drawing/2014/main" id="{8CC665FD-185B-9E4C-225B-223B245313DC}"/>
              </a:ext>
            </a:extLst>
          </p:cNvPr>
          <p:cNvSpPr txBox="1"/>
          <p:nvPr/>
        </p:nvSpPr>
        <p:spPr>
          <a:xfrm>
            <a:off x="144460" y="4443295"/>
            <a:ext cx="11900539" cy="646331"/>
          </a:xfrm>
          <a:prstGeom prst="rect">
            <a:avLst/>
          </a:prstGeom>
          <a:noFill/>
        </p:spPr>
        <p:txBody>
          <a:bodyPr wrap="square" rtlCol="0">
            <a:spAutoFit/>
          </a:bodyPr>
          <a:lstStyle/>
          <a:p>
            <a:pPr algn="ctr"/>
            <a:r>
              <a:rPr lang="en-US" sz="1100" b="0" i="0" u="none" strike="noStrike" baseline="0" dirty="0">
                <a:solidFill>
                  <a:srgbClr val="000000"/>
                </a:solidFill>
                <a:latin typeface="Arial" panose="020B0604020202020204" pitchFamily="34" charset="0"/>
              </a:rPr>
              <a:t>Describe the modifications to the tissues.</a:t>
            </a:r>
            <a:r>
              <a:rPr lang="en-US" sz="1800" b="0" i="0" u="none" strike="noStrike" baseline="0" dirty="0">
                <a:solidFill>
                  <a:srgbClr val="000000"/>
                </a:solidFill>
                <a:latin typeface="Arial" panose="020B0604020202020204" pitchFamily="34" charset="0"/>
              </a:rPr>
              <a:t>	</a:t>
            </a:r>
          </a:p>
          <a:p>
            <a:pPr algn="ctr"/>
            <a:r>
              <a:rPr lang="en-US" sz="1800" b="0" i="0" u="none" strike="noStrike" baseline="0" dirty="0">
                <a:solidFill>
                  <a:srgbClr val="000000"/>
                </a:solidFill>
                <a:latin typeface="Arial" panose="020B0604020202020204" pitchFamily="34" charset="0"/>
              </a:rPr>
              <a:t>	</a:t>
            </a:r>
          </a:p>
        </p:txBody>
      </p:sp>
      <p:sp>
        <p:nvSpPr>
          <p:cNvPr id="20" name="TextBox 19">
            <a:extLst>
              <a:ext uri="{FF2B5EF4-FFF2-40B4-BE49-F238E27FC236}">
                <a16:creationId xmlns:a16="http://schemas.microsoft.com/office/drawing/2014/main" id="{C0E16AFD-3247-199F-AF0B-D620BB5136E3}"/>
              </a:ext>
            </a:extLst>
          </p:cNvPr>
          <p:cNvSpPr txBox="1"/>
          <p:nvPr/>
        </p:nvSpPr>
        <p:spPr>
          <a:xfrm>
            <a:off x="373420" y="4870319"/>
            <a:ext cx="11132297" cy="369332"/>
          </a:xfrm>
          <a:prstGeom prst="rect">
            <a:avLst/>
          </a:prstGeom>
          <a:noFill/>
        </p:spPr>
        <p:txBody>
          <a:bodyPr wrap="square" rtlCol="0">
            <a:spAutoFit/>
          </a:bodyPr>
          <a:lstStyle/>
          <a:p>
            <a:r>
              <a:rPr lang="en-US" sz="1800" dirty="0">
                <a:solidFill>
                  <a:srgbClr val="221F1F"/>
                </a:solidFill>
                <a:latin typeface="Arial"/>
                <a:cs typeface="Arial"/>
              </a:rPr>
              <a:t>Copy your text here using the same font and size.</a:t>
            </a:r>
            <a:endParaRPr lang="en-US" dirty="0"/>
          </a:p>
        </p:txBody>
      </p:sp>
    </p:spTree>
    <p:extLst>
      <p:ext uri="{BB962C8B-B14F-4D97-AF65-F5344CB8AC3E}">
        <p14:creationId xmlns:p14="http://schemas.microsoft.com/office/powerpoint/2010/main" val="3461229651"/>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4A02C9-61EB-606B-1967-DBD075E21E02}"/>
            </a:ext>
          </a:extLst>
        </p:cNvPr>
        <p:cNvGrpSpPr/>
        <p:nvPr/>
      </p:nvGrpSpPr>
      <p:grpSpPr>
        <a:xfrm>
          <a:off x="0" y="0"/>
          <a:ext cx="0" cy="0"/>
          <a:chOff x="0" y="0"/>
          <a:chExt cx="0" cy="0"/>
        </a:xfrm>
      </p:grpSpPr>
      <p:grpSp>
        <p:nvGrpSpPr>
          <p:cNvPr id="3" name="object 3">
            <a:extLst>
              <a:ext uri="{FF2B5EF4-FFF2-40B4-BE49-F238E27FC236}">
                <a16:creationId xmlns:a16="http://schemas.microsoft.com/office/drawing/2014/main" id="{067554E5-8901-A2FD-2A3D-5B41781C70DB}"/>
              </a:ext>
            </a:extLst>
          </p:cNvPr>
          <p:cNvGrpSpPr/>
          <p:nvPr/>
        </p:nvGrpSpPr>
        <p:grpSpPr>
          <a:xfrm>
            <a:off x="0" y="0"/>
            <a:ext cx="12189460" cy="1392555"/>
            <a:chOff x="0" y="0"/>
            <a:chExt cx="12189460" cy="1392555"/>
          </a:xfrm>
        </p:grpSpPr>
        <p:sp>
          <p:nvSpPr>
            <p:cNvPr id="4" name="object 4">
              <a:extLst>
                <a:ext uri="{FF2B5EF4-FFF2-40B4-BE49-F238E27FC236}">
                  <a16:creationId xmlns:a16="http://schemas.microsoft.com/office/drawing/2014/main" id="{922CA097-07AE-D137-A8C0-12066D24A029}"/>
                </a:ext>
              </a:extLst>
            </p:cNvPr>
            <p:cNvSpPr/>
            <p:nvPr/>
          </p:nvSpPr>
          <p:spPr>
            <a:xfrm>
              <a:off x="0" y="0"/>
              <a:ext cx="12189460" cy="1375410"/>
            </a:xfrm>
            <a:custGeom>
              <a:avLst/>
              <a:gdLst/>
              <a:ahLst/>
              <a:cxnLst/>
              <a:rect l="l" t="t" r="r" b="b"/>
              <a:pathLst>
                <a:path w="12189460" h="1375410">
                  <a:moveTo>
                    <a:pt x="12188952" y="0"/>
                  </a:moveTo>
                  <a:lnTo>
                    <a:pt x="10822457" y="0"/>
                  </a:lnTo>
                  <a:lnTo>
                    <a:pt x="0" y="0"/>
                  </a:lnTo>
                  <a:lnTo>
                    <a:pt x="0" y="226783"/>
                  </a:lnTo>
                  <a:lnTo>
                    <a:pt x="10822457" y="226783"/>
                  </a:lnTo>
                  <a:lnTo>
                    <a:pt x="10822457" y="1375003"/>
                  </a:lnTo>
                  <a:lnTo>
                    <a:pt x="12188952" y="1375003"/>
                  </a:lnTo>
                  <a:lnTo>
                    <a:pt x="12188952" y="226783"/>
                  </a:lnTo>
                  <a:lnTo>
                    <a:pt x="12188952" y="0"/>
                  </a:lnTo>
                  <a:close/>
                </a:path>
              </a:pathLst>
            </a:custGeom>
            <a:solidFill>
              <a:srgbClr val="007699"/>
            </a:solidFill>
          </p:spPr>
          <p:txBody>
            <a:bodyPr wrap="square" lIns="0" tIns="0" rIns="0" bIns="0" rtlCol="0"/>
            <a:lstStyle/>
            <a:p>
              <a:endParaRPr/>
            </a:p>
          </p:txBody>
        </p:sp>
        <p:sp>
          <p:nvSpPr>
            <p:cNvPr id="5" name="object 5">
              <a:extLst>
                <a:ext uri="{FF2B5EF4-FFF2-40B4-BE49-F238E27FC236}">
                  <a16:creationId xmlns:a16="http://schemas.microsoft.com/office/drawing/2014/main" id="{DA54F534-EEF7-EAA6-9717-EECE3B0BA593}"/>
                </a:ext>
              </a:extLst>
            </p:cNvPr>
            <p:cNvSpPr/>
            <p:nvPr/>
          </p:nvSpPr>
          <p:spPr>
            <a:xfrm>
              <a:off x="10822457" y="1368653"/>
              <a:ext cx="1366520" cy="12700"/>
            </a:xfrm>
            <a:custGeom>
              <a:avLst/>
              <a:gdLst/>
              <a:ahLst/>
              <a:cxnLst/>
              <a:rect l="l" t="t" r="r" b="b"/>
              <a:pathLst>
                <a:path w="1366520" h="12700">
                  <a:moveTo>
                    <a:pt x="0" y="12700"/>
                  </a:moveTo>
                  <a:lnTo>
                    <a:pt x="1366494" y="12700"/>
                  </a:lnTo>
                  <a:lnTo>
                    <a:pt x="1366494" y="0"/>
                  </a:lnTo>
                  <a:lnTo>
                    <a:pt x="0" y="0"/>
                  </a:lnTo>
                  <a:lnTo>
                    <a:pt x="0" y="12700"/>
                  </a:lnTo>
                  <a:close/>
                </a:path>
              </a:pathLst>
            </a:custGeom>
            <a:solidFill>
              <a:srgbClr val="FFFFFF"/>
            </a:solidFill>
          </p:spPr>
          <p:txBody>
            <a:bodyPr wrap="square" lIns="0" tIns="0" rIns="0" bIns="0" rtlCol="0"/>
            <a:lstStyle/>
            <a:p>
              <a:endParaRPr/>
            </a:p>
          </p:txBody>
        </p:sp>
        <p:sp>
          <p:nvSpPr>
            <p:cNvPr id="6" name="object 6">
              <a:extLst>
                <a:ext uri="{FF2B5EF4-FFF2-40B4-BE49-F238E27FC236}">
                  <a16:creationId xmlns:a16="http://schemas.microsoft.com/office/drawing/2014/main" id="{20ED4836-7245-F2F0-7813-E105A6B2AE5B}"/>
                </a:ext>
              </a:extLst>
            </p:cNvPr>
            <p:cNvSpPr/>
            <p:nvPr/>
          </p:nvSpPr>
          <p:spPr>
            <a:xfrm>
              <a:off x="10822457" y="0"/>
              <a:ext cx="0" cy="1375410"/>
            </a:xfrm>
            <a:custGeom>
              <a:avLst/>
              <a:gdLst/>
              <a:ahLst/>
              <a:cxnLst/>
              <a:rect l="l" t="t" r="r" b="b"/>
              <a:pathLst>
                <a:path h="1375410">
                  <a:moveTo>
                    <a:pt x="0" y="0"/>
                  </a:moveTo>
                  <a:lnTo>
                    <a:pt x="0" y="1375003"/>
                  </a:lnTo>
                </a:path>
              </a:pathLst>
            </a:custGeom>
            <a:ln w="12700">
              <a:solidFill>
                <a:srgbClr val="FFFFFF"/>
              </a:solidFill>
            </a:ln>
          </p:spPr>
          <p:txBody>
            <a:bodyPr wrap="square" lIns="0" tIns="0" rIns="0" bIns="0" rtlCol="0"/>
            <a:lstStyle/>
            <a:p>
              <a:endParaRPr/>
            </a:p>
          </p:txBody>
        </p:sp>
        <p:sp>
          <p:nvSpPr>
            <p:cNvPr id="7" name="object 7">
              <a:extLst>
                <a:ext uri="{FF2B5EF4-FFF2-40B4-BE49-F238E27FC236}">
                  <a16:creationId xmlns:a16="http://schemas.microsoft.com/office/drawing/2014/main" id="{B0C5E583-1A6A-615B-0E66-3F83C5703C5E}"/>
                </a:ext>
              </a:extLst>
            </p:cNvPr>
            <p:cNvSpPr/>
            <p:nvPr/>
          </p:nvSpPr>
          <p:spPr>
            <a:xfrm>
              <a:off x="10822461" y="8511"/>
              <a:ext cx="1366520" cy="1366520"/>
            </a:xfrm>
            <a:custGeom>
              <a:avLst/>
              <a:gdLst/>
              <a:ahLst/>
              <a:cxnLst/>
              <a:rect l="l" t="t" r="r" b="b"/>
              <a:pathLst>
                <a:path w="1366520" h="1366520">
                  <a:moveTo>
                    <a:pt x="1366494" y="0"/>
                  </a:moveTo>
                  <a:lnTo>
                    <a:pt x="0" y="1366494"/>
                  </a:lnTo>
                  <a:lnTo>
                    <a:pt x="1366494" y="1366494"/>
                  </a:lnTo>
                  <a:lnTo>
                    <a:pt x="1366494" y="0"/>
                  </a:lnTo>
                  <a:close/>
                </a:path>
              </a:pathLst>
            </a:custGeom>
            <a:solidFill>
              <a:srgbClr val="004E66"/>
            </a:solidFill>
          </p:spPr>
          <p:txBody>
            <a:bodyPr wrap="square" lIns="0" tIns="0" rIns="0" bIns="0" rtlCol="0"/>
            <a:lstStyle/>
            <a:p>
              <a:endParaRPr/>
            </a:p>
          </p:txBody>
        </p:sp>
        <p:sp>
          <p:nvSpPr>
            <p:cNvPr id="8" name="object 8">
              <a:extLst>
                <a:ext uri="{FF2B5EF4-FFF2-40B4-BE49-F238E27FC236}">
                  <a16:creationId xmlns:a16="http://schemas.microsoft.com/office/drawing/2014/main" id="{9BF356B9-8D7D-22B2-0049-89FF9B675366}"/>
                </a:ext>
              </a:extLst>
            </p:cNvPr>
            <p:cNvSpPr/>
            <p:nvPr/>
          </p:nvSpPr>
          <p:spPr>
            <a:xfrm>
              <a:off x="0" y="1275626"/>
              <a:ext cx="2957195" cy="116839"/>
            </a:xfrm>
            <a:custGeom>
              <a:avLst/>
              <a:gdLst/>
              <a:ahLst/>
              <a:cxnLst/>
              <a:rect l="l" t="t" r="r" b="b"/>
              <a:pathLst>
                <a:path w="2957195" h="116840">
                  <a:moveTo>
                    <a:pt x="0" y="116649"/>
                  </a:moveTo>
                  <a:lnTo>
                    <a:pt x="2956941" y="116649"/>
                  </a:lnTo>
                  <a:lnTo>
                    <a:pt x="2956941" y="0"/>
                  </a:lnTo>
                  <a:lnTo>
                    <a:pt x="0" y="0"/>
                  </a:lnTo>
                  <a:lnTo>
                    <a:pt x="0" y="116649"/>
                  </a:lnTo>
                  <a:close/>
                </a:path>
              </a:pathLst>
            </a:custGeom>
            <a:solidFill>
              <a:srgbClr val="007198"/>
            </a:solidFill>
          </p:spPr>
          <p:txBody>
            <a:bodyPr wrap="square" lIns="0" tIns="0" rIns="0" bIns="0" rtlCol="0"/>
            <a:lstStyle/>
            <a:p>
              <a:endParaRPr/>
            </a:p>
          </p:txBody>
        </p:sp>
        <p:sp>
          <p:nvSpPr>
            <p:cNvPr id="9" name="object 9">
              <a:extLst>
                <a:ext uri="{FF2B5EF4-FFF2-40B4-BE49-F238E27FC236}">
                  <a16:creationId xmlns:a16="http://schemas.microsoft.com/office/drawing/2014/main" id="{47620886-99E8-4B8A-E440-BD4F5ADE0A3C}"/>
                </a:ext>
              </a:extLst>
            </p:cNvPr>
            <p:cNvSpPr/>
            <p:nvPr/>
          </p:nvSpPr>
          <p:spPr>
            <a:xfrm>
              <a:off x="2956941" y="1275626"/>
              <a:ext cx="3044190" cy="116839"/>
            </a:xfrm>
            <a:custGeom>
              <a:avLst/>
              <a:gdLst/>
              <a:ahLst/>
              <a:cxnLst/>
              <a:rect l="l" t="t" r="r" b="b"/>
              <a:pathLst>
                <a:path w="3044190" h="116840">
                  <a:moveTo>
                    <a:pt x="0" y="116649"/>
                  </a:moveTo>
                  <a:lnTo>
                    <a:pt x="3043745" y="116649"/>
                  </a:lnTo>
                  <a:lnTo>
                    <a:pt x="3043745" y="0"/>
                  </a:lnTo>
                  <a:lnTo>
                    <a:pt x="0" y="0"/>
                  </a:lnTo>
                  <a:lnTo>
                    <a:pt x="0" y="116649"/>
                  </a:lnTo>
                  <a:close/>
                </a:path>
              </a:pathLst>
            </a:custGeom>
            <a:solidFill>
              <a:srgbClr val="83276A"/>
            </a:solidFill>
          </p:spPr>
          <p:txBody>
            <a:bodyPr wrap="square" lIns="0" tIns="0" rIns="0" bIns="0" rtlCol="0"/>
            <a:lstStyle/>
            <a:p>
              <a:endParaRPr/>
            </a:p>
          </p:txBody>
        </p:sp>
        <p:sp>
          <p:nvSpPr>
            <p:cNvPr id="10" name="object 10">
              <a:extLst>
                <a:ext uri="{FF2B5EF4-FFF2-40B4-BE49-F238E27FC236}">
                  <a16:creationId xmlns:a16="http://schemas.microsoft.com/office/drawing/2014/main" id="{A49C2651-BA68-BCDD-3DB8-F408A431127E}"/>
                </a:ext>
              </a:extLst>
            </p:cNvPr>
            <p:cNvSpPr/>
            <p:nvPr/>
          </p:nvSpPr>
          <p:spPr>
            <a:xfrm>
              <a:off x="6000686" y="1275626"/>
              <a:ext cx="3357245" cy="116839"/>
            </a:xfrm>
            <a:custGeom>
              <a:avLst/>
              <a:gdLst/>
              <a:ahLst/>
              <a:cxnLst/>
              <a:rect l="l" t="t" r="r" b="b"/>
              <a:pathLst>
                <a:path w="3357245" h="116840">
                  <a:moveTo>
                    <a:pt x="0" y="116649"/>
                  </a:moveTo>
                  <a:lnTo>
                    <a:pt x="3356749" y="116649"/>
                  </a:lnTo>
                  <a:lnTo>
                    <a:pt x="3356749" y="0"/>
                  </a:lnTo>
                  <a:lnTo>
                    <a:pt x="0" y="0"/>
                  </a:lnTo>
                  <a:lnTo>
                    <a:pt x="0" y="116649"/>
                  </a:lnTo>
                  <a:close/>
                </a:path>
              </a:pathLst>
            </a:custGeom>
            <a:solidFill>
              <a:srgbClr val="033B6A"/>
            </a:solidFill>
          </p:spPr>
          <p:txBody>
            <a:bodyPr wrap="square" lIns="0" tIns="0" rIns="0" bIns="0" rtlCol="0"/>
            <a:lstStyle/>
            <a:p>
              <a:endParaRPr/>
            </a:p>
          </p:txBody>
        </p:sp>
        <p:sp>
          <p:nvSpPr>
            <p:cNvPr id="11" name="object 11">
              <a:extLst>
                <a:ext uri="{FF2B5EF4-FFF2-40B4-BE49-F238E27FC236}">
                  <a16:creationId xmlns:a16="http://schemas.microsoft.com/office/drawing/2014/main" id="{CD7ED338-93CA-6EC3-A407-316A02416B2C}"/>
                </a:ext>
              </a:extLst>
            </p:cNvPr>
            <p:cNvSpPr/>
            <p:nvPr/>
          </p:nvSpPr>
          <p:spPr>
            <a:xfrm>
              <a:off x="9357436" y="1275626"/>
              <a:ext cx="2832100" cy="116839"/>
            </a:xfrm>
            <a:custGeom>
              <a:avLst/>
              <a:gdLst/>
              <a:ahLst/>
              <a:cxnLst/>
              <a:rect l="l" t="t" r="r" b="b"/>
              <a:pathLst>
                <a:path w="2832100" h="116840">
                  <a:moveTo>
                    <a:pt x="2831515" y="0"/>
                  </a:moveTo>
                  <a:lnTo>
                    <a:pt x="0" y="0"/>
                  </a:lnTo>
                  <a:lnTo>
                    <a:pt x="0" y="116649"/>
                  </a:lnTo>
                  <a:lnTo>
                    <a:pt x="2831515" y="116649"/>
                  </a:lnTo>
                  <a:lnTo>
                    <a:pt x="2831515" y="0"/>
                  </a:lnTo>
                  <a:close/>
                </a:path>
              </a:pathLst>
            </a:custGeom>
            <a:solidFill>
              <a:srgbClr val="1F6A84"/>
            </a:solidFill>
          </p:spPr>
          <p:txBody>
            <a:bodyPr wrap="square" lIns="0" tIns="0" rIns="0" bIns="0" rtlCol="0"/>
            <a:lstStyle/>
            <a:p>
              <a:endParaRPr/>
            </a:p>
          </p:txBody>
        </p:sp>
        <p:pic>
          <p:nvPicPr>
            <p:cNvPr id="12" name="object 12">
              <a:extLst>
                <a:ext uri="{FF2B5EF4-FFF2-40B4-BE49-F238E27FC236}">
                  <a16:creationId xmlns:a16="http://schemas.microsoft.com/office/drawing/2014/main" id="{2160D0D7-0814-E6FE-E6D4-30C5490FD0AD}"/>
                </a:ext>
              </a:extLst>
            </p:cNvPr>
            <p:cNvPicPr/>
            <p:nvPr/>
          </p:nvPicPr>
          <p:blipFill>
            <a:blip r:embed="rId2" cstate="print"/>
            <a:stretch>
              <a:fillRect/>
            </a:stretch>
          </p:blipFill>
          <p:spPr>
            <a:xfrm>
              <a:off x="577773" y="266509"/>
              <a:ext cx="1845106" cy="917575"/>
            </a:xfrm>
            <a:prstGeom prst="rect">
              <a:avLst/>
            </a:prstGeom>
          </p:spPr>
        </p:pic>
      </p:grpSp>
      <p:sp>
        <p:nvSpPr>
          <p:cNvPr id="14" name="object 14">
            <a:extLst>
              <a:ext uri="{FF2B5EF4-FFF2-40B4-BE49-F238E27FC236}">
                <a16:creationId xmlns:a16="http://schemas.microsoft.com/office/drawing/2014/main" id="{081EED7C-DDEB-5A0B-1FC6-A6C2BDF739E4}"/>
              </a:ext>
            </a:extLst>
          </p:cNvPr>
          <p:cNvSpPr txBox="1">
            <a:spLocks noGrp="1"/>
          </p:cNvSpPr>
          <p:nvPr>
            <p:ph type="ftr" sz="quarter" idx="5"/>
          </p:nvPr>
        </p:nvSpPr>
        <p:spPr>
          <a:xfrm>
            <a:off x="4038212" y="6622993"/>
            <a:ext cx="4113033" cy="205184"/>
          </a:xfrm>
          <a:prstGeom prst="rect">
            <a:avLst/>
          </a:prstGeom>
        </p:spPr>
        <p:txBody>
          <a:bodyPr vert="horz" wrap="square" lIns="0" tIns="0" rIns="0" bIns="0" rtlCol="0">
            <a:spAutoFit/>
          </a:bodyPr>
          <a:lstStyle/>
          <a:p>
            <a:pPr marL="12700">
              <a:lnSpc>
                <a:spcPts val="1645"/>
              </a:lnSpc>
            </a:pPr>
            <a:r>
              <a:rPr lang="en-US" dirty="0"/>
              <a:t>2027</a:t>
            </a:r>
            <a:r>
              <a:rPr lang="en-US" spc="360" dirty="0"/>
              <a:t> </a:t>
            </a:r>
            <a:r>
              <a:rPr dirty="0"/>
              <a:t>|</a:t>
            </a:r>
            <a:r>
              <a:rPr spc="310" dirty="0"/>
              <a:t> </a:t>
            </a:r>
            <a:r>
              <a:rPr dirty="0"/>
              <a:t>American</a:t>
            </a:r>
            <a:r>
              <a:rPr spc="-70" dirty="0"/>
              <a:t> </a:t>
            </a:r>
            <a:r>
              <a:rPr dirty="0"/>
              <a:t>Academy</a:t>
            </a:r>
            <a:r>
              <a:rPr spc="-10" dirty="0"/>
              <a:t> </a:t>
            </a:r>
            <a:r>
              <a:rPr dirty="0"/>
              <a:t>of</a:t>
            </a:r>
            <a:r>
              <a:rPr spc="-10" dirty="0"/>
              <a:t> </a:t>
            </a:r>
            <a:r>
              <a:rPr dirty="0"/>
              <a:t>Implant</a:t>
            </a:r>
            <a:r>
              <a:rPr spc="-15" dirty="0"/>
              <a:t> </a:t>
            </a:r>
            <a:r>
              <a:rPr dirty="0"/>
              <a:t>Dentistry</a:t>
            </a:r>
            <a:r>
              <a:rPr spc="365" dirty="0"/>
              <a:t> </a:t>
            </a:r>
            <a:endParaRPr spc="-50" dirty="0"/>
          </a:p>
        </p:txBody>
      </p:sp>
      <p:sp>
        <p:nvSpPr>
          <p:cNvPr id="15" name="object 2">
            <a:extLst>
              <a:ext uri="{FF2B5EF4-FFF2-40B4-BE49-F238E27FC236}">
                <a16:creationId xmlns:a16="http://schemas.microsoft.com/office/drawing/2014/main" id="{501B55A4-A519-8491-28A0-F04999B8696A}"/>
              </a:ext>
            </a:extLst>
          </p:cNvPr>
          <p:cNvSpPr txBox="1">
            <a:spLocks/>
          </p:cNvSpPr>
          <p:nvPr/>
        </p:nvSpPr>
        <p:spPr>
          <a:xfrm>
            <a:off x="2956941" y="530889"/>
            <a:ext cx="10130563" cy="443711"/>
          </a:xfrm>
          <a:prstGeom prst="rect">
            <a:avLst/>
          </a:prstGeom>
        </p:spPr>
        <p:txBody>
          <a:bodyPr vert="horz" wrap="square" lIns="0" tIns="12700" rIns="0" bIns="0" rtlCol="0">
            <a:spAutoFit/>
          </a:bodyPr>
          <a:lstStyle>
            <a:lvl1pPr>
              <a:defRPr sz="2900" b="1" i="0">
                <a:solidFill>
                  <a:srgbClr val="00589D"/>
                </a:solidFill>
                <a:latin typeface="Arial"/>
                <a:ea typeface="+mj-ea"/>
                <a:cs typeface="Arial"/>
              </a:defRPr>
            </a:lvl1pPr>
          </a:lstStyle>
          <a:p>
            <a:pPr marL="19050">
              <a:spcBef>
                <a:spcPts val="100"/>
              </a:spcBef>
            </a:pPr>
            <a:r>
              <a:rPr lang="en-US" sz="2800" dirty="0">
                <a:solidFill>
                  <a:srgbClr val="007198"/>
                </a:solidFill>
              </a:rPr>
              <a:t>Candidate Number: </a:t>
            </a:r>
            <a:r>
              <a:rPr lang="en-US" sz="2800" dirty="0">
                <a:solidFill>
                  <a:srgbClr val="83276A"/>
                </a:solidFill>
              </a:rPr>
              <a:t>{Candidate number}</a:t>
            </a:r>
          </a:p>
        </p:txBody>
      </p:sp>
      <p:sp>
        <p:nvSpPr>
          <p:cNvPr id="17" name="object 13">
            <a:extLst>
              <a:ext uri="{FF2B5EF4-FFF2-40B4-BE49-F238E27FC236}">
                <a16:creationId xmlns:a16="http://schemas.microsoft.com/office/drawing/2014/main" id="{9446B80F-5509-BC21-DBCB-4850BC3CCAD7}"/>
              </a:ext>
            </a:extLst>
          </p:cNvPr>
          <p:cNvSpPr txBox="1"/>
          <p:nvPr/>
        </p:nvSpPr>
        <p:spPr>
          <a:xfrm>
            <a:off x="1295400" y="1458219"/>
            <a:ext cx="8991600" cy="874598"/>
          </a:xfrm>
          <a:prstGeom prst="rect">
            <a:avLst/>
          </a:prstGeom>
        </p:spPr>
        <p:txBody>
          <a:bodyPr vert="horz" wrap="square" lIns="0" tIns="12700" rIns="0" bIns="0" rtlCol="0">
            <a:spAutoFit/>
          </a:bodyPr>
          <a:lstStyle/>
          <a:p>
            <a:pPr marL="298450" marR="5080" indent="-285750" algn="ctr">
              <a:spcBef>
                <a:spcPts val="120"/>
              </a:spcBef>
              <a:buFont typeface="Wingdings" panose="05000000000000000000" pitchFamily="2" charset="2"/>
              <a:buChar char="Ø"/>
            </a:pPr>
            <a:r>
              <a:rPr lang="en-US" sz="3200" dirty="0">
                <a:solidFill>
                  <a:srgbClr val="83276A"/>
                </a:solidFill>
                <a:effectLst>
                  <a:outerShdw blurRad="38100" dist="38100" dir="2700000" algn="tl">
                    <a:srgbClr val="000000">
                      <a:alpha val="43137"/>
                    </a:srgbClr>
                  </a:outerShdw>
                </a:effectLst>
                <a:latin typeface="Arial"/>
                <a:cs typeface="Arial"/>
              </a:rPr>
              <a:t>Implant Selection Rationale</a:t>
            </a:r>
            <a:br>
              <a:rPr lang="en-US" sz="2400" dirty="0">
                <a:solidFill>
                  <a:srgbClr val="221F1F"/>
                </a:solidFill>
                <a:latin typeface="Arial"/>
                <a:cs typeface="Arial"/>
              </a:rPr>
            </a:br>
            <a:endParaRPr lang="en-US" sz="2400" dirty="0">
              <a:latin typeface="Arial"/>
              <a:cs typeface="Arial"/>
            </a:endParaRPr>
          </a:p>
        </p:txBody>
      </p:sp>
      <p:sp>
        <p:nvSpPr>
          <p:cNvPr id="2" name="TextBox 1">
            <a:extLst>
              <a:ext uri="{FF2B5EF4-FFF2-40B4-BE49-F238E27FC236}">
                <a16:creationId xmlns:a16="http://schemas.microsoft.com/office/drawing/2014/main" id="{30D08707-1B10-EF65-8545-D4528AE56C50}"/>
              </a:ext>
            </a:extLst>
          </p:cNvPr>
          <p:cNvSpPr txBox="1"/>
          <p:nvPr/>
        </p:nvSpPr>
        <p:spPr>
          <a:xfrm>
            <a:off x="62861" y="1963485"/>
            <a:ext cx="11900539" cy="646331"/>
          </a:xfrm>
          <a:prstGeom prst="rect">
            <a:avLst/>
          </a:prstGeom>
          <a:noFill/>
        </p:spPr>
        <p:txBody>
          <a:bodyPr wrap="square" rtlCol="0">
            <a:spAutoFit/>
          </a:bodyPr>
          <a:lstStyle/>
          <a:p>
            <a:pPr algn="ctr"/>
            <a:r>
              <a:rPr lang="en-US" sz="1100" b="0" i="0" u="none" strike="noStrike" baseline="0" dirty="0">
                <a:solidFill>
                  <a:srgbClr val="000000"/>
                </a:solidFill>
                <a:latin typeface="Arial" panose="020B0604020202020204" pitchFamily="34" charset="0"/>
              </a:rPr>
              <a:t>Describe the rationale for the implant(s) selected.</a:t>
            </a:r>
            <a:r>
              <a:rPr lang="en-US" sz="1800" b="0" i="0" u="none" strike="noStrike" baseline="0" dirty="0">
                <a:solidFill>
                  <a:srgbClr val="000000"/>
                </a:solidFill>
                <a:latin typeface="Arial" panose="020B0604020202020204" pitchFamily="34" charset="0"/>
              </a:rPr>
              <a:t>	</a:t>
            </a:r>
          </a:p>
          <a:p>
            <a:pPr algn="ctr"/>
            <a:r>
              <a:rPr lang="en-US" sz="1800" b="0" i="0" u="none" strike="noStrike" baseline="0" dirty="0">
                <a:solidFill>
                  <a:srgbClr val="000000"/>
                </a:solidFill>
                <a:latin typeface="Arial" panose="020B0604020202020204" pitchFamily="34" charset="0"/>
              </a:rPr>
              <a:t>	</a:t>
            </a:r>
          </a:p>
        </p:txBody>
      </p:sp>
      <p:sp>
        <p:nvSpPr>
          <p:cNvPr id="13" name="TextBox 12">
            <a:extLst>
              <a:ext uri="{FF2B5EF4-FFF2-40B4-BE49-F238E27FC236}">
                <a16:creationId xmlns:a16="http://schemas.microsoft.com/office/drawing/2014/main" id="{96A45A9C-B3F4-38A4-D97A-C0FDEE86A735}"/>
              </a:ext>
            </a:extLst>
          </p:cNvPr>
          <p:cNvSpPr txBox="1"/>
          <p:nvPr/>
        </p:nvSpPr>
        <p:spPr>
          <a:xfrm>
            <a:off x="373420" y="2438004"/>
            <a:ext cx="11132297" cy="369332"/>
          </a:xfrm>
          <a:prstGeom prst="rect">
            <a:avLst/>
          </a:prstGeom>
          <a:noFill/>
        </p:spPr>
        <p:txBody>
          <a:bodyPr wrap="square" rtlCol="0">
            <a:spAutoFit/>
          </a:bodyPr>
          <a:lstStyle/>
          <a:p>
            <a:r>
              <a:rPr lang="en-US" sz="1800" dirty="0">
                <a:solidFill>
                  <a:srgbClr val="221F1F"/>
                </a:solidFill>
                <a:latin typeface="Arial"/>
                <a:cs typeface="Arial"/>
              </a:rPr>
              <a:t>Copy your text here using the same font and size.</a:t>
            </a:r>
            <a:endParaRPr lang="en-US" dirty="0"/>
          </a:p>
        </p:txBody>
      </p:sp>
    </p:spTree>
    <p:extLst>
      <p:ext uri="{BB962C8B-B14F-4D97-AF65-F5344CB8AC3E}">
        <p14:creationId xmlns:p14="http://schemas.microsoft.com/office/powerpoint/2010/main" val="2180452475"/>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85D1A2-A4B1-7537-EFE8-7BF92A7E514F}"/>
            </a:ext>
          </a:extLst>
        </p:cNvPr>
        <p:cNvGrpSpPr/>
        <p:nvPr/>
      </p:nvGrpSpPr>
      <p:grpSpPr>
        <a:xfrm>
          <a:off x="0" y="0"/>
          <a:ext cx="0" cy="0"/>
          <a:chOff x="0" y="0"/>
          <a:chExt cx="0" cy="0"/>
        </a:xfrm>
      </p:grpSpPr>
      <p:grpSp>
        <p:nvGrpSpPr>
          <p:cNvPr id="3" name="object 3">
            <a:extLst>
              <a:ext uri="{FF2B5EF4-FFF2-40B4-BE49-F238E27FC236}">
                <a16:creationId xmlns:a16="http://schemas.microsoft.com/office/drawing/2014/main" id="{C8F29321-5182-FC3B-90AD-EA168179EAA6}"/>
              </a:ext>
            </a:extLst>
          </p:cNvPr>
          <p:cNvGrpSpPr/>
          <p:nvPr/>
        </p:nvGrpSpPr>
        <p:grpSpPr>
          <a:xfrm>
            <a:off x="0" y="0"/>
            <a:ext cx="12189460" cy="1392555"/>
            <a:chOff x="0" y="0"/>
            <a:chExt cx="12189460" cy="1392555"/>
          </a:xfrm>
        </p:grpSpPr>
        <p:sp>
          <p:nvSpPr>
            <p:cNvPr id="4" name="object 4">
              <a:extLst>
                <a:ext uri="{FF2B5EF4-FFF2-40B4-BE49-F238E27FC236}">
                  <a16:creationId xmlns:a16="http://schemas.microsoft.com/office/drawing/2014/main" id="{1C586288-4AD5-3E54-CEFB-1E8C7E32C1A3}"/>
                </a:ext>
              </a:extLst>
            </p:cNvPr>
            <p:cNvSpPr/>
            <p:nvPr/>
          </p:nvSpPr>
          <p:spPr>
            <a:xfrm>
              <a:off x="0" y="0"/>
              <a:ext cx="12189460" cy="1375410"/>
            </a:xfrm>
            <a:custGeom>
              <a:avLst/>
              <a:gdLst/>
              <a:ahLst/>
              <a:cxnLst/>
              <a:rect l="l" t="t" r="r" b="b"/>
              <a:pathLst>
                <a:path w="12189460" h="1375410">
                  <a:moveTo>
                    <a:pt x="12188952" y="0"/>
                  </a:moveTo>
                  <a:lnTo>
                    <a:pt x="10822457" y="0"/>
                  </a:lnTo>
                  <a:lnTo>
                    <a:pt x="0" y="0"/>
                  </a:lnTo>
                  <a:lnTo>
                    <a:pt x="0" y="226783"/>
                  </a:lnTo>
                  <a:lnTo>
                    <a:pt x="10822457" y="226783"/>
                  </a:lnTo>
                  <a:lnTo>
                    <a:pt x="10822457" y="1375003"/>
                  </a:lnTo>
                  <a:lnTo>
                    <a:pt x="12188952" y="1375003"/>
                  </a:lnTo>
                  <a:lnTo>
                    <a:pt x="12188952" y="226783"/>
                  </a:lnTo>
                  <a:lnTo>
                    <a:pt x="12188952" y="0"/>
                  </a:lnTo>
                  <a:close/>
                </a:path>
              </a:pathLst>
            </a:custGeom>
            <a:solidFill>
              <a:srgbClr val="007699"/>
            </a:solidFill>
          </p:spPr>
          <p:txBody>
            <a:bodyPr wrap="square" lIns="0" tIns="0" rIns="0" bIns="0" rtlCol="0"/>
            <a:lstStyle/>
            <a:p>
              <a:endParaRPr/>
            </a:p>
          </p:txBody>
        </p:sp>
        <p:sp>
          <p:nvSpPr>
            <p:cNvPr id="5" name="object 5">
              <a:extLst>
                <a:ext uri="{FF2B5EF4-FFF2-40B4-BE49-F238E27FC236}">
                  <a16:creationId xmlns:a16="http://schemas.microsoft.com/office/drawing/2014/main" id="{5DE08EF3-46AE-263F-58B3-3E2030178A7B}"/>
                </a:ext>
              </a:extLst>
            </p:cNvPr>
            <p:cNvSpPr/>
            <p:nvPr/>
          </p:nvSpPr>
          <p:spPr>
            <a:xfrm>
              <a:off x="10822457" y="1368653"/>
              <a:ext cx="1366520" cy="12700"/>
            </a:xfrm>
            <a:custGeom>
              <a:avLst/>
              <a:gdLst/>
              <a:ahLst/>
              <a:cxnLst/>
              <a:rect l="l" t="t" r="r" b="b"/>
              <a:pathLst>
                <a:path w="1366520" h="12700">
                  <a:moveTo>
                    <a:pt x="0" y="12700"/>
                  </a:moveTo>
                  <a:lnTo>
                    <a:pt x="1366494" y="12700"/>
                  </a:lnTo>
                  <a:lnTo>
                    <a:pt x="1366494" y="0"/>
                  </a:lnTo>
                  <a:lnTo>
                    <a:pt x="0" y="0"/>
                  </a:lnTo>
                  <a:lnTo>
                    <a:pt x="0" y="12700"/>
                  </a:lnTo>
                  <a:close/>
                </a:path>
              </a:pathLst>
            </a:custGeom>
            <a:solidFill>
              <a:srgbClr val="FFFFFF"/>
            </a:solidFill>
          </p:spPr>
          <p:txBody>
            <a:bodyPr wrap="square" lIns="0" tIns="0" rIns="0" bIns="0" rtlCol="0"/>
            <a:lstStyle/>
            <a:p>
              <a:endParaRPr/>
            </a:p>
          </p:txBody>
        </p:sp>
        <p:sp>
          <p:nvSpPr>
            <p:cNvPr id="6" name="object 6">
              <a:extLst>
                <a:ext uri="{FF2B5EF4-FFF2-40B4-BE49-F238E27FC236}">
                  <a16:creationId xmlns:a16="http://schemas.microsoft.com/office/drawing/2014/main" id="{3E5DEA2F-91A8-9B50-59F5-02F08240E9FF}"/>
                </a:ext>
              </a:extLst>
            </p:cNvPr>
            <p:cNvSpPr/>
            <p:nvPr/>
          </p:nvSpPr>
          <p:spPr>
            <a:xfrm>
              <a:off x="10822457" y="0"/>
              <a:ext cx="0" cy="1375410"/>
            </a:xfrm>
            <a:custGeom>
              <a:avLst/>
              <a:gdLst/>
              <a:ahLst/>
              <a:cxnLst/>
              <a:rect l="l" t="t" r="r" b="b"/>
              <a:pathLst>
                <a:path h="1375410">
                  <a:moveTo>
                    <a:pt x="0" y="0"/>
                  </a:moveTo>
                  <a:lnTo>
                    <a:pt x="0" y="1375003"/>
                  </a:lnTo>
                </a:path>
              </a:pathLst>
            </a:custGeom>
            <a:ln w="12700">
              <a:solidFill>
                <a:srgbClr val="FFFFFF"/>
              </a:solidFill>
            </a:ln>
          </p:spPr>
          <p:txBody>
            <a:bodyPr wrap="square" lIns="0" tIns="0" rIns="0" bIns="0" rtlCol="0"/>
            <a:lstStyle/>
            <a:p>
              <a:endParaRPr/>
            </a:p>
          </p:txBody>
        </p:sp>
        <p:sp>
          <p:nvSpPr>
            <p:cNvPr id="7" name="object 7">
              <a:extLst>
                <a:ext uri="{FF2B5EF4-FFF2-40B4-BE49-F238E27FC236}">
                  <a16:creationId xmlns:a16="http://schemas.microsoft.com/office/drawing/2014/main" id="{80C4B711-82D6-50AD-1EC6-F1BC4498C358}"/>
                </a:ext>
              </a:extLst>
            </p:cNvPr>
            <p:cNvSpPr/>
            <p:nvPr/>
          </p:nvSpPr>
          <p:spPr>
            <a:xfrm>
              <a:off x="10822461" y="8511"/>
              <a:ext cx="1366520" cy="1366520"/>
            </a:xfrm>
            <a:custGeom>
              <a:avLst/>
              <a:gdLst/>
              <a:ahLst/>
              <a:cxnLst/>
              <a:rect l="l" t="t" r="r" b="b"/>
              <a:pathLst>
                <a:path w="1366520" h="1366520">
                  <a:moveTo>
                    <a:pt x="1366494" y="0"/>
                  </a:moveTo>
                  <a:lnTo>
                    <a:pt x="0" y="1366494"/>
                  </a:lnTo>
                  <a:lnTo>
                    <a:pt x="1366494" y="1366494"/>
                  </a:lnTo>
                  <a:lnTo>
                    <a:pt x="1366494" y="0"/>
                  </a:lnTo>
                  <a:close/>
                </a:path>
              </a:pathLst>
            </a:custGeom>
            <a:solidFill>
              <a:srgbClr val="004E66"/>
            </a:solidFill>
          </p:spPr>
          <p:txBody>
            <a:bodyPr wrap="square" lIns="0" tIns="0" rIns="0" bIns="0" rtlCol="0"/>
            <a:lstStyle/>
            <a:p>
              <a:endParaRPr/>
            </a:p>
          </p:txBody>
        </p:sp>
        <p:sp>
          <p:nvSpPr>
            <p:cNvPr id="8" name="object 8">
              <a:extLst>
                <a:ext uri="{FF2B5EF4-FFF2-40B4-BE49-F238E27FC236}">
                  <a16:creationId xmlns:a16="http://schemas.microsoft.com/office/drawing/2014/main" id="{0F3F0807-58CE-3635-4270-609A8A16646E}"/>
                </a:ext>
              </a:extLst>
            </p:cNvPr>
            <p:cNvSpPr/>
            <p:nvPr/>
          </p:nvSpPr>
          <p:spPr>
            <a:xfrm>
              <a:off x="0" y="1275626"/>
              <a:ext cx="2957195" cy="116839"/>
            </a:xfrm>
            <a:custGeom>
              <a:avLst/>
              <a:gdLst/>
              <a:ahLst/>
              <a:cxnLst/>
              <a:rect l="l" t="t" r="r" b="b"/>
              <a:pathLst>
                <a:path w="2957195" h="116840">
                  <a:moveTo>
                    <a:pt x="0" y="116649"/>
                  </a:moveTo>
                  <a:lnTo>
                    <a:pt x="2956941" y="116649"/>
                  </a:lnTo>
                  <a:lnTo>
                    <a:pt x="2956941" y="0"/>
                  </a:lnTo>
                  <a:lnTo>
                    <a:pt x="0" y="0"/>
                  </a:lnTo>
                  <a:lnTo>
                    <a:pt x="0" y="116649"/>
                  </a:lnTo>
                  <a:close/>
                </a:path>
              </a:pathLst>
            </a:custGeom>
            <a:solidFill>
              <a:srgbClr val="007198"/>
            </a:solidFill>
          </p:spPr>
          <p:txBody>
            <a:bodyPr wrap="square" lIns="0" tIns="0" rIns="0" bIns="0" rtlCol="0"/>
            <a:lstStyle/>
            <a:p>
              <a:endParaRPr/>
            </a:p>
          </p:txBody>
        </p:sp>
        <p:sp>
          <p:nvSpPr>
            <p:cNvPr id="9" name="object 9">
              <a:extLst>
                <a:ext uri="{FF2B5EF4-FFF2-40B4-BE49-F238E27FC236}">
                  <a16:creationId xmlns:a16="http://schemas.microsoft.com/office/drawing/2014/main" id="{A39F6C98-6307-5345-BF90-63C7E35038E3}"/>
                </a:ext>
              </a:extLst>
            </p:cNvPr>
            <p:cNvSpPr/>
            <p:nvPr/>
          </p:nvSpPr>
          <p:spPr>
            <a:xfrm>
              <a:off x="2956941" y="1275626"/>
              <a:ext cx="3044190" cy="116839"/>
            </a:xfrm>
            <a:custGeom>
              <a:avLst/>
              <a:gdLst/>
              <a:ahLst/>
              <a:cxnLst/>
              <a:rect l="l" t="t" r="r" b="b"/>
              <a:pathLst>
                <a:path w="3044190" h="116840">
                  <a:moveTo>
                    <a:pt x="0" y="116649"/>
                  </a:moveTo>
                  <a:lnTo>
                    <a:pt x="3043745" y="116649"/>
                  </a:lnTo>
                  <a:lnTo>
                    <a:pt x="3043745" y="0"/>
                  </a:lnTo>
                  <a:lnTo>
                    <a:pt x="0" y="0"/>
                  </a:lnTo>
                  <a:lnTo>
                    <a:pt x="0" y="116649"/>
                  </a:lnTo>
                  <a:close/>
                </a:path>
              </a:pathLst>
            </a:custGeom>
            <a:solidFill>
              <a:srgbClr val="83276A"/>
            </a:solidFill>
          </p:spPr>
          <p:txBody>
            <a:bodyPr wrap="square" lIns="0" tIns="0" rIns="0" bIns="0" rtlCol="0"/>
            <a:lstStyle/>
            <a:p>
              <a:endParaRPr/>
            </a:p>
          </p:txBody>
        </p:sp>
        <p:sp>
          <p:nvSpPr>
            <p:cNvPr id="10" name="object 10">
              <a:extLst>
                <a:ext uri="{FF2B5EF4-FFF2-40B4-BE49-F238E27FC236}">
                  <a16:creationId xmlns:a16="http://schemas.microsoft.com/office/drawing/2014/main" id="{4249F341-695C-EBF3-C302-F6348F2E0BD2}"/>
                </a:ext>
              </a:extLst>
            </p:cNvPr>
            <p:cNvSpPr/>
            <p:nvPr/>
          </p:nvSpPr>
          <p:spPr>
            <a:xfrm>
              <a:off x="6000686" y="1275626"/>
              <a:ext cx="3357245" cy="116839"/>
            </a:xfrm>
            <a:custGeom>
              <a:avLst/>
              <a:gdLst/>
              <a:ahLst/>
              <a:cxnLst/>
              <a:rect l="l" t="t" r="r" b="b"/>
              <a:pathLst>
                <a:path w="3357245" h="116840">
                  <a:moveTo>
                    <a:pt x="0" y="116649"/>
                  </a:moveTo>
                  <a:lnTo>
                    <a:pt x="3356749" y="116649"/>
                  </a:lnTo>
                  <a:lnTo>
                    <a:pt x="3356749" y="0"/>
                  </a:lnTo>
                  <a:lnTo>
                    <a:pt x="0" y="0"/>
                  </a:lnTo>
                  <a:lnTo>
                    <a:pt x="0" y="116649"/>
                  </a:lnTo>
                  <a:close/>
                </a:path>
              </a:pathLst>
            </a:custGeom>
            <a:solidFill>
              <a:srgbClr val="033B6A"/>
            </a:solidFill>
          </p:spPr>
          <p:txBody>
            <a:bodyPr wrap="square" lIns="0" tIns="0" rIns="0" bIns="0" rtlCol="0"/>
            <a:lstStyle/>
            <a:p>
              <a:endParaRPr/>
            </a:p>
          </p:txBody>
        </p:sp>
        <p:sp>
          <p:nvSpPr>
            <p:cNvPr id="11" name="object 11">
              <a:extLst>
                <a:ext uri="{FF2B5EF4-FFF2-40B4-BE49-F238E27FC236}">
                  <a16:creationId xmlns:a16="http://schemas.microsoft.com/office/drawing/2014/main" id="{C93863A7-B988-F694-99EA-22FEB60A562E}"/>
                </a:ext>
              </a:extLst>
            </p:cNvPr>
            <p:cNvSpPr/>
            <p:nvPr/>
          </p:nvSpPr>
          <p:spPr>
            <a:xfrm>
              <a:off x="9357436" y="1275626"/>
              <a:ext cx="2832100" cy="116839"/>
            </a:xfrm>
            <a:custGeom>
              <a:avLst/>
              <a:gdLst/>
              <a:ahLst/>
              <a:cxnLst/>
              <a:rect l="l" t="t" r="r" b="b"/>
              <a:pathLst>
                <a:path w="2832100" h="116840">
                  <a:moveTo>
                    <a:pt x="2831515" y="0"/>
                  </a:moveTo>
                  <a:lnTo>
                    <a:pt x="0" y="0"/>
                  </a:lnTo>
                  <a:lnTo>
                    <a:pt x="0" y="116649"/>
                  </a:lnTo>
                  <a:lnTo>
                    <a:pt x="2831515" y="116649"/>
                  </a:lnTo>
                  <a:lnTo>
                    <a:pt x="2831515" y="0"/>
                  </a:lnTo>
                  <a:close/>
                </a:path>
              </a:pathLst>
            </a:custGeom>
            <a:solidFill>
              <a:srgbClr val="1F6A84"/>
            </a:solidFill>
          </p:spPr>
          <p:txBody>
            <a:bodyPr wrap="square" lIns="0" tIns="0" rIns="0" bIns="0" rtlCol="0"/>
            <a:lstStyle/>
            <a:p>
              <a:endParaRPr/>
            </a:p>
          </p:txBody>
        </p:sp>
        <p:pic>
          <p:nvPicPr>
            <p:cNvPr id="12" name="object 12">
              <a:extLst>
                <a:ext uri="{FF2B5EF4-FFF2-40B4-BE49-F238E27FC236}">
                  <a16:creationId xmlns:a16="http://schemas.microsoft.com/office/drawing/2014/main" id="{F67AF4A9-A6D3-8B00-489D-FABAB2AA31A1}"/>
                </a:ext>
              </a:extLst>
            </p:cNvPr>
            <p:cNvPicPr/>
            <p:nvPr/>
          </p:nvPicPr>
          <p:blipFill>
            <a:blip r:embed="rId2" cstate="print"/>
            <a:stretch>
              <a:fillRect/>
            </a:stretch>
          </p:blipFill>
          <p:spPr>
            <a:xfrm>
              <a:off x="577773" y="266509"/>
              <a:ext cx="1845106" cy="917575"/>
            </a:xfrm>
            <a:prstGeom prst="rect">
              <a:avLst/>
            </a:prstGeom>
          </p:spPr>
        </p:pic>
      </p:grpSp>
      <p:sp>
        <p:nvSpPr>
          <p:cNvPr id="14" name="object 14">
            <a:extLst>
              <a:ext uri="{FF2B5EF4-FFF2-40B4-BE49-F238E27FC236}">
                <a16:creationId xmlns:a16="http://schemas.microsoft.com/office/drawing/2014/main" id="{9F9FB547-0A65-E3ED-FD44-AB73F9B9C730}"/>
              </a:ext>
            </a:extLst>
          </p:cNvPr>
          <p:cNvSpPr txBox="1">
            <a:spLocks noGrp="1"/>
          </p:cNvSpPr>
          <p:nvPr>
            <p:ph type="ftr" sz="quarter" idx="5"/>
          </p:nvPr>
        </p:nvSpPr>
        <p:spPr>
          <a:xfrm>
            <a:off x="4038212" y="6622993"/>
            <a:ext cx="4113033" cy="205184"/>
          </a:xfrm>
          <a:prstGeom prst="rect">
            <a:avLst/>
          </a:prstGeom>
        </p:spPr>
        <p:txBody>
          <a:bodyPr vert="horz" wrap="square" lIns="0" tIns="0" rIns="0" bIns="0" rtlCol="0">
            <a:spAutoFit/>
          </a:bodyPr>
          <a:lstStyle/>
          <a:p>
            <a:pPr marL="12700">
              <a:lnSpc>
                <a:spcPts val="1645"/>
              </a:lnSpc>
            </a:pPr>
            <a:r>
              <a:rPr lang="en-US" dirty="0"/>
              <a:t>2027</a:t>
            </a:r>
            <a:r>
              <a:rPr lang="en-US" spc="360" dirty="0"/>
              <a:t> </a:t>
            </a:r>
            <a:r>
              <a:rPr dirty="0"/>
              <a:t>|</a:t>
            </a:r>
            <a:r>
              <a:rPr spc="310" dirty="0"/>
              <a:t> </a:t>
            </a:r>
            <a:r>
              <a:rPr dirty="0"/>
              <a:t>American</a:t>
            </a:r>
            <a:r>
              <a:rPr spc="-70" dirty="0"/>
              <a:t> </a:t>
            </a:r>
            <a:r>
              <a:rPr dirty="0"/>
              <a:t>Academy</a:t>
            </a:r>
            <a:r>
              <a:rPr spc="-10" dirty="0"/>
              <a:t> </a:t>
            </a:r>
            <a:r>
              <a:rPr dirty="0"/>
              <a:t>of</a:t>
            </a:r>
            <a:r>
              <a:rPr spc="-10" dirty="0"/>
              <a:t> </a:t>
            </a:r>
            <a:r>
              <a:rPr dirty="0"/>
              <a:t>Implant</a:t>
            </a:r>
            <a:r>
              <a:rPr spc="-15" dirty="0"/>
              <a:t> </a:t>
            </a:r>
            <a:r>
              <a:rPr dirty="0"/>
              <a:t>Dentistry</a:t>
            </a:r>
            <a:r>
              <a:rPr spc="365" dirty="0"/>
              <a:t> </a:t>
            </a:r>
            <a:endParaRPr spc="-50" dirty="0"/>
          </a:p>
        </p:txBody>
      </p:sp>
      <p:sp>
        <p:nvSpPr>
          <p:cNvPr id="15" name="object 2">
            <a:extLst>
              <a:ext uri="{FF2B5EF4-FFF2-40B4-BE49-F238E27FC236}">
                <a16:creationId xmlns:a16="http://schemas.microsoft.com/office/drawing/2014/main" id="{42787791-9978-22BB-6F26-C6313C8F6659}"/>
              </a:ext>
            </a:extLst>
          </p:cNvPr>
          <p:cNvSpPr txBox="1">
            <a:spLocks/>
          </p:cNvSpPr>
          <p:nvPr/>
        </p:nvSpPr>
        <p:spPr>
          <a:xfrm>
            <a:off x="2956941" y="530889"/>
            <a:ext cx="10130563" cy="443711"/>
          </a:xfrm>
          <a:prstGeom prst="rect">
            <a:avLst/>
          </a:prstGeom>
        </p:spPr>
        <p:txBody>
          <a:bodyPr vert="horz" wrap="square" lIns="0" tIns="12700" rIns="0" bIns="0" rtlCol="0">
            <a:spAutoFit/>
          </a:bodyPr>
          <a:lstStyle>
            <a:lvl1pPr>
              <a:defRPr sz="2900" b="1" i="0">
                <a:solidFill>
                  <a:srgbClr val="00589D"/>
                </a:solidFill>
                <a:latin typeface="Arial"/>
                <a:ea typeface="+mj-ea"/>
                <a:cs typeface="Arial"/>
              </a:defRPr>
            </a:lvl1pPr>
          </a:lstStyle>
          <a:p>
            <a:pPr marL="19050">
              <a:spcBef>
                <a:spcPts val="100"/>
              </a:spcBef>
            </a:pPr>
            <a:r>
              <a:rPr lang="en-US" sz="2800" dirty="0">
                <a:solidFill>
                  <a:srgbClr val="007198"/>
                </a:solidFill>
              </a:rPr>
              <a:t>Candidate Number: </a:t>
            </a:r>
            <a:r>
              <a:rPr lang="en-US" sz="2800" dirty="0">
                <a:solidFill>
                  <a:srgbClr val="83276A"/>
                </a:solidFill>
              </a:rPr>
              <a:t>{Candidate number}</a:t>
            </a:r>
          </a:p>
        </p:txBody>
      </p:sp>
      <p:sp>
        <p:nvSpPr>
          <p:cNvPr id="17" name="object 13">
            <a:extLst>
              <a:ext uri="{FF2B5EF4-FFF2-40B4-BE49-F238E27FC236}">
                <a16:creationId xmlns:a16="http://schemas.microsoft.com/office/drawing/2014/main" id="{D6608438-50A0-23DB-AA48-814EF1C5492A}"/>
              </a:ext>
            </a:extLst>
          </p:cNvPr>
          <p:cNvSpPr txBox="1"/>
          <p:nvPr/>
        </p:nvSpPr>
        <p:spPr>
          <a:xfrm>
            <a:off x="1295400" y="1458219"/>
            <a:ext cx="8991600" cy="874598"/>
          </a:xfrm>
          <a:prstGeom prst="rect">
            <a:avLst/>
          </a:prstGeom>
        </p:spPr>
        <p:txBody>
          <a:bodyPr vert="horz" wrap="square" lIns="0" tIns="12700" rIns="0" bIns="0" rtlCol="0">
            <a:spAutoFit/>
          </a:bodyPr>
          <a:lstStyle/>
          <a:p>
            <a:pPr marL="298450" marR="5080" indent="-285750" algn="ctr">
              <a:spcBef>
                <a:spcPts val="120"/>
              </a:spcBef>
              <a:buFont typeface="Wingdings" panose="05000000000000000000" pitchFamily="2" charset="2"/>
              <a:buChar char="Ø"/>
            </a:pPr>
            <a:r>
              <a:rPr lang="en-US" sz="3200" dirty="0">
                <a:solidFill>
                  <a:srgbClr val="83276A"/>
                </a:solidFill>
                <a:effectLst>
                  <a:outerShdw blurRad="38100" dist="38100" dir="2700000" algn="tl">
                    <a:srgbClr val="000000">
                      <a:alpha val="43137"/>
                    </a:srgbClr>
                  </a:outerShdw>
                </a:effectLst>
                <a:latin typeface="Arial"/>
                <a:cs typeface="Arial"/>
              </a:rPr>
              <a:t>Surgical Procedures</a:t>
            </a:r>
            <a:br>
              <a:rPr lang="en-US" sz="2400" dirty="0">
                <a:solidFill>
                  <a:srgbClr val="221F1F"/>
                </a:solidFill>
                <a:latin typeface="Arial"/>
                <a:cs typeface="Arial"/>
              </a:rPr>
            </a:br>
            <a:endParaRPr lang="en-US" sz="2400" dirty="0">
              <a:latin typeface="Arial"/>
              <a:cs typeface="Arial"/>
            </a:endParaRPr>
          </a:p>
        </p:txBody>
      </p:sp>
      <p:sp>
        <p:nvSpPr>
          <p:cNvPr id="2" name="TextBox 1">
            <a:extLst>
              <a:ext uri="{FF2B5EF4-FFF2-40B4-BE49-F238E27FC236}">
                <a16:creationId xmlns:a16="http://schemas.microsoft.com/office/drawing/2014/main" id="{DB82B426-6658-0452-9F1D-F679F8B465B4}"/>
              </a:ext>
            </a:extLst>
          </p:cNvPr>
          <p:cNvSpPr txBox="1"/>
          <p:nvPr/>
        </p:nvSpPr>
        <p:spPr>
          <a:xfrm>
            <a:off x="62861" y="1963485"/>
            <a:ext cx="11900539" cy="1092607"/>
          </a:xfrm>
          <a:prstGeom prst="rect">
            <a:avLst/>
          </a:prstGeom>
          <a:noFill/>
        </p:spPr>
        <p:txBody>
          <a:bodyPr wrap="square" rtlCol="0">
            <a:spAutoFit/>
          </a:bodyPr>
          <a:lstStyle/>
          <a:p>
            <a:pPr algn="ctr"/>
            <a:r>
              <a:rPr lang="en-US" sz="1100" b="0" i="0" u="none" strike="noStrike" baseline="0" dirty="0">
                <a:solidFill>
                  <a:srgbClr val="000000"/>
                </a:solidFill>
                <a:latin typeface="Arial" panose="020B0604020202020204" pitchFamily="34" charset="0"/>
              </a:rPr>
              <a:t>In a written, detailed operative report, describe the type and amount of anesthesia, instruments and materials used, suture type and techniques, surgical and postoperative complications.</a:t>
            </a:r>
            <a:r>
              <a:rPr lang="en-US" sz="1800" b="0" i="0" u="none" strike="noStrike" baseline="0" dirty="0">
                <a:solidFill>
                  <a:srgbClr val="000000"/>
                </a:solidFill>
                <a:latin typeface="Arial" panose="020B0604020202020204" pitchFamily="34" charset="0"/>
              </a:rPr>
              <a:t>	</a:t>
            </a:r>
          </a:p>
          <a:p>
            <a:pPr algn="ctr"/>
            <a:r>
              <a:rPr lang="en-US" sz="1800" b="0" i="0" u="none" strike="noStrike" baseline="0" dirty="0">
                <a:solidFill>
                  <a:srgbClr val="000000"/>
                </a:solidFill>
                <a:latin typeface="Arial" panose="020B0604020202020204" pitchFamily="34" charset="0"/>
              </a:rPr>
              <a:t>	</a:t>
            </a:r>
          </a:p>
          <a:p>
            <a:pPr algn="ctr"/>
            <a:r>
              <a:rPr lang="en-US" sz="1800" b="0" i="0" u="none" strike="noStrike" baseline="0" dirty="0">
                <a:solidFill>
                  <a:srgbClr val="000000"/>
                </a:solidFill>
                <a:latin typeface="Arial" panose="020B0604020202020204" pitchFamily="34" charset="0"/>
              </a:rPr>
              <a:t>	</a:t>
            </a:r>
          </a:p>
        </p:txBody>
      </p:sp>
      <p:sp>
        <p:nvSpPr>
          <p:cNvPr id="13" name="TextBox 12">
            <a:extLst>
              <a:ext uri="{FF2B5EF4-FFF2-40B4-BE49-F238E27FC236}">
                <a16:creationId xmlns:a16="http://schemas.microsoft.com/office/drawing/2014/main" id="{A3111783-672D-7DC5-D1CF-B66CB9E8DEFA}"/>
              </a:ext>
            </a:extLst>
          </p:cNvPr>
          <p:cNvSpPr txBox="1"/>
          <p:nvPr/>
        </p:nvSpPr>
        <p:spPr>
          <a:xfrm>
            <a:off x="373420" y="2438004"/>
            <a:ext cx="11132297" cy="369332"/>
          </a:xfrm>
          <a:prstGeom prst="rect">
            <a:avLst/>
          </a:prstGeom>
          <a:noFill/>
        </p:spPr>
        <p:txBody>
          <a:bodyPr wrap="square" rtlCol="0">
            <a:spAutoFit/>
          </a:bodyPr>
          <a:lstStyle/>
          <a:p>
            <a:r>
              <a:rPr lang="en-US" sz="1800" dirty="0">
                <a:solidFill>
                  <a:srgbClr val="221F1F"/>
                </a:solidFill>
                <a:latin typeface="Arial"/>
                <a:cs typeface="Arial"/>
              </a:rPr>
              <a:t>Copy your text here using the same font and size.</a:t>
            </a:r>
            <a:endParaRPr lang="en-US" dirty="0"/>
          </a:p>
        </p:txBody>
      </p:sp>
      <p:sp>
        <p:nvSpPr>
          <p:cNvPr id="16" name="object 13">
            <a:extLst>
              <a:ext uri="{FF2B5EF4-FFF2-40B4-BE49-F238E27FC236}">
                <a16:creationId xmlns:a16="http://schemas.microsoft.com/office/drawing/2014/main" id="{60F032EF-3565-5F8C-CF80-D68219AAAC92}"/>
              </a:ext>
            </a:extLst>
          </p:cNvPr>
          <p:cNvSpPr txBox="1"/>
          <p:nvPr/>
        </p:nvSpPr>
        <p:spPr>
          <a:xfrm>
            <a:off x="1371600" y="3996972"/>
            <a:ext cx="8991600" cy="874598"/>
          </a:xfrm>
          <a:prstGeom prst="rect">
            <a:avLst/>
          </a:prstGeom>
        </p:spPr>
        <p:txBody>
          <a:bodyPr vert="horz" wrap="square" lIns="0" tIns="12700" rIns="0" bIns="0" rtlCol="0">
            <a:spAutoFit/>
          </a:bodyPr>
          <a:lstStyle/>
          <a:p>
            <a:pPr marL="298450" marR="5080" indent="-285750" algn="ctr">
              <a:spcBef>
                <a:spcPts val="120"/>
              </a:spcBef>
              <a:buFont typeface="Wingdings" panose="05000000000000000000" pitchFamily="2" charset="2"/>
              <a:buChar char="Ø"/>
            </a:pPr>
            <a:r>
              <a:rPr lang="en-US" sz="3200" dirty="0">
                <a:solidFill>
                  <a:srgbClr val="83276A"/>
                </a:solidFill>
                <a:effectLst>
                  <a:outerShdw blurRad="38100" dist="38100" dir="2700000" algn="tl">
                    <a:srgbClr val="000000">
                      <a:alpha val="43137"/>
                    </a:srgbClr>
                  </a:outerShdw>
                </a:effectLst>
                <a:latin typeface="Arial"/>
                <a:cs typeface="Arial"/>
              </a:rPr>
              <a:t>Prosthetic Procedures</a:t>
            </a:r>
            <a:br>
              <a:rPr lang="en-US" sz="2400" dirty="0">
                <a:solidFill>
                  <a:srgbClr val="221F1F"/>
                </a:solidFill>
                <a:latin typeface="Arial"/>
                <a:cs typeface="Arial"/>
              </a:rPr>
            </a:br>
            <a:endParaRPr lang="en-US" sz="2400" dirty="0">
              <a:latin typeface="Arial"/>
              <a:cs typeface="Arial"/>
            </a:endParaRPr>
          </a:p>
        </p:txBody>
      </p:sp>
      <p:sp>
        <p:nvSpPr>
          <p:cNvPr id="19" name="TextBox 18">
            <a:extLst>
              <a:ext uri="{FF2B5EF4-FFF2-40B4-BE49-F238E27FC236}">
                <a16:creationId xmlns:a16="http://schemas.microsoft.com/office/drawing/2014/main" id="{92A1E0C0-C8CB-E919-7D98-BB475D05E67D}"/>
              </a:ext>
            </a:extLst>
          </p:cNvPr>
          <p:cNvSpPr txBox="1"/>
          <p:nvPr/>
        </p:nvSpPr>
        <p:spPr>
          <a:xfrm>
            <a:off x="144460" y="4443295"/>
            <a:ext cx="11900539" cy="646331"/>
          </a:xfrm>
          <a:prstGeom prst="rect">
            <a:avLst/>
          </a:prstGeom>
          <a:noFill/>
        </p:spPr>
        <p:txBody>
          <a:bodyPr wrap="square" rtlCol="0">
            <a:spAutoFit/>
          </a:bodyPr>
          <a:lstStyle/>
          <a:p>
            <a:pPr algn="ctr"/>
            <a:r>
              <a:rPr lang="en-US" sz="1100" b="0" i="0" u="none" strike="noStrike" baseline="0" dirty="0">
                <a:solidFill>
                  <a:srgbClr val="000000"/>
                </a:solidFill>
                <a:latin typeface="Arial" panose="020B0604020202020204" pitchFamily="34" charset="0"/>
              </a:rPr>
              <a:t>In a written, detailed operative report, describe the prosthetic procedures.</a:t>
            </a:r>
            <a:r>
              <a:rPr lang="en-US" sz="1800" b="0" i="0" u="none" strike="noStrike" baseline="0" dirty="0">
                <a:solidFill>
                  <a:srgbClr val="000000"/>
                </a:solidFill>
                <a:latin typeface="Arial" panose="020B0604020202020204" pitchFamily="34" charset="0"/>
              </a:rPr>
              <a:t>	</a:t>
            </a:r>
          </a:p>
          <a:p>
            <a:pPr algn="ctr"/>
            <a:r>
              <a:rPr lang="en-US" sz="1800" b="0" i="0" u="none" strike="noStrike" baseline="0" dirty="0">
                <a:solidFill>
                  <a:srgbClr val="000000"/>
                </a:solidFill>
                <a:latin typeface="Arial" panose="020B0604020202020204" pitchFamily="34" charset="0"/>
              </a:rPr>
              <a:t>	</a:t>
            </a:r>
          </a:p>
        </p:txBody>
      </p:sp>
      <p:sp>
        <p:nvSpPr>
          <p:cNvPr id="20" name="TextBox 19">
            <a:extLst>
              <a:ext uri="{FF2B5EF4-FFF2-40B4-BE49-F238E27FC236}">
                <a16:creationId xmlns:a16="http://schemas.microsoft.com/office/drawing/2014/main" id="{D33251BB-8933-AF2D-9F45-B22C92906540}"/>
              </a:ext>
            </a:extLst>
          </p:cNvPr>
          <p:cNvSpPr txBox="1"/>
          <p:nvPr/>
        </p:nvSpPr>
        <p:spPr>
          <a:xfrm>
            <a:off x="373420" y="4870319"/>
            <a:ext cx="11132297" cy="369332"/>
          </a:xfrm>
          <a:prstGeom prst="rect">
            <a:avLst/>
          </a:prstGeom>
          <a:noFill/>
        </p:spPr>
        <p:txBody>
          <a:bodyPr wrap="square" rtlCol="0">
            <a:spAutoFit/>
          </a:bodyPr>
          <a:lstStyle/>
          <a:p>
            <a:r>
              <a:rPr lang="en-US" sz="1800" dirty="0">
                <a:solidFill>
                  <a:srgbClr val="221F1F"/>
                </a:solidFill>
                <a:latin typeface="Arial"/>
                <a:cs typeface="Arial"/>
              </a:rPr>
              <a:t>Copy your text here using the same font and size.</a:t>
            </a:r>
            <a:endParaRPr lang="en-US" dirty="0"/>
          </a:p>
        </p:txBody>
      </p:sp>
    </p:spTree>
    <p:extLst>
      <p:ext uri="{BB962C8B-B14F-4D97-AF65-F5344CB8AC3E}">
        <p14:creationId xmlns:p14="http://schemas.microsoft.com/office/powerpoint/2010/main" val="810100795"/>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605BC5-F745-1348-8422-6B7E54040BF4}"/>
            </a:ext>
          </a:extLst>
        </p:cNvPr>
        <p:cNvGrpSpPr/>
        <p:nvPr/>
      </p:nvGrpSpPr>
      <p:grpSpPr>
        <a:xfrm>
          <a:off x="0" y="0"/>
          <a:ext cx="0" cy="0"/>
          <a:chOff x="0" y="0"/>
          <a:chExt cx="0" cy="0"/>
        </a:xfrm>
      </p:grpSpPr>
      <p:grpSp>
        <p:nvGrpSpPr>
          <p:cNvPr id="3" name="object 3">
            <a:extLst>
              <a:ext uri="{FF2B5EF4-FFF2-40B4-BE49-F238E27FC236}">
                <a16:creationId xmlns:a16="http://schemas.microsoft.com/office/drawing/2014/main" id="{79E78BC6-CA59-0CA0-BE17-393406AE5205}"/>
              </a:ext>
            </a:extLst>
          </p:cNvPr>
          <p:cNvGrpSpPr/>
          <p:nvPr/>
        </p:nvGrpSpPr>
        <p:grpSpPr>
          <a:xfrm>
            <a:off x="0" y="0"/>
            <a:ext cx="12189460" cy="1392555"/>
            <a:chOff x="0" y="0"/>
            <a:chExt cx="12189460" cy="1392555"/>
          </a:xfrm>
        </p:grpSpPr>
        <p:sp>
          <p:nvSpPr>
            <p:cNvPr id="4" name="object 4">
              <a:extLst>
                <a:ext uri="{FF2B5EF4-FFF2-40B4-BE49-F238E27FC236}">
                  <a16:creationId xmlns:a16="http://schemas.microsoft.com/office/drawing/2014/main" id="{7E3CE10D-85E4-7C8B-4C31-1F2C45DF44AF}"/>
                </a:ext>
              </a:extLst>
            </p:cNvPr>
            <p:cNvSpPr/>
            <p:nvPr/>
          </p:nvSpPr>
          <p:spPr>
            <a:xfrm>
              <a:off x="0" y="0"/>
              <a:ext cx="12189460" cy="1375410"/>
            </a:xfrm>
            <a:custGeom>
              <a:avLst/>
              <a:gdLst/>
              <a:ahLst/>
              <a:cxnLst/>
              <a:rect l="l" t="t" r="r" b="b"/>
              <a:pathLst>
                <a:path w="12189460" h="1375410">
                  <a:moveTo>
                    <a:pt x="12188952" y="0"/>
                  </a:moveTo>
                  <a:lnTo>
                    <a:pt x="10822457" y="0"/>
                  </a:lnTo>
                  <a:lnTo>
                    <a:pt x="0" y="0"/>
                  </a:lnTo>
                  <a:lnTo>
                    <a:pt x="0" y="226783"/>
                  </a:lnTo>
                  <a:lnTo>
                    <a:pt x="10822457" y="226783"/>
                  </a:lnTo>
                  <a:lnTo>
                    <a:pt x="10822457" y="1375003"/>
                  </a:lnTo>
                  <a:lnTo>
                    <a:pt x="12188952" y="1375003"/>
                  </a:lnTo>
                  <a:lnTo>
                    <a:pt x="12188952" y="226783"/>
                  </a:lnTo>
                  <a:lnTo>
                    <a:pt x="12188952" y="0"/>
                  </a:lnTo>
                  <a:close/>
                </a:path>
              </a:pathLst>
            </a:custGeom>
            <a:solidFill>
              <a:srgbClr val="007699"/>
            </a:solidFill>
          </p:spPr>
          <p:txBody>
            <a:bodyPr wrap="square" lIns="0" tIns="0" rIns="0" bIns="0" rtlCol="0"/>
            <a:lstStyle/>
            <a:p>
              <a:endParaRPr/>
            </a:p>
          </p:txBody>
        </p:sp>
        <p:sp>
          <p:nvSpPr>
            <p:cNvPr id="5" name="object 5">
              <a:extLst>
                <a:ext uri="{FF2B5EF4-FFF2-40B4-BE49-F238E27FC236}">
                  <a16:creationId xmlns:a16="http://schemas.microsoft.com/office/drawing/2014/main" id="{59829713-8F11-E755-3BA5-5BCE8AE69688}"/>
                </a:ext>
              </a:extLst>
            </p:cNvPr>
            <p:cNvSpPr/>
            <p:nvPr/>
          </p:nvSpPr>
          <p:spPr>
            <a:xfrm>
              <a:off x="10822457" y="1368653"/>
              <a:ext cx="1366520" cy="12700"/>
            </a:xfrm>
            <a:custGeom>
              <a:avLst/>
              <a:gdLst/>
              <a:ahLst/>
              <a:cxnLst/>
              <a:rect l="l" t="t" r="r" b="b"/>
              <a:pathLst>
                <a:path w="1366520" h="12700">
                  <a:moveTo>
                    <a:pt x="0" y="12700"/>
                  </a:moveTo>
                  <a:lnTo>
                    <a:pt x="1366494" y="12700"/>
                  </a:lnTo>
                  <a:lnTo>
                    <a:pt x="1366494" y="0"/>
                  </a:lnTo>
                  <a:lnTo>
                    <a:pt x="0" y="0"/>
                  </a:lnTo>
                  <a:lnTo>
                    <a:pt x="0" y="12700"/>
                  </a:lnTo>
                  <a:close/>
                </a:path>
              </a:pathLst>
            </a:custGeom>
            <a:solidFill>
              <a:srgbClr val="FFFFFF"/>
            </a:solidFill>
          </p:spPr>
          <p:txBody>
            <a:bodyPr wrap="square" lIns="0" tIns="0" rIns="0" bIns="0" rtlCol="0"/>
            <a:lstStyle/>
            <a:p>
              <a:endParaRPr/>
            </a:p>
          </p:txBody>
        </p:sp>
        <p:sp>
          <p:nvSpPr>
            <p:cNvPr id="6" name="object 6">
              <a:extLst>
                <a:ext uri="{FF2B5EF4-FFF2-40B4-BE49-F238E27FC236}">
                  <a16:creationId xmlns:a16="http://schemas.microsoft.com/office/drawing/2014/main" id="{FECD860C-0590-B100-F348-54E8BE0440ED}"/>
                </a:ext>
              </a:extLst>
            </p:cNvPr>
            <p:cNvSpPr/>
            <p:nvPr/>
          </p:nvSpPr>
          <p:spPr>
            <a:xfrm>
              <a:off x="10822457" y="0"/>
              <a:ext cx="0" cy="1375410"/>
            </a:xfrm>
            <a:custGeom>
              <a:avLst/>
              <a:gdLst/>
              <a:ahLst/>
              <a:cxnLst/>
              <a:rect l="l" t="t" r="r" b="b"/>
              <a:pathLst>
                <a:path h="1375410">
                  <a:moveTo>
                    <a:pt x="0" y="0"/>
                  </a:moveTo>
                  <a:lnTo>
                    <a:pt x="0" y="1375003"/>
                  </a:lnTo>
                </a:path>
              </a:pathLst>
            </a:custGeom>
            <a:ln w="12700">
              <a:solidFill>
                <a:srgbClr val="FFFFFF"/>
              </a:solidFill>
            </a:ln>
          </p:spPr>
          <p:txBody>
            <a:bodyPr wrap="square" lIns="0" tIns="0" rIns="0" bIns="0" rtlCol="0"/>
            <a:lstStyle/>
            <a:p>
              <a:endParaRPr/>
            </a:p>
          </p:txBody>
        </p:sp>
        <p:sp>
          <p:nvSpPr>
            <p:cNvPr id="7" name="object 7">
              <a:extLst>
                <a:ext uri="{FF2B5EF4-FFF2-40B4-BE49-F238E27FC236}">
                  <a16:creationId xmlns:a16="http://schemas.microsoft.com/office/drawing/2014/main" id="{FA1CE636-17D5-E132-C9D4-DD54425C5F2E}"/>
                </a:ext>
              </a:extLst>
            </p:cNvPr>
            <p:cNvSpPr/>
            <p:nvPr/>
          </p:nvSpPr>
          <p:spPr>
            <a:xfrm>
              <a:off x="10822461" y="8511"/>
              <a:ext cx="1366520" cy="1366520"/>
            </a:xfrm>
            <a:custGeom>
              <a:avLst/>
              <a:gdLst/>
              <a:ahLst/>
              <a:cxnLst/>
              <a:rect l="l" t="t" r="r" b="b"/>
              <a:pathLst>
                <a:path w="1366520" h="1366520">
                  <a:moveTo>
                    <a:pt x="1366494" y="0"/>
                  </a:moveTo>
                  <a:lnTo>
                    <a:pt x="0" y="1366494"/>
                  </a:lnTo>
                  <a:lnTo>
                    <a:pt x="1366494" y="1366494"/>
                  </a:lnTo>
                  <a:lnTo>
                    <a:pt x="1366494" y="0"/>
                  </a:lnTo>
                  <a:close/>
                </a:path>
              </a:pathLst>
            </a:custGeom>
            <a:solidFill>
              <a:srgbClr val="004E66"/>
            </a:solidFill>
          </p:spPr>
          <p:txBody>
            <a:bodyPr wrap="square" lIns="0" tIns="0" rIns="0" bIns="0" rtlCol="0"/>
            <a:lstStyle/>
            <a:p>
              <a:endParaRPr/>
            </a:p>
          </p:txBody>
        </p:sp>
        <p:sp>
          <p:nvSpPr>
            <p:cNvPr id="8" name="object 8">
              <a:extLst>
                <a:ext uri="{FF2B5EF4-FFF2-40B4-BE49-F238E27FC236}">
                  <a16:creationId xmlns:a16="http://schemas.microsoft.com/office/drawing/2014/main" id="{3862853C-D347-57EF-C18B-D5EECB2CD105}"/>
                </a:ext>
              </a:extLst>
            </p:cNvPr>
            <p:cNvSpPr/>
            <p:nvPr/>
          </p:nvSpPr>
          <p:spPr>
            <a:xfrm>
              <a:off x="0" y="1275626"/>
              <a:ext cx="2957195" cy="116839"/>
            </a:xfrm>
            <a:custGeom>
              <a:avLst/>
              <a:gdLst/>
              <a:ahLst/>
              <a:cxnLst/>
              <a:rect l="l" t="t" r="r" b="b"/>
              <a:pathLst>
                <a:path w="2957195" h="116840">
                  <a:moveTo>
                    <a:pt x="0" y="116649"/>
                  </a:moveTo>
                  <a:lnTo>
                    <a:pt x="2956941" y="116649"/>
                  </a:lnTo>
                  <a:lnTo>
                    <a:pt x="2956941" y="0"/>
                  </a:lnTo>
                  <a:lnTo>
                    <a:pt x="0" y="0"/>
                  </a:lnTo>
                  <a:lnTo>
                    <a:pt x="0" y="116649"/>
                  </a:lnTo>
                  <a:close/>
                </a:path>
              </a:pathLst>
            </a:custGeom>
            <a:solidFill>
              <a:srgbClr val="007198"/>
            </a:solidFill>
          </p:spPr>
          <p:txBody>
            <a:bodyPr wrap="square" lIns="0" tIns="0" rIns="0" bIns="0" rtlCol="0"/>
            <a:lstStyle/>
            <a:p>
              <a:endParaRPr/>
            </a:p>
          </p:txBody>
        </p:sp>
        <p:sp>
          <p:nvSpPr>
            <p:cNvPr id="9" name="object 9">
              <a:extLst>
                <a:ext uri="{FF2B5EF4-FFF2-40B4-BE49-F238E27FC236}">
                  <a16:creationId xmlns:a16="http://schemas.microsoft.com/office/drawing/2014/main" id="{8B91DAD1-3210-E429-799E-E211F609A900}"/>
                </a:ext>
              </a:extLst>
            </p:cNvPr>
            <p:cNvSpPr/>
            <p:nvPr/>
          </p:nvSpPr>
          <p:spPr>
            <a:xfrm>
              <a:off x="2956941" y="1275626"/>
              <a:ext cx="3044190" cy="116839"/>
            </a:xfrm>
            <a:custGeom>
              <a:avLst/>
              <a:gdLst/>
              <a:ahLst/>
              <a:cxnLst/>
              <a:rect l="l" t="t" r="r" b="b"/>
              <a:pathLst>
                <a:path w="3044190" h="116840">
                  <a:moveTo>
                    <a:pt x="0" y="116649"/>
                  </a:moveTo>
                  <a:lnTo>
                    <a:pt x="3043745" y="116649"/>
                  </a:lnTo>
                  <a:lnTo>
                    <a:pt x="3043745" y="0"/>
                  </a:lnTo>
                  <a:lnTo>
                    <a:pt x="0" y="0"/>
                  </a:lnTo>
                  <a:lnTo>
                    <a:pt x="0" y="116649"/>
                  </a:lnTo>
                  <a:close/>
                </a:path>
              </a:pathLst>
            </a:custGeom>
            <a:solidFill>
              <a:srgbClr val="83276A"/>
            </a:solidFill>
          </p:spPr>
          <p:txBody>
            <a:bodyPr wrap="square" lIns="0" tIns="0" rIns="0" bIns="0" rtlCol="0"/>
            <a:lstStyle/>
            <a:p>
              <a:endParaRPr/>
            </a:p>
          </p:txBody>
        </p:sp>
        <p:sp>
          <p:nvSpPr>
            <p:cNvPr id="10" name="object 10">
              <a:extLst>
                <a:ext uri="{FF2B5EF4-FFF2-40B4-BE49-F238E27FC236}">
                  <a16:creationId xmlns:a16="http://schemas.microsoft.com/office/drawing/2014/main" id="{17CA803F-67C9-3106-2881-47AB13647BED}"/>
                </a:ext>
              </a:extLst>
            </p:cNvPr>
            <p:cNvSpPr/>
            <p:nvPr/>
          </p:nvSpPr>
          <p:spPr>
            <a:xfrm>
              <a:off x="6000686" y="1275626"/>
              <a:ext cx="3357245" cy="116839"/>
            </a:xfrm>
            <a:custGeom>
              <a:avLst/>
              <a:gdLst/>
              <a:ahLst/>
              <a:cxnLst/>
              <a:rect l="l" t="t" r="r" b="b"/>
              <a:pathLst>
                <a:path w="3357245" h="116840">
                  <a:moveTo>
                    <a:pt x="0" y="116649"/>
                  </a:moveTo>
                  <a:lnTo>
                    <a:pt x="3356749" y="116649"/>
                  </a:lnTo>
                  <a:lnTo>
                    <a:pt x="3356749" y="0"/>
                  </a:lnTo>
                  <a:lnTo>
                    <a:pt x="0" y="0"/>
                  </a:lnTo>
                  <a:lnTo>
                    <a:pt x="0" y="116649"/>
                  </a:lnTo>
                  <a:close/>
                </a:path>
              </a:pathLst>
            </a:custGeom>
            <a:solidFill>
              <a:srgbClr val="033B6A"/>
            </a:solidFill>
          </p:spPr>
          <p:txBody>
            <a:bodyPr wrap="square" lIns="0" tIns="0" rIns="0" bIns="0" rtlCol="0"/>
            <a:lstStyle/>
            <a:p>
              <a:endParaRPr/>
            </a:p>
          </p:txBody>
        </p:sp>
        <p:sp>
          <p:nvSpPr>
            <p:cNvPr id="11" name="object 11">
              <a:extLst>
                <a:ext uri="{FF2B5EF4-FFF2-40B4-BE49-F238E27FC236}">
                  <a16:creationId xmlns:a16="http://schemas.microsoft.com/office/drawing/2014/main" id="{8C331322-F73D-E288-8251-49FD399B86D5}"/>
                </a:ext>
              </a:extLst>
            </p:cNvPr>
            <p:cNvSpPr/>
            <p:nvPr/>
          </p:nvSpPr>
          <p:spPr>
            <a:xfrm>
              <a:off x="9357436" y="1275626"/>
              <a:ext cx="2832100" cy="116839"/>
            </a:xfrm>
            <a:custGeom>
              <a:avLst/>
              <a:gdLst/>
              <a:ahLst/>
              <a:cxnLst/>
              <a:rect l="l" t="t" r="r" b="b"/>
              <a:pathLst>
                <a:path w="2832100" h="116840">
                  <a:moveTo>
                    <a:pt x="2831515" y="0"/>
                  </a:moveTo>
                  <a:lnTo>
                    <a:pt x="0" y="0"/>
                  </a:lnTo>
                  <a:lnTo>
                    <a:pt x="0" y="116649"/>
                  </a:lnTo>
                  <a:lnTo>
                    <a:pt x="2831515" y="116649"/>
                  </a:lnTo>
                  <a:lnTo>
                    <a:pt x="2831515" y="0"/>
                  </a:lnTo>
                  <a:close/>
                </a:path>
              </a:pathLst>
            </a:custGeom>
            <a:solidFill>
              <a:srgbClr val="1F6A84"/>
            </a:solidFill>
          </p:spPr>
          <p:txBody>
            <a:bodyPr wrap="square" lIns="0" tIns="0" rIns="0" bIns="0" rtlCol="0"/>
            <a:lstStyle/>
            <a:p>
              <a:endParaRPr/>
            </a:p>
          </p:txBody>
        </p:sp>
        <p:pic>
          <p:nvPicPr>
            <p:cNvPr id="12" name="object 12">
              <a:extLst>
                <a:ext uri="{FF2B5EF4-FFF2-40B4-BE49-F238E27FC236}">
                  <a16:creationId xmlns:a16="http://schemas.microsoft.com/office/drawing/2014/main" id="{04BD3F0C-E889-13E7-E05B-FCBF591F33E9}"/>
                </a:ext>
              </a:extLst>
            </p:cNvPr>
            <p:cNvPicPr/>
            <p:nvPr/>
          </p:nvPicPr>
          <p:blipFill>
            <a:blip r:embed="rId2" cstate="print"/>
            <a:stretch>
              <a:fillRect/>
            </a:stretch>
          </p:blipFill>
          <p:spPr>
            <a:xfrm>
              <a:off x="577773" y="266509"/>
              <a:ext cx="1845106" cy="917575"/>
            </a:xfrm>
            <a:prstGeom prst="rect">
              <a:avLst/>
            </a:prstGeom>
          </p:spPr>
        </p:pic>
      </p:grpSp>
      <p:sp>
        <p:nvSpPr>
          <p:cNvPr id="14" name="object 14">
            <a:extLst>
              <a:ext uri="{FF2B5EF4-FFF2-40B4-BE49-F238E27FC236}">
                <a16:creationId xmlns:a16="http://schemas.microsoft.com/office/drawing/2014/main" id="{F4BD6163-1C59-2EDA-F4C5-5EC3ECF432C8}"/>
              </a:ext>
            </a:extLst>
          </p:cNvPr>
          <p:cNvSpPr txBox="1">
            <a:spLocks noGrp="1"/>
          </p:cNvSpPr>
          <p:nvPr>
            <p:ph type="ftr" sz="quarter" idx="5"/>
          </p:nvPr>
        </p:nvSpPr>
        <p:spPr>
          <a:xfrm>
            <a:off x="4038212" y="6622993"/>
            <a:ext cx="4113033" cy="205184"/>
          </a:xfrm>
          <a:prstGeom prst="rect">
            <a:avLst/>
          </a:prstGeom>
        </p:spPr>
        <p:txBody>
          <a:bodyPr vert="horz" wrap="square" lIns="0" tIns="0" rIns="0" bIns="0" rtlCol="0">
            <a:spAutoFit/>
          </a:bodyPr>
          <a:lstStyle/>
          <a:p>
            <a:pPr marL="12700">
              <a:lnSpc>
                <a:spcPts val="1645"/>
              </a:lnSpc>
            </a:pPr>
            <a:r>
              <a:rPr lang="en-US" dirty="0"/>
              <a:t>2027</a:t>
            </a:r>
            <a:r>
              <a:rPr lang="en-US" spc="360" dirty="0"/>
              <a:t> </a:t>
            </a:r>
            <a:r>
              <a:rPr dirty="0"/>
              <a:t>|</a:t>
            </a:r>
            <a:r>
              <a:rPr spc="310" dirty="0"/>
              <a:t> </a:t>
            </a:r>
            <a:r>
              <a:rPr dirty="0"/>
              <a:t>American</a:t>
            </a:r>
            <a:r>
              <a:rPr spc="-70" dirty="0"/>
              <a:t> </a:t>
            </a:r>
            <a:r>
              <a:rPr dirty="0"/>
              <a:t>Academy</a:t>
            </a:r>
            <a:r>
              <a:rPr spc="-10" dirty="0"/>
              <a:t> </a:t>
            </a:r>
            <a:r>
              <a:rPr dirty="0"/>
              <a:t>of</a:t>
            </a:r>
            <a:r>
              <a:rPr spc="-10" dirty="0"/>
              <a:t> </a:t>
            </a:r>
            <a:r>
              <a:rPr dirty="0"/>
              <a:t>Implant</a:t>
            </a:r>
            <a:r>
              <a:rPr spc="-15" dirty="0"/>
              <a:t> </a:t>
            </a:r>
            <a:r>
              <a:rPr dirty="0"/>
              <a:t>Dentistry</a:t>
            </a:r>
            <a:r>
              <a:rPr spc="365" dirty="0"/>
              <a:t> </a:t>
            </a:r>
            <a:endParaRPr spc="-50" dirty="0"/>
          </a:p>
        </p:txBody>
      </p:sp>
      <p:sp>
        <p:nvSpPr>
          <p:cNvPr id="15" name="object 2">
            <a:extLst>
              <a:ext uri="{FF2B5EF4-FFF2-40B4-BE49-F238E27FC236}">
                <a16:creationId xmlns:a16="http://schemas.microsoft.com/office/drawing/2014/main" id="{FB7457D1-17E4-2627-DC7E-79D0D1A28C13}"/>
              </a:ext>
            </a:extLst>
          </p:cNvPr>
          <p:cNvSpPr txBox="1">
            <a:spLocks/>
          </p:cNvSpPr>
          <p:nvPr/>
        </p:nvSpPr>
        <p:spPr>
          <a:xfrm>
            <a:off x="2956941" y="530889"/>
            <a:ext cx="10130563" cy="443711"/>
          </a:xfrm>
          <a:prstGeom prst="rect">
            <a:avLst/>
          </a:prstGeom>
        </p:spPr>
        <p:txBody>
          <a:bodyPr vert="horz" wrap="square" lIns="0" tIns="12700" rIns="0" bIns="0" rtlCol="0">
            <a:spAutoFit/>
          </a:bodyPr>
          <a:lstStyle>
            <a:lvl1pPr>
              <a:defRPr sz="2900" b="1" i="0">
                <a:solidFill>
                  <a:srgbClr val="00589D"/>
                </a:solidFill>
                <a:latin typeface="Arial"/>
                <a:ea typeface="+mj-ea"/>
                <a:cs typeface="Arial"/>
              </a:defRPr>
            </a:lvl1pPr>
          </a:lstStyle>
          <a:p>
            <a:pPr marL="19050">
              <a:spcBef>
                <a:spcPts val="100"/>
              </a:spcBef>
            </a:pPr>
            <a:r>
              <a:rPr lang="en-US" sz="2800" dirty="0">
                <a:solidFill>
                  <a:srgbClr val="007198"/>
                </a:solidFill>
              </a:rPr>
              <a:t>Candidate Number: </a:t>
            </a:r>
            <a:r>
              <a:rPr lang="en-US" sz="2800" dirty="0">
                <a:solidFill>
                  <a:srgbClr val="83276A"/>
                </a:solidFill>
              </a:rPr>
              <a:t>{Candidate number}</a:t>
            </a:r>
          </a:p>
        </p:txBody>
      </p:sp>
      <p:sp>
        <p:nvSpPr>
          <p:cNvPr id="17" name="object 13">
            <a:extLst>
              <a:ext uri="{FF2B5EF4-FFF2-40B4-BE49-F238E27FC236}">
                <a16:creationId xmlns:a16="http://schemas.microsoft.com/office/drawing/2014/main" id="{F37EA8AB-A865-A3A2-F132-A4AF2E99B8E2}"/>
              </a:ext>
            </a:extLst>
          </p:cNvPr>
          <p:cNvSpPr txBox="1"/>
          <p:nvPr/>
        </p:nvSpPr>
        <p:spPr>
          <a:xfrm>
            <a:off x="457200" y="1458219"/>
            <a:ext cx="10896600" cy="874598"/>
          </a:xfrm>
          <a:prstGeom prst="rect">
            <a:avLst/>
          </a:prstGeom>
        </p:spPr>
        <p:txBody>
          <a:bodyPr vert="horz" wrap="square" lIns="0" tIns="12700" rIns="0" bIns="0" rtlCol="0">
            <a:spAutoFit/>
          </a:bodyPr>
          <a:lstStyle/>
          <a:p>
            <a:pPr marL="298450" marR="5080" indent="-285750" algn="ctr">
              <a:spcBef>
                <a:spcPts val="120"/>
              </a:spcBef>
              <a:buFont typeface="Wingdings" panose="05000000000000000000" pitchFamily="2" charset="2"/>
              <a:buChar char="Ø"/>
            </a:pPr>
            <a:r>
              <a:rPr lang="en-US" sz="3200" dirty="0">
                <a:solidFill>
                  <a:srgbClr val="83276A"/>
                </a:solidFill>
                <a:effectLst>
                  <a:outerShdw blurRad="38100" dist="38100" dir="2700000" algn="tl">
                    <a:srgbClr val="000000">
                      <a:alpha val="43137"/>
                    </a:srgbClr>
                  </a:outerShdw>
                </a:effectLst>
                <a:latin typeface="Arial"/>
                <a:cs typeface="Arial"/>
              </a:rPr>
              <a:t>Comparison of Preoperative and Postoperative Diagnoses</a:t>
            </a:r>
            <a:br>
              <a:rPr lang="en-US" sz="2400" dirty="0">
                <a:solidFill>
                  <a:srgbClr val="221F1F"/>
                </a:solidFill>
                <a:latin typeface="Arial"/>
                <a:cs typeface="Arial"/>
              </a:rPr>
            </a:br>
            <a:endParaRPr lang="en-US" sz="2400" dirty="0">
              <a:latin typeface="Arial"/>
              <a:cs typeface="Arial"/>
            </a:endParaRPr>
          </a:p>
        </p:txBody>
      </p:sp>
      <p:sp>
        <p:nvSpPr>
          <p:cNvPr id="2" name="TextBox 1">
            <a:extLst>
              <a:ext uri="{FF2B5EF4-FFF2-40B4-BE49-F238E27FC236}">
                <a16:creationId xmlns:a16="http://schemas.microsoft.com/office/drawing/2014/main" id="{D0F27360-B976-AA19-15E7-AC4115B624AE}"/>
              </a:ext>
            </a:extLst>
          </p:cNvPr>
          <p:cNvSpPr txBox="1"/>
          <p:nvPr/>
        </p:nvSpPr>
        <p:spPr>
          <a:xfrm>
            <a:off x="62861" y="1963485"/>
            <a:ext cx="11900539" cy="1092607"/>
          </a:xfrm>
          <a:prstGeom prst="rect">
            <a:avLst/>
          </a:prstGeom>
          <a:noFill/>
        </p:spPr>
        <p:txBody>
          <a:bodyPr wrap="square" rtlCol="0">
            <a:spAutoFit/>
          </a:bodyPr>
          <a:lstStyle/>
          <a:p>
            <a:pPr algn="ctr"/>
            <a:r>
              <a:rPr lang="en-US" sz="1100" b="0" i="0" u="none" strike="noStrike" baseline="0" dirty="0">
                <a:solidFill>
                  <a:srgbClr val="000000"/>
                </a:solidFill>
                <a:latin typeface="Arial" panose="020B0604020202020204" pitchFamily="34" charset="0"/>
              </a:rPr>
              <a:t>Comparison of preoperative and postoperative diagnoses.	</a:t>
            </a:r>
          </a:p>
          <a:p>
            <a:pPr algn="ctr"/>
            <a:r>
              <a:rPr lang="en-US" sz="1100" b="0" i="0" u="none" strike="noStrike" baseline="0" dirty="0">
                <a:solidFill>
                  <a:srgbClr val="000000"/>
                </a:solidFill>
                <a:latin typeface="Arial" panose="020B0604020202020204" pitchFamily="34" charset="0"/>
              </a:rPr>
              <a:t>.</a:t>
            </a:r>
            <a:r>
              <a:rPr lang="en-US" sz="1800" b="0" i="0" u="none" strike="noStrike" baseline="0" dirty="0">
                <a:solidFill>
                  <a:srgbClr val="000000"/>
                </a:solidFill>
                <a:latin typeface="Arial" panose="020B0604020202020204" pitchFamily="34" charset="0"/>
              </a:rPr>
              <a:t>	</a:t>
            </a:r>
          </a:p>
          <a:p>
            <a:pPr algn="ctr"/>
            <a:r>
              <a:rPr lang="en-US" sz="1800" b="0" i="0" u="none" strike="noStrike" baseline="0" dirty="0">
                <a:solidFill>
                  <a:srgbClr val="000000"/>
                </a:solidFill>
                <a:latin typeface="Arial" panose="020B0604020202020204" pitchFamily="34" charset="0"/>
              </a:rPr>
              <a:t>	</a:t>
            </a:r>
          </a:p>
          <a:p>
            <a:pPr algn="ctr"/>
            <a:r>
              <a:rPr lang="en-US" sz="1800" b="0" i="0" u="none" strike="noStrike" baseline="0" dirty="0">
                <a:solidFill>
                  <a:srgbClr val="000000"/>
                </a:solidFill>
                <a:latin typeface="Arial" panose="020B0604020202020204" pitchFamily="34" charset="0"/>
              </a:rPr>
              <a:t>	</a:t>
            </a:r>
          </a:p>
        </p:txBody>
      </p:sp>
      <p:sp>
        <p:nvSpPr>
          <p:cNvPr id="13" name="TextBox 12">
            <a:extLst>
              <a:ext uri="{FF2B5EF4-FFF2-40B4-BE49-F238E27FC236}">
                <a16:creationId xmlns:a16="http://schemas.microsoft.com/office/drawing/2014/main" id="{63BAEA30-E8D0-FDC5-D379-40CF98D077A1}"/>
              </a:ext>
            </a:extLst>
          </p:cNvPr>
          <p:cNvSpPr txBox="1"/>
          <p:nvPr/>
        </p:nvSpPr>
        <p:spPr>
          <a:xfrm>
            <a:off x="373420" y="2438004"/>
            <a:ext cx="11132297" cy="369332"/>
          </a:xfrm>
          <a:prstGeom prst="rect">
            <a:avLst/>
          </a:prstGeom>
          <a:noFill/>
        </p:spPr>
        <p:txBody>
          <a:bodyPr wrap="square" rtlCol="0">
            <a:spAutoFit/>
          </a:bodyPr>
          <a:lstStyle/>
          <a:p>
            <a:r>
              <a:rPr lang="en-US" sz="1800" dirty="0">
                <a:solidFill>
                  <a:srgbClr val="221F1F"/>
                </a:solidFill>
                <a:latin typeface="Arial"/>
                <a:cs typeface="Arial"/>
              </a:rPr>
              <a:t>Copy your text here using the same font and size.</a:t>
            </a:r>
            <a:endParaRPr lang="en-US" dirty="0"/>
          </a:p>
        </p:txBody>
      </p:sp>
      <p:sp>
        <p:nvSpPr>
          <p:cNvPr id="16" name="object 13">
            <a:extLst>
              <a:ext uri="{FF2B5EF4-FFF2-40B4-BE49-F238E27FC236}">
                <a16:creationId xmlns:a16="http://schemas.microsoft.com/office/drawing/2014/main" id="{B823C9EC-EDE7-FD68-B796-25514FD3AD8E}"/>
              </a:ext>
            </a:extLst>
          </p:cNvPr>
          <p:cNvSpPr txBox="1"/>
          <p:nvPr/>
        </p:nvSpPr>
        <p:spPr>
          <a:xfrm>
            <a:off x="1371600" y="3996972"/>
            <a:ext cx="8991600" cy="874598"/>
          </a:xfrm>
          <a:prstGeom prst="rect">
            <a:avLst/>
          </a:prstGeom>
        </p:spPr>
        <p:txBody>
          <a:bodyPr vert="horz" wrap="square" lIns="0" tIns="12700" rIns="0" bIns="0" rtlCol="0">
            <a:spAutoFit/>
          </a:bodyPr>
          <a:lstStyle/>
          <a:p>
            <a:pPr marL="298450" marR="5080" indent="-285750" algn="ctr">
              <a:spcBef>
                <a:spcPts val="120"/>
              </a:spcBef>
              <a:buFont typeface="Wingdings" panose="05000000000000000000" pitchFamily="2" charset="2"/>
              <a:buChar char="Ø"/>
            </a:pPr>
            <a:r>
              <a:rPr lang="en-US" sz="3200" dirty="0">
                <a:solidFill>
                  <a:srgbClr val="83276A"/>
                </a:solidFill>
                <a:effectLst>
                  <a:outerShdw blurRad="38100" dist="38100" dir="2700000" algn="tl">
                    <a:srgbClr val="000000">
                      <a:alpha val="43137"/>
                    </a:srgbClr>
                  </a:outerShdw>
                </a:effectLst>
                <a:latin typeface="Arial"/>
                <a:cs typeface="Arial"/>
              </a:rPr>
              <a:t>Patient Instructions</a:t>
            </a:r>
            <a:br>
              <a:rPr lang="en-US" sz="2400" dirty="0">
                <a:solidFill>
                  <a:srgbClr val="221F1F"/>
                </a:solidFill>
                <a:latin typeface="Arial"/>
                <a:cs typeface="Arial"/>
              </a:rPr>
            </a:br>
            <a:endParaRPr lang="en-US" sz="2400" dirty="0">
              <a:latin typeface="Arial"/>
              <a:cs typeface="Arial"/>
            </a:endParaRPr>
          </a:p>
        </p:txBody>
      </p:sp>
      <p:sp>
        <p:nvSpPr>
          <p:cNvPr id="19" name="TextBox 18">
            <a:extLst>
              <a:ext uri="{FF2B5EF4-FFF2-40B4-BE49-F238E27FC236}">
                <a16:creationId xmlns:a16="http://schemas.microsoft.com/office/drawing/2014/main" id="{87C76BA2-6325-EDB0-4496-65F9CF4805E3}"/>
              </a:ext>
            </a:extLst>
          </p:cNvPr>
          <p:cNvSpPr txBox="1"/>
          <p:nvPr/>
        </p:nvSpPr>
        <p:spPr>
          <a:xfrm>
            <a:off x="144460" y="4443295"/>
            <a:ext cx="11900539" cy="646331"/>
          </a:xfrm>
          <a:prstGeom prst="rect">
            <a:avLst/>
          </a:prstGeom>
          <a:noFill/>
        </p:spPr>
        <p:txBody>
          <a:bodyPr wrap="square" rtlCol="0">
            <a:spAutoFit/>
          </a:bodyPr>
          <a:lstStyle/>
          <a:p>
            <a:pPr algn="ctr"/>
            <a:r>
              <a:rPr lang="en-US" sz="1100" b="0" i="0" u="none" strike="noStrike" baseline="0" dirty="0">
                <a:solidFill>
                  <a:srgbClr val="000000"/>
                </a:solidFill>
                <a:latin typeface="Arial" panose="020B0604020202020204" pitchFamily="34" charset="0"/>
              </a:rPr>
              <a:t>In a written, detailed operative report, describe the patient instructions including diet, temporization, and any prosthetics.</a:t>
            </a:r>
            <a:r>
              <a:rPr lang="en-US" sz="1800" b="0" i="0" u="none" strike="noStrike" baseline="0" dirty="0">
                <a:solidFill>
                  <a:srgbClr val="000000"/>
                </a:solidFill>
                <a:latin typeface="Arial" panose="020B0604020202020204" pitchFamily="34" charset="0"/>
              </a:rPr>
              <a:t>	</a:t>
            </a:r>
          </a:p>
          <a:p>
            <a:pPr algn="ctr"/>
            <a:r>
              <a:rPr lang="en-US" sz="1800" b="0" i="0" u="none" strike="noStrike" baseline="0" dirty="0">
                <a:solidFill>
                  <a:srgbClr val="000000"/>
                </a:solidFill>
                <a:latin typeface="Arial" panose="020B0604020202020204" pitchFamily="34" charset="0"/>
              </a:rPr>
              <a:t>	</a:t>
            </a:r>
          </a:p>
        </p:txBody>
      </p:sp>
      <p:sp>
        <p:nvSpPr>
          <p:cNvPr id="20" name="TextBox 19">
            <a:extLst>
              <a:ext uri="{FF2B5EF4-FFF2-40B4-BE49-F238E27FC236}">
                <a16:creationId xmlns:a16="http://schemas.microsoft.com/office/drawing/2014/main" id="{52F354F5-E8C5-C4D5-D6AE-5F411701601D}"/>
              </a:ext>
            </a:extLst>
          </p:cNvPr>
          <p:cNvSpPr txBox="1"/>
          <p:nvPr/>
        </p:nvSpPr>
        <p:spPr>
          <a:xfrm>
            <a:off x="373420" y="4870319"/>
            <a:ext cx="11132297" cy="369332"/>
          </a:xfrm>
          <a:prstGeom prst="rect">
            <a:avLst/>
          </a:prstGeom>
          <a:noFill/>
        </p:spPr>
        <p:txBody>
          <a:bodyPr wrap="square" rtlCol="0">
            <a:spAutoFit/>
          </a:bodyPr>
          <a:lstStyle/>
          <a:p>
            <a:r>
              <a:rPr lang="en-US" sz="1800" dirty="0">
                <a:solidFill>
                  <a:srgbClr val="221F1F"/>
                </a:solidFill>
                <a:latin typeface="Arial"/>
                <a:cs typeface="Arial"/>
              </a:rPr>
              <a:t>Copy your text here using the same font and size.</a:t>
            </a:r>
            <a:endParaRPr lang="en-US" dirty="0"/>
          </a:p>
        </p:txBody>
      </p:sp>
    </p:spTree>
    <p:extLst>
      <p:ext uri="{BB962C8B-B14F-4D97-AF65-F5344CB8AC3E}">
        <p14:creationId xmlns:p14="http://schemas.microsoft.com/office/powerpoint/2010/main" val="4155539827"/>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AB7668-1A93-278B-0D2F-07559E6334CE}"/>
            </a:ext>
          </a:extLst>
        </p:cNvPr>
        <p:cNvGrpSpPr/>
        <p:nvPr/>
      </p:nvGrpSpPr>
      <p:grpSpPr>
        <a:xfrm>
          <a:off x="0" y="0"/>
          <a:ext cx="0" cy="0"/>
          <a:chOff x="0" y="0"/>
          <a:chExt cx="0" cy="0"/>
        </a:xfrm>
      </p:grpSpPr>
      <p:grpSp>
        <p:nvGrpSpPr>
          <p:cNvPr id="3" name="object 3">
            <a:extLst>
              <a:ext uri="{FF2B5EF4-FFF2-40B4-BE49-F238E27FC236}">
                <a16:creationId xmlns:a16="http://schemas.microsoft.com/office/drawing/2014/main" id="{9B37D2D2-7153-A093-E09F-9D0B5D7077C0}"/>
              </a:ext>
            </a:extLst>
          </p:cNvPr>
          <p:cNvGrpSpPr/>
          <p:nvPr/>
        </p:nvGrpSpPr>
        <p:grpSpPr>
          <a:xfrm>
            <a:off x="0" y="0"/>
            <a:ext cx="12189460" cy="1392555"/>
            <a:chOff x="0" y="0"/>
            <a:chExt cx="12189460" cy="1392555"/>
          </a:xfrm>
        </p:grpSpPr>
        <p:sp>
          <p:nvSpPr>
            <p:cNvPr id="4" name="object 4">
              <a:extLst>
                <a:ext uri="{FF2B5EF4-FFF2-40B4-BE49-F238E27FC236}">
                  <a16:creationId xmlns:a16="http://schemas.microsoft.com/office/drawing/2014/main" id="{C1D5B38A-B678-A483-ADC8-359ED24E2A67}"/>
                </a:ext>
              </a:extLst>
            </p:cNvPr>
            <p:cNvSpPr/>
            <p:nvPr/>
          </p:nvSpPr>
          <p:spPr>
            <a:xfrm>
              <a:off x="0" y="0"/>
              <a:ext cx="12189460" cy="1375410"/>
            </a:xfrm>
            <a:custGeom>
              <a:avLst/>
              <a:gdLst/>
              <a:ahLst/>
              <a:cxnLst/>
              <a:rect l="l" t="t" r="r" b="b"/>
              <a:pathLst>
                <a:path w="12189460" h="1375410">
                  <a:moveTo>
                    <a:pt x="12188952" y="0"/>
                  </a:moveTo>
                  <a:lnTo>
                    <a:pt x="10822457" y="0"/>
                  </a:lnTo>
                  <a:lnTo>
                    <a:pt x="0" y="0"/>
                  </a:lnTo>
                  <a:lnTo>
                    <a:pt x="0" y="226783"/>
                  </a:lnTo>
                  <a:lnTo>
                    <a:pt x="10822457" y="226783"/>
                  </a:lnTo>
                  <a:lnTo>
                    <a:pt x="10822457" y="1375003"/>
                  </a:lnTo>
                  <a:lnTo>
                    <a:pt x="12188952" y="1375003"/>
                  </a:lnTo>
                  <a:lnTo>
                    <a:pt x="12188952" y="226783"/>
                  </a:lnTo>
                  <a:lnTo>
                    <a:pt x="12188952" y="0"/>
                  </a:lnTo>
                  <a:close/>
                </a:path>
              </a:pathLst>
            </a:custGeom>
            <a:solidFill>
              <a:srgbClr val="007699"/>
            </a:solidFill>
          </p:spPr>
          <p:txBody>
            <a:bodyPr wrap="square" lIns="0" tIns="0" rIns="0" bIns="0" rtlCol="0"/>
            <a:lstStyle/>
            <a:p>
              <a:endParaRPr/>
            </a:p>
          </p:txBody>
        </p:sp>
        <p:sp>
          <p:nvSpPr>
            <p:cNvPr id="5" name="object 5">
              <a:extLst>
                <a:ext uri="{FF2B5EF4-FFF2-40B4-BE49-F238E27FC236}">
                  <a16:creationId xmlns:a16="http://schemas.microsoft.com/office/drawing/2014/main" id="{9499B7F5-A143-F862-C735-413FB74EA0AF}"/>
                </a:ext>
              </a:extLst>
            </p:cNvPr>
            <p:cNvSpPr/>
            <p:nvPr/>
          </p:nvSpPr>
          <p:spPr>
            <a:xfrm>
              <a:off x="10822457" y="1368653"/>
              <a:ext cx="1366520" cy="12700"/>
            </a:xfrm>
            <a:custGeom>
              <a:avLst/>
              <a:gdLst/>
              <a:ahLst/>
              <a:cxnLst/>
              <a:rect l="l" t="t" r="r" b="b"/>
              <a:pathLst>
                <a:path w="1366520" h="12700">
                  <a:moveTo>
                    <a:pt x="0" y="12700"/>
                  </a:moveTo>
                  <a:lnTo>
                    <a:pt x="1366494" y="12700"/>
                  </a:lnTo>
                  <a:lnTo>
                    <a:pt x="1366494" y="0"/>
                  </a:lnTo>
                  <a:lnTo>
                    <a:pt x="0" y="0"/>
                  </a:lnTo>
                  <a:lnTo>
                    <a:pt x="0" y="12700"/>
                  </a:lnTo>
                  <a:close/>
                </a:path>
              </a:pathLst>
            </a:custGeom>
            <a:solidFill>
              <a:srgbClr val="FFFFFF"/>
            </a:solidFill>
          </p:spPr>
          <p:txBody>
            <a:bodyPr wrap="square" lIns="0" tIns="0" rIns="0" bIns="0" rtlCol="0"/>
            <a:lstStyle/>
            <a:p>
              <a:endParaRPr/>
            </a:p>
          </p:txBody>
        </p:sp>
        <p:sp>
          <p:nvSpPr>
            <p:cNvPr id="6" name="object 6">
              <a:extLst>
                <a:ext uri="{FF2B5EF4-FFF2-40B4-BE49-F238E27FC236}">
                  <a16:creationId xmlns:a16="http://schemas.microsoft.com/office/drawing/2014/main" id="{708F51DD-BFA1-C17B-875F-8B72B74B816D}"/>
                </a:ext>
              </a:extLst>
            </p:cNvPr>
            <p:cNvSpPr/>
            <p:nvPr/>
          </p:nvSpPr>
          <p:spPr>
            <a:xfrm>
              <a:off x="10822457" y="0"/>
              <a:ext cx="0" cy="1375410"/>
            </a:xfrm>
            <a:custGeom>
              <a:avLst/>
              <a:gdLst/>
              <a:ahLst/>
              <a:cxnLst/>
              <a:rect l="l" t="t" r="r" b="b"/>
              <a:pathLst>
                <a:path h="1375410">
                  <a:moveTo>
                    <a:pt x="0" y="0"/>
                  </a:moveTo>
                  <a:lnTo>
                    <a:pt x="0" y="1375003"/>
                  </a:lnTo>
                </a:path>
              </a:pathLst>
            </a:custGeom>
            <a:ln w="12700">
              <a:solidFill>
                <a:srgbClr val="FFFFFF"/>
              </a:solidFill>
            </a:ln>
          </p:spPr>
          <p:txBody>
            <a:bodyPr wrap="square" lIns="0" tIns="0" rIns="0" bIns="0" rtlCol="0"/>
            <a:lstStyle/>
            <a:p>
              <a:endParaRPr/>
            </a:p>
          </p:txBody>
        </p:sp>
        <p:sp>
          <p:nvSpPr>
            <p:cNvPr id="7" name="object 7">
              <a:extLst>
                <a:ext uri="{FF2B5EF4-FFF2-40B4-BE49-F238E27FC236}">
                  <a16:creationId xmlns:a16="http://schemas.microsoft.com/office/drawing/2014/main" id="{CE94B363-8AD3-2628-FF41-49B98A289FA3}"/>
                </a:ext>
              </a:extLst>
            </p:cNvPr>
            <p:cNvSpPr/>
            <p:nvPr/>
          </p:nvSpPr>
          <p:spPr>
            <a:xfrm>
              <a:off x="10822461" y="8511"/>
              <a:ext cx="1366520" cy="1366520"/>
            </a:xfrm>
            <a:custGeom>
              <a:avLst/>
              <a:gdLst/>
              <a:ahLst/>
              <a:cxnLst/>
              <a:rect l="l" t="t" r="r" b="b"/>
              <a:pathLst>
                <a:path w="1366520" h="1366520">
                  <a:moveTo>
                    <a:pt x="1366494" y="0"/>
                  </a:moveTo>
                  <a:lnTo>
                    <a:pt x="0" y="1366494"/>
                  </a:lnTo>
                  <a:lnTo>
                    <a:pt x="1366494" y="1366494"/>
                  </a:lnTo>
                  <a:lnTo>
                    <a:pt x="1366494" y="0"/>
                  </a:lnTo>
                  <a:close/>
                </a:path>
              </a:pathLst>
            </a:custGeom>
            <a:solidFill>
              <a:srgbClr val="004E66"/>
            </a:solidFill>
          </p:spPr>
          <p:txBody>
            <a:bodyPr wrap="square" lIns="0" tIns="0" rIns="0" bIns="0" rtlCol="0"/>
            <a:lstStyle/>
            <a:p>
              <a:endParaRPr/>
            </a:p>
          </p:txBody>
        </p:sp>
        <p:sp>
          <p:nvSpPr>
            <p:cNvPr id="8" name="object 8">
              <a:extLst>
                <a:ext uri="{FF2B5EF4-FFF2-40B4-BE49-F238E27FC236}">
                  <a16:creationId xmlns:a16="http://schemas.microsoft.com/office/drawing/2014/main" id="{67B32520-31D2-E64B-1786-23CB145EE23A}"/>
                </a:ext>
              </a:extLst>
            </p:cNvPr>
            <p:cNvSpPr/>
            <p:nvPr/>
          </p:nvSpPr>
          <p:spPr>
            <a:xfrm>
              <a:off x="0" y="1275626"/>
              <a:ext cx="2957195" cy="116839"/>
            </a:xfrm>
            <a:custGeom>
              <a:avLst/>
              <a:gdLst/>
              <a:ahLst/>
              <a:cxnLst/>
              <a:rect l="l" t="t" r="r" b="b"/>
              <a:pathLst>
                <a:path w="2957195" h="116840">
                  <a:moveTo>
                    <a:pt x="0" y="116649"/>
                  </a:moveTo>
                  <a:lnTo>
                    <a:pt x="2956941" y="116649"/>
                  </a:lnTo>
                  <a:lnTo>
                    <a:pt x="2956941" y="0"/>
                  </a:lnTo>
                  <a:lnTo>
                    <a:pt x="0" y="0"/>
                  </a:lnTo>
                  <a:lnTo>
                    <a:pt x="0" y="116649"/>
                  </a:lnTo>
                  <a:close/>
                </a:path>
              </a:pathLst>
            </a:custGeom>
            <a:solidFill>
              <a:srgbClr val="007198"/>
            </a:solidFill>
          </p:spPr>
          <p:txBody>
            <a:bodyPr wrap="square" lIns="0" tIns="0" rIns="0" bIns="0" rtlCol="0"/>
            <a:lstStyle/>
            <a:p>
              <a:endParaRPr/>
            </a:p>
          </p:txBody>
        </p:sp>
        <p:sp>
          <p:nvSpPr>
            <p:cNvPr id="9" name="object 9">
              <a:extLst>
                <a:ext uri="{FF2B5EF4-FFF2-40B4-BE49-F238E27FC236}">
                  <a16:creationId xmlns:a16="http://schemas.microsoft.com/office/drawing/2014/main" id="{704E120C-2050-3E22-8A48-9085528426D5}"/>
                </a:ext>
              </a:extLst>
            </p:cNvPr>
            <p:cNvSpPr/>
            <p:nvPr/>
          </p:nvSpPr>
          <p:spPr>
            <a:xfrm>
              <a:off x="2956941" y="1275626"/>
              <a:ext cx="3044190" cy="116839"/>
            </a:xfrm>
            <a:custGeom>
              <a:avLst/>
              <a:gdLst/>
              <a:ahLst/>
              <a:cxnLst/>
              <a:rect l="l" t="t" r="r" b="b"/>
              <a:pathLst>
                <a:path w="3044190" h="116840">
                  <a:moveTo>
                    <a:pt x="0" y="116649"/>
                  </a:moveTo>
                  <a:lnTo>
                    <a:pt x="3043745" y="116649"/>
                  </a:lnTo>
                  <a:lnTo>
                    <a:pt x="3043745" y="0"/>
                  </a:lnTo>
                  <a:lnTo>
                    <a:pt x="0" y="0"/>
                  </a:lnTo>
                  <a:lnTo>
                    <a:pt x="0" y="116649"/>
                  </a:lnTo>
                  <a:close/>
                </a:path>
              </a:pathLst>
            </a:custGeom>
            <a:solidFill>
              <a:srgbClr val="83276A"/>
            </a:solidFill>
          </p:spPr>
          <p:txBody>
            <a:bodyPr wrap="square" lIns="0" tIns="0" rIns="0" bIns="0" rtlCol="0"/>
            <a:lstStyle/>
            <a:p>
              <a:endParaRPr/>
            </a:p>
          </p:txBody>
        </p:sp>
        <p:sp>
          <p:nvSpPr>
            <p:cNvPr id="10" name="object 10">
              <a:extLst>
                <a:ext uri="{FF2B5EF4-FFF2-40B4-BE49-F238E27FC236}">
                  <a16:creationId xmlns:a16="http://schemas.microsoft.com/office/drawing/2014/main" id="{4BD985F3-FCA3-0374-BDE6-2CCA3D29E61D}"/>
                </a:ext>
              </a:extLst>
            </p:cNvPr>
            <p:cNvSpPr/>
            <p:nvPr/>
          </p:nvSpPr>
          <p:spPr>
            <a:xfrm>
              <a:off x="6000686" y="1275626"/>
              <a:ext cx="3357245" cy="116839"/>
            </a:xfrm>
            <a:custGeom>
              <a:avLst/>
              <a:gdLst/>
              <a:ahLst/>
              <a:cxnLst/>
              <a:rect l="l" t="t" r="r" b="b"/>
              <a:pathLst>
                <a:path w="3357245" h="116840">
                  <a:moveTo>
                    <a:pt x="0" y="116649"/>
                  </a:moveTo>
                  <a:lnTo>
                    <a:pt x="3356749" y="116649"/>
                  </a:lnTo>
                  <a:lnTo>
                    <a:pt x="3356749" y="0"/>
                  </a:lnTo>
                  <a:lnTo>
                    <a:pt x="0" y="0"/>
                  </a:lnTo>
                  <a:lnTo>
                    <a:pt x="0" y="116649"/>
                  </a:lnTo>
                  <a:close/>
                </a:path>
              </a:pathLst>
            </a:custGeom>
            <a:solidFill>
              <a:srgbClr val="033B6A"/>
            </a:solidFill>
          </p:spPr>
          <p:txBody>
            <a:bodyPr wrap="square" lIns="0" tIns="0" rIns="0" bIns="0" rtlCol="0"/>
            <a:lstStyle/>
            <a:p>
              <a:endParaRPr/>
            </a:p>
          </p:txBody>
        </p:sp>
        <p:sp>
          <p:nvSpPr>
            <p:cNvPr id="11" name="object 11">
              <a:extLst>
                <a:ext uri="{FF2B5EF4-FFF2-40B4-BE49-F238E27FC236}">
                  <a16:creationId xmlns:a16="http://schemas.microsoft.com/office/drawing/2014/main" id="{0392AD3C-68E9-75CC-C04B-CDEDE71E6041}"/>
                </a:ext>
              </a:extLst>
            </p:cNvPr>
            <p:cNvSpPr/>
            <p:nvPr/>
          </p:nvSpPr>
          <p:spPr>
            <a:xfrm>
              <a:off x="9357436" y="1275626"/>
              <a:ext cx="2832100" cy="116839"/>
            </a:xfrm>
            <a:custGeom>
              <a:avLst/>
              <a:gdLst/>
              <a:ahLst/>
              <a:cxnLst/>
              <a:rect l="l" t="t" r="r" b="b"/>
              <a:pathLst>
                <a:path w="2832100" h="116840">
                  <a:moveTo>
                    <a:pt x="2831515" y="0"/>
                  </a:moveTo>
                  <a:lnTo>
                    <a:pt x="0" y="0"/>
                  </a:lnTo>
                  <a:lnTo>
                    <a:pt x="0" y="116649"/>
                  </a:lnTo>
                  <a:lnTo>
                    <a:pt x="2831515" y="116649"/>
                  </a:lnTo>
                  <a:lnTo>
                    <a:pt x="2831515" y="0"/>
                  </a:lnTo>
                  <a:close/>
                </a:path>
              </a:pathLst>
            </a:custGeom>
            <a:solidFill>
              <a:srgbClr val="1F6A84"/>
            </a:solidFill>
          </p:spPr>
          <p:txBody>
            <a:bodyPr wrap="square" lIns="0" tIns="0" rIns="0" bIns="0" rtlCol="0"/>
            <a:lstStyle/>
            <a:p>
              <a:endParaRPr/>
            </a:p>
          </p:txBody>
        </p:sp>
        <p:pic>
          <p:nvPicPr>
            <p:cNvPr id="12" name="object 12">
              <a:extLst>
                <a:ext uri="{FF2B5EF4-FFF2-40B4-BE49-F238E27FC236}">
                  <a16:creationId xmlns:a16="http://schemas.microsoft.com/office/drawing/2014/main" id="{7FFC0EEB-18AD-45CE-B1A9-D887355EECE7}"/>
                </a:ext>
              </a:extLst>
            </p:cNvPr>
            <p:cNvPicPr/>
            <p:nvPr/>
          </p:nvPicPr>
          <p:blipFill>
            <a:blip r:embed="rId2" cstate="print"/>
            <a:stretch>
              <a:fillRect/>
            </a:stretch>
          </p:blipFill>
          <p:spPr>
            <a:xfrm>
              <a:off x="577773" y="266509"/>
              <a:ext cx="1845106" cy="917575"/>
            </a:xfrm>
            <a:prstGeom prst="rect">
              <a:avLst/>
            </a:prstGeom>
          </p:spPr>
        </p:pic>
      </p:grpSp>
      <p:sp>
        <p:nvSpPr>
          <p:cNvPr id="14" name="object 14">
            <a:extLst>
              <a:ext uri="{FF2B5EF4-FFF2-40B4-BE49-F238E27FC236}">
                <a16:creationId xmlns:a16="http://schemas.microsoft.com/office/drawing/2014/main" id="{EAE77722-124D-6E34-C322-988BDF93EA5B}"/>
              </a:ext>
            </a:extLst>
          </p:cNvPr>
          <p:cNvSpPr txBox="1">
            <a:spLocks noGrp="1"/>
          </p:cNvSpPr>
          <p:nvPr>
            <p:ph type="ftr" sz="quarter" idx="5"/>
          </p:nvPr>
        </p:nvSpPr>
        <p:spPr>
          <a:xfrm>
            <a:off x="4038212" y="6622993"/>
            <a:ext cx="4113033" cy="205184"/>
          </a:xfrm>
          <a:prstGeom prst="rect">
            <a:avLst/>
          </a:prstGeom>
        </p:spPr>
        <p:txBody>
          <a:bodyPr vert="horz" wrap="square" lIns="0" tIns="0" rIns="0" bIns="0" rtlCol="0">
            <a:spAutoFit/>
          </a:bodyPr>
          <a:lstStyle/>
          <a:p>
            <a:pPr marL="12700">
              <a:lnSpc>
                <a:spcPts val="1645"/>
              </a:lnSpc>
            </a:pPr>
            <a:r>
              <a:rPr lang="en-US" dirty="0"/>
              <a:t>2027</a:t>
            </a:r>
            <a:r>
              <a:rPr lang="en-US" spc="360" dirty="0"/>
              <a:t> </a:t>
            </a:r>
            <a:r>
              <a:rPr dirty="0"/>
              <a:t>|</a:t>
            </a:r>
            <a:r>
              <a:rPr spc="310" dirty="0"/>
              <a:t> </a:t>
            </a:r>
            <a:r>
              <a:rPr dirty="0"/>
              <a:t>American</a:t>
            </a:r>
            <a:r>
              <a:rPr spc="-70" dirty="0"/>
              <a:t> </a:t>
            </a:r>
            <a:r>
              <a:rPr dirty="0"/>
              <a:t>Academy</a:t>
            </a:r>
            <a:r>
              <a:rPr spc="-10" dirty="0"/>
              <a:t> </a:t>
            </a:r>
            <a:r>
              <a:rPr dirty="0"/>
              <a:t>of</a:t>
            </a:r>
            <a:r>
              <a:rPr spc="-10" dirty="0"/>
              <a:t> </a:t>
            </a:r>
            <a:r>
              <a:rPr dirty="0"/>
              <a:t>Implant</a:t>
            </a:r>
            <a:r>
              <a:rPr spc="-15" dirty="0"/>
              <a:t> </a:t>
            </a:r>
            <a:r>
              <a:rPr dirty="0"/>
              <a:t>Dentistry</a:t>
            </a:r>
            <a:r>
              <a:rPr spc="365" dirty="0"/>
              <a:t> </a:t>
            </a:r>
            <a:endParaRPr spc="-50" dirty="0"/>
          </a:p>
        </p:txBody>
      </p:sp>
      <p:sp>
        <p:nvSpPr>
          <p:cNvPr id="15" name="object 2">
            <a:extLst>
              <a:ext uri="{FF2B5EF4-FFF2-40B4-BE49-F238E27FC236}">
                <a16:creationId xmlns:a16="http://schemas.microsoft.com/office/drawing/2014/main" id="{DF0245C9-A36A-5CCC-347C-AABE9BFD5B0E}"/>
              </a:ext>
            </a:extLst>
          </p:cNvPr>
          <p:cNvSpPr txBox="1">
            <a:spLocks/>
          </p:cNvSpPr>
          <p:nvPr/>
        </p:nvSpPr>
        <p:spPr>
          <a:xfrm>
            <a:off x="2956941" y="530889"/>
            <a:ext cx="10130563" cy="443711"/>
          </a:xfrm>
          <a:prstGeom prst="rect">
            <a:avLst/>
          </a:prstGeom>
        </p:spPr>
        <p:txBody>
          <a:bodyPr vert="horz" wrap="square" lIns="0" tIns="12700" rIns="0" bIns="0" rtlCol="0">
            <a:spAutoFit/>
          </a:bodyPr>
          <a:lstStyle>
            <a:lvl1pPr>
              <a:defRPr sz="2900" b="1" i="0">
                <a:solidFill>
                  <a:srgbClr val="00589D"/>
                </a:solidFill>
                <a:latin typeface="Arial"/>
                <a:ea typeface="+mj-ea"/>
                <a:cs typeface="Arial"/>
              </a:defRPr>
            </a:lvl1pPr>
          </a:lstStyle>
          <a:p>
            <a:pPr marL="19050">
              <a:spcBef>
                <a:spcPts val="100"/>
              </a:spcBef>
            </a:pPr>
            <a:r>
              <a:rPr lang="en-US" sz="2800" dirty="0">
                <a:solidFill>
                  <a:srgbClr val="007198"/>
                </a:solidFill>
              </a:rPr>
              <a:t>Candidate Number: </a:t>
            </a:r>
            <a:r>
              <a:rPr lang="en-US" sz="2800" dirty="0">
                <a:solidFill>
                  <a:srgbClr val="83276A"/>
                </a:solidFill>
              </a:rPr>
              <a:t>{Candidate number}</a:t>
            </a:r>
          </a:p>
        </p:txBody>
      </p:sp>
      <p:sp>
        <p:nvSpPr>
          <p:cNvPr id="17" name="object 13">
            <a:extLst>
              <a:ext uri="{FF2B5EF4-FFF2-40B4-BE49-F238E27FC236}">
                <a16:creationId xmlns:a16="http://schemas.microsoft.com/office/drawing/2014/main" id="{DC1D755B-5026-5D06-FCF7-5765FB3764F7}"/>
              </a:ext>
            </a:extLst>
          </p:cNvPr>
          <p:cNvSpPr txBox="1"/>
          <p:nvPr/>
        </p:nvSpPr>
        <p:spPr>
          <a:xfrm>
            <a:off x="457200" y="1458219"/>
            <a:ext cx="10896600" cy="874598"/>
          </a:xfrm>
          <a:prstGeom prst="rect">
            <a:avLst/>
          </a:prstGeom>
        </p:spPr>
        <p:txBody>
          <a:bodyPr vert="horz" wrap="square" lIns="0" tIns="12700" rIns="0" bIns="0" rtlCol="0">
            <a:spAutoFit/>
          </a:bodyPr>
          <a:lstStyle/>
          <a:p>
            <a:pPr marL="298450" marR="5080" indent="-285750" algn="ctr">
              <a:spcBef>
                <a:spcPts val="120"/>
              </a:spcBef>
              <a:buFont typeface="Wingdings" panose="05000000000000000000" pitchFamily="2" charset="2"/>
              <a:buChar char="Ø"/>
            </a:pPr>
            <a:r>
              <a:rPr lang="en-US" sz="3200" dirty="0">
                <a:solidFill>
                  <a:srgbClr val="83276A"/>
                </a:solidFill>
                <a:effectLst>
                  <a:outerShdw blurRad="38100" dist="38100" dir="2700000" algn="tl">
                    <a:srgbClr val="000000">
                      <a:alpha val="43137"/>
                    </a:srgbClr>
                  </a:outerShdw>
                </a:effectLst>
                <a:latin typeface="Arial"/>
                <a:cs typeface="Arial"/>
              </a:rPr>
              <a:t>Complications</a:t>
            </a:r>
            <a:br>
              <a:rPr lang="en-US" sz="2400" dirty="0">
                <a:solidFill>
                  <a:srgbClr val="221F1F"/>
                </a:solidFill>
                <a:latin typeface="Arial"/>
                <a:cs typeface="Arial"/>
              </a:rPr>
            </a:br>
            <a:endParaRPr lang="en-US" sz="2400" dirty="0">
              <a:latin typeface="Arial"/>
              <a:cs typeface="Arial"/>
            </a:endParaRPr>
          </a:p>
        </p:txBody>
      </p:sp>
      <p:sp>
        <p:nvSpPr>
          <p:cNvPr id="2" name="TextBox 1">
            <a:extLst>
              <a:ext uri="{FF2B5EF4-FFF2-40B4-BE49-F238E27FC236}">
                <a16:creationId xmlns:a16="http://schemas.microsoft.com/office/drawing/2014/main" id="{E98264E1-9285-1685-6610-622F3FCA8CF8}"/>
              </a:ext>
            </a:extLst>
          </p:cNvPr>
          <p:cNvSpPr txBox="1"/>
          <p:nvPr/>
        </p:nvSpPr>
        <p:spPr>
          <a:xfrm>
            <a:off x="62861" y="1963485"/>
            <a:ext cx="11900539" cy="1092607"/>
          </a:xfrm>
          <a:prstGeom prst="rect">
            <a:avLst/>
          </a:prstGeom>
          <a:noFill/>
        </p:spPr>
        <p:txBody>
          <a:bodyPr wrap="square" rtlCol="0">
            <a:spAutoFit/>
          </a:bodyPr>
          <a:lstStyle/>
          <a:p>
            <a:pPr algn="ctr"/>
            <a:r>
              <a:rPr lang="en-US" sz="1100" b="0" i="0" u="none" strike="noStrike" baseline="0" dirty="0">
                <a:solidFill>
                  <a:srgbClr val="000000"/>
                </a:solidFill>
                <a:latin typeface="Arial" panose="020B0604020202020204" pitchFamily="34" charset="0"/>
              </a:rPr>
              <a:t>Detail any complications.	</a:t>
            </a:r>
          </a:p>
          <a:p>
            <a:pPr algn="ctr"/>
            <a:r>
              <a:rPr lang="en-US" sz="1100" b="0" i="0" u="none" strike="noStrike" baseline="0" dirty="0">
                <a:solidFill>
                  <a:srgbClr val="000000"/>
                </a:solidFill>
                <a:latin typeface="Arial" panose="020B0604020202020204" pitchFamily="34" charset="0"/>
              </a:rPr>
              <a:t>.</a:t>
            </a:r>
            <a:r>
              <a:rPr lang="en-US" sz="1800" b="0" i="0" u="none" strike="noStrike" baseline="0" dirty="0">
                <a:solidFill>
                  <a:srgbClr val="000000"/>
                </a:solidFill>
                <a:latin typeface="Arial" panose="020B0604020202020204" pitchFamily="34" charset="0"/>
              </a:rPr>
              <a:t>	</a:t>
            </a:r>
          </a:p>
          <a:p>
            <a:pPr algn="ctr"/>
            <a:r>
              <a:rPr lang="en-US" sz="1800" b="0" i="0" u="none" strike="noStrike" baseline="0" dirty="0">
                <a:solidFill>
                  <a:srgbClr val="000000"/>
                </a:solidFill>
                <a:latin typeface="Arial" panose="020B0604020202020204" pitchFamily="34" charset="0"/>
              </a:rPr>
              <a:t>	</a:t>
            </a:r>
          </a:p>
          <a:p>
            <a:pPr algn="ctr"/>
            <a:r>
              <a:rPr lang="en-US" sz="1800" b="0" i="0" u="none" strike="noStrike" baseline="0" dirty="0">
                <a:solidFill>
                  <a:srgbClr val="000000"/>
                </a:solidFill>
                <a:latin typeface="Arial" panose="020B0604020202020204" pitchFamily="34" charset="0"/>
              </a:rPr>
              <a:t>	</a:t>
            </a:r>
          </a:p>
        </p:txBody>
      </p:sp>
      <p:sp>
        <p:nvSpPr>
          <p:cNvPr id="13" name="TextBox 12">
            <a:extLst>
              <a:ext uri="{FF2B5EF4-FFF2-40B4-BE49-F238E27FC236}">
                <a16:creationId xmlns:a16="http://schemas.microsoft.com/office/drawing/2014/main" id="{9355979D-2A3B-DD5D-780C-F88C6E98B86D}"/>
              </a:ext>
            </a:extLst>
          </p:cNvPr>
          <p:cNvSpPr txBox="1"/>
          <p:nvPr/>
        </p:nvSpPr>
        <p:spPr>
          <a:xfrm>
            <a:off x="373420" y="2438004"/>
            <a:ext cx="11132297" cy="369332"/>
          </a:xfrm>
          <a:prstGeom prst="rect">
            <a:avLst/>
          </a:prstGeom>
          <a:noFill/>
        </p:spPr>
        <p:txBody>
          <a:bodyPr wrap="square" rtlCol="0">
            <a:spAutoFit/>
          </a:bodyPr>
          <a:lstStyle/>
          <a:p>
            <a:r>
              <a:rPr lang="en-US" sz="1800" dirty="0">
                <a:solidFill>
                  <a:srgbClr val="221F1F"/>
                </a:solidFill>
                <a:latin typeface="Arial"/>
                <a:cs typeface="Arial"/>
              </a:rPr>
              <a:t>Copy your text here using the same font and size.</a:t>
            </a:r>
            <a:endParaRPr lang="en-US" dirty="0"/>
          </a:p>
        </p:txBody>
      </p:sp>
      <p:sp>
        <p:nvSpPr>
          <p:cNvPr id="16" name="object 13">
            <a:extLst>
              <a:ext uri="{FF2B5EF4-FFF2-40B4-BE49-F238E27FC236}">
                <a16:creationId xmlns:a16="http://schemas.microsoft.com/office/drawing/2014/main" id="{1AC4A8AB-67A0-3B65-9871-591EE0FF46CD}"/>
              </a:ext>
            </a:extLst>
          </p:cNvPr>
          <p:cNvSpPr txBox="1"/>
          <p:nvPr/>
        </p:nvSpPr>
        <p:spPr>
          <a:xfrm>
            <a:off x="1371600" y="3996972"/>
            <a:ext cx="8991600" cy="874598"/>
          </a:xfrm>
          <a:prstGeom prst="rect">
            <a:avLst/>
          </a:prstGeom>
        </p:spPr>
        <p:txBody>
          <a:bodyPr vert="horz" wrap="square" lIns="0" tIns="12700" rIns="0" bIns="0" rtlCol="0">
            <a:spAutoFit/>
          </a:bodyPr>
          <a:lstStyle/>
          <a:p>
            <a:pPr marL="298450" marR="5080" indent="-285750" algn="ctr">
              <a:spcBef>
                <a:spcPts val="120"/>
              </a:spcBef>
              <a:buFont typeface="Wingdings" panose="05000000000000000000" pitchFamily="2" charset="2"/>
              <a:buChar char="Ø"/>
            </a:pPr>
            <a:r>
              <a:rPr lang="en-US" sz="3200" dirty="0">
                <a:solidFill>
                  <a:srgbClr val="83276A"/>
                </a:solidFill>
                <a:effectLst>
                  <a:outerShdw blurRad="38100" dist="38100" dir="2700000" algn="tl">
                    <a:srgbClr val="000000">
                      <a:alpha val="43137"/>
                    </a:srgbClr>
                  </a:outerShdw>
                </a:effectLst>
                <a:latin typeface="Arial"/>
                <a:cs typeface="Arial"/>
              </a:rPr>
              <a:t>Patient Acceptance and Prognosis</a:t>
            </a:r>
            <a:br>
              <a:rPr lang="en-US" sz="2400" dirty="0">
                <a:solidFill>
                  <a:srgbClr val="221F1F"/>
                </a:solidFill>
                <a:latin typeface="Arial"/>
                <a:cs typeface="Arial"/>
              </a:rPr>
            </a:br>
            <a:endParaRPr lang="en-US" sz="2400" dirty="0">
              <a:latin typeface="Arial"/>
              <a:cs typeface="Arial"/>
            </a:endParaRPr>
          </a:p>
        </p:txBody>
      </p:sp>
      <p:sp>
        <p:nvSpPr>
          <p:cNvPr id="19" name="TextBox 18">
            <a:extLst>
              <a:ext uri="{FF2B5EF4-FFF2-40B4-BE49-F238E27FC236}">
                <a16:creationId xmlns:a16="http://schemas.microsoft.com/office/drawing/2014/main" id="{B8D2AFEB-ECEF-AC8C-FAA3-9C7D602E19E8}"/>
              </a:ext>
            </a:extLst>
          </p:cNvPr>
          <p:cNvSpPr txBox="1"/>
          <p:nvPr/>
        </p:nvSpPr>
        <p:spPr>
          <a:xfrm>
            <a:off x="144460" y="4443295"/>
            <a:ext cx="11900539" cy="646331"/>
          </a:xfrm>
          <a:prstGeom prst="rect">
            <a:avLst/>
          </a:prstGeom>
          <a:noFill/>
        </p:spPr>
        <p:txBody>
          <a:bodyPr wrap="square" rtlCol="0">
            <a:spAutoFit/>
          </a:bodyPr>
          <a:lstStyle/>
          <a:p>
            <a:pPr algn="ctr"/>
            <a:r>
              <a:rPr lang="en-US" sz="1100" b="0" i="0" u="none" strike="noStrike" baseline="0" dirty="0">
                <a:solidFill>
                  <a:srgbClr val="000000"/>
                </a:solidFill>
                <a:latin typeface="Arial" panose="020B0604020202020204" pitchFamily="34" charset="0"/>
              </a:rPr>
              <a:t>Detail the patient acceptance and prognosis.</a:t>
            </a:r>
            <a:r>
              <a:rPr lang="en-US" sz="1800" b="0" i="0" u="none" strike="noStrike" baseline="0" dirty="0">
                <a:solidFill>
                  <a:srgbClr val="000000"/>
                </a:solidFill>
                <a:latin typeface="Arial" panose="020B0604020202020204" pitchFamily="34" charset="0"/>
              </a:rPr>
              <a:t>	</a:t>
            </a:r>
          </a:p>
          <a:p>
            <a:pPr algn="ctr"/>
            <a:r>
              <a:rPr lang="en-US" sz="1800" b="0" i="0" u="none" strike="noStrike" baseline="0" dirty="0">
                <a:solidFill>
                  <a:srgbClr val="000000"/>
                </a:solidFill>
                <a:latin typeface="Arial" panose="020B0604020202020204" pitchFamily="34" charset="0"/>
              </a:rPr>
              <a:t>	</a:t>
            </a:r>
          </a:p>
        </p:txBody>
      </p:sp>
      <p:sp>
        <p:nvSpPr>
          <p:cNvPr id="20" name="TextBox 19">
            <a:extLst>
              <a:ext uri="{FF2B5EF4-FFF2-40B4-BE49-F238E27FC236}">
                <a16:creationId xmlns:a16="http://schemas.microsoft.com/office/drawing/2014/main" id="{F59201CD-D5FA-9E3D-D12E-A6095393A4F9}"/>
              </a:ext>
            </a:extLst>
          </p:cNvPr>
          <p:cNvSpPr txBox="1"/>
          <p:nvPr/>
        </p:nvSpPr>
        <p:spPr>
          <a:xfrm>
            <a:off x="373420" y="4870319"/>
            <a:ext cx="11132297" cy="369332"/>
          </a:xfrm>
          <a:prstGeom prst="rect">
            <a:avLst/>
          </a:prstGeom>
          <a:noFill/>
        </p:spPr>
        <p:txBody>
          <a:bodyPr wrap="square" rtlCol="0">
            <a:spAutoFit/>
          </a:bodyPr>
          <a:lstStyle/>
          <a:p>
            <a:r>
              <a:rPr lang="en-US" sz="1800" dirty="0">
                <a:solidFill>
                  <a:srgbClr val="221F1F"/>
                </a:solidFill>
                <a:latin typeface="Arial"/>
                <a:cs typeface="Arial"/>
              </a:rPr>
              <a:t>Copy your text here using the same font and size.</a:t>
            </a:r>
            <a:endParaRPr lang="en-US" dirty="0"/>
          </a:p>
        </p:txBody>
      </p:sp>
    </p:spTree>
    <p:extLst>
      <p:ext uri="{BB962C8B-B14F-4D97-AF65-F5344CB8AC3E}">
        <p14:creationId xmlns:p14="http://schemas.microsoft.com/office/powerpoint/2010/main" val="1245633061"/>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B38C55-AC33-1B14-8D19-E79A75EE9CDE}"/>
            </a:ext>
          </a:extLst>
        </p:cNvPr>
        <p:cNvGrpSpPr/>
        <p:nvPr/>
      </p:nvGrpSpPr>
      <p:grpSpPr>
        <a:xfrm>
          <a:off x="0" y="0"/>
          <a:ext cx="0" cy="0"/>
          <a:chOff x="0" y="0"/>
          <a:chExt cx="0" cy="0"/>
        </a:xfrm>
      </p:grpSpPr>
      <p:grpSp>
        <p:nvGrpSpPr>
          <p:cNvPr id="3" name="object 3">
            <a:extLst>
              <a:ext uri="{FF2B5EF4-FFF2-40B4-BE49-F238E27FC236}">
                <a16:creationId xmlns:a16="http://schemas.microsoft.com/office/drawing/2014/main" id="{688857D2-B833-61E8-609F-477C03BE1AB4}"/>
              </a:ext>
            </a:extLst>
          </p:cNvPr>
          <p:cNvGrpSpPr/>
          <p:nvPr/>
        </p:nvGrpSpPr>
        <p:grpSpPr>
          <a:xfrm>
            <a:off x="0" y="0"/>
            <a:ext cx="12189460" cy="1392555"/>
            <a:chOff x="0" y="0"/>
            <a:chExt cx="12189460" cy="1392555"/>
          </a:xfrm>
        </p:grpSpPr>
        <p:sp>
          <p:nvSpPr>
            <p:cNvPr id="4" name="object 4">
              <a:extLst>
                <a:ext uri="{FF2B5EF4-FFF2-40B4-BE49-F238E27FC236}">
                  <a16:creationId xmlns:a16="http://schemas.microsoft.com/office/drawing/2014/main" id="{41C9B6B1-FD3F-3892-C1B2-29186A1963CB}"/>
                </a:ext>
              </a:extLst>
            </p:cNvPr>
            <p:cNvSpPr/>
            <p:nvPr/>
          </p:nvSpPr>
          <p:spPr>
            <a:xfrm>
              <a:off x="0" y="0"/>
              <a:ext cx="12189460" cy="1375410"/>
            </a:xfrm>
            <a:custGeom>
              <a:avLst/>
              <a:gdLst/>
              <a:ahLst/>
              <a:cxnLst/>
              <a:rect l="l" t="t" r="r" b="b"/>
              <a:pathLst>
                <a:path w="12189460" h="1375410">
                  <a:moveTo>
                    <a:pt x="12188952" y="0"/>
                  </a:moveTo>
                  <a:lnTo>
                    <a:pt x="10822457" y="0"/>
                  </a:lnTo>
                  <a:lnTo>
                    <a:pt x="0" y="0"/>
                  </a:lnTo>
                  <a:lnTo>
                    <a:pt x="0" y="226783"/>
                  </a:lnTo>
                  <a:lnTo>
                    <a:pt x="10822457" y="226783"/>
                  </a:lnTo>
                  <a:lnTo>
                    <a:pt x="10822457" y="1375003"/>
                  </a:lnTo>
                  <a:lnTo>
                    <a:pt x="12188952" y="1375003"/>
                  </a:lnTo>
                  <a:lnTo>
                    <a:pt x="12188952" y="226783"/>
                  </a:lnTo>
                  <a:lnTo>
                    <a:pt x="12188952" y="0"/>
                  </a:lnTo>
                  <a:close/>
                </a:path>
              </a:pathLst>
            </a:custGeom>
            <a:solidFill>
              <a:srgbClr val="007699"/>
            </a:solidFill>
          </p:spPr>
          <p:txBody>
            <a:bodyPr wrap="square" lIns="0" tIns="0" rIns="0" bIns="0" rtlCol="0"/>
            <a:lstStyle/>
            <a:p>
              <a:endParaRPr/>
            </a:p>
          </p:txBody>
        </p:sp>
        <p:sp>
          <p:nvSpPr>
            <p:cNvPr id="5" name="object 5">
              <a:extLst>
                <a:ext uri="{FF2B5EF4-FFF2-40B4-BE49-F238E27FC236}">
                  <a16:creationId xmlns:a16="http://schemas.microsoft.com/office/drawing/2014/main" id="{6FFCBD9A-7412-526E-CD35-6B0BF9B67DE7}"/>
                </a:ext>
              </a:extLst>
            </p:cNvPr>
            <p:cNvSpPr/>
            <p:nvPr/>
          </p:nvSpPr>
          <p:spPr>
            <a:xfrm>
              <a:off x="10822457" y="1368653"/>
              <a:ext cx="1366520" cy="12700"/>
            </a:xfrm>
            <a:custGeom>
              <a:avLst/>
              <a:gdLst/>
              <a:ahLst/>
              <a:cxnLst/>
              <a:rect l="l" t="t" r="r" b="b"/>
              <a:pathLst>
                <a:path w="1366520" h="12700">
                  <a:moveTo>
                    <a:pt x="0" y="12700"/>
                  </a:moveTo>
                  <a:lnTo>
                    <a:pt x="1366494" y="12700"/>
                  </a:lnTo>
                  <a:lnTo>
                    <a:pt x="1366494" y="0"/>
                  </a:lnTo>
                  <a:lnTo>
                    <a:pt x="0" y="0"/>
                  </a:lnTo>
                  <a:lnTo>
                    <a:pt x="0" y="12700"/>
                  </a:lnTo>
                  <a:close/>
                </a:path>
              </a:pathLst>
            </a:custGeom>
            <a:solidFill>
              <a:srgbClr val="FFFFFF"/>
            </a:solidFill>
          </p:spPr>
          <p:txBody>
            <a:bodyPr wrap="square" lIns="0" tIns="0" rIns="0" bIns="0" rtlCol="0"/>
            <a:lstStyle/>
            <a:p>
              <a:endParaRPr/>
            </a:p>
          </p:txBody>
        </p:sp>
        <p:sp>
          <p:nvSpPr>
            <p:cNvPr id="6" name="object 6">
              <a:extLst>
                <a:ext uri="{FF2B5EF4-FFF2-40B4-BE49-F238E27FC236}">
                  <a16:creationId xmlns:a16="http://schemas.microsoft.com/office/drawing/2014/main" id="{B1E2F150-E162-B493-0D47-99DFEAE54B9E}"/>
                </a:ext>
              </a:extLst>
            </p:cNvPr>
            <p:cNvSpPr/>
            <p:nvPr/>
          </p:nvSpPr>
          <p:spPr>
            <a:xfrm>
              <a:off x="10822457" y="0"/>
              <a:ext cx="0" cy="1375410"/>
            </a:xfrm>
            <a:custGeom>
              <a:avLst/>
              <a:gdLst/>
              <a:ahLst/>
              <a:cxnLst/>
              <a:rect l="l" t="t" r="r" b="b"/>
              <a:pathLst>
                <a:path h="1375410">
                  <a:moveTo>
                    <a:pt x="0" y="0"/>
                  </a:moveTo>
                  <a:lnTo>
                    <a:pt x="0" y="1375003"/>
                  </a:lnTo>
                </a:path>
              </a:pathLst>
            </a:custGeom>
            <a:ln w="12700">
              <a:solidFill>
                <a:srgbClr val="FFFFFF"/>
              </a:solidFill>
            </a:ln>
          </p:spPr>
          <p:txBody>
            <a:bodyPr wrap="square" lIns="0" tIns="0" rIns="0" bIns="0" rtlCol="0"/>
            <a:lstStyle/>
            <a:p>
              <a:endParaRPr/>
            </a:p>
          </p:txBody>
        </p:sp>
        <p:sp>
          <p:nvSpPr>
            <p:cNvPr id="7" name="object 7">
              <a:extLst>
                <a:ext uri="{FF2B5EF4-FFF2-40B4-BE49-F238E27FC236}">
                  <a16:creationId xmlns:a16="http://schemas.microsoft.com/office/drawing/2014/main" id="{006730F8-73E4-8B0C-884D-3FC0A9565946}"/>
                </a:ext>
              </a:extLst>
            </p:cNvPr>
            <p:cNvSpPr/>
            <p:nvPr/>
          </p:nvSpPr>
          <p:spPr>
            <a:xfrm>
              <a:off x="10822461" y="8511"/>
              <a:ext cx="1366520" cy="1366520"/>
            </a:xfrm>
            <a:custGeom>
              <a:avLst/>
              <a:gdLst/>
              <a:ahLst/>
              <a:cxnLst/>
              <a:rect l="l" t="t" r="r" b="b"/>
              <a:pathLst>
                <a:path w="1366520" h="1366520">
                  <a:moveTo>
                    <a:pt x="1366494" y="0"/>
                  </a:moveTo>
                  <a:lnTo>
                    <a:pt x="0" y="1366494"/>
                  </a:lnTo>
                  <a:lnTo>
                    <a:pt x="1366494" y="1366494"/>
                  </a:lnTo>
                  <a:lnTo>
                    <a:pt x="1366494" y="0"/>
                  </a:lnTo>
                  <a:close/>
                </a:path>
              </a:pathLst>
            </a:custGeom>
            <a:solidFill>
              <a:srgbClr val="004E66"/>
            </a:solidFill>
          </p:spPr>
          <p:txBody>
            <a:bodyPr wrap="square" lIns="0" tIns="0" rIns="0" bIns="0" rtlCol="0"/>
            <a:lstStyle/>
            <a:p>
              <a:endParaRPr/>
            </a:p>
          </p:txBody>
        </p:sp>
        <p:sp>
          <p:nvSpPr>
            <p:cNvPr id="8" name="object 8">
              <a:extLst>
                <a:ext uri="{FF2B5EF4-FFF2-40B4-BE49-F238E27FC236}">
                  <a16:creationId xmlns:a16="http://schemas.microsoft.com/office/drawing/2014/main" id="{0C9C0FCD-37B6-FFC0-CA63-EE67EFFC24EE}"/>
                </a:ext>
              </a:extLst>
            </p:cNvPr>
            <p:cNvSpPr/>
            <p:nvPr/>
          </p:nvSpPr>
          <p:spPr>
            <a:xfrm>
              <a:off x="0" y="1275626"/>
              <a:ext cx="2957195" cy="116839"/>
            </a:xfrm>
            <a:custGeom>
              <a:avLst/>
              <a:gdLst/>
              <a:ahLst/>
              <a:cxnLst/>
              <a:rect l="l" t="t" r="r" b="b"/>
              <a:pathLst>
                <a:path w="2957195" h="116840">
                  <a:moveTo>
                    <a:pt x="0" y="116649"/>
                  </a:moveTo>
                  <a:lnTo>
                    <a:pt x="2956941" y="116649"/>
                  </a:lnTo>
                  <a:lnTo>
                    <a:pt x="2956941" y="0"/>
                  </a:lnTo>
                  <a:lnTo>
                    <a:pt x="0" y="0"/>
                  </a:lnTo>
                  <a:lnTo>
                    <a:pt x="0" y="116649"/>
                  </a:lnTo>
                  <a:close/>
                </a:path>
              </a:pathLst>
            </a:custGeom>
            <a:solidFill>
              <a:srgbClr val="007198"/>
            </a:solidFill>
          </p:spPr>
          <p:txBody>
            <a:bodyPr wrap="square" lIns="0" tIns="0" rIns="0" bIns="0" rtlCol="0"/>
            <a:lstStyle/>
            <a:p>
              <a:endParaRPr/>
            </a:p>
          </p:txBody>
        </p:sp>
        <p:sp>
          <p:nvSpPr>
            <p:cNvPr id="9" name="object 9">
              <a:extLst>
                <a:ext uri="{FF2B5EF4-FFF2-40B4-BE49-F238E27FC236}">
                  <a16:creationId xmlns:a16="http://schemas.microsoft.com/office/drawing/2014/main" id="{E1C13F5D-837D-3CAC-EDD7-373D892520CD}"/>
                </a:ext>
              </a:extLst>
            </p:cNvPr>
            <p:cNvSpPr/>
            <p:nvPr/>
          </p:nvSpPr>
          <p:spPr>
            <a:xfrm>
              <a:off x="2956941" y="1275626"/>
              <a:ext cx="3044190" cy="116839"/>
            </a:xfrm>
            <a:custGeom>
              <a:avLst/>
              <a:gdLst/>
              <a:ahLst/>
              <a:cxnLst/>
              <a:rect l="l" t="t" r="r" b="b"/>
              <a:pathLst>
                <a:path w="3044190" h="116840">
                  <a:moveTo>
                    <a:pt x="0" y="116649"/>
                  </a:moveTo>
                  <a:lnTo>
                    <a:pt x="3043745" y="116649"/>
                  </a:lnTo>
                  <a:lnTo>
                    <a:pt x="3043745" y="0"/>
                  </a:lnTo>
                  <a:lnTo>
                    <a:pt x="0" y="0"/>
                  </a:lnTo>
                  <a:lnTo>
                    <a:pt x="0" y="116649"/>
                  </a:lnTo>
                  <a:close/>
                </a:path>
              </a:pathLst>
            </a:custGeom>
            <a:solidFill>
              <a:srgbClr val="83276A"/>
            </a:solidFill>
          </p:spPr>
          <p:txBody>
            <a:bodyPr wrap="square" lIns="0" tIns="0" rIns="0" bIns="0" rtlCol="0"/>
            <a:lstStyle/>
            <a:p>
              <a:endParaRPr/>
            </a:p>
          </p:txBody>
        </p:sp>
        <p:sp>
          <p:nvSpPr>
            <p:cNvPr id="10" name="object 10">
              <a:extLst>
                <a:ext uri="{FF2B5EF4-FFF2-40B4-BE49-F238E27FC236}">
                  <a16:creationId xmlns:a16="http://schemas.microsoft.com/office/drawing/2014/main" id="{FEC0E6DA-8195-C59C-B9A6-F51A37338B3A}"/>
                </a:ext>
              </a:extLst>
            </p:cNvPr>
            <p:cNvSpPr/>
            <p:nvPr/>
          </p:nvSpPr>
          <p:spPr>
            <a:xfrm>
              <a:off x="6000686" y="1275626"/>
              <a:ext cx="3357245" cy="116839"/>
            </a:xfrm>
            <a:custGeom>
              <a:avLst/>
              <a:gdLst/>
              <a:ahLst/>
              <a:cxnLst/>
              <a:rect l="l" t="t" r="r" b="b"/>
              <a:pathLst>
                <a:path w="3357245" h="116840">
                  <a:moveTo>
                    <a:pt x="0" y="116649"/>
                  </a:moveTo>
                  <a:lnTo>
                    <a:pt x="3356749" y="116649"/>
                  </a:lnTo>
                  <a:lnTo>
                    <a:pt x="3356749" y="0"/>
                  </a:lnTo>
                  <a:lnTo>
                    <a:pt x="0" y="0"/>
                  </a:lnTo>
                  <a:lnTo>
                    <a:pt x="0" y="116649"/>
                  </a:lnTo>
                  <a:close/>
                </a:path>
              </a:pathLst>
            </a:custGeom>
            <a:solidFill>
              <a:srgbClr val="033B6A"/>
            </a:solidFill>
          </p:spPr>
          <p:txBody>
            <a:bodyPr wrap="square" lIns="0" tIns="0" rIns="0" bIns="0" rtlCol="0"/>
            <a:lstStyle/>
            <a:p>
              <a:endParaRPr/>
            </a:p>
          </p:txBody>
        </p:sp>
        <p:sp>
          <p:nvSpPr>
            <p:cNvPr id="11" name="object 11">
              <a:extLst>
                <a:ext uri="{FF2B5EF4-FFF2-40B4-BE49-F238E27FC236}">
                  <a16:creationId xmlns:a16="http://schemas.microsoft.com/office/drawing/2014/main" id="{12ED7F45-56AB-018E-D022-334E2F4E9A72}"/>
                </a:ext>
              </a:extLst>
            </p:cNvPr>
            <p:cNvSpPr/>
            <p:nvPr/>
          </p:nvSpPr>
          <p:spPr>
            <a:xfrm>
              <a:off x="9357436" y="1275626"/>
              <a:ext cx="2832100" cy="116839"/>
            </a:xfrm>
            <a:custGeom>
              <a:avLst/>
              <a:gdLst/>
              <a:ahLst/>
              <a:cxnLst/>
              <a:rect l="l" t="t" r="r" b="b"/>
              <a:pathLst>
                <a:path w="2832100" h="116840">
                  <a:moveTo>
                    <a:pt x="2831515" y="0"/>
                  </a:moveTo>
                  <a:lnTo>
                    <a:pt x="0" y="0"/>
                  </a:lnTo>
                  <a:lnTo>
                    <a:pt x="0" y="116649"/>
                  </a:lnTo>
                  <a:lnTo>
                    <a:pt x="2831515" y="116649"/>
                  </a:lnTo>
                  <a:lnTo>
                    <a:pt x="2831515" y="0"/>
                  </a:lnTo>
                  <a:close/>
                </a:path>
              </a:pathLst>
            </a:custGeom>
            <a:solidFill>
              <a:srgbClr val="1F6A84"/>
            </a:solidFill>
          </p:spPr>
          <p:txBody>
            <a:bodyPr wrap="square" lIns="0" tIns="0" rIns="0" bIns="0" rtlCol="0"/>
            <a:lstStyle/>
            <a:p>
              <a:endParaRPr/>
            </a:p>
          </p:txBody>
        </p:sp>
        <p:pic>
          <p:nvPicPr>
            <p:cNvPr id="12" name="object 12">
              <a:extLst>
                <a:ext uri="{FF2B5EF4-FFF2-40B4-BE49-F238E27FC236}">
                  <a16:creationId xmlns:a16="http://schemas.microsoft.com/office/drawing/2014/main" id="{D0A58532-8183-7855-2B1C-89E5C430C3C7}"/>
                </a:ext>
              </a:extLst>
            </p:cNvPr>
            <p:cNvPicPr/>
            <p:nvPr/>
          </p:nvPicPr>
          <p:blipFill>
            <a:blip r:embed="rId2" cstate="print"/>
            <a:stretch>
              <a:fillRect/>
            </a:stretch>
          </p:blipFill>
          <p:spPr>
            <a:xfrm>
              <a:off x="577773" y="266509"/>
              <a:ext cx="1845106" cy="917575"/>
            </a:xfrm>
            <a:prstGeom prst="rect">
              <a:avLst/>
            </a:prstGeom>
          </p:spPr>
        </p:pic>
      </p:grpSp>
      <p:sp>
        <p:nvSpPr>
          <p:cNvPr id="14" name="object 14">
            <a:extLst>
              <a:ext uri="{FF2B5EF4-FFF2-40B4-BE49-F238E27FC236}">
                <a16:creationId xmlns:a16="http://schemas.microsoft.com/office/drawing/2014/main" id="{3AA2F35A-73BA-B099-52DF-1F560E2EEB5A}"/>
              </a:ext>
            </a:extLst>
          </p:cNvPr>
          <p:cNvSpPr txBox="1">
            <a:spLocks noGrp="1"/>
          </p:cNvSpPr>
          <p:nvPr>
            <p:ph type="ftr" sz="quarter" idx="5"/>
          </p:nvPr>
        </p:nvSpPr>
        <p:spPr>
          <a:xfrm>
            <a:off x="4039483" y="6400800"/>
            <a:ext cx="4113033" cy="205184"/>
          </a:xfrm>
          <a:prstGeom prst="rect">
            <a:avLst/>
          </a:prstGeom>
        </p:spPr>
        <p:txBody>
          <a:bodyPr vert="horz" wrap="square" lIns="0" tIns="0" rIns="0" bIns="0" rtlCol="0">
            <a:spAutoFit/>
          </a:bodyPr>
          <a:lstStyle/>
          <a:p>
            <a:pPr marL="12700">
              <a:lnSpc>
                <a:spcPts val="1645"/>
              </a:lnSpc>
            </a:pPr>
            <a:r>
              <a:rPr lang="en-US" dirty="0"/>
              <a:t>2027</a:t>
            </a:r>
            <a:r>
              <a:rPr lang="en-US" spc="360" dirty="0"/>
              <a:t> </a:t>
            </a:r>
            <a:r>
              <a:rPr dirty="0"/>
              <a:t>|</a:t>
            </a:r>
            <a:r>
              <a:rPr spc="310" dirty="0"/>
              <a:t> </a:t>
            </a:r>
            <a:r>
              <a:rPr dirty="0"/>
              <a:t>American</a:t>
            </a:r>
            <a:r>
              <a:rPr spc="-70" dirty="0"/>
              <a:t> </a:t>
            </a:r>
            <a:r>
              <a:rPr dirty="0"/>
              <a:t>Academy</a:t>
            </a:r>
            <a:r>
              <a:rPr spc="-10" dirty="0"/>
              <a:t> </a:t>
            </a:r>
            <a:r>
              <a:rPr dirty="0"/>
              <a:t>of</a:t>
            </a:r>
            <a:r>
              <a:rPr spc="-10" dirty="0"/>
              <a:t> </a:t>
            </a:r>
            <a:r>
              <a:rPr dirty="0"/>
              <a:t>Implant</a:t>
            </a:r>
            <a:r>
              <a:rPr spc="-15" dirty="0"/>
              <a:t> </a:t>
            </a:r>
            <a:r>
              <a:rPr dirty="0"/>
              <a:t>Dentistry</a:t>
            </a:r>
            <a:r>
              <a:rPr spc="365" dirty="0"/>
              <a:t> </a:t>
            </a:r>
            <a:endParaRPr spc="-50" dirty="0"/>
          </a:p>
        </p:txBody>
      </p:sp>
      <p:sp>
        <p:nvSpPr>
          <p:cNvPr id="15" name="object 2">
            <a:extLst>
              <a:ext uri="{FF2B5EF4-FFF2-40B4-BE49-F238E27FC236}">
                <a16:creationId xmlns:a16="http://schemas.microsoft.com/office/drawing/2014/main" id="{9CC6E253-D803-1056-6096-C28A8EC5C56E}"/>
              </a:ext>
            </a:extLst>
          </p:cNvPr>
          <p:cNvSpPr txBox="1">
            <a:spLocks/>
          </p:cNvSpPr>
          <p:nvPr/>
        </p:nvSpPr>
        <p:spPr>
          <a:xfrm>
            <a:off x="2956941" y="530889"/>
            <a:ext cx="10130563" cy="443711"/>
          </a:xfrm>
          <a:prstGeom prst="rect">
            <a:avLst/>
          </a:prstGeom>
        </p:spPr>
        <p:txBody>
          <a:bodyPr vert="horz" wrap="square" lIns="0" tIns="12700" rIns="0" bIns="0" rtlCol="0">
            <a:spAutoFit/>
          </a:bodyPr>
          <a:lstStyle>
            <a:lvl1pPr>
              <a:defRPr sz="2900" b="1" i="0">
                <a:solidFill>
                  <a:srgbClr val="00589D"/>
                </a:solidFill>
                <a:latin typeface="Arial"/>
                <a:ea typeface="+mj-ea"/>
                <a:cs typeface="Arial"/>
              </a:defRPr>
            </a:lvl1pPr>
          </a:lstStyle>
          <a:p>
            <a:pPr marL="19050">
              <a:spcBef>
                <a:spcPts val="100"/>
              </a:spcBef>
            </a:pPr>
            <a:r>
              <a:rPr lang="en-US" sz="2800" dirty="0">
                <a:solidFill>
                  <a:srgbClr val="007198"/>
                </a:solidFill>
              </a:rPr>
              <a:t>Candidate Number: </a:t>
            </a:r>
            <a:r>
              <a:rPr lang="en-US" sz="2800" dirty="0">
                <a:solidFill>
                  <a:srgbClr val="83276A"/>
                </a:solidFill>
              </a:rPr>
              <a:t>{Candidate number}</a:t>
            </a:r>
          </a:p>
        </p:txBody>
      </p:sp>
      <p:sp>
        <p:nvSpPr>
          <p:cNvPr id="16" name="object 2">
            <a:extLst>
              <a:ext uri="{FF2B5EF4-FFF2-40B4-BE49-F238E27FC236}">
                <a16:creationId xmlns:a16="http://schemas.microsoft.com/office/drawing/2014/main" id="{6B98A458-CC54-2DD7-1262-F24E9D18E875}"/>
              </a:ext>
            </a:extLst>
          </p:cNvPr>
          <p:cNvSpPr txBox="1">
            <a:spLocks/>
          </p:cNvSpPr>
          <p:nvPr/>
        </p:nvSpPr>
        <p:spPr>
          <a:xfrm>
            <a:off x="3542030" y="4874838"/>
            <a:ext cx="5105400" cy="961802"/>
          </a:xfrm>
          <a:prstGeom prst="rect">
            <a:avLst/>
          </a:prstGeom>
        </p:spPr>
        <p:txBody>
          <a:bodyPr vert="horz" wrap="square" lIns="0" tIns="12700" rIns="0" bIns="0" rtlCol="0">
            <a:spAutoFit/>
          </a:bodyPr>
          <a:lstStyle>
            <a:lvl1pPr>
              <a:defRPr sz="2900" b="1" i="0">
                <a:solidFill>
                  <a:srgbClr val="00589D"/>
                </a:solidFill>
                <a:latin typeface="Arial"/>
                <a:ea typeface="+mj-ea"/>
                <a:cs typeface="Arial"/>
              </a:defRPr>
            </a:lvl1pPr>
          </a:lstStyle>
          <a:p>
            <a:pPr marL="19050">
              <a:spcBef>
                <a:spcPts val="100"/>
              </a:spcBef>
            </a:pPr>
            <a:r>
              <a:rPr lang="en-US" sz="2000" dirty="0">
                <a:solidFill>
                  <a:srgbClr val="007198"/>
                </a:solidFill>
              </a:rPr>
              <a:t>View: </a:t>
            </a:r>
            <a:r>
              <a:rPr lang="en-US" sz="2000" dirty="0">
                <a:solidFill>
                  <a:srgbClr val="83276A"/>
                </a:solidFill>
              </a:rPr>
              <a:t>{View}</a:t>
            </a:r>
          </a:p>
          <a:p>
            <a:pPr marL="19050">
              <a:spcBef>
                <a:spcPts val="100"/>
              </a:spcBef>
            </a:pPr>
            <a:r>
              <a:rPr lang="en-US" sz="2000" dirty="0">
                <a:solidFill>
                  <a:srgbClr val="007198"/>
                </a:solidFill>
              </a:rPr>
              <a:t>Date Photograph taken: </a:t>
            </a:r>
            <a:r>
              <a:rPr lang="en-US" sz="2000" dirty="0">
                <a:solidFill>
                  <a:srgbClr val="83276A"/>
                </a:solidFill>
              </a:rPr>
              <a:t>{01/01/2000}</a:t>
            </a:r>
          </a:p>
          <a:p>
            <a:pPr marL="19050">
              <a:spcBef>
                <a:spcPts val="100"/>
              </a:spcBef>
            </a:pPr>
            <a:r>
              <a:rPr lang="en-US" sz="2000" dirty="0">
                <a:solidFill>
                  <a:srgbClr val="007198"/>
                </a:solidFill>
              </a:rPr>
              <a:t>Patient Initials: </a:t>
            </a:r>
            <a:r>
              <a:rPr lang="en-US" sz="2000" dirty="0">
                <a:solidFill>
                  <a:srgbClr val="83276A"/>
                </a:solidFill>
              </a:rPr>
              <a:t>{ABC}</a:t>
            </a:r>
          </a:p>
        </p:txBody>
      </p:sp>
      <p:sp>
        <p:nvSpPr>
          <p:cNvPr id="17" name="object 13">
            <a:extLst>
              <a:ext uri="{FF2B5EF4-FFF2-40B4-BE49-F238E27FC236}">
                <a16:creationId xmlns:a16="http://schemas.microsoft.com/office/drawing/2014/main" id="{56A37D95-2FA3-1FCD-7BF2-387510D95650}"/>
              </a:ext>
            </a:extLst>
          </p:cNvPr>
          <p:cNvSpPr txBox="1"/>
          <p:nvPr/>
        </p:nvSpPr>
        <p:spPr>
          <a:xfrm>
            <a:off x="1230904" y="2518235"/>
            <a:ext cx="8991600" cy="382156"/>
          </a:xfrm>
          <a:prstGeom prst="rect">
            <a:avLst/>
          </a:prstGeom>
        </p:spPr>
        <p:txBody>
          <a:bodyPr vert="horz" wrap="square" lIns="0" tIns="12700" rIns="0" bIns="0" rtlCol="0">
            <a:spAutoFit/>
          </a:bodyPr>
          <a:lstStyle/>
          <a:p>
            <a:pPr marL="298450" marR="5080" indent="-285750">
              <a:spcBef>
                <a:spcPts val="120"/>
              </a:spcBef>
              <a:buFont typeface="Wingdings" panose="05000000000000000000" pitchFamily="2" charset="2"/>
              <a:buChar char="Ø"/>
            </a:pPr>
            <a:r>
              <a:rPr lang="en-US" sz="2400" dirty="0">
                <a:solidFill>
                  <a:srgbClr val="221F1F"/>
                </a:solidFill>
                <a:latin typeface="Arial"/>
                <a:cs typeface="Arial"/>
              </a:rPr>
              <a:t>Insert photos</a:t>
            </a:r>
            <a:endParaRPr lang="en-US" sz="2400" dirty="0">
              <a:latin typeface="Arial"/>
              <a:cs typeface="Arial"/>
            </a:endParaRPr>
          </a:p>
        </p:txBody>
      </p:sp>
    </p:spTree>
    <p:extLst>
      <p:ext uri="{BB962C8B-B14F-4D97-AF65-F5344CB8AC3E}">
        <p14:creationId xmlns:p14="http://schemas.microsoft.com/office/powerpoint/2010/main" val="2146507633"/>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B5C31E-447C-46A7-CD9B-2430F6B2FFFF}"/>
            </a:ext>
          </a:extLst>
        </p:cNvPr>
        <p:cNvGrpSpPr/>
        <p:nvPr/>
      </p:nvGrpSpPr>
      <p:grpSpPr>
        <a:xfrm>
          <a:off x="0" y="0"/>
          <a:ext cx="0" cy="0"/>
          <a:chOff x="0" y="0"/>
          <a:chExt cx="0" cy="0"/>
        </a:xfrm>
      </p:grpSpPr>
      <p:grpSp>
        <p:nvGrpSpPr>
          <p:cNvPr id="3" name="object 3">
            <a:extLst>
              <a:ext uri="{FF2B5EF4-FFF2-40B4-BE49-F238E27FC236}">
                <a16:creationId xmlns:a16="http://schemas.microsoft.com/office/drawing/2014/main" id="{53EBC540-4BDB-2C33-28C7-16E7ED26C1FD}"/>
              </a:ext>
            </a:extLst>
          </p:cNvPr>
          <p:cNvGrpSpPr/>
          <p:nvPr/>
        </p:nvGrpSpPr>
        <p:grpSpPr>
          <a:xfrm>
            <a:off x="0" y="0"/>
            <a:ext cx="12189460" cy="1392555"/>
            <a:chOff x="0" y="0"/>
            <a:chExt cx="12189460" cy="1392555"/>
          </a:xfrm>
        </p:grpSpPr>
        <p:sp>
          <p:nvSpPr>
            <p:cNvPr id="4" name="object 4">
              <a:extLst>
                <a:ext uri="{FF2B5EF4-FFF2-40B4-BE49-F238E27FC236}">
                  <a16:creationId xmlns:a16="http://schemas.microsoft.com/office/drawing/2014/main" id="{03370DF7-5B96-3E51-C0A0-EF75D802AA61}"/>
                </a:ext>
              </a:extLst>
            </p:cNvPr>
            <p:cNvSpPr/>
            <p:nvPr/>
          </p:nvSpPr>
          <p:spPr>
            <a:xfrm>
              <a:off x="0" y="0"/>
              <a:ext cx="12189460" cy="1375410"/>
            </a:xfrm>
            <a:custGeom>
              <a:avLst/>
              <a:gdLst/>
              <a:ahLst/>
              <a:cxnLst/>
              <a:rect l="l" t="t" r="r" b="b"/>
              <a:pathLst>
                <a:path w="12189460" h="1375410">
                  <a:moveTo>
                    <a:pt x="12188952" y="0"/>
                  </a:moveTo>
                  <a:lnTo>
                    <a:pt x="10822457" y="0"/>
                  </a:lnTo>
                  <a:lnTo>
                    <a:pt x="0" y="0"/>
                  </a:lnTo>
                  <a:lnTo>
                    <a:pt x="0" y="226783"/>
                  </a:lnTo>
                  <a:lnTo>
                    <a:pt x="10822457" y="226783"/>
                  </a:lnTo>
                  <a:lnTo>
                    <a:pt x="10822457" y="1375003"/>
                  </a:lnTo>
                  <a:lnTo>
                    <a:pt x="12188952" y="1375003"/>
                  </a:lnTo>
                  <a:lnTo>
                    <a:pt x="12188952" y="226783"/>
                  </a:lnTo>
                  <a:lnTo>
                    <a:pt x="12188952" y="0"/>
                  </a:lnTo>
                  <a:close/>
                </a:path>
              </a:pathLst>
            </a:custGeom>
            <a:solidFill>
              <a:srgbClr val="007699"/>
            </a:solidFill>
          </p:spPr>
          <p:txBody>
            <a:bodyPr wrap="square" lIns="0" tIns="0" rIns="0" bIns="0" rtlCol="0"/>
            <a:lstStyle/>
            <a:p>
              <a:endParaRPr/>
            </a:p>
          </p:txBody>
        </p:sp>
        <p:sp>
          <p:nvSpPr>
            <p:cNvPr id="5" name="object 5">
              <a:extLst>
                <a:ext uri="{FF2B5EF4-FFF2-40B4-BE49-F238E27FC236}">
                  <a16:creationId xmlns:a16="http://schemas.microsoft.com/office/drawing/2014/main" id="{25DE3556-46FE-B9BD-4B6E-2F0057C45C36}"/>
                </a:ext>
              </a:extLst>
            </p:cNvPr>
            <p:cNvSpPr/>
            <p:nvPr/>
          </p:nvSpPr>
          <p:spPr>
            <a:xfrm>
              <a:off x="10822457" y="1368653"/>
              <a:ext cx="1366520" cy="12700"/>
            </a:xfrm>
            <a:custGeom>
              <a:avLst/>
              <a:gdLst/>
              <a:ahLst/>
              <a:cxnLst/>
              <a:rect l="l" t="t" r="r" b="b"/>
              <a:pathLst>
                <a:path w="1366520" h="12700">
                  <a:moveTo>
                    <a:pt x="0" y="12700"/>
                  </a:moveTo>
                  <a:lnTo>
                    <a:pt x="1366494" y="12700"/>
                  </a:lnTo>
                  <a:lnTo>
                    <a:pt x="1366494" y="0"/>
                  </a:lnTo>
                  <a:lnTo>
                    <a:pt x="0" y="0"/>
                  </a:lnTo>
                  <a:lnTo>
                    <a:pt x="0" y="12700"/>
                  </a:lnTo>
                  <a:close/>
                </a:path>
              </a:pathLst>
            </a:custGeom>
            <a:solidFill>
              <a:srgbClr val="FFFFFF"/>
            </a:solidFill>
          </p:spPr>
          <p:txBody>
            <a:bodyPr wrap="square" lIns="0" tIns="0" rIns="0" bIns="0" rtlCol="0"/>
            <a:lstStyle/>
            <a:p>
              <a:endParaRPr/>
            </a:p>
          </p:txBody>
        </p:sp>
        <p:sp>
          <p:nvSpPr>
            <p:cNvPr id="6" name="object 6">
              <a:extLst>
                <a:ext uri="{FF2B5EF4-FFF2-40B4-BE49-F238E27FC236}">
                  <a16:creationId xmlns:a16="http://schemas.microsoft.com/office/drawing/2014/main" id="{6EE96A97-A5E5-82D0-F015-0FCC2CC4618B}"/>
                </a:ext>
              </a:extLst>
            </p:cNvPr>
            <p:cNvSpPr/>
            <p:nvPr/>
          </p:nvSpPr>
          <p:spPr>
            <a:xfrm>
              <a:off x="10822457" y="0"/>
              <a:ext cx="0" cy="1375410"/>
            </a:xfrm>
            <a:custGeom>
              <a:avLst/>
              <a:gdLst/>
              <a:ahLst/>
              <a:cxnLst/>
              <a:rect l="l" t="t" r="r" b="b"/>
              <a:pathLst>
                <a:path h="1375410">
                  <a:moveTo>
                    <a:pt x="0" y="0"/>
                  </a:moveTo>
                  <a:lnTo>
                    <a:pt x="0" y="1375003"/>
                  </a:lnTo>
                </a:path>
              </a:pathLst>
            </a:custGeom>
            <a:ln w="12700">
              <a:solidFill>
                <a:srgbClr val="FFFFFF"/>
              </a:solidFill>
            </a:ln>
          </p:spPr>
          <p:txBody>
            <a:bodyPr wrap="square" lIns="0" tIns="0" rIns="0" bIns="0" rtlCol="0"/>
            <a:lstStyle/>
            <a:p>
              <a:endParaRPr/>
            </a:p>
          </p:txBody>
        </p:sp>
        <p:sp>
          <p:nvSpPr>
            <p:cNvPr id="7" name="object 7">
              <a:extLst>
                <a:ext uri="{FF2B5EF4-FFF2-40B4-BE49-F238E27FC236}">
                  <a16:creationId xmlns:a16="http://schemas.microsoft.com/office/drawing/2014/main" id="{2F8CB512-F0E1-EB4D-DAFF-504645E6CB3D}"/>
                </a:ext>
              </a:extLst>
            </p:cNvPr>
            <p:cNvSpPr/>
            <p:nvPr/>
          </p:nvSpPr>
          <p:spPr>
            <a:xfrm>
              <a:off x="10822461" y="8511"/>
              <a:ext cx="1366520" cy="1366520"/>
            </a:xfrm>
            <a:custGeom>
              <a:avLst/>
              <a:gdLst/>
              <a:ahLst/>
              <a:cxnLst/>
              <a:rect l="l" t="t" r="r" b="b"/>
              <a:pathLst>
                <a:path w="1366520" h="1366520">
                  <a:moveTo>
                    <a:pt x="1366494" y="0"/>
                  </a:moveTo>
                  <a:lnTo>
                    <a:pt x="0" y="1366494"/>
                  </a:lnTo>
                  <a:lnTo>
                    <a:pt x="1366494" y="1366494"/>
                  </a:lnTo>
                  <a:lnTo>
                    <a:pt x="1366494" y="0"/>
                  </a:lnTo>
                  <a:close/>
                </a:path>
              </a:pathLst>
            </a:custGeom>
            <a:solidFill>
              <a:srgbClr val="004E66"/>
            </a:solidFill>
          </p:spPr>
          <p:txBody>
            <a:bodyPr wrap="square" lIns="0" tIns="0" rIns="0" bIns="0" rtlCol="0"/>
            <a:lstStyle/>
            <a:p>
              <a:endParaRPr/>
            </a:p>
          </p:txBody>
        </p:sp>
        <p:sp>
          <p:nvSpPr>
            <p:cNvPr id="8" name="object 8">
              <a:extLst>
                <a:ext uri="{FF2B5EF4-FFF2-40B4-BE49-F238E27FC236}">
                  <a16:creationId xmlns:a16="http://schemas.microsoft.com/office/drawing/2014/main" id="{64FEA8A3-070D-9F3D-E4AF-4089AAB37FA8}"/>
                </a:ext>
              </a:extLst>
            </p:cNvPr>
            <p:cNvSpPr/>
            <p:nvPr/>
          </p:nvSpPr>
          <p:spPr>
            <a:xfrm>
              <a:off x="0" y="1275626"/>
              <a:ext cx="2957195" cy="116839"/>
            </a:xfrm>
            <a:custGeom>
              <a:avLst/>
              <a:gdLst/>
              <a:ahLst/>
              <a:cxnLst/>
              <a:rect l="l" t="t" r="r" b="b"/>
              <a:pathLst>
                <a:path w="2957195" h="116840">
                  <a:moveTo>
                    <a:pt x="0" y="116649"/>
                  </a:moveTo>
                  <a:lnTo>
                    <a:pt x="2956941" y="116649"/>
                  </a:lnTo>
                  <a:lnTo>
                    <a:pt x="2956941" y="0"/>
                  </a:lnTo>
                  <a:lnTo>
                    <a:pt x="0" y="0"/>
                  </a:lnTo>
                  <a:lnTo>
                    <a:pt x="0" y="116649"/>
                  </a:lnTo>
                  <a:close/>
                </a:path>
              </a:pathLst>
            </a:custGeom>
            <a:solidFill>
              <a:srgbClr val="007198"/>
            </a:solidFill>
          </p:spPr>
          <p:txBody>
            <a:bodyPr wrap="square" lIns="0" tIns="0" rIns="0" bIns="0" rtlCol="0"/>
            <a:lstStyle/>
            <a:p>
              <a:endParaRPr/>
            </a:p>
          </p:txBody>
        </p:sp>
        <p:sp>
          <p:nvSpPr>
            <p:cNvPr id="9" name="object 9">
              <a:extLst>
                <a:ext uri="{FF2B5EF4-FFF2-40B4-BE49-F238E27FC236}">
                  <a16:creationId xmlns:a16="http://schemas.microsoft.com/office/drawing/2014/main" id="{3AA0918D-AEA5-BB47-B759-86E61B15B4C6}"/>
                </a:ext>
              </a:extLst>
            </p:cNvPr>
            <p:cNvSpPr/>
            <p:nvPr/>
          </p:nvSpPr>
          <p:spPr>
            <a:xfrm>
              <a:off x="2956941" y="1275626"/>
              <a:ext cx="3044190" cy="116839"/>
            </a:xfrm>
            <a:custGeom>
              <a:avLst/>
              <a:gdLst/>
              <a:ahLst/>
              <a:cxnLst/>
              <a:rect l="l" t="t" r="r" b="b"/>
              <a:pathLst>
                <a:path w="3044190" h="116840">
                  <a:moveTo>
                    <a:pt x="0" y="116649"/>
                  </a:moveTo>
                  <a:lnTo>
                    <a:pt x="3043745" y="116649"/>
                  </a:lnTo>
                  <a:lnTo>
                    <a:pt x="3043745" y="0"/>
                  </a:lnTo>
                  <a:lnTo>
                    <a:pt x="0" y="0"/>
                  </a:lnTo>
                  <a:lnTo>
                    <a:pt x="0" y="116649"/>
                  </a:lnTo>
                  <a:close/>
                </a:path>
              </a:pathLst>
            </a:custGeom>
            <a:solidFill>
              <a:srgbClr val="83276A"/>
            </a:solidFill>
          </p:spPr>
          <p:txBody>
            <a:bodyPr wrap="square" lIns="0" tIns="0" rIns="0" bIns="0" rtlCol="0"/>
            <a:lstStyle/>
            <a:p>
              <a:endParaRPr/>
            </a:p>
          </p:txBody>
        </p:sp>
        <p:sp>
          <p:nvSpPr>
            <p:cNvPr id="10" name="object 10">
              <a:extLst>
                <a:ext uri="{FF2B5EF4-FFF2-40B4-BE49-F238E27FC236}">
                  <a16:creationId xmlns:a16="http://schemas.microsoft.com/office/drawing/2014/main" id="{761B8465-C90E-0D7F-B1A9-C5E3FD02C201}"/>
                </a:ext>
              </a:extLst>
            </p:cNvPr>
            <p:cNvSpPr/>
            <p:nvPr/>
          </p:nvSpPr>
          <p:spPr>
            <a:xfrm>
              <a:off x="6000686" y="1275626"/>
              <a:ext cx="3357245" cy="116839"/>
            </a:xfrm>
            <a:custGeom>
              <a:avLst/>
              <a:gdLst/>
              <a:ahLst/>
              <a:cxnLst/>
              <a:rect l="l" t="t" r="r" b="b"/>
              <a:pathLst>
                <a:path w="3357245" h="116840">
                  <a:moveTo>
                    <a:pt x="0" y="116649"/>
                  </a:moveTo>
                  <a:lnTo>
                    <a:pt x="3356749" y="116649"/>
                  </a:lnTo>
                  <a:lnTo>
                    <a:pt x="3356749" y="0"/>
                  </a:lnTo>
                  <a:lnTo>
                    <a:pt x="0" y="0"/>
                  </a:lnTo>
                  <a:lnTo>
                    <a:pt x="0" y="116649"/>
                  </a:lnTo>
                  <a:close/>
                </a:path>
              </a:pathLst>
            </a:custGeom>
            <a:solidFill>
              <a:srgbClr val="033B6A"/>
            </a:solidFill>
          </p:spPr>
          <p:txBody>
            <a:bodyPr wrap="square" lIns="0" tIns="0" rIns="0" bIns="0" rtlCol="0"/>
            <a:lstStyle/>
            <a:p>
              <a:endParaRPr/>
            </a:p>
          </p:txBody>
        </p:sp>
        <p:sp>
          <p:nvSpPr>
            <p:cNvPr id="11" name="object 11">
              <a:extLst>
                <a:ext uri="{FF2B5EF4-FFF2-40B4-BE49-F238E27FC236}">
                  <a16:creationId xmlns:a16="http://schemas.microsoft.com/office/drawing/2014/main" id="{0A78AEDC-55F6-09DF-A4B5-2965727573C5}"/>
                </a:ext>
              </a:extLst>
            </p:cNvPr>
            <p:cNvSpPr/>
            <p:nvPr/>
          </p:nvSpPr>
          <p:spPr>
            <a:xfrm>
              <a:off x="9357436" y="1275626"/>
              <a:ext cx="2832100" cy="116839"/>
            </a:xfrm>
            <a:custGeom>
              <a:avLst/>
              <a:gdLst/>
              <a:ahLst/>
              <a:cxnLst/>
              <a:rect l="l" t="t" r="r" b="b"/>
              <a:pathLst>
                <a:path w="2832100" h="116840">
                  <a:moveTo>
                    <a:pt x="2831515" y="0"/>
                  </a:moveTo>
                  <a:lnTo>
                    <a:pt x="0" y="0"/>
                  </a:lnTo>
                  <a:lnTo>
                    <a:pt x="0" y="116649"/>
                  </a:lnTo>
                  <a:lnTo>
                    <a:pt x="2831515" y="116649"/>
                  </a:lnTo>
                  <a:lnTo>
                    <a:pt x="2831515" y="0"/>
                  </a:lnTo>
                  <a:close/>
                </a:path>
              </a:pathLst>
            </a:custGeom>
            <a:solidFill>
              <a:srgbClr val="1F6A84"/>
            </a:solidFill>
          </p:spPr>
          <p:txBody>
            <a:bodyPr wrap="square" lIns="0" tIns="0" rIns="0" bIns="0" rtlCol="0"/>
            <a:lstStyle/>
            <a:p>
              <a:endParaRPr/>
            </a:p>
          </p:txBody>
        </p:sp>
        <p:pic>
          <p:nvPicPr>
            <p:cNvPr id="12" name="object 12">
              <a:extLst>
                <a:ext uri="{FF2B5EF4-FFF2-40B4-BE49-F238E27FC236}">
                  <a16:creationId xmlns:a16="http://schemas.microsoft.com/office/drawing/2014/main" id="{1FB9C83F-F866-7F46-71C9-251D3095374D}"/>
                </a:ext>
              </a:extLst>
            </p:cNvPr>
            <p:cNvPicPr/>
            <p:nvPr/>
          </p:nvPicPr>
          <p:blipFill>
            <a:blip r:embed="rId2" cstate="print"/>
            <a:stretch>
              <a:fillRect/>
            </a:stretch>
          </p:blipFill>
          <p:spPr>
            <a:xfrm>
              <a:off x="577773" y="266509"/>
              <a:ext cx="1845106" cy="917575"/>
            </a:xfrm>
            <a:prstGeom prst="rect">
              <a:avLst/>
            </a:prstGeom>
          </p:spPr>
        </p:pic>
      </p:grpSp>
      <p:sp>
        <p:nvSpPr>
          <p:cNvPr id="14" name="object 14">
            <a:extLst>
              <a:ext uri="{FF2B5EF4-FFF2-40B4-BE49-F238E27FC236}">
                <a16:creationId xmlns:a16="http://schemas.microsoft.com/office/drawing/2014/main" id="{F0B77228-76EC-D642-99A3-82210E2328F0}"/>
              </a:ext>
            </a:extLst>
          </p:cNvPr>
          <p:cNvSpPr txBox="1">
            <a:spLocks noGrp="1"/>
          </p:cNvSpPr>
          <p:nvPr>
            <p:ph type="ftr" sz="quarter" idx="5"/>
          </p:nvPr>
        </p:nvSpPr>
        <p:spPr>
          <a:xfrm>
            <a:off x="4039483" y="6400800"/>
            <a:ext cx="4113033" cy="205184"/>
          </a:xfrm>
          <a:prstGeom prst="rect">
            <a:avLst/>
          </a:prstGeom>
        </p:spPr>
        <p:txBody>
          <a:bodyPr vert="horz" wrap="square" lIns="0" tIns="0" rIns="0" bIns="0" rtlCol="0">
            <a:spAutoFit/>
          </a:bodyPr>
          <a:lstStyle/>
          <a:p>
            <a:pPr marL="12700">
              <a:lnSpc>
                <a:spcPts val="1645"/>
              </a:lnSpc>
            </a:pPr>
            <a:r>
              <a:rPr lang="en-US" dirty="0"/>
              <a:t>2027</a:t>
            </a:r>
            <a:r>
              <a:rPr lang="en-US" spc="360" dirty="0"/>
              <a:t> </a:t>
            </a:r>
            <a:r>
              <a:rPr dirty="0"/>
              <a:t>|</a:t>
            </a:r>
            <a:r>
              <a:rPr spc="310" dirty="0"/>
              <a:t> </a:t>
            </a:r>
            <a:r>
              <a:rPr dirty="0"/>
              <a:t>American</a:t>
            </a:r>
            <a:r>
              <a:rPr spc="-70" dirty="0"/>
              <a:t> </a:t>
            </a:r>
            <a:r>
              <a:rPr dirty="0"/>
              <a:t>Academy</a:t>
            </a:r>
            <a:r>
              <a:rPr spc="-10" dirty="0"/>
              <a:t> </a:t>
            </a:r>
            <a:r>
              <a:rPr dirty="0"/>
              <a:t>of</a:t>
            </a:r>
            <a:r>
              <a:rPr spc="-10" dirty="0"/>
              <a:t> </a:t>
            </a:r>
            <a:r>
              <a:rPr dirty="0"/>
              <a:t>Implant</a:t>
            </a:r>
            <a:r>
              <a:rPr spc="-15" dirty="0"/>
              <a:t> </a:t>
            </a:r>
            <a:r>
              <a:rPr dirty="0"/>
              <a:t>Dentistry</a:t>
            </a:r>
            <a:r>
              <a:rPr spc="365" dirty="0"/>
              <a:t> </a:t>
            </a:r>
            <a:endParaRPr spc="-50" dirty="0"/>
          </a:p>
        </p:txBody>
      </p:sp>
      <p:sp>
        <p:nvSpPr>
          <p:cNvPr id="15" name="object 2">
            <a:extLst>
              <a:ext uri="{FF2B5EF4-FFF2-40B4-BE49-F238E27FC236}">
                <a16:creationId xmlns:a16="http://schemas.microsoft.com/office/drawing/2014/main" id="{F74D4D14-33CF-3B25-408D-981B486A398B}"/>
              </a:ext>
            </a:extLst>
          </p:cNvPr>
          <p:cNvSpPr txBox="1">
            <a:spLocks/>
          </p:cNvSpPr>
          <p:nvPr/>
        </p:nvSpPr>
        <p:spPr>
          <a:xfrm>
            <a:off x="2956941" y="530889"/>
            <a:ext cx="10130563" cy="443711"/>
          </a:xfrm>
          <a:prstGeom prst="rect">
            <a:avLst/>
          </a:prstGeom>
        </p:spPr>
        <p:txBody>
          <a:bodyPr vert="horz" wrap="square" lIns="0" tIns="12700" rIns="0" bIns="0" rtlCol="0">
            <a:spAutoFit/>
          </a:bodyPr>
          <a:lstStyle>
            <a:lvl1pPr>
              <a:defRPr sz="2900" b="1" i="0">
                <a:solidFill>
                  <a:srgbClr val="00589D"/>
                </a:solidFill>
                <a:latin typeface="Arial"/>
                <a:ea typeface="+mj-ea"/>
                <a:cs typeface="Arial"/>
              </a:defRPr>
            </a:lvl1pPr>
          </a:lstStyle>
          <a:p>
            <a:pPr marL="19050">
              <a:spcBef>
                <a:spcPts val="100"/>
              </a:spcBef>
            </a:pPr>
            <a:r>
              <a:rPr lang="en-US" sz="2800" dirty="0">
                <a:solidFill>
                  <a:srgbClr val="007198"/>
                </a:solidFill>
              </a:rPr>
              <a:t>Candidate Number: </a:t>
            </a:r>
            <a:r>
              <a:rPr lang="en-US" sz="2800" dirty="0">
                <a:solidFill>
                  <a:srgbClr val="83276A"/>
                </a:solidFill>
              </a:rPr>
              <a:t>{Candidate number}</a:t>
            </a:r>
          </a:p>
        </p:txBody>
      </p:sp>
      <p:sp>
        <p:nvSpPr>
          <p:cNvPr id="16" name="object 2">
            <a:extLst>
              <a:ext uri="{FF2B5EF4-FFF2-40B4-BE49-F238E27FC236}">
                <a16:creationId xmlns:a16="http://schemas.microsoft.com/office/drawing/2014/main" id="{F31D5DD7-627F-633A-711C-4BB16D129EE2}"/>
              </a:ext>
            </a:extLst>
          </p:cNvPr>
          <p:cNvSpPr txBox="1">
            <a:spLocks/>
          </p:cNvSpPr>
          <p:nvPr/>
        </p:nvSpPr>
        <p:spPr>
          <a:xfrm>
            <a:off x="3542030" y="4874838"/>
            <a:ext cx="5105400" cy="961802"/>
          </a:xfrm>
          <a:prstGeom prst="rect">
            <a:avLst/>
          </a:prstGeom>
        </p:spPr>
        <p:txBody>
          <a:bodyPr vert="horz" wrap="square" lIns="0" tIns="12700" rIns="0" bIns="0" rtlCol="0">
            <a:spAutoFit/>
          </a:bodyPr>
          <a:lstStyle>
            <a:lvl1pPr>
              <a:defRPr sz="2900" b="1" i="0">
                <a:solidFill>
                  <a:srgbClr val="00589D"/>
                </a:solidFill>
                <a:latin typeface="Arial"/>
                <a:ea typeface="+mj-ea"/>
                <a:cs typeface="Arial"/>
              </a:defRPr>
            </a:lvl1pPr>
          </a:lstStyle>
          <a:p>
            <a:pPr marL="19050">
              <a:spcBef>
                <a:spcPts val="100"/>
              </a:spcBef>
            </a:pPr>
            <a:r>
              <a:rPr lang="en-US" sz="2000" dirty="0">
                <a:solidFill>
                  <a:srgbClr val="007198"/>
                </a:solidFill>
              </a:rPr>
              <a:t>View: </a:t>
            </a:r>
            <a:r>
              <a:rPr lang="en-US" sz="2000" dirty="0">
                <a:solidFill>
                  <a:srgbClr val="83276A"/>
                </a:solidFill>
              </a:rPr>
              <a:t>{View}</a:t>
            </a:r>
          </a:p>
          <a:p>
            <a:pPr marL="19050">
              <a:spcBef>
                <a:spcPts val="100"/>
              </a:spcBef>
            </a:pPr>
            <a:r>
              <a:rPr lang="en-US" sz="2000" dirty="0">
                <a:solidFill>
                  <a:srgbClr val="007198"/>
                </a:solidFill>
              </a:rPr>
              <a:t>Date Photograph taken: </a:t>
            </a:r>
            <a:r>
              <a:rPr lang="en-US" sz="2000" dirty="0">
                <a:solidFill>
                  <a:srgbClr val="83276A"/>
                </a:solidFill>
              </a:rPr>
              <a:t>{01/01/2000}</a:t>
            </a:r>
          </a:p>
          <a:p>
            <a:pPr marL="19050">
              <a:spcBef>
                <a:spcPts val="100"/>
              </a:spcBef>
            </a:pPr>
            <a:r>
              <a:rPr lang="en-US" sz="2000" dirty="0">
                <a:solidFill>
                  <a:srgbClr val="007198"/>
                </a:solidFill>
              </a:rPr>
              <a:t>Patient Initials: </a:t>
            </a:r>
            <a:r>
              <a:rPr lang="en-US" sz="2000" dirty="0">
                <a:solidFill>
                  <a:srgbClr val="83276A"/>
                </a:solidFill>
              </a:rPr>
              <a:t>{ABC}</a:t>
            </a:r>
          </a:p>
        </p:txBody>
      </p:sp>
      <p:sp>
        <p:nvSpPr>
          <p:cNvPr id="17" name="object 13">
            <a:extLst>
              <a:ext uri="{FF2B5EF4-FFF2-40B4-BE49-F238E27FC236}">
                <a16:creationId xmlns:a16="http://schemas.microsoft.com/office/drawing/2014/main" id="{073319A7-179B-7988-DE54-A814BA6F0669}"/>
              </a:ext>
            </a:extLst>
          </p:cNvPr>
          <p:cNvSpPr txBox="1"/>
          <p:nvPr/>
        </p:nvSpPr>
        <p:spPr>
          <a:xfrm>
            <a:off x="1230904" y="2518235"/>
            <a:ext cx="8991600" cy="382156"/>
          </a:xfrm>
          <a:prstGeom prst="rect">
            <a:avLst/>
          </a:prstGeom>
        </p:spPr>
        <p:txBody>
          <a:bodyPr vert="horz" wrap="square" lIns="0" tIns="12700" rIns="0" bIns="0" rtlCol="0">
            <a:spAutoFit/>
          </a:bodyPr>
          <a:lstStyle/>
          <a:p>
            <a:pPr marL="298450" marR="5080" indent="-285750">
              <a:spcBef>
                <a:spcPts val="120"/>
              </a:spcBef>
              <a:buFont typeface="Wingdings" panose="05000000000000000000" pitchFamily="2" charset="2"/>
              <a:buChar char="Ø"/>
            </a:pPr>
            <a:r>
              <a:rPr lang="en-US" sz="2400" dirty="0">
                <a:solidFill>
                  <a:srgbClr val="221F1F"/>
                </a:solidFill>
                <a:latin typeface="Arial"/>
                <a:cs typeface="Arial"/>
              </a:rPr>
              <a:t>Insert photos</a:t>
            </a:r>
            <a:endParaRPr lang="en-US" sz="2400" dirty="0">
              <a:latin typeface="Arial"/>
              <a:cs typeface="Arial"/>
            </a:endParaRPr>
          </a:p>
        </p:txBody>
      </p:sp>
    </p:spTree>
    <p:extLst>
      <p:ext uri="{BB962C8B-B14F-4D97-AF65-F5344CB8AC3E}">
        <p14:creationId xmlns:p14="http://schemas.microsoft.com/office/powerpoint/2010/main" val="3430017282"/>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65E098-55EE-B17E-D4A3-A845438C95BB}"/>
            </a:ext>
          </a:extLst>
        </p:cNvPr>
        <p:cNvGrpSpPr/>
        <p:nvPr/>
      </p:nvGrpSpPr>
      <p:grpSpPr>
        <a:xfrm>
          <a:off x="0" y="0"/>
          <a:ext cx="0" cy="0"/>
          <a:chOff x="0" y="0"/>
          <a:chExt cx="0" cy="0"/>
        </a:xfrm>
      </p:grpSpPr>
      <p:grpSp>
        <p:nvGrpSpPr>
          <p:cNvPr id="3" name="object 3">
            <a:extLst>
              <a:ext uri="{FF2B5EF4-FFF2-40B4-BE49-F238E27FC236}">
                <a16:creationId xmlns:a16="http://schemas.microsoft.com/office/drawing/2014/main" id="{A9DB55D6-0D8C-620E-5F92-EAA81B609C98}"/>
              </a:ext>
            </a:extLst>
          </p:cNvPr>
          <p:cNvGrpSpPr/>
          <p:nvPr/>
        </p:nvGrpSpPr>
        <p:grpSpPr>
          <a:xfrm>
            <a:off x="0" y="0"/>
            <a:ext cx="12189460" cy="1392555"/>
            <a:chOff x="0" y="0"/>
            <a:chExt cx="12189460" cy="1392555"/>
          </a:xfrm>
        </p:grpSpPr>
        <p:sp>
          <p:nvSpPr>
            <p:cNvPr id="4" name="object 4">
              <a:extLst>
                <a:ext uri="{FF2B5EF4-FFF2-40B4-BE49-F238E27FC236}">
                  <a16:creationId xmlns:a16="http://schemas.microsoft.com/office/drawing/2014/main" id="{2FD724EF-3F5D-0DD4-5EAD-B5F196058050}"/>
                </a:ext>
              </a:extLst>
            </p:cNvPr>
            <p:cNvSpPr/>
            <p:nvPr/>
          </p:nvSpPr>
          <p:spPr>
            <a:xfrm>
              <a:off x="0" y="0"/>
              <a:ext cx="12189460" cy="1375410"/>
            </a:xfrm>
            <a:custGeom>
              <a:avLst/>
              <a:gdLst/>
              <a:ahLst/>
              <a:cxnLst/>
              <a:rect l="l" t="t" r="r" b="b"/>
              <a:pathLst>
                <a:path w="12189460" h="1375410">
                  <a:moveTo>
                    <a:pt x="12188952" y="0"/>
                  </a:moveTo>
                  <a:lnTo>
                    <a:pt x="10822457" y="0"/>
                  </a:lnTo>
                  <a:lnTo>
                    <a:pt x="0" y="0"/>
                  </a:lnTo>
                  <a:lnTo>
                    <a:pt x="0" y="226783"/>
                  </a:lnTo>
                  <a:lnTo>
                    <a:pt x="10822457" y="226783"/>
                  </a:lnTo>
                  <a:lnTo>
                    <a:pt x="10822457" y="1375003"/>
                  </a:lnTo>
                  <a:lnTo>
                    <a:pt x="12188952" y="1375003"/>
                  </a:lnTo>
                  <a:lnTo>
                    <a:pt x="12188952" y="226783"/>
                  </a:lnTo>
                  <a:lnTo>
                    <a:pt x="12188952" y="0"/>
                  </a:lnTo>
                  <a:close/>
                </a:path>
              </a:pathLst>
            </a:custGeom>
            <a:solidFill>
              <a:srgbClr val="007699"/>
            </a:solidFill>
          </p:spPr>
          <p:txBody>
            <a:bodyPr wrap="square" lIns="0" tIns="0" rIns="0" bIns="0" rtlCol="0"/>
            <a:lstStyle/>
            <a:p>
              <a:endParaRPr/>
            </a:p>
          </p:txBody>
        </p:sp>
        <p:sp>
          <p:nvSpPr>
            <p:cNvPr id="5" name="object 5">
              <a:extLst>
                <a:ext uri="{FF2B5EF4-FFF2-40B4-BE49-F238E27FC236}">
                  <a16:creationId xmlns:a16="http://schemas.microsoft.com/office/drawing/2014/main" id="{AA7782B5-FECC-FF1A-3895-D53AAFF250F2}"/>
                </a:ext>
              </a:extLst>
            </p:cNvPr>
            <p:cNvSpPr/>
            <p:nvPr/>
          </p:nvSpPr>
          <p:spPr>
            <a:xfrm>
              <a:off x="10822457" y="1368653"/>
              <a:ext cx="1366520" cy="12700"/>
            </a:xfrm>
            <a:custGeom>
              <a:avLst/>
              <a:gdLst/>
              <a:ahLst/>
              <a:cxnLst/>
              <a:rect l="l" t="t" r="r" b="b"/>
              <a:pathLst>
                <a:path w="1366520" h="12700">
                  <a:moveTo>
                    <a:pt x="0" y="12700"/>
                  </a:moveTo>
                  <a:lnTo>
                    <a:pt x="1366494" y="12700"/>
                  </a:lnTo>
                  <a:lnTo>
                    <a:pt x="1366494" y="0"/>
                  </a:lnTo>
                  <a:lnTo>
                    <a:pt x="0" y="0"/>
                  </a:lnTo>
                  <a:lnTo>
                    <a:pt x="0" y="12700"/>
                  </a:lnTo>
                  <a:close/>
                </a:path>
              </a:pathLst>
            </a:custGeom>
            <a:solidFill>
              <a:srgbClr val="FFFFFF"/>
            </a:solidFill>
          </p:spPr>
          <p:txBody>
            <a:bodyPr wrap="square" lIns="0" tIns="0" rIns="0" bIns="0" rtlCol="0"/>
            <a:lstStyle/>
            <a:p>
              <a:endParaRPr/>
            </a:p>
          </p:txBody>
        </p:sp>
        <p:sp>
          <p:nvSpPr>
            <p:cNvPr id="6" name="object 6">
              <a:extLst>
                <a:ext uri="{FF2B5EF4-FFF2-40B4-BE49-F238E27FC236}">
                  <a16:creationId xmlns:a16="http://schemas.microsoft.com/office/drawing/2014/main" id="{F8E5CE9F-5AD3-92FA-3D25-07108B52B569}"/>
                </a:ext>
              </a:extLst>
            </p:cNvPr>
            <p:cNvSpPr/>
            <p:nvPr/>
          </p:nvSpPr>
          <p:spPr>
            <a:xfrm>
              <a:off x="10822457" y="0"/>
              <a:ext cx="0" cy="1375410"/>
            </a:xfrm>
            <a:custGeom>
              <a:avLst/>
              <a:gdLst/>
              <a:ahLst/>
              <a:cxnLst/>
              <a:rect l="l" t="t" r="r" b="b"/>
              <a:pathLst>
                <a:path h="1375410">
                  <a:moveTo>
                    <a:pt x="0" y="0"/>
                  </a:moveTo>
                  <a:lnTo>
                    <a:pt x="0" y="1375003"/>
                  </a:lnTo>
                </a:path>
              </a:pathLst>
            </a:custGeom>
            <a:ln w="12700">
              <a:solidFill>
                <a:srgbClr val="FFFFFF"/>
              </a:solidFill>
            </a:ln>
          </p:spPr>
          <p:txBody>
            <a:bodyPr wrap="square" lIns="0" tIns="0" rIns="0" bIns="0" rtlCol="0"/>
            <a:lstStyle/>
            <a:p>
              <a:endParaRPr/>
            </a:p>
          </p:txBody>
        </p:sp>
        <p:sp>
          <p:nvSpPr>
            <p:cNvPr id="7" name="object 7">
              <a:extLst>
                <a:ext uri="{FF2B5EF4-FFF2-40B4-BE49-F238E27FC236}">
                  <a16:creationId xmlns:a16="http://schemas.microsoft.com/office/drawing/2014/main" id="{391D70CA-F053-7602-2374-6CA69C48FE0F}"/>
                </a:ext>
              </a:extLst>
            </p:cNvPr>
            <p:cNvSpPr/>
            <p:nvPr/>
          </p:nvSpPr>
          <p:spPr>
            <a:xfrm>
              <a:off x="10822461" y="8511"/>
              <a:ext cx="1366520" cy="1366520"/>
            </a:xfrm>
            <a:custGeom>
              <a:avLst/>
              <a:gdLst/>
              <a:ahLst/>
              <a:cxnLst/>
              <a:rect l="l" t="t" r="r" b="b"/>
              <a:pathLst>
                <a:path w="1366520" h="1366520">
                  <a:moveTo>
                    <a:pt x="1366494" y="0"/>
                  </a:moveTo>
                  <a:lnTo>
                    <a:pt x="0" y="1366494"/>
                  </a:lnTo>
                  <a:lnTo>
                    <a:pt x="1366494" y="1366494"/>
                  </a:lnTo>
                  <a:lnTo>
                    <a:pt x="1366494" y="0"/>
                  </a:lnTo>
                  <a:close/>
                </a:path>
              </a:pathLst>
            </a:custGeom>
            <a:solidFill>
              <a:srgbClr val="004E66"/>
            </a:solidFill>
          </p:spPr>
          <p:txBody>
            <a:bodyPr wrap="square" lIns="0" tIns="0" rIns="0" bIns="0" rtlCol="0"/>
            <a:lstStyle/>
            <a:p>
              <a:endParaRPr/>
            </a:p>
          </p:txBody>
        </p:sp>
        <p:sp>
          <p:nvSpPr>
            <p:cNvPr id="8" name="object 8">
              <a:extLst>
                <a:ext uri="{FF2B5EF4-FFF2-40B4-BE49-F238E27FC236}">
                  <a16:creationId xmlns:a16="http://schemas.microsoft.com/office/drawing/2014/main" id="{6C8E6E4E-BD1C-1EDD-05D2-C1B327ED42F2}"/>
                </a:ext>
              </a:extLst>
            </p:cNvPr>
            <p:cNvSpPr/>
            <p:nvPr/>
          </p:nvSpPr>
          <p:spPr>
            <a:xfrm>
              <a:off x="0" y="1275626"/>
              <a:ext cx="2957195" cy="116839"/>
            </a:xfrm>
            <a:custGeom>
              <a:avLst/>
              <a:gdLst/>
              <a:ahLst/>
              <a:cxnLst/>
              <a:rect l="l" t="t" r="r" b="b"/>
              <a:pathLst>
                <a:path w="2957195" h="116840">
                  <a:moveTo>
                    <a:pt x="0" y="116649"/>
                  </a:moveTo>
                  <a:lnTo>
                    <a:pt x="2956941" y="116649"/>
                  </a:lnTo>
                  <a:lnTo>
                    <a:pt x="2956941" y="0"/>
                  </a:lnTo>
                  <a:lnTo>
                    <a:pt x="0" y="0"/>
                  </a:lnTo>
                  <a:lnTo>
                    <a:pt x="0" y="116649"/>
                  </a:lnTo>
                  <a:close/>
                </a:path>
              </a:pathLst>
            </a:custGeom>
            <a:solidFill>
              <a:srgbClr val="007198"/>
            </a:solidFill>
          </p:spPr>
          <p:txBody>
            <a:bodyPr wrap="square" lIns="0" tIns="0" rIns="0" bIns="0" rtlCol="0"/>
            <a:lstStyle/>
            <a:p>
              <a:endParaRPr/>
            </a:p>
          </p:txBody>
        </p:sp>
        <p:sp>
          <p:nvSpPr>
            <p:cNvPr id="9" name="object 9">
              <a:extLst>
                <a:ext uri="{FF2B5EF4-FFF2-40B4-BE49-F238E27FC236}">
                  <a16:creationId xmlns:a16="http://schemas.microsoft.com/office/drawing/2014/main" id="{9A85FF0C-F8B6-87A9-CC75-A16EC5DC856F}"/>
                </a:ext>
              </a:extLst>
            </p:cNvPr>
            <p:cNvSpPr/>
            <p:nvPr/>
          </p:nvSpPr>
          <p:spPr>
            <a:xfrm>
              <a:off x="2956941" y="1275626"/>
              <a:ext cx="3044190" cy="116839"/>
            </a:xfrm>
            <a:custGeom>
              <a:avLst/>
              <a:gdLst/>
              <a:ahLst/>
              <a:cxnLst/>
              <a:rect l="l" t="t" r="r" b="b"/>
              <a:pathLst>
                <a:path w="3044190" h="116840">
                  <a:moveTo>
                    <a:pt x="0" y="116649"/>
                  </a:moveTo>
                  <a:lnTo>
                    <a:pt x="3043745" y="116649"/>
                  </a:lnTo>
                  <a:lnTo>
                    <a:pt x="3043745" y="0"/>
                  </a:lnTo>
                  <a:lnTo>
                    <a:pt x="0" y="0"/>
                  </a:lnTo>
                  <a:lnTo>
                    <a:pt x="0" y="116649"/>
                  </a:lnTo>
                  <a:close/>
                </a:path>
              </a:pathLst>
            </a:custGeom>
            <a:solidFill>
              <a:srgbClr val="83276A"/>
            </a:solidFill>
          </p:spPr>
          <p:txBody>
            <a:bodyPr wrap="square" lIns="0" tIns="0" rIns="0" bIns="0" rtlCol="0"/>
            <a:lstStyle/>
            <a:p>
              <a:endParaRPr/>
            </a:p>
          </p:txBody>
        </p:sp>
        <p:sp>
          <p:nvSpPr>
            <p:cNvPr id="10" name="object 10">
              <a:extLst>
                <a:ext uri="{FF2B5EF4-FFF2-40B4-BE49-F238E27FC236}">
                  <a16:creationId xmlns:a16="http://schemas.microsoft.com/office/drawing/2014/main" id="{56C06801-07C2-0301-0E7D-17DBA5B695A4}"/>
                </a:ext>
              </a:extLst>
            </p:cNvPr>
            <p:cNvSpPr/>
            <p:nvPr/>
          </p:nvSpPr>
          <p:spPr>
            <a:xfrm>
              <a:off x="6000686" y="1275626"/>
              <a:ext cx="3357245" cy="116839"/>
            </a:xfrm>
            <a:custGeom>
              <a:avLst/>
              <a:gdLst/>
              <a:ahLst/>
              <a:cxnLst/>
              <a:rect l="l" t="t" r="r" b="b"/>
              <a:pathLst>
                <a:path w="3357245" h="116840">
                  <a:moveTo>
                    <a:pt x="0" y="116649"/>
                  </a:moveTo>
                  <a:lnTo>
                    <a:pt x="3356749" y="116649"/>
                  </a:lnTo>
                  <a:lnTo>
                    <a:pt x="3356749" y="0"/>
                  </a:lnTo>
                  <a:lnTo>
                    <a:pt x="0" y="0"/>
                  </a:lnTo>
                  <a:lnTo>
                    <a:pt x="0" y="116649"/>
                  </a:lnTo>
                  <a:close/>
                </a:path>
              </a:pathLst>
            </a:custGeom>
            <a:solidFill>
              <a:srgbClr val="033B6A"/>
            </a:solidFill>
          </p:spPr>
          <p:txBody>
            <a:bodyPr wrap="square" lIns="0" tIns="0" rIns="0" bIns="0" rtlCol="0"/>
            <a:lstStyle/>
            <a:p>
              <a:endParaRPr/>
            </a:p>
          </p:txBody>
        </p:sp>
        <p:sp>
          <p:nvSpPr>
            <p:cNvPr id="11" name="object 11">
              <a:extLst>
                <a:ext uri="{FF2B5EF4-FFF2-40B4-BE49-F238E27FC236}">
                  <a16:creationId xmlns:a16="http://schemas.microsoft.com/office/drawing/2014/main" id="{B15561DF-3E42-7C9D-A5DA-3AD3D8FA76AE}"/>
                </a:ext>
              </a:extLst>
            </p:cNvPr>
            <p:cNvSpPr/>
            <p:nvPr/>
          </p:nvSpPr>
          <p:spPr>
            <a:xfrm>
              <a:off x="9357436" y="1275626"/>
              <a:ext cx="2832100" cy="116839"/>
            </a:xfrm>
            <a:custGeom>
              <a:avLst/>
              <a:gdLst/>
              <a:ahLst/>
              <a:cxnLst/>
              <a:rect l="l" t="t" r="r" b="b"/>
              <a:pathLst>
                <a:path w="2832100" h="116840">
                  <a:moveTo>
                    <a:pt x="2831515" y="0"/>
                  </a:moveTo>
                  <a:lnTo>
                    <a:pt x="0" y="0"/>
                  </a:lnTo>
                  <a:lnTo>
                    <a:pt x="0" y="116649"/>
                  </a:lnTo>
                  <a:lnTo>
                    <a:pt x="2831515" y="116649"/>
                  </a:lnTo>
                  <a:lnTo>
                    <a:pt x="2831515" y="0"/>
                  </a:lnTo>
                  <a:close/>
                </a:path>
              </a:pathLst>
            </a:custGeom>
            <a:solidFill>
              <a:srgbClr val="1F6A84"/>
            </a:solidFill>
          </p:spPr>
          <p:txBody>
            <a:bodyPr wrap="square" lIns="0" tIns="0" rIns="0" bIns="0" rtlCol="0"/>
            <a:lstStyle/>
            <a:p>
              <a:endParaRPr/>
            </a:p>
          </p:txBody>
        </p:sp>
        <p:pic>
          <p:nvPicPr>
            <p:cNvPr id="12" name="object 12">
              <a:extLst>
                <a:ext uri="{FF2B5EF4-FFF2-40B4-BE49-F238E27FC236}">
                  <a16:creationId xmlns:a16="http://schemas.microsoft.com/office/drawing/2014/main" id="{2D975C7C-6A94-861A-B343-A2046EF76BB7}"/>
                </a:ext>
              </a:extLst>
            </p:cNvPr>
            <p:cNvPicPr/>
            <p:nvPr/>
          </p:nvPicPr>
          <p:blipFill>
            <a:blip r:embed="rId2" cstate="print"/>
            <a:stretch>
              <a:fillRect/>
            </a:stretch>
          </p:blipFill>
          <p:spPr>
            <a:xfrm>
              <a:off x="577773" y="266509"/>
              <a:ext cx="1845106" cy="917575"/>
            </a:xfrm>
            <a:prstGeom prst="rect">
              <a:avLst/>
            </a:prstGeom>
          </p:spPr>
        </p:pic>
      </p:grpSp>
      <p:sp>
        <p:nvSpPr>
          <p:cNvPr id="14" name="object 14">
            <a:extLst>
              <a:ext uri="{FF2B5EF4-FFF2-40B4-BE49-F238E27FC236}">
                <a16:creationId xmlns:a16="http://schemas.microsoft.com/office/drawing/2014/main" id="{C5CB4AD5-2A9B-A878-864D-F6BA1D3A1242}"/>
              </a:ext>
            </a:extLst>
          </p:cNvPr>
          <p:cNvSpPr txBox="1">
            <a:spLocks noGrp="1"/>
          </p:cNvSpPr>
          <p:nvPr>
            <p:ph type="ftr" sz="quarter" idx="5"/>
          </p:nvPr>
        </p:nvSpPr>
        <p:spPr>
          <a:xfrm>
            <a:off x="4039483" y="6477000"/>
            <a:ext cx="4113033" cy="205184"/>
          </a:xfrm>
          <a:prstGeom prst="rect">
            <a:avLst/>
          </a:prstGeom>
        </p:spPr>
        <p:txBody>
          <a:bodyPr vert="horz" wrap="square" lIns="0" tIns="0" rIns="0" bIns="0" rtlCol="0">
            <a:spAutoFit/>
          </a:bodyPr>
          <a:lstStyle/>
          <a:p>
            <a:pPr marL="12700">
              <a:lnSpc>
                <a:spcPts val="1645"/>
              </a:lnSpc>
            </a:pPr>
            <a:r>
              <a:rPr lang="en-US" dirty="0"/>
              <a:t>2023</a:t>
            </a:r>
            <a:r>
              <a:rPr lang="en-US" spc="360" dirty="0"/>
              <a:t> </a:t>
            </a:r>
            <a:r>
              <a:rPr dirty="0"/>
              <a:t>|</a:t>
            </a:r>
            <a:r>
              <a:rPr spc="310" dirty="0"/>
              <a:t> </a:t>
            </a:r>
            <a:r>
              <a:rPr dirty="0"/>
              <a:t>American</a:t>
            </a:r>
            <a:r>
              <a:rPr spc="-70" dirty="0"/>
              <a:t> </a:t>
            </a:r>
            <a:r>
              <a:rPr dirty="0"/>
              <a:t>Academy</a:t>
            </a:r>
            <a:r>
              <a:rPr spc="-10" dirty="0"/>
              <a:t> </a:t>
            </a:r>
            <a:r>
              <a:rPr dirty="0"/>
              <a:t>of</a:t>
            </a:r>
            <a:r>
              <a:rPr spc="-10" dirty="0"/>
              <a:t> </a:t>
            </a:r>
            <a:r>
              <a:rPr dirty="0"/>
              <a:t>Implant</a:t>
            </a:r>
            <a:r>
              <a:rPr spc="-15" dirty="0"/>
              <a:t> </a:t>
            </a:r>
            <a:r>
              <a:rPr dirty="0"/>
              <a:t>Dentistry</a:t>
            </a:r>
            <a:r>
              <a:rPr spc="365" dirty="0"/>
              <a:t> </a:t>
            </a:r>
            <a:endParaRPr spc="-50" dirty="0"/>
          </a:p>
        </p:txBody>
      </p:sp>
      <p:sp>
        <p:nvSpPr>
          <p:cNvPr id="15" name="object 2">
            <a:extLst>
              <a:ext uri="{FF2B5EF4-FFF2-40B4-BE49-F238E27FC236}">
                <a16:creationId xmlns:a16="http://schemas.microsoft.com/office/drawing/2014/main" id="{1702E9B8-F860-440B-84C2-7BDC14511DD4}"/>
              </a:ext>
            </a:extLst>
          </p:cNvPr>
          <p:cNvSpPr txBox="1">
            <a:spLocks/>
          </p:cNvSpPr>
          <p:nvPr/>
        </p:nvSpPr>
        <p:spPr>
          <a:xfrm>
            <a:off x="2956941" y="530889"/>
            <a:ext cx="10130563" cy="443711"/>
          </a:xfrm>
          <a:prstGeom prst="rect">
            <a:avLst/>
          </a:prstGeom>
        </p:spPr>
        <p:txBody>
          <a:bodyPr vert="horz" wrap="square" lIns="0" tIns="12700" rIns="0" bIns="0" rtlCol="0">
            <a:spAutoFit/>
          </a:bodyPr>
          <a:lstStyle>
            <a:lvl1pPr>
              <a:defRPr sz="2900" b="1" i="0">
                <a:solidFill>
                  <a:srgbClr val="00589D"/>
                </a:solidFill>
                <a:latin typeface="Arial"/>
                <a:ea typeface="+mj-ea"/>
                <a:cs typeface="Arial"/>
              </a:defRPr>
            </a:lvl1pPr>
          </a:lstStyle>
          <a:p>
            <a:pPr marL="19050">
              <a:spcBef>
                <a:spcPts val="100"/>
              </a:spcBef>
            </a:pPr>
            <a:r>
              <a:rPr lang="en-US" sz="2800" dirty="0">
                <a:solidFill>
                  <a:srgbClr val="007198"/>
                </a:solidFill>
              </a:rPr>
              <a:t>Candidate Number: </a:t>
            </a:r>
            <a:r>
              <a:rPr lang="en-US" sz="2800" dirty="0">
                <a:solidFill>
                  <a:srgbClr val="83276A"/>
                </a:solidFill>
              </a:rPr>
              <a:t>{Candidate number}</a:t>
            </a:r>
          </a:p>
        </p:txBody>
      </p:sp>
      <p:sp>
        <p:nvSpPr>
          <p:cNvPr id="16" name="object 2">
            <a:extLst>
              <a:ext uri="{FF2B5EF4-FFF2-40B4-BE49-F238E27FC236}">
                <a16:creationId xmlns:a16="http://schemas.microsoft.com/office/drawing/2014/main" id="{BEE3AD31-0B6B-C8BC-E033-5BA115946EA3}"/>
              </a:ext>
            </a:extLst>
          </p:cNvPr>
          <p:cNvSpPr txBox="1">
            <a:spLocks/>
          </p:cNvSpPr>
          <p:nvPr/>
        </p:nvSpPr>
        <p:spPr>
          <a:xfrm>
            <a:off x="3770630" y="4876800"/>
            <a:ext cx="4648200" cy="961802"/>
          </a:xfrm>
          <a:prstGeom prst="rect">
            <a:avLst/>
          </a:prstGeom>
        </p:spPr>
        <p:txBody>
          <a:bodyPr vert="horz" wrap="square" lIns="0" tIns="12700" rIns="0" bIns="0" rtlCol="0">
            <a:spAutoFit/>
          </a:bodyPr>
          <a:lstStyle>
            <a:lvl1pPr>
              <a:defRPr sz="2900" b="1" i="0">
                <a:solidFill>
                  <a:srgbClr val="00589D"/>
                </a:solidFill>
                <a:latin typeface="Arial"/>
                <a:ea typeface="+mj-ea"/>
                <a:cs typeface="Arial"/>
              </a:defRPr>
            </a:lvl1pPr>
          </a:lstStyle>
          <a:p>
            <a:pPr marL="19050">
              <a:spcBef>
                <a:spcPts val="100"/>
              </a:spcBef>
            </a:pPr>
            <a:r>
              <a:rPr lang="en-US" sz="2000" dirty="0">
                <a:solidFill>
                  <a:srgbClr val="007198"/>
                </a:solidFill>
              </a:rPr>
              <a:t>View: </a:t>
            </a:r>
            <a:r>
              <a:rPr lang="en-US" sz="2000" dirty="0">
                <a:solidFill>
                  <a:srgbClr val="83276A"/>
                </a:solidFill>
              </a:rPr>
              <a:t>{View}</a:t>
            </a:r>
          </a:p>
          <a:p>
            <a:pPr marL="19050">
              <a:spcBef>
                <a:spcPts val="100"/>
              </a:spcBef>
            </a:pPr>
            <a:r>
              <a:rPr lang="en-US" sz="2000" dirty="0">
                <a:solidFill>
                  <a:srgbClr val="007198"/>
                </a:solidFill>
              </a:rPr>
              <a:t>Date Radiograph taken: </a:t>
            </a:r>
            <a:r>
              <a:rPr lang="en-US" sz="2000" dirty="0">
                <a:solidFill>
                  <a:srgbClr val="83276A"/>
                </a:solidFill>
              </a:rPr>
              <a:t>{01/01/2000}</a:t>
            </a:r>
          </a:p>
          <a:p>
            <a:pPr marL="19050">
              <a:spcBef>
                <a:spcPts val="100"/>
              </a:spcBef>
            </a:pPr>
            <a:r>
              <a:rPr lang="en-US" sz="2000" dirty="0">
                <a:solidFill>
                  <a:srgbClr val="007198"/>
                </a:solidFill>
              </a:rPr>
              <a:t>Patient Initials: </a:t>
            </a:r>
            <a:r>
              <a:rPr lang="en-US" sz="2000" dirty="0">
                <a:solidFill>
                  <a:srgbClr val="83276A"/>
                </a:solidFill>
              </a:rPr>
              <a:t>{ABC}</a:t>
            </a:r>
          </a:p>
        </p:txBody>
      </p:sp>
      <p:sp>
        <p:nvSpPr>
          <p:cNvPr id="17" name="object 13">
            <a:extLst>
              <a:ext uri="{FF2B5EF4-FFF2-40B4-BE49-F238E27FC236}">
                <a16:creationId xmlns:a16="http://schemas.microsoft.com/office/drawing/2014/main" id="{3AD2290D-C709-9427-13F3-08C86E1869B0}"/>
              </a:ext>
            </a:extLst>
          </p:cNvPr>
          <p:cNvSpPr txBox="1"/>
          <p:nvPr/>
        </p:nvSpPr>
        <p:spPr>
          <a:xfrm>
            <a:off x="1230904" y="2518235"/>
            <a:ext cx="8991600" cy="382156"/>
          </a:xfrm>
          <a:prstGeom prst="rect">
            <a:avLst/>
          </a:prstGeom>
        </p:spPr>
        <p:txBody>
          <a:bodyPr vert="horz" wrap="square" lIns="0" tIns="12700" rIns="0" bIns="0" rtlCol="0">
            <a:spAutoFit/>
          </a:bodyPr>
          <a:lstStyle/>
          <a:p>
            <a:pPr marL="298450" marR="5080" indent="-285750">
              <a:spcBef>
                <a:spcPts val="120"/>
              </a:spcBef>
              <a:buFont typeface="Wingdings" panose="05000000000000000000" pitchFamily="2" charset="2"/>
              <a:buChar char="Ø"/>
            </a:pPr>
            <a:r>
              <a:rPr lang="en-US" sz="2400" dirty="0">
                <a:solidFill>
                  <a:srgbClr val="221F1F"/>
                </a:solidFill>
                <a:latin typeface="Arial"/>
                <a:cs typeface="Arial"/>
              </a:rPr>
              <a:t>Insert Radiograph </a:t>
            </a:r>
            <a:endParaRPr lang="en-US" sz="2400" dirty="0">
              <a:latin typeface="Arial"/>
              <a:cs typeface="Arial"/>
            </a:endParaRPr>
          </a:p>
        </p:txBody>
      </p:sp>
    </p:spTree>
    <p:extLst>
      <p:ext uri="{BB962C8B-B14F-4D97-AF65-F5344CB8AC3E}">
        <p14:creationId xmlns:p14="http://schemas.microsoft.com/office/powerpoint/2010/main" val="4116116554"/>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A2B8D3-94C0-D58B-9DCF-D007C0129249}"/>
            </a:ext>
          </a:extLst>
        </p:cNvPr>
        <p:cNvGrpSpPr/>
        <p:nvPr/>
      </p:nvGrpSpPr>
      <p:grpSpPr>
        <a:xfrm>
          <a:off x="0" y="0"/>
          <a:ext cx="0" cy="0"/>
          <a:chOff x="0" y="0"/>
          <a:chExt cx="0" cy="0"/>
        </a:xfrm>
      </p:grpSpPr>
      <p:grpSp>
        <p:nvGrpSpPr>
          <p:cNvPr id="3" name="object 3">
            <a:extLst>
              <a:ext uri="{FF2B5EF4-FFF2-40B4-BE49-F238E27FC236}">
                <a16:creationId xmlns:a16="http://schemas.microsoft.com/office/drawing/2014/main" id="{C50B18CC-050F-C343-E7FC-BD9A113670DF}"/>
              </a:ext>
            </a:extLst>
          </p:cNvPr>
          <p:cNvGrpSpPr/>
          <p:nvPr/>
        </p:nvGrpSpPr>
        <p:grpSpPr>
          <a:xfrm>
            <a:off x="0" y="0"/>
            <a:ext cx="12189460" cy="1392555"/>
            <a:chOff x="0" y="0"/>
            <a:chExt cx="12189460" cy="1392555"/>
          </a:xfrm>
        </p:grpSpPr>
        <p:sp>
          <p:nvSpPr>
            <p:cNvPr id="4" name="object 4">
              <a:extLst>
                <a:ext uri="{FF2B5EF4-FFF2-40B4-BE49-F238E27FC236}">
                  <a16:creationId xmlns:a16="http://schemas.microsoft.com/office/drawing/2014/main" id="{B8F3E2EB-D857-59D0-04A4-AC64A6BF8D56}"/>
                </a:ext>
              </a:extLst>
            </p:cNvPr>
            <p:cNvSpPr/>
            <p:nvPr/>
          </p:nvSpPr>
          <p:spPr>
            <a:xfrm>
              <a:off x="0" y="0"/>
              <a:ext cx="12189460" cy="1375410"/>
            </a:xfrm>
            <a:custGeom>
              <a:avLst/>
              <a:gdLst/>
              <a:ahLst/>
              <a:cxnLst/>
              <a:rect l="l" t="t" r="r" b="b"/>
              <a:pathLst>
                <a:path w="12189460" h="1375410">
                  <a:moveTo>
                    <a:pt x="12188952" y="0"/>
                  </a:moveTo>
                  <a:lnTo>
                    <a:pt x="10822457" y="0"/>
                  </a:lnTo>
                  <a:lnTo>
                    <a:pt x="0" y="0"/>
                  </a:lnTo>
                  <a:lnTo>
                    <a:pt x="0" y="226783"/>
                  </a:lnTo>
                  <a:lnTo>
                    <a:pt x="10822457" y="226783"/>
                  </a:lnTo>
                  <a:lnTo>
                    <a:pt x="10822457" y="1375003"/>
                  </a:lnTo>
                  <a:lnTo>
                    <a:pt x="12188952" y="1375003"/>
                  </a:lnTo>
                  <a:lnTo>
                    <a:pt x="12188952" y="226783"/>
                  </a:lnTo>
                  <a:lnTo>
                    <a:pt x="12188952" y="0"/>
                  </a:lnTo>
                  <a:close/>
                </a:path>
              </a:pathLst>
            </a:custGeom>
            <a:solidFill>
              <a:srgbClr val="007699"/>
            </a:solidFill>
          </p:spPr>
          <p:txBody>
            <a:bodyPr wrap="square" lIns="0" tIns="0" rIns="0" bIns="0" rtlCol="0"/>
            <a:lstStyle/>
            <a:p>
              <a:endParaRPr/>
            </a:p>
          </p:txBody>
        </p:sp>
        <p:sp>
          <p:nvSpPr>
            <p:cNvPr id="5" name="object 5">
              <a:extLst>
                <a:ext uri="{FF2B5EF4-FFF2-40B4-BE49-F238E27FC236}">
                  <a16:creationId xmlns:a16="http://schemas.microsoft.com/office/drawing/2014/main" id="{36A70F43-0245-2D43-55D6-7D188453C5FE}"/>
                </a:ext>
              </a:extLst>
            </p:cNvPr>
            <p:cNvSpPr/>
            <p:nvPr/>
          </p:nvSpPr>
          <p:spPr>
            <a:xfrm>
              <a:off x="10822457" y="1368653"/>
              <a:ext cx="1366520" cy="12700"/>
            </a:xfrm>
            <a:custGeom>
              <a:avLst/>
              <a:gdLst/>
              <a:ahLst/>
              <a:cxnLst/>
              <a:rect l="l" t="t" r="r" b="b"/>
              <a:pathLst>
                <a:path w="1366520" h="12700">
                  <a:moveTo>
                    <a:pt x="0" y="12700"/>
                  </a:moveTo>
                  <a:lnTo>
                    <a:pt x="1366494" y="12700"/>
                  </a:lnTo>
                  <a:lnTo>
                    <a:pt x="1366494" y="0"/>
                  </a:lnTo>
                  <a:lnTo>
                    <a:pt x="0" y="0"/>
                  </a:lnTo>
                  <a:lnTo>
                    <a:pt x="0" y="12700"/>
                  </a:lnTo>
                  <a:close/>
                </a:path>
              </a:pathLst>
            </a:custGeom>
            <a:solidFill>
              <a:srgbClr val="FFFFFF"/>
            </a:solidFill>
          </p:spPr>
          <p:txBody>
            <a:bodyPr wrap="square" lIns="0" tIns="0" rIns="0" bIns="0" rtlCol="0"/>
            <a:lstStyle/>
            <a:p>
              <a:endParaRPr/>
            </a:p>
          </p:txBody>
        </p:sp>
        <p:sp>
          <p:nvSpPr>
            <p:cNvPr id="6" name="object 6">
              <a:extLst>
                <a:ext uri="{FF2B5EF4-FFF2-40B4-BE49-F238E27FC236}">
                  <a16:creationId xmlns:a16="http://schemas.microsoft.com/office/drawing/2014/main" id="{063BB161-B21E-68A8-9011-3EB2EB204AF0}"/>
                </a:ext>
              </a:extLst>
            </p:cNvPr>
            <p:cNvSpPr/>
            <p:nvPr/>
          </p:nvSpPr>
          <p:spPr>
            <a:xfrm>
              <a:off x="10822457" y="0"/>
              <a:ext cx="0" cy="1375410"/>
            </a:xfrm>
            <a:custGeom>
              <a:avLst/>
              <a:gdLst/>
              <a:ahLst/>
              <a:cxnLst/>
              <a:rect l="l" t="t" r="r" b="b"/>
              <a:pathLst>
                <a:path h="1375410">
                  <a:moveTo>
                    <a:pt x="0" y="0"/>
                  </a:moveTo>
                  <a:lnTo>
                    <a:pt x="0" y="1375003"/>
                  </a:lnTo>
                </a:path>
              </a:pathLst>
            </a:custGeom>
            <a:ln w="12700">
              <a:solidFill>
                <a:srgbClr val="FFFFFF"/>
              </a:solidFill>
            </a:ln>
          </p:spPr>
          <p:txBody>
            <a:bodyPr wrap="square" lIns="0" tIns="0" rIns="0" bIns="0" rtlCol="0"/>
            <a:lstStyle/>
            <a:p>
              <a:endParaRPr/>
            </a:p>
          </p:txBody>
        </p:sp>
        <p:sp>
          <p:nvSpPr>
            <p:cNvPr id="7" name="object 7">
              <a:extLst>
                <a:ext uri="{FF2B5EF4-FFF2-40B4-BE49-F238E27FC236}">
                  <a16:creationId xmlns:a16="http://schemas.microsoft.com/office/drawing/2014/main" id="{9641C4C4-92F5-1F99-CE52-D144361BA139}"/>
                </a:ext>
              </a:extLst>
            </p:cNvPr>
            <p:cNvSpPr/>
            <p:nvPr/>
          </p:nvSpPr>
          <p:spPr>
            <a:xfrm>
              <a:off x="10822461" y="8511"/>
              <a:ext cx="1366520" cy="1366520"/>
            </a:xfrm>
            <a:custGeom>
              <a:avLst/>
              <a:gdLst/>
              <a:ahLst/>
              <a:cxnLst/>
              <a:rect l="l" t="t" r="r" b="b"/>
              <a:pathLst>
                <a:path w="1366520" h="1366520">
                  <a:moveTo>
                    <a:pt x="1366494" y="0"/>
                  </a:moveTo>
                  <a:lnTo>
                    <a:pt x="0" y="1366494"/>
                  </a:lnTo>
                  <a:lnTo>
                    <a:pt x="1366494" y="1366494"/>
                  </a:lnTo>
                  <a:lnTo>
                    <a:pt x="1366494" y="0"/>
                  </a:lnTo>
                  <a:close/>
                </a:path>
              </a:pathLst>
            </a:custGeom>
            <a:solidFill>
              <a:srgbClr val="004E66"/>
            </a:solidFill>
          </p:spPr>
          <p:txBody>
            <a:bodyPr wrap="square" lIns="0" tIns="0" rIns="0" bIns="0" rtlCol="0"/>
            <a:lstStyle/>
            <a:p>
              <a:endParaRPr/>
            </a:p>
          </p:txBody>
        </p:sp>
        <p:sp>
          <p:nvSpPr>
            <p:cNvPr id="8" name="object 8">
              <a:extLst>
                <a:ext uri="{FF2B5EF4-FFF2-40B4-BE49-F238E27FC236}">
                  <a16:creationId xmlns:a16="http://schemas.microsoft.com/office/drawing/2014/main" id="{AF242E32-9724-DAB8-9686-8B1314E81E2D}"/>
                </a:ext>
              </a:extLst>
            </p:cNvPr>
            <p:cNvSpPr/>
            <p:nvPr/>
          </p:nvSpPr>
          <p:spPr>
            <a:xfrm>
              <a:off x="0" y="1275626"/>
              <a:ext cx="2957195" cy="116839"/>
            </a:xfrm>
            <a:custGeom>
              <a:avLst/>
              <a:gdLst/>
              <a:ahLst/>
              <a:cxnLst/>
              <a:rect l="l" t="t" r="r" b="b"/>
              <a:pathLst>
                <a:path w="2957195" h="116840">
                  <a:moveTo>
                    <a:pt x="0" y="116649"/>
                  </a:moveTo>
                  <a:lnTo>
                    <a:pt x="2956941" y="116649"/>
                  </a:lnTo>
                  <a:lnTo>
                    <a:pt x="2956941" y="0"/>
                  </a:lnTo>
                  <a:lnTo>
                    <a:pt x="0" y="0"/>
                  </a:lnTo>
                  <a:lnTo>
                    <a:pt x="0" y="116649"/>
                  </a:lnTo>
                  <a:close/>
                </a:path>
              </a:pathLst>
            </a:custGeom>
            <a:solidFill>
              <a:srgbClr val="007198"/>
            </a:solidFill>
          </p:spPr>
          <p:txBody>
            <a:bodyPr wrap="square" lIns="0" tIns="0" rIns="0" bIns="0" rtlCol="0"/>
            <a:lstStyle/>
            <a:p>
              <a:endParaRPr/>
            </a:p>
          </p:txBody>
        </p:sp>
        <p:sp>
          <p:nvSpPr>
            <p:cNvPr id="9" name="object 9">
              <a:extLst>
                <a:ext uri="{FF2B5EF4-FFF2-40B4-BE49-F238E27FC236}">
                  <a16:creationId xmlns:a16="http://schemas.microsoft.com/office/drawing/2014/main" id="{877EC495-7BA4-83B0-7812-D6D22C8480B7}"/>
                </a:ext>
              </a:extLst>
            </p:cNvPr>
            <p:cNvSpPr/>
            <p:nvPr/>
          </p:nvSpPr>
          <p:spPr>
            <a:xfrm>
              <a:off x="2956941" y="1275626"/>
              <a:ext cx="3044190" cy="116839"/>
            </a:xfrm>
            <a:custGeom>
              <a:avLst/>
              <a:gdLst/>
              <a:ahLst/>
              <a:cxnLst/>
              <a:rect l="l" t="t" r="r" b="b"/>
              <a:pathLst>
                <a:path w="3044190" h="116840">
                  <a:moveTo>
                    <a:pt x="0" y="116649"/>
                  </a:moveTo>
                  <a:lnTo>
                    <a:pt x="3043745" y="116649"/>
                  </a:lnTo>
                  <a:lnTo>
                    <a:pt x="3043745" y="0"/>
                  </a:lnTo>
                  <a:lnTo>
                    <a:pt x="0" y="0"/>
                  </a:lnTo>
                  <a:lnTo>
                    <a:pt x="0" y="116649"/>
                  </a:lnTo>
                  <a:close/>
                </a:path>
              </a:pathLst>
            </a:custGeom>
            <a:solidFill>
              <a:srgbClr val="83276A"/>
            </a:solidFill>
          </p:spPr>
          <p:txBody>
            <a:bodyPr wrap="square" lIns="0" tIns="0" rIns="0" bIns="0" rtlCol="0"/>
            <a:lstStyle/>
            <a:p>
              <a:endParaRPr/>
            </a:p>
          </p:txBody>
        </p:sp>
        <p:sp>
          <p:nvSpPr>
            <p:cNvPr id="10" name="object 10">
              <a:extLst>
                <a:ext uri="{FF2B5EF4-FFF2-40B4-BE49-F238E27FC236}">
                  <a16:creationId xmlns:a16="http://schemas.microsoft.com/office/drawing/2014/main" id="{30BEF717-C755-3993-D25A-8D9240F35419}"/>
                </a:ext>
              </a:extLst>
            </p:cNvPr>
            <p:cNvSpPr/>
            <p:nvPr/>
          </p:nvSpPr>
          <p:spPr>
            <a:xfrm>
              <a:off x="6000686" y="1275626"/>
              <a:ext cx="3357245" cy="116839"/>
            </a:xfrm>
            <a:custGeom>
              <a:avLst/>
              <a:gdLst/>
              <a:ahLst/>
              <a:cxnLst/>
              <a:rect l="l" t="t" r="r" b="b"/>
              <a:pathLst>
                <a:path w="3357245" h="116840">
                  <a:moveTo>
                    <a:pt x="0" y="116649"/>
                  </a:moveTo>
                  <a:lnTo>
                    <a:pt x="3356749" y="116649"/>
                  </a:lnTo>
                  <a:lnTo>
                    <a:pt x="3356749" y="0"/>
                  </a:lnTo>
                  <a:lnTo>
                    <a:pt x="0" y="0"/>
                  </a:lnTo>
                  <a:lnTo>
                    <a:pt x="0" y="116649"/>
                  </a:lnTo>
                  <a:close/>
                </a:path>
              </a:pathLst>
            </a:custGeom>
            <a:solidFill>
              <a:srgbClr val="033B6A"/>
            </a:solidFill>
          </p:spPr>
          <p:txBody>
            <a:bodyPr wrap="square" lIns="0" tIns="0" rIns="0" bIns="0" rtlCol="0"/>
            <a:lstStyle/>
            <a:p>
              <a:endParaRPr/>
            </a:p>
          </p:txBody>
        </p:sp>
        <p:sp>
          <p:nvSpPr>
            <p:cNvPr id="11" name="object 11">
              <a:extLst>
                <a:ext uri="{FF2B5EF4-FFF2-40B4-BE49-F238E27FC236}">
                  <a16:creationId xmlns:a16="http://schemas.microsoft.com/office/drawing/2014/main" id="{6B858AFB-0FA5-604F-C5ED-E3E467B36C08}"/>
                </a:ext>
              </a:extLst>
            </p:cNvPr>
            <p:cNvSpPr/>
            <p:nvPr/>
          </p:nvSpPr>
          <p:spPr>
            <a:xfrm>
              <a:off x="9357436" y="1275626"/>
              <a:ext cx="2832100" cy="116839"/>
            </a:xfrm>
            <a:custGeom>
              <a:avLst/>
              <a:gdLst/>
              <a:ahLst/>
              <a:cxnLst/>
              <a:rect l="l" t="t" r="r" b="b"/>
              <a:pathLst>
                <a:path w="2832100" h="116840">
                  <a:moveTo>
                    <a:pt x="2831515" y="0"/>
                  </a:moveTo>
                  <a:lnTo>
                    <a:pt x="0" y="0"/>
                  </a:lnTo>
                  <a:lnTo>
                    <a:pt x="0" y="116649"/>
                  </a:lnTo>
                  <a:lnTo>
                    <a:pt x="2831515" y="116649"/>
                  </a:lnTo>
                  <a:lnTo>
                    <a:pt x="2831515" y="0"/>
                  </a:lnTo>
                  <a:close/>
                </a:path>
              </a:pathLst>
            </a:custGeom>
            <a:solidFill>
              <a:srgbClr val="1F6A84"/>
            </a:solidFill>
          </p:spPr>
          <p:txBody>
            <a:bodyPr wrap="square" lIns="0" tIns="0" rIns="0" bIns="0" rtlCol="0"/>
            <a:lstStyle/>
            <a:p>
              <a:endParaRPr/>
            </a:p>
          </p:txBody>
        </p:sp>
        <p:pic>
          <p:nvPicPr>
            <p:cNvPr id="12" name="object 12">
              <a:extLst>
                <a:ext uri="{FF2B5EF4-FFF2-40B4-BE49-F238E27FC236}">
                  <a16:creationId xmlns:a16="http://schemas.microsoft.com/office/drawing/2014/main" id="{44B6A549-BF20-6711-C5DD-6B0EDB502F88}"/>
                </a:ext>
              </a:extLst>
            </p:cNvPr>
            <p:cNvPicPr/>
            <p:nvPr/>
          </p:nvPicPr>
          <p:blipFill>
            <a:blip r:embed="rId2" cstate="print"/>
            <a:stretch>
              <a:fillRect/>
            </a:stretch>
          </p:blipFill>
          <p:spPr>
            <a:xfrm>
              <a:off x="577773" y="266509"/>
              <a:ext cx="1845106" cy="917575"/>
            </a:xfrm>
            <a:prstGeom prst="rect">
              <a:avLst/>
            </a:prstGeom>
          </p:spPr>
        </p:pic>
      </p:grpSp>
      <p:sp>
        <p:nvSpPr>
          <p:cNvPr id="14" name="object 14">
            <a:extLst>
              <a:ext uri="{FF2B5EF4-FFF2-40B4-BE49-F238E27FC236}">
                <a16:creationId xmlns:a16="http://schemas.microsoft.com/office/drawing/2014/main" id="{FCB4847B-B53C-AAFB-227B-9481C1DF356E}"/>
              </a:ext>
            </a:extLst>
          </p:cNvPr>
          <p:cNvSpPr txBox="1">
            <a:spLocks noGrp="1"/>
          </p:cNvSpPr>
          <p:nvPr>
            <p:ph type="ftr" sz="quarter" idx="5"/>
          </p:nvPr>
        </p:nvSpPr>
        <p:spPr>
          <a:xfrm>
            <a:off x="4039483" y="6477000"/>
            <a:ext cx="4113033" cy="205184"/>
          </a:xfrm>
          <a:prstGeom prst="rect">
            <a:avLst/>
          </a:prstGeom>
        </p:spPr>
        <p:txBody>
          <a:bodyPr vert="horz" wrap="square" lIns="0" tIns="0" rIns="0" bIns="0" rtlCol="0">
            <a:spAutoFit/>
          </a:bodyPr>
          <a:lstStyle/>
          <a:p>
            <a:pPr marL="12700">
              <a:lnSpc>
                <a:spcPts val="1645"/>
              </a:lnSpc>
            </a:pPr>
            <a:r>
              <a:rPr lang="en-US" dirty="0"/>
              <a:t>2023</a:t>
            </a:r>
            <a:r>
              <a:rPr lang="en-US" spc="360" dirty="0"/>
              <a:t> </a:t>
            </a:r>
            <a:r>
              <a:rPr dirty="0"/>
              <a:t>|</a:t>
            </a:r>
            <a:r>
              <a:rPr spc="310" dirty="0"/>
              <a:t> </a:t>
            </a:r>
            <a:r>
              <a:rPr dirty="0"/>
              <a:t>American</a:t>
            </a:r>
            <a:r>
              <a:rPr spc="-70" dirty="0"/>
              <a:t> </a:t>
            </a:r>
            <a:r>
              <a:rPr dirty="0"/>
              <a:t>Academy</a:t>
            </a:r>
            <a:r>
              <a:rPr spc="-10" dirty="0"/>
              <a:t> </a:t>
            </a:r>
            <a:r>
              <a:rPr dirty="0"/>
              <a:t>of</a:t>
            </a:r>
            <a:r>
              <a:rPr spc="-10" dirty="0"/>
              <a:t> </a:t>
            </a:r>
            <a:r>
              <a:rPr dirty="0"/>
              <a:t>Implant</a:t>
            </a:r>
            <a:r>
              <a:rPr spc="-15" dirty="0"/>
              <a:t> </a:t>
            </a:r>
            <a:r>
              <a:rPr dirty="0"/>
              <a:t>Dentistry</a:t>
            </a:r>
            <a:r>
              <a:rPr spc="365" dirty="0"/>
              <a:t> </a:t>
            </a:r>
            <a:endParaRPr spc="-50" dirty="0"/>
          </a:p>
        </p:txBody>
      </p:sp>
      <p:sp>
        <p:nvSpPr>
          <p:cNvPr id="15" name="object 2">
            <a:extLst>
              <a:ext uri="{FF2B5EF4-FFF2-40B4-BE49-F238E27FC236}">
                <a16:creationId xmlns:a16="http://schemas.microsoft.com/office/drawing/2014/main" id="{BE7C0D93-1FBA-DD20-62D9-F5FB16EE4CBA}"/>
              </a:ext>
            </a:extLst>
          </p:cNvPr>
          <p:cNvSpPr txBox="1">
            <a:spLocks/>
          </p:cNvSpPr>
          <p:nvPr/>
        </p:nvSpPr>
        <p:spPr>
          <a:xfrm>
            <a:off x="2956941" y="530889"/>
            <a:ext cx="10130563" cy="443711"/>
          </a:xfrm>
          <a:prstGeom prst="rect">
            <a:avLst/>
          </a:prstGeom>
        </p:spPr>
        <p:txBody>
          <a:bodyPr vert="horz" wrap="square" lIns="0" tIns="12700" rIns="0" bIns="0" rtlCol="0">
            <a:spAutoFit/>
          </a:bodyPr>
          <a:lstStyle>
            <a:lvl1pPr>
              <a:defRPr sz="2900" b="1" i="0">
                <a:solidFill>
                  <a:srgbClr val="00589D"/>
                </a:solidFill>
                <a:latin typeface="Arial"/>
                <a:ea typeface="+mj-ea"/>
                <a:cs typeface="Arial"/>
              </a:defRPr>
            </a:lvl1pPr>
          </a:lstStyle>
          <a:p>
            <a:pPr marL="19050">
              <a:spcBef>
                <a:spcPts val="100"/>
              </a:spcBef>
            </a:pPr>
            <a:r>
              <a:rPr lang="en-US" sz="2800" dirty="0">
                <a:solidFill>
                  <a:srgbClr val="007198"/>
                </a:solidFill>
              </a:rPr>
              <a:t>Candidate Number: </a:t>
            </a:r>
            <a:r>
              <a:rPr lang="en-US" sz="2800" dirty="0">
                <a:solidFill>
                  <a:srgbClr val="83276A"/>
                </a:solidFill>
              </a:rPr>
              <a:t>{Candidate number}</a:t>
            </a:r>
          </a:p>
        </p:txBody>
      </p:sp>
      <p:sp>
        <p:nvSpPr>
          <p:cNvPr id="16" name="object 2">
            <a:extLst>
              <a:ext uri="{FF2B5EF4-FFF2-40B4-BE49-F238E27FC236}">
                <a16:creationId xmlns:a16="http://schemas.microsoft.com/office/drawing/2014/main" id="{FA11ABE1-4C06-618E-01D6-23AFA2E6D8C0}"/>
              </a:ext>
            </a:extLst>
          </p:cNvPr>
          <p:cNvSpPr txBox="1">
            <a:spLocks/>
          </p:cNvSpPr>
          <p:nvPr/>
        </p:nvSpPr>
        <p:spPr>
          <a:xfrm>
            <a:off x="3770630" y="4876800"/>
            <a:ext cx="4648200" cy="961802"/>
          </a:xfrm>
          <a:prstGeom prst="rect">
            <a:avLst/>
          </a:prstGeom>
        </p:spPr>
        <p:txBody>
          <a:bodyPr vert="horz" wrap="square" lIns="0" tIns="12700" rIns="0" bIns="0" rtlCol="0">
            <a:spAutoFit/>
          </a:bodyPr>
          <a:lstStyle>
            <a:lvl1pPr>
              <a:defRPr sz="2900" b="1" i="0">
                <a:solidFill>
                  <a:srgbClr val="00589D"/>
                </a:solidFill>
                <a:latin typeface="Arial"/>
                <a:ea typeface="+mj-ea"/>
                <a:cs typeface="Arial"/>
              </a:defRPr>
            </a:lvl1pPr>
          </a:lstStyle>
          <a:p>
            <a:pPr marL="19050">
              <a:spcBef>
                <a:spcPts val="100"/>
              </a:spcBef>
            </a:pPr>
            <a:r>
              <a:rPr lang="en-US" sz="2000" dirty="0">
                <a:solidFill>
                  <a:srgbClr val="007198"/>
                </a:solidFill>
              </a:rPr>
              <a:t>View: </a:t>
            </a:r>
            <a:r>
              <a:rPr lang="en-US" sz="2000" dirty="0">
                <a:solidFill>
                  <a:srgbClr val="83276A"/>
                </a:solidFill>
              </a:rPr>
              <a:t>{View}</a:t>
            </a:r>
          </a:p>
          <a:p>
            <a:pPr marL="19050">
              <a:spcBef>
                <a:spcPts val="100"/>
              </a:spcBef>
            </a:pPr>
            <a:r>
              <a:rPr lang="en-US" sz="2000" dirty="0">
                <a:solidFill>
                  <a:srgbClr val="007198"/>
                </a:solidFill>
              </a:rPr>
              <a:t>Date Radiograph taken: </a:t>
            </a:r>
            <a:r>
              <a:rPr lang="en-US" sz="2000" dirty="0">
                <a:solidFill>
                  <a:srgbClr val="83276A"/>
                </a:solidFill>
              </a:rPr>
              <a:t>{01/01/2000}</a:t>
            </a:r>
          </a:p>
          <a:p>
            <a:pPr marL="19050">
              <a:spcBef>
                <a:spcPts val="100"/>
              </a:spcBef>
            </a:pPr>
            <a:r>
              <a:rPr lang="en-US" sz="2000" dirty="0">
                <a:solidFill>
                  <a:srgbClr val="007198"/>
                </a:solidFill>
              </a:rPr>
              <a:t>Patient Initials: </a:t>
            </a:r>
            <a:r>
              <a:rPr lang="en-US" sz="2000" dirty="0">
                <a:solidFill>
                  <a:srgbClr val="83276A"/>
                </a:solidFill>
              </a:rPr>
              <a:t>{ABC}</a:t>
            </a:r>
          </a:p>
        </p:txBody>
      </p:sp>
      <p:sp>
        <p:nvSpPr>
          <p:cNvPr id="17" name="object 13">
            <a:extLst>
              <a:ext uri="{FF2B5EF4-FFF2-40B4-BE49-F238E27FC236}">
                <a16:creationId xmlns:a16="http://schemas.microsoft.com/office/drawing/2014/main" id="{8F463B72-236D-F7C7-B337-434618ADB665}"/>
              </a:ext>
            </a:extLst>
          </p:cNvPr>
          <p:cNvSpPr txBox="1"/>
          <p:nvPr/>
        </p:nvSpPr>
        <p:spPr>
          <a:xfrm>
            <a:off x="1230904" y="2518235"/>
            <a:ext cx="8991600" cy="382156"/>
          </a:xfrm>
          <a:prstGeom prst="rect">
            <a:avLst/>
          </a:prstGeom>
        </p:spPr>
        <p:txBody>
          <a:bodyPr vert="horz" wrap="square" lIns="0" tIns="12700" rIns="0" bIns="0" rtlCol="0">
            <a:spAutoFit/>
          </a:bodyPr>
          <a:lstStyle/>
          <a:p>
            <a:pPr marL="298450" marR="5080" indent="-285750">
              <a:spcBef>
                <a:spcPts val="120"/>
              </a:spcBef>
              <a:buFont typeface="Wingdings" panose="05000000000000000000" pitchFamily="2" charset="2"/>
              <a:buChar char="Ø"/>
            </a:pPr>
            <a:r>
              <a:rPr lang="en-US" sz="2400" dirty="0">
                <a:solidFill>
                  <a:srgbClr val="221F1F"/>
                </a:solidFill>
                <a:latin typeface="Arial"/>
                <a:cs typeface="Arial"/>
              </a:rPr>
              <a:t>Insert Radiograph </a:t>
            </a:r>
            <a:endParaRPr lang="en-US" sz="2400" dirty="0">
              <a:latin typeface="Arial"/>
              <a:cs typeface="Arial"/>
            </a:endParaRPr>
          </a:p>
        </p:txBody>
      </p:sp>
    </p:spTree>
    <p:extLst>
      <p:ext uri="{BB962C8B-B14F-4D97-AF65-F5344CB8AC3E}">
        <p14:creationId xmlns:p14="http://schemas.microsoft.com/office/powerpoint/2010/main" val="27197862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97</TotalTime>
  <Words>4335</Words>
  <Application>Microsoft Office PowerPoint</Application>
  <PresentationFormat>Widescreen</PresentationFormat>
  <Paragraphs>600</Paragraphs>
  <Slides>76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76</vt:i4>
      </vt:variant>
    </vt:vector>
  </HeadingPairs>
  <TitlesOfParts>
    <vt:vector size="80" baseType="lpstr">
      <vt:lpstr>Arial</vt:lpstr>
      <vt:lpstr>Open Sans</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11277_AAID_Slides_V2</dc:title>
  <dc:creator>Claire Thatcher</dc:creator>
  <cp:lastModifiedBy>Jon Sprague</cp:lastModifiedBy>
  <cp:revision>6</cp:revision>
  <dcterms:created xsi:type="dcterms:W3CDTF">2023-08-11T20:38:08Z</dcterms:created>
  <dcterms:modified xsi:type="dcterms:W3CDTF">2026-11-02T16:45:26Z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2023-08-11T00:00:00Z</vt:filetime>
  </property>
  <property fmtid="{D5CDD505-2E9C-101B-9397-08002B2CF9AE}" pid="3" name="Creator">
    <vt:lpwstr>Adobe Illustrator 27.7 (Macintosh)</vt:lpwstr>
  </property>
  <property fmtid="{D5CDD505-2E9C-101B-9397-08002B2CF9AE}" pid="4" name="LastSaved">
    <vt:filetime>2023-08-11T00:00:00Z</vt:filetime>
  </property>
  <property fmtid="{D5CDD505-2E9C-101B-9397-08002B2CF9AE}" pid="5" name="Producer">
    <vt:lpwstr>Adobe PDF library 17.00</vt:lpwstr>
  </property>
</Properties>
</file>